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9"/>
  </p:notesMasterIdLst>
  <p:sldIdLst>
    <p:sldId id="256" r:id="rId2"/>
    <p:sldId id="257" r:id="rId3"/>
    <p:sldId id="258" r:id="rId4"/>
    <p:sldId id="287" r:id="rId5"/>
    <p:sldId id="302" r:id="rId6"/>
    <p:sldId id="259" r:id="rId7"/>
    <p:sldId id="260" r:id="rId8"/>
    <p:sldId id="262" r:id="rId9"/>
    <p:sldId id="264" r:id="rId10"/>
    <p:sldId id="265" r:id="rId11"/>
    <p:sldId id="285" r:id="rId12"/>
    <p:sldId id="286" r:id="rId13"/>
    <p:sldId id="266" r:id="rId14"/>
    <p:sldId id="267" r:id="rId15"/>
    <p:sldId id="268" r:id="rId16"/>
    <p:sldId id="276" r:id="rId17"/>
    <p:sldId id="303" r:id="rId18"/>
    <p:sldId id="269" r:id="rId19"/>
    <p:sldId id="270" r:id="rId20"/>
    <p:sldId id="271" r:id="rId21"/>
    <p:sldId id="272" r:id="rId22"/>
    <p:sldId id="273" r:id="rId23"/>
    <p:sldId id="274" r:id="rId24"/>
    <p:sldId id="281" r:id="rId25"/>
    <p:sldId id="304" r:id="rId26"/>
    <p:sldId id="277" r:id="rId27"/>
    <p:sldId id="278" r:id="rId28"/>
    <p:sldId id="279" r:id="rId29"/>
    <p:sldId id="280" r:id="rId30"/>
    <p:sldId id="282" r:id="rId31"/>
    <p:sldId id="283" r:id="rId32"/>
    <p:sldId id="284" r:id="rId33"/>
    <p:sldId id="275" r:id="rId34"/>
    <p:sldId id="288" r:id="rId35"/>
    <p:sldId id="289" r:id="rId36"/>
    <p:sldId id="290" r:id="rId37"/>
    <p:sldId id="291" r:id="rId38"/>
    <p:sldId id="301" r:id="rId39"/>
    <p:sldId id="294" r:id="rId40"/>
    <p:sldId id="295" r:id="rId41"/>
    <p:sldId id="292" r:id="rId42"/>
    <p:sldId id="296" r:id="rId43"/>
    <p:sldId id="293" r:id="rId44"/>
    <p:sldId id="297" r:id="rId45"/>
    <p:sldId id="299" r:id="rId46"/>
    <p:sldId id="305"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B4080-E68F-4735-BE03-F67704070553}" type="doc">
      <dgm:prSet loTypeId="urn:microsoft.com/office/officeart/2005/8/layout/cycle3" loCatId="cycle" qsTypeId="urn:microsoft.com/office/officeart/2005/8/quickstyle/3d2" qsCatId="3D" csTypeId="urn:microsoft.com/office/officeart/2005/8/colors/accent6_2" csCatId="accent6" phldr="1"/>
      <dgm:spPr/>
      <dgm:t>
        <a:bodyPr/>
        <a:lstStyle/>
        <a:p>
          <a:endParaRPr lang="en-IN"/>
        </a:p>
      </dgm:t>
    </dgm:pt>
    <dgm:pt modelId="{D9F550E3-8D5D-4DC8-8D32-C175F40956FA}">
      <dgm:prSet phldrT="[Text]" custT="1"/>
      <dgm:spPr>
        <a:blipFill rotWithShape="0">
          <a:blip xmlns:r="http://schemas.openxmlformats.org/officeDocument/2006/relationships" r:embed="rId1"/>
          <a:stretch>
            <a:fillRect/>
          </a:stretch>
        </a:blipFill>
      </dgm:spPr>
      <dgm:t>
        <a:bodyPr/>
        <a:lstStyle/>
        <a:p>
          <a:endParaRPr lang="en-IN" sz="1600" b="1" dirty="0" smtClean="0">
            <a:solidFill>
              <a:schemeClr val="accent1">
                <a:lumMod val="75000"/>
              </a:schemeClr>
            </a:solidFill>
            <a:latin typeface="Berlin Sans FB" pitchFamily="34" charset="0"/>
          </a:endParaRPr>
        </a:p>
        <a:p>
          <a:endParaRPr lang="en-IN" sz="1600" b="1" dirty="0" smtClean="0">
            <a:solidFill>
              <a:schemeClr val="accent1">
                <a:lumMod val="75000"/>
              </a:schemeClr>
            </a:solidFill>
            <a:latin typeface="Berlin Sans FB" pitchFamily="34" charset="0"/>
          </a:endParaRPr>
        </a:p>
        <a:p>
          <a:r>
            <a:rPr lang="en-IN" sz="1600" b="1" dirty="0" smtClean="0">
              <a:solidFill>
                <a:schemeClr val="tx1"/>
              </a:solidFill>
              <a:latin typeface="Berlin Sans FB" pitchFamily="34" charset="0"/>
            </a:rPr>
            <a:t>Wheat&amp;</a:t>
          </a:r>
          <a:r>
            <a:rPr lang="en-IN" sz="1600" b="1" dirty="0" smtClean="0">
              <a:solidFill>
                <a:schemeClr val="accent1">
                  <a:lumMod val="75000"/>
                </a:schemeClr>
              </a:solidFill>
              <a:latin typeface="Berlin Sans FB" pitchFamily="34" charset="0"/>
            </a:rPr>
            <a:t> </a:t>
          </a:r>
          <a:r>
            <a:rPr lang="en-IN" sz="1600" b="1" dirty="0" smtClean="0">
              <a:solidFill>
                <a:schemeClr val="tx1"/>
              </a:solidFill>
              <a:latin typeface="Berlin Sans FB" pitchFamily="34" charset="0"/>
            </a:rPr>
            <a:t>Rice</a:t>
          </a:r>
        </a:p>
        <a:p>
          <a:r>
            <a:rPr lang="en-IN" sz="1600" b="1" dirty="0" smtClean="0">
              <a:solidFill>
                <a:schemeClr val="tx1"/>
              </a:solidFill>
              <a:latin typeface="Berlin Sans FB" pitchFamily="34" charset="0"/>
            </a:rPr>
            <a:t>(</a:t>
          </a:r>
          <a:r>
            <a:rPr lang="en-IN" sz="1600" b="0" dirty="0" smtClean="0">
              <a:solidFill>
                <a:schemeClr val="accent1">
                  <a:lumMod val="75000"/>
                </a:schemeClr>
              </a:solidFill>
              <a:latin typeface="Berlin Sans FB" pitchFamily="34" charset="0"/>
            </a:rPr>
            <a:t>Iron</a:t>
          </a:r>
          <a:r>
            <a:rPr lang="en-IN" sz="1400" b="0" dirty="0" smtClean="0">
              <a:solidFill>
                <a:schemeClr val="accent1">
                  <a:lumMod val="75000"/>
                </a:schemeClr>
              </a:solidFill>
              <a:latin typeface="Berlin Sans FB" pitchFamily="34" charset="0"/>
            </a:rPr>
            <a:t>, Folic acid, Vitamin B12, </a:t>
          </a:r>
          <a:r>
            <a:rPr lang="en-IN" sz="1400" b="0" dirty="0" smtClean="0">
              <a:solidFill>
                <a:schemeClr val="tx2">
                  <a:lumMod val="75000"/>
                </a:schemeClr>
              </a:solidFill>
              <a:latin typeface="Berlin Sans FB" pitchFamily="34" charset="0"/>
            </a:rPr>
            <a:t>Zinc </a:t>
          </a:r>
          <a:r>
            <a:rPr lang="en-IN" sz="1400" b="0" dirty="0" smtClean="0">
              <a:solidFill>
                <a:schemeClr val="tx1"/>
              </a:solidFill>
              <a:latin typeface="Berlin Sans FB" pitchFamily="34" charset="0"/>
            </a:rPr>
            <a:t>Vitamin A, Thiamine, Riboflavin, Niacin, Pyridoxine)</a:t>
          </a:r>
          <a:endParaRPr lang="en-IN" sz="1400" b="0" dirty="0">
            <a:solidFill>
              <a:schemeClr val="tx1"/>
            </a:solidFill>
            <a:latin typeface="Berlin Sans FB" pitchFamily="34" charset="0"/>
          </a:endParaRPr>
        </a:p>
      </dgm:t>
    </dgm:pt>
    <dgm:pt modelId="{656FC9D1-9CD3-44A6-9656-239A02C616E1}" type="parTrans" cxnId="{8657966A-6B84-428A-BCBF-E0CB5812D4BC}">
      <dgm:prSet/>
      <dgm:spPr/>
      <dgm:t>
        <a:bodyPr/>
        <a:lstStyle/>
        <a:p>
          <a:endParaRPr lang="en-IN"/>
        </a:p>
      </dgm:t>
    </dgm:pt>
    <dgm:pt modelId="{D89CA00B-8120-436A-8DFE-3C77674FA621}" type="sibTrans" cxnId="{8657966A-6B84-428A-BCBF-E0CB5812D4BC}">
      <dgm:prSet/>
      <dgm:spPr/>
      <dgm:t>
        <a:bodyPr/>
        <a:lstStyle/>
        <a:p>
          <a:endParaRPr lang="en-IN"/>
        </a:p>
      </dgm:t>
    </dgm:pt>
    <dgm:pt modelId="{D271EECB-FCBC-4485-8F58-EE21049BAA68}">
      <dgm:prSet phldrT="[Text]" custT="1"/>
      <dgm:spPr>
        <a:blipFill rotWithShape="0">
          <a:blip xmlns:r="http://schemas.openxmlformats.org/officeDocument/2006/relationships" r:embed="rId2"/>
          <a:stretch>
            <a:fillRect/>
          </a:stretch>
        </a:blipFill>
      </dgm:spPr>
      <dgm:t>
        <a:bodyPr/>
        <a:lstStyle/>
        <a:p>
          <a:r>
            <a:rPr lang="en-IN" sz="1600" b="1" dirty="0" err="1" smtClean="0">
              <a:solidFill>
                <a:schemeClr val="tx1"/>
              </a:solidFill>
              <a:latin typeface="Berlin Sans FB" pitchFamily="34" charset="0"/>
            </a:rPr>
            <a:t>Vanaspati</a:t>
          </a:r>
          <a:endParaRPr lang="en-IN" sz="1600" b="1" dirty="0" smtClean="0">
            <a:solidFill>
              <a:schemeClr val="tx1"/>
            </a:solidFill>
            <a:latin typeface="Berlin Sans FB" pitchFamily="34" charset="0"/>
          </a:endParaRPr>
        </a:p>
        <a:p>
          <a:r>
            <a:rPr lang="en-IN" sz="1600" dirty="0" smtClean="0">
              <a:solidFill>
                <a:schemeClr val="tx1"/>
              </a:solidFill>
              <a:latin typeface="Berlin Sans FB" pitchFamily="34" charset="0"/>
            </a:rPr>
            <a:t>( Vitamin A)</a:t>
          </a:r>
        </a:p>
      </dgm:t>
    </dgm:pt>
    <dgm:pt modelId="{0F8F9911-05F0-40C2-A991-E9A95C7A6690}" type="parTrans" cxnId="{E880CE7B-422E-4245-9986-EBC69DEA893E}">
      <dgm:prSet/>
      <dgm:spPr/>
      <dgm:t>
        <a:bodyPr/>
        <a:lstStyle/>
        <a:p>
          <a:endParaRPr lang="en-IN"/>
        </a:p>
      </dgm:t>
    </dgm:pt>
    <dgm:pt modelId="{B21DBC89-BFAB-4F89-9290-89326EF8487E}" type="sibTrans" cxnId="{E880CE7B-422E-4245-9986-EBC69DEA893E}">
      <dgm:prSet/>
      <dgm:spPr/>
      <dgm:t>
        <a:bodyPr/>
        <a:lstStyle/>
        <a:p>
          <a:endParaRPr lang="en-IN"/>
        </a:p>
      </dgm:t>
    </dgm:pt>
    <dgm:pt modelId="{1E70AE32-B4B1-4851-B978-3B37B274254D}">
      <dgm:prSet phldrT="[Text]"/>
      <dgm:spPr>
        <a:blipFill rotWithShape="0">
          <a:blip xmlns:r="http://schemas.openxmlformats.org/officeDocument/2006/relationships" r:embed="rId3"/>
          <a:stretch>
            <a:fillRect/>
          </a:stretch>
        </a:blipFill>
      </dgm:spPr>
      <dgm:t>
        <a:bodyPr/>
        <a:lstStyle/>
        <a:p>
          <a:r>
            <a:rPr lang="en-IN" b="1" dirty="0" smtClean="0">
              <a:solidFill>
                <a:schemeClr val="tx1"/>
              </a:solidFill>
              <a:latin typeface="Berlin Sans FB" pitchFamily="34" charset="0"/>
            </a:rPr>
            <a:t>Edible</a:t>
          </a:r>
          <a:r>
            <a:rPr lang="en-IN" dirty="0" smtClean="0">
              <a:latin typeface="Berlin Sans FB" pitchFamily="34" charset="0"/>
            </a:rPr>
            <a:t> </a:t>
          </a:r>
          <a:r>
            <a:rPr lang="en-IN" b="1" dirty="0" smtClean="0">
              <a:solidFill>
                <a:schemeClr val="tx1"/>
              </a:solidFill>
              <a:latin typeface="Berlin Sans FB" pitchFamily="34" charset="0"/>
            </a:rPr>
            <a:t>Oil</a:t>
          </a:r>
        </a:p>
        <a:p>
          <a:r>
            <a:rPr lang="en-IN" b="1" dirty="0" smtClean="0">
              <a:solidFill>
                <a:schemeClr val="tx1"/>
              </a:solidFill>
              <a:latin typeface="Berlin Sans FB" pitchFamily="34" charset="0"/>
            </a:rPr>
            <a:t>(</a:t>
          </a:r>
          <a:r>
            <a:rPr lang="en-IN" b="0" dirty="0" smtClean="0">
              <a:solidFill>
                <a:schemeClr val="tx1"/>
              </a:solidFill>
              <a:latin typeface="Berlin Sans FB" pitchFamily="34" charset="0"/>
            </a:rPr>
            <a:t>Vitamin</a:t>
          </a:r>
          <a:r>
            <a:rPr lang="en-IN" dirty="0" smtClean="0">
              <a:solidFill>
                <a:schemeClr val="tx1"/>
              </a:solidFill>
              <a:latin typeface="Berlin Sans FB" pitchFamily="34" charset="0"/>
            </a:rPr>
            <a:t> </a:t>
          </a:r>
          <a:r>
            <a:rPr lang="en-IN" b="0" dirty="0" smtClean="0">
              <a:solidFill>
                <a:schemeClr val="tx1"/>
              </a:solidFill>
              <a:latin typeface="Berlin Sans FB" pitchFamily="34" charset="0"/>
            </a:rPr>
            <a:t>A</a:t>
          </a:r>
          <a:r>
            <a:rPr lang="en-IN" dirty="0" smtClean="0">
              <a:solidFill>
                <a:schemeClr val="tx1"/>
              </a:solidFill>
              <a:latin typeface="Berlin Sans FB" pitchFamily="34" charset="0"/>
            </a:rPr>
            <a:t> &amp; Vitamin</a:t>
          </a:r>
          <a:r>
            <a:rPr lang="en-IN" dirty="0" smtClean="0">
              <a:latin typeface="Berlin Sans FB" pitchFamily="34" charset="0"/>
            </a:rPr>
            <a:t> </a:t>
          </a:r>
          <a:r>
            <a:rPr lang="en-IN" dirty="0" smtClean="0">
              <a:solidFill>
                <a:schemeClr val="tx1"/>
              </a:solidFill>
              <a:latin typeface="Berlin Sans FB" pitchFamily="34" charset="0"/>
            </a:rPr>
            <a:t>D)</a:t>
          </a:r>
          <a:endParaRPr lang="en-IN" dirty="0">
            <a:solidFill>
              <a:schemeClr val="tx1"/>
            </a:solidFill>
          </a:endParaRPr>
        </a:p>
      </dgm:t>
    </dgm:pt>
    <dgm:pt modelId="{72838BED-9D2B-429A-91EB-513E0A603088}" type="parTrans" cxnId="{987E0649-3AA9-4F4B-84C2-10C648A27813}">
      <dgm:prSet/>
      <dgm:spPr/>
      <dgm:t>
        <a:bodyPr/>
        <a:lstStyle/>
        <a:p>
          <a:endParaRPr lang="en-IN"/>
        </a:p>
      </dgm:t>
    </dgm:pt>
    <dgm:pt modelId="{2B599831-AFF3-4203-BA59-C956D4127B66}" type="sibTrans" cxnId="{987E0649-3AA9-4F4B-84C2-10C648A27813}">
      <dgm:prSet/>
      <dgm:spPr/>
      <dgm:t>
        <a:bodyPr/>
        <a:lstStyle/>
        <a:p>
          <a:endParaRPr lang="en-IN"/>
        </a:p>
      </dgm:t>
    </dgm:pt>
    <dgm:pt modelId="{3709DD5A-E961-428E-912C-7175B5A2E210}">
      <dgm:prSet phldrT="[Text]"/>
      <dgm:spPr>
        <a:blipFill rotWithShape="0">
          <a:blip xmlns:r="http://schemas.openxmlformats.org/officeDocument/2006/relationships" r:embed="rId4"/>
          <a:stretch>
            <a:fillRect/>
          </a:stretch>
        </a:blip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b="1" dirty="0" smtClean="0">
              <a:solidFill>
                <a:schemeClr val="tx1"/>
              </a:solidFill>
              <a:latin typeface="Berlin Sans FB" pitchFamily="34" charset="0"/>
            </a:rPr>
            <a:t>Milk</a:t>
          </a:r>
        </a:p>
        <a:p>
          <a:pPr marL="0" marR="0" indent="0" defTabSz="914400" eaLnBrk="1" fontAlgn="auto" latinLnBrk="0" hangingPunct="1">
            <a:lnSpc>
              <a:spcPct val="100000"/>
            </a:lnSpc>
            <a:spcBef>
              <a:spcPts val="0"/>
            </a:spcBef>
            <a:spcAft>
              <a:spcPts val="0"/>
            </a:spcAft>
            <a:buClrTx/>
            <a:buSzTx/>
            <a:buFontTx/>
            <a:buNone/>
            <a:tabLst/>
            <a:defRPr/>
          </a:pPr>
          <a:r>
            <a:rPr lang="en-IN" b="1" dirty="0" smtClean="0">
              <a:solidFill>
                <a:schemeClr val="tx1"/>
              </a:solidFill>
            </a:rPr>
            <a:t>( </a:t>
          </a:r>
          <a:r>
            <a:rPr lang="en-IN" b="0" dirty="0" smtClean="0">
              <a:solidFill>
                <a:schemeClr val="tx1"/>
              </a:solidFill>
              <a:latin typeface="Berlin Sans FB" pitchFamily="34" charset="0"/>
            </a:rPr>
            <a:t>Vitamin</a:t>
          </a:r>
          <a:r>
            <a:rPr lang="en-IN" b="0" dirty="0" smtClean="0">
              <a:solidFill>
                <a:schemeClr val="tx1"/>
              </a:solidFill>
            </a:rPr>
            <a:t> A &amp; V</a:t>
          </a:r>
          <a:r>
            <a:rPr lang="en-IN" b="0" dirty="0" smtClean="0">
              <a:solidFill>
                <a:schemeClr val="tx1"/>
              </a:solidFill>
              <a:latin typeface="Berlin Sans FB" pitchFamily="34" charset="0"/>
            </a:rPr>
            <a:t>itamin</a:t>
          </a:r>
          <a:r>
            <a:rPr lang="en-IN" b="0" dirty="0" smtClean="0">
              <a:solidFill>
                <a:schemeClr val="tx1"/>
              </a:solidFill>
            </a:rPr>
            <a:t> D)</a:t>
          </a:r>
          <a:endParaRPr lang="en-IN" b="0" dirty="0">
            <a:solidFill>
              <a:schemeClr val="tx1"/>
            </a:solidFill>
          </a:endParaRPr>
        </a:p>
      </dgm:t>
    </dgm:pt>
    <dgm:pt modelId="{7F9C78CB-1192-4CF4-9E3E-51CC8F7D2F46}" type="parTrans" cxnId="{D0F5055E-F95C-4057-99CC-35BBB5261F76}">
      <dgm:prSet/>
      <dgm:spPr/>
      <dgm:t>
        <a:bodyPr/>
        <a:lstStyle/>
        <a:p>
          <a:endParaRPr lang="en-IN"/>
        </a:p>
      </dgm:t>
    </dgm:pt>
    <dgm:pt modelId="{8B40372D-9692-40B9-8F8D-AF603E56E5BA}" type="sibTrans" cxnId="{D0F5055E-F95C-4057-99CC-35BBB5261F76}">
      <dgm:prSet/>
      <dgm:spPr/>
      <dgm:t>
        <a:bodyPr/>
        <a:lstStyle/>
        <a:p>
          <a:endParaRPr lang="en-IN"/>
        </a:p>
      </dgm:t>
    </dgm:pt>
    <dgm:pt modelId="{9A2C737A-4FED-4993-9BEE-E9B2C48E2DB9}">
      <dgm:prSet phldrT="[Text]" custT="1"/>
      <dgm:spPr>
        <a:blipFill rotWithShape="0">
          <a:blip xmlns:r="http://schemas.openxmlformats.org/officeDocument/2006/relationships" r:embed="rId5"/>
          <a:stretch>
            <a:fillRect/>
          </a:stretch>
        </a:blipFill>
      </dgm:spPr>
      <dgm:t>
        <a:bodyPr/>
        <a:lstStyle/>
        <a:p>
          <a:r>
            <a:rPr lang="en-IN" sz="2000" b="1" dirty="0" smtClean="0">
              <a:solidFill>
                <a:schemeClr val="tx1"/>
              </a:solidFill>
              <a:latin typeface="Berlin Sans FB" pitchFamily="34" charset="0"/>
            </a:rPr>
            <a:t>Salt</a:t>
          </a:r>
        </a:p>
        <a:p>
          <a:r>
            <a:rPr lang="en-IN" sz="1500" dirty="0" smtClean="0">
              <a:solidFill>
                <a:schemeClr val="tx1"/>
              </a:solidFill>
            </a:rPr>
            <a:t>(Iodine or Double Fortified with Iodine or </a:t>
          </a:r>
          <a:r>
            <a:rPr lang="en-IN" sz="1500" dirty="0" smtClean="0">
              <a:solidFill>
                <a:schemeClr val="tx1"/>
              </a:solidFill>
              <a:latin typeface="Berlin Sans FB" pitchFamily="34" charset="0"/>
            </a:rPr>
            <a:t>Iron</a:t>
          </a:r>
          <a:r>
            <a:rPr lang="en-IN" sz="1500" dirty="0" smtClean="0">
              <a:solidFill>
                <a:schemeClr val="tx1"/>
              </a:solidFill>
            </a:rPr>
            <a:t>)</a:t>
          </a:r>
          <a:endParaRPr lang="en-IN" sz="1500" dirty="0">
            <a:solidFill>
              <a:schemeClr val="tx1"/>
            </a:solidFill>
          </a:endParaRPr>
        </a:p>
      </dgm:t>
    </dgm:pt>
    <dgm:pt modelId="{F6F7F83A-48AF-439B-B00E-CA02F08D0D37}" type="parTrans" cxnId="{D2981A95-8729-4EDF-9FF2-20CFEF44F937}">
      <dgm:prSet/>
      <dgm:spPr/>
      <dgm:t>
        <a:bodyPr/>
        <a:lstStyle/>
        <a:p>
          <a:endParaRPr lang="en-IN"/>
        </a:p>
      </dgm:t>
    </dgm:pt>
    <dgm:pt modelId="{442A442A-89FC-4628-BE8D-56EFA04A6D03}" type="sibTrans" cxnId="{D2981A95-8729-4EDF-9FF2-20CFEF44F937}">
      <dgm:prSet/>
      <dgm:spPr/>
      <dgm:t>
        <a:bodyPr/>
        <a:lstStyle/>
        <a:p>
          <a:endParaRPr lang="en-IN"/>
        </a:p>
      </dgm:t>
    </dgm:pt>
    <dgm:pt modelId="{9A9094C2-92F0-4E59-9ECB-3228DB19DBE3}" type="pres">
      <dgm:prSet presAssocID="{8BAB4080-E68F-4735-BE03-F67704070553}" presName="Name0" presStyleCnt="0">
        <dgm:presLayoutVars>
          <dgm:dir/>
          <dgm:resizeHandles val="exact"/>
        </dgm:presLayoutVars>
      </dgm:prSet>
      <dgm:spPr/>
      <dgm:t>
        <a:bodyPr/>
        <a:lstStyle/>
        <a:p>
          <a:endParaRPr lang="en-IN"/>
        </a:p>
      </dgm:t>
    </dgm:pt>
    <dgm:pt modelId="{66364CDE-5AF1-41A5-A239-F4873C238574}" type="pres">
      <dgm:prSet presAssocID="{8BAB4080-E68F-4735-BE03-F67704070553}" presName="cycle" presStyleCnt="0"/>
      <dgm:spPr/>
    </dgm:pt>
    <dgm:pt modelId="{54E40796-FF40-4FBF-8675-831F185BB62F}" type="pres">
      <dgm:prSet presAssocID="{D9F550E3-8D5D-4DC8-8D32-C175F40956FA}" presName="nodeFirstNode" presStyleLbl="node1" presStyleIdx="0" presStyleCnt="5" custScaleX="109515" custScaleY="115834" custRadScaleRad="98371" custRadScaleInc="-9562">
        <dgm:presLayoutVars>
          <dgm:bulletEnabled val="1"/>
        </dgm:presLayoutVars>
      </dgm:prSet>
      <dgm:spPr/>
      <dgm:t>
        <a:bodyPr/>
        <a:lstStyle/>
        <a:p>
          <a:endParaRPr lang="en-IN"/>
        </a:p>
      </dgm:t>
    </dgm:pt>
    <dgm:pt modelId="{3903AC88-3782-4B87-A620-681B8BE435BD}" type="pres">
      <dgm:prSet presAssocID="{D89CA00B-8120-436A-8DFE-3C77674FA621}" presName="sibTransFirstNode" presStyleLbl="bgShp" presStyleIdx="0" presStyleCnt="1" custScaleX="124690"/>
      <dgm:spPr/>
      <dgm:t>
        <a:bodyPr/>
        <a:lstStyle/>
        <a:p>
          <a:endParaRPr lang="en-IN"/>
        </a:p>
      </dgm:t>
    </dgm:pt>
    <dgm:pt modelId="{FFF4D66B-E74F-40C1-9513-6226A88E687E}" type="pres">
      <dgm:prSet presAssocID="{D271EECB-FCBC-4485-8F58-EE21049BAA68}" presName="nodeFollowingNodes" presStyleLbl="node1" presStyleIdx="1" presStyleCnt="5" custRadScaleRad="114349" custRadScaleInc="22785">
        <dgm:presLayoutVars>
          <dgm:bulletEnabled val="1"/>
        </dgm:presLayoutVars>
      </dgm:prSet>
      <dgm:spPr/>
      <dgm:t>
        <a:bodyPr/>
        <a:lstStyle/>
        <a:p>
          <a:endParaRPr lang="en-IN"/>
        </a:p>
      </dgm:t>
    </dgm:pt>
    <dgm:pt modelId="{4BC88144-64FF-4EF0-AE0A-6F49279F0DAE}" type="pres">
      <dgm:prSet presAssocID="{1E70AE32-B4B1-4851-B978-3B37B274254D}" presName="nodeFollowingNodes" presStyleLbl="node1" presStyleIdx="2" presStyleCnt="5" custRadScaleRad="102482" custRadScaleInc="-3114">
        <dgm:presLayoutVars>
          <dgm:bulletEnabled val="1"/>
        </dgm:presLayoutVars>
      </dgm:prSet>
      <dgm:spPr/>
      <dgm:t>
        <a:bodyPr/>
        <a:lstStyle/>
        <a:p>
          <a:endParaRPr lang="en-IN"/>
        </a:p>
      </dgm:t>
    </dgm:pt>
    <dgm:pt modelId="{ED9810D7-66DD-4B6D-9212-01D8884E0F93}" type="pres">
      <dgm:prSet presAssocID="{3709DD5A-E961-428E-912C-7175B5A2E210}" presName="nodeFollowingNodes" presStyleLbl="node1" presStyleIdx="3" presStyleCnt="5" custRadScaleRad="117766" custRadScaleInc="17680">
        <dgm:presLayoutVars>
          <dgm:bulletEnabled val="1"/>
        </dgm:presLayoutVars>
      </dgm:prSet>
      <dgm:spPr/>
      <dgm:t>
        <a:bodyPr/>
        <a:lstStyle/>
        <a:p>
          <a:endParaRPr lang="en-IN"/>
        </a:p>
      </dgm:t>
    </dgm:pt>
    <dgm:pt modelId="{B4F7BB26-C42F-4A59-81A8-45605BCE42D7}" type="pres">
      <dgm:prSet presAssocID="{9A2C737A-4FED-4993-9BEE-E9B2C48E2DB9}" presName="nodeFollowingNodes" presStyleLbl="node1" presStyleIdx="4" presStyleCnt="5" custRadScaleRad="150241" custRadScaleInc="-21471">
        <dgm:presLayoutVars>
          <dgm:bulletEnabled val="1"/>
        </dgm:presLayoutVars>
      </dgm:prSet>
      <dgm:spPr/>
      <dgm:t>
        <a:bodyPr/>
        <a:lstStyle/>
        <a:p>
          <a:endParaRPr lang="en-IN"/>
        </a:p>
      </dgm:t>
    </dgm:pt>
  </dgm:ptLst>
  <dgm:cxnLst>
    <dgm:cxn modelId="{D0F5055E-F95C-4057-99CC-35BBB5261F76}" srcId="{8BAB4080-E68F-4735-BE03-F67704070553}" destId="{3709DD5A-E961-428E-912C-7175B5A2E210}" srcOrd="3" destOrd="0" parTransId="{7F9C78CB-1192-4CF4-9E3E-51CC8F7D2F46}" sibTransId="{8B40372D-9692-40B9-8F8D-AF603E56E5BA}"/>
    <dgm:cxn modelId="{E880CE7B-422E-4245-9986-EBC69DEA893E}" srcId="{8BAB4080-E68F-4735-BE03-F67704070553}" destId="{D271EECB-FCBC-4485-8F58-EE21049BAA68}" srcOrd="1" destOrd="0" parTransId="{0F8F9911-05F0-40C2-A991-E9A95C7A6690}" sibTransId="{B21DBC89-BFAB-4F89-9290-89326EF8487E}"/>
    <dgm:cxn modelId="{56B4D2A9-24D9-4B84-95CD-A1C88537955F}" type="presOf" srcId="{D89CA00B-8120-436A-8DFE-3C77674FA621}" destId="{3903AC88-3782-4B87-A620-681B8BE435BD}" srcOrd="0" destOrd="0" presId="urn:microsoft.com/office/officeart/2005/8/layout/cycle3"/>
    <dgm:cxn modelId="{F1507E14-F0F5-4FE9-AE01-2A6A4FCB5FD0}" type="presOf" srcId="{D271EECB-FCBC-4485-8F58-EE21049BAA68}" destId="{FFF4D66B-E74F-40C1-9513-6226A88E687E}" srcOrd="0" destOrd="0" presId="urn:microsoft.com/office/officeart/2005/8/layout/cycle3"/>
    <dgm:cxn modelId="{3DE980B6-A4FC-49EB-A85C-56F056085283}" type="presOf" srcId="{1E70AE32-B4B1-4851-B978-3B37B274254D}" destId="{4BC88144-64FF-4EF0-AE0A-6F49279F0DAE}" srcOrd="0" destOrd="0" presId="urn:microsoft.com/office/officeart/2005/8/layout/cycle3"/>
    <dgm:cxn modelId="{8657966A-6B84-428A-BCBF-E0CB5812D4BC}" srcId="{8BAB4080-E68F-4735-BE03-F67704070553}" destId="{D9F550E3-8D5D-4DC8-8D32-C175F40956FA}" srcOrd="0" destOrd="0" parTransId="{656FC9D1-9CD3-44A6-9656-239A02C616E1}" sibTransId="{D89CA00B-8120-436A-8DFE-3C77674FA621}"/>
    <dgm:cxn modelId="{002D3DCF-737F-4316-BBED-DBBB0AD94DAD}" type="presOf" srcId="{8BAB4080-E68F-4735-BE03-F67704070553}" destId="{9A9094C2-92F0-4E59-9ECB-3228DB19DBE3}" srcOrd="0" destOrd="0" presId="urn:microsoft.com/office/officeart/2005/8/layout/cycle3"/>
    <dgm:cxn modelId="{D2981A95-8729-4EDF-9FF2-20CFEF44F937}" srcId="{8BAB4080-E68F-4735-BE03-F67704070553}" destId="{9A2C737A-4FED-4993-9BEE-E9B2C48E2DB9}" srcOrd="4" destOrd="0" parTransId="{F6F7F83A-48AF-439B-B00E-CA02F08D0D37}" sibTransId="{442A442A-89FC-4628-BE8D-56EFA04A6D03}"/>
    <dgm:cxn modelId="{AACC6DB4-E215-42F1-8944-0D00D074B380}" type="presOf" srcId="{D9F550E3-8D5D-4DC8-8D32-C175F40956FA}" destId="{54E40796-FF40-4FBF-8675-831F185BB62F}" srcOrd="0" destOrd="0" presId="urn:microsoft.com/office/officeart/2005/8/layout/cycle3"/>
    <dgm:cxn modelId="{1EF3C758-CE33-4713-925E-AE71C6018B0A}" type="presOf" srcId="{9A2C737A-4FED-4993-9BEE-E9B2C48E2DB9}" destId="{B4F7BB26-C42F-4A59-81A8-45605BCE42D7}" srcOrd="0" destOrd="0" presId="urn:microsoft.com/office/officeart/2005/8/layout/cycle3"/>
    <dgm:cxn modelId="{A41C2D46-CCE0-428F-A3FD-789B2477853E}" type="presOf" srcId="{3709DD5A-E961-428E-912C-7175B5A2E210}" destId="{ED9810D7-66DD-4B6D-9212-01D8884E0F93}" srcOrd="0" destOrd="0" presId="urn:microsoft.com/office/officeart/2005/8/layout/cycle3"/>
    <dgm:cxn modelId="{987E0649-3AA9-4F4B-84C2-10C648A27813}" srcId="{8BAB4080-E68F-4735-BE03-F67704070553}" destId="{1E70AE32-B4B1-4851-B978-3B37B274254D}" srcOrd="2" destOrd="0" parTransId="{72838BED-9D2B-429A-91EB-513E0A603088}" sibTransId="{2B599831-AFF3-4203-BA59-C956D4127B66}"/>
    <dgm:cxn modelId="{ADD989CC-0712-4A6C-8910-10B7768D7C5E}" type="presParOf" srcId="{9A9094C2-92F0-4E59-9ECB-3228DB19DBE3}" destId="{66364CDE-5AF1-41A5-A239-F4873C238574}" srcOrd="0" destOrd="0" presId="urn:microsoft.com/office/officeart/2005/8/layout/cycle3"/>
    <dgm:cxn modelId="{4E90F164-5C7B-4274-8C2D-ACFF3BB45CB6}" type="presParOf" srcId="{66364CDE-5AF1-41A5-A239-F4873C238574}" destId="{54E40796-FF40-4FBF-8675-831F185BB62F}" srcOrd="0" destOrd="0" presId="urn:microsoft.com/office/officeart/2005/8/layout/cycle3"/>
    <dgm:cxn modelId="{AD2F75BF-8BBF-46F6-A3B8-E452AE46C5BC}" type="presParOf" srcId="{66364CDE-5AF1-41A5-A239-F4873C238574}" destId="{3903AC88-3782-4B87-A620-681B8BE435BD}" srcOrd="1" destOrd="0" presId="urn:microsoft.com/office/officeart/2005/8/layout/cycle3"/>
    <dgm:cxn modelId="{74313726-FE99-4684-937C-FF12F8041A59}" type="presParOf" srcId="{66364CDE-5AF1-41A5-A239-F4873C238574}" destId="{FFF4D66B-E74F-40C1-9513-6226A88E687E}" srcOrd="2" destOrd="0" presId="urn:microsoft.com/office/officeart/2005/8/layout/cycle3"/>
    <dgm:cxn modelId="{4925ECC9-0DBF-40D8-B1C4-20F36B48EB4A}" type="presParOf" srcId="{66364CDE-5AF1-41A5-A239-F4873C238574}" destId="{4BC88144-64FF-4EF0-AE0A-6F49279F0DAE}" srcOrd="3" destOrd="0" presId="urn:microsoft.com/office/officeart/2005/8/layout/cycle3"/>
    <dgm:cxn modelId="{89692E65-FEDC-473D-A5B0-DBAF4104D077}" type="presParOf" srcId="{66364CDE-5AF1-41A5-A239-F4873C238574}" destId="{ED9810D7-66DD-4B6D-9212-01D8884E0F93}" srcOrd="4" destOrd="0" presId="urn:microsoft.com/office/officeart/2005/8/layout/cycle3"/>
    <dgm:cxn modelId="{D8E7F02E-7B70-4132-A6EB-57D485FCAD53}" type="presParOf" srcId="{66364CDE-5AF1-41A5-A239-F4873C238574}" destId="{B4F7BB26-C42F-4A59-81A8-45605BCE42D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3AC88-3782-4B87-A620-681B8BE435BD}">
      <dsp:nvSpPr>
        <dsp:cNvPr id="0" name=""/>
        <dsp:cNvSpPr/>
      </dsp:nvSpPr>
      <dsp:spPr>
        <a:xfrm>
          <a:off x="626615" y="-16034"/>
          <a:ext cx="7038446" cy="5644755"/>
        </a:xfrm>
        <a:prstGeom prst="circularArrow">
          <a:avLst>
            <a:gd name="adj1" fmla="val 5544"/>
            <a:gd name="adj2" fmla="val 330680"/>
            <a:gd name="adj3" fmla="val 13532523"/>
            <a:gd name="adj4" fmla="val 17535946"/>
            <a:gd name="adj5" fmla="val 5757"/>
          </a:avLst>
        </a:prstGeom>
        <a:gradFill rotWithShape="0">
          <a:gsLst>
            <a:gs pos="0">
              <a:schemeClr val="accent6">
                <a:tint val="40000"/>
                <a:hueOff val="0"/>
                <a:satOff val="0"/>
                <a:lumOff val="0"/>
                <a:alphaOff val="0"/>
                <a:tint val="98000"/>
                <a:lumMod val="114000"/>
              </a:schemeClr>
            </a:gs>
            <a:gs pos="100000">
              <a:schemeClr val="accent6">
                <a:tint val="40000"/>
                <a:hueOff val="0"/>
                <a:satOff val="0"/>
                <a:lumOff val="0"/>
                <a:alphaOff val="0"/>
                <a:shade val="90000"/>
                <a:lumMod val="8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4E40796-FF40-4FBF-8675-831F185BB62F}">
      <dsp:nvSpPr>
        <dsp:cNvPr id="0" name=""/>
        <dsp:cNvSpPr/>
      </dsp:nvSpPr>
      <dsp:spPr>
        <a:xfrm>
          <a:off x="2688162" y="175"/>
          <a:ext cx="2915351" cy="1541783"/>
        </a:xfrm>
        <a:prstGeom prst="roundRect">
          <a:avLst/>
        </a:prstGeom>
        <a:blipFill rotWithShape="0">
          <a:blip xmlns:r="http://schemas.openxmlformats.org/officeDocument/2006/relationships" r:embed="rId1"/>
          <a:stretch>
            <a:fillRect/>
          </a:stretch>
        </a:blip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IN" sz="1600" b="1" kern="1200" dirty="0" smtClean="0">
            <a:solidFill>
              <a:schemeClr val="accent1">
                <a:lumMod val="75000"/>
              </a:schemeClr>
            </a:solidFill>
            <a:latin typeface="Berlin Sans FB" pitchFamily="34" charset="0"/>
          </a:endParaRPr>
        </a:p>
        <a:p>
          <a:pPr lvl="0" algn="ctr" defTabSz="711200">
            <a:lnSpc>
              <a:spcPct val="90000"/>
            </a:lnSpc>
            <a:spcBef>
              <a:spcPct val="0"/>
            </a:spcBef>
            <a:spcAft>
              <a:spcPct val="35000"/>
            </a:spcAft>
          </a:pPr>
          <a:endParaRPr lang="en-IN" sz="1600" b="1" kern="1200" dirty="0" smtClean="0">
            <a:solidFill>
              <a:schemeClr val="accent1">
                <a:lumMod val="75000"/>
              </a:schemeClr>
            </a:solidFill>
            <a:latin typeface="Berlin Sans FB" pitchFamily="34" charset="0"/>
          </a:endParaRPr>
        </a:p>
        <a:p>
          <a:pPr lvl="0" algn="ctr" defTabSz="711200">
            <a:lnSpc>
              <a:spcPct val="90000"/>
            </a:lnSpc>
            <a:spcBef>
              <a:spcPct val="0"/>
            </a:spcBef>
            <a:spcAft>
              <a:spcPct val="35000"/>
            </a:spcAft>
          </a:pPr>
          <a:r>
            <a:rPr lang="en-IN" sz="1600" b="1" kern="1200" dirty="0" smtClean="0">
              <a:solidFill>
                <a:schemeClr val="tx1"/>
              </a:solidFill>
              <a:latin typeface="Berlin Sans FB" pitchFamily="34" charset="0"/>
            </a:rPr>
            <a:t>Wheat&amp;</a:t>
          </a:r>
          <a:r>
            <a:rPr lang="en-IN" sz="1600" b="1" kern="1200" dirty="0" smtClean="0">
              <a:solidFill>
                <a:schemeClr val="accent1">
                  <a:lumMod val="75000"/>
                </a:schemeClr>
              </a:solidFill>
              <a:latin typeface="Berlin Sans FB" pitchFamily="34" charset="0"/>
            </a:rPr>
            <a:t> </a:t>
          </a:r>
          <a:r>
            <a:rPr lang="en-IN" sz="1600" b="1" kern="1200" dirty="0" smtClean="0">
              <a:solidFill>
                <a:schemeClr val="tx1"/>
              </a:solidFill>
              <a:latin typeface="Berlin Sans FB" pitchFamily="34" charset="0"/>
            </a:rPr>
            <a:t>Rice</a:t>
          </a:r>
        </a:p>
        <a:p>
          <a:pPr lvl="0" algn="ctr" defTabSz="711200">
            <a:lnSpc>
              <a:spcPct val="90000"/>
            </a:lnSpc>
            <a:spcBef>
              <a:spcPct val="0"/>
            </a:spcBef>
            <a:spcAft>
              <a:spcPct val="35000"/>
            </a:spcAft>
          </a:pPr>
          <a:r>
            <a:rPr lang="en-IN" sz="1600" b="1" kern="1200" dirty="0" smtClean="0">
              <a:solidFill>
                <a:schemeClr val="tx1"/>
              </a:solidFill>
              <a:latin typeface="Berlin Sans FB" pitchFamily="34" charset="0"/>
            </a:rPr>
            <a:t>(</a:t>
          </a:r>
          <a:r>
            <a:rPr lang="en-IN" sz="1600" b="0" kern="1200" dirty="0" smtClean="0">
              <a:solidFill>
                <a:schemeClr val="accent1">
                  <a:lumMod val="75000"/>
                </a:schemeClr>
              </a:solidFill>
              <a:latin typeface="Berlin Sans FB" pitchFamily="34" charset="0"/>
            </a:rPr>
            <a:t>Iron</a:t>
          </a:r>
          <a:r>
            <a:rPr lang="en-IN" sz="1400" b="0" kern="1200" dirty="0" smtClean="0">
              <a:solidFill>
                <a:schemeClr val="accent1">
                  <a:lumMod val="75000"/>
                </a:schemeClr>
              </a:solidFill>
              <a:latin typeface="Berlin Sans FB" pitchFamily="34" charset="0"/>
            </a:rPr>
            <a:t>, Folic acid, Vitamin B12, </a:t>
          </a:r>
          <a:r>
            <a:rPr lang="en-IN" sz="1400" b="0" kern="1200" dirty="0" smtClean="0">
              <a:solidFill>
                <a:schemeClr val="tx2">
                  <a:lumMod val="75000"/>
                </a:schemeClr>
              </a:solidFill>
              <a:latin typeface="Berlin Sans FB" pitchFamily="34" charset="0"/>
            </a:rPr>
            <a:t>Zinc </a:t>
          </a:r>
          <a:r>
            <a:rPr lang="en-IN" sz="1400" b="0" kern="1200" dirty="0" smtClean="0">
              <a:solidFill>
                <a:schemeClr val="tx1"/>
              </a:solidFill>
              <a:latin typeface="Berlin Sans FB" pitchFamily="34" charset="0"/>
            </a:rPr>
            <a:t>Vitamin A, Thiamine, Riboflavin, Niacin, Pyridoxine)</a:t>
          </a:r>
          <a:endParaRPr lang="en-IN" sz="1400" b="0" kern="1200" dirty="0">
            <a:solidFill>
              <a:schemeClr val="tx1"/>
            </a:solidFill>
            <a:latin typeface="Berlin Sans FB" pitchFamily="34" charset="0"/>
          </a:endParaRPr>
        </a:p>
      </dsp:txBody>
      <dsp:txXfrm>
        <a:off x="2763426" y="75439"/>
        <a:ext cx="2764823" cy="1391255"/>
      </dsp:txXfrm>
    </dsp:sp>
    <dsp:sp modelId="{FFF4D66B-E74F-40C1-9513-6226A88E687E}">
      <dsp:nvSpPr>
        <dsp:cNvPr id="0" name=""/>
        <dsp:cNvSpPr/>
      </dsp:nvSpPr>
      <dsp:spPr>
        <a:xfrm>
          <a:off x="5796215" y="2253852"/>
          <a:ext cx="2662057" cy="1331028"/>
        </a:xfrm>
        <a:prstGeom prst="roundRect">
          <a:avLst/>
        </a:prstGeom>
        <a:blipFill rotWithShape="0">
          <a:blip xmlns:r="http://schemas.openxmlformats.org/officeDocument/2006/relationships" r:embed="rId2"/>
          <a:stretch>
            <a:fillRect/>
          </a:stretch>
        </a:blip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err="1" smtClean="0">
              <a:solidFill>
                <a:schemeClr val="tx1"/>
              </a:solidFill>
              <a:latin typeface="Berlin Sans FB" pitchFamily="34" charset="0"/>
            </a:rPr>
            <a:t>Vanaspati</a:t>
          </a:r>
          <a:endParaRPr lang="en-IN" sz="1600" b="1" kern="1200" dirty="0" smtClean="0">
            <a:solidFill>
              <a:schemeClr val="tx1"/>
            </a:solidFill>
            <a:latin typeface="Berlin Sans FB" pitchFamily="34" charset="0"/>
          </a:endParaRPr>
        </a:p>
        <a:p>
          <a:pPr lvl="0" algn="ctr" defTabSz="711200">
            <a:lnSpc>
              <a:spcPct val="90000"/>
            </a:lnSpc>
            <a:spcBef>
              <a:spcPct val="0"/>
            </a:spcBef>
            <a:spcAft>
              <a:spcPct val="35000"/>
            </a:spcAft>
          </a:pPr>
          <a:r>
            <a:rPr lang="en-IN" sz="1600" kern="1200" dirty="0" smtClean="0">
              <a:solidFill>
                <a:schemeClr val="tx1"/>
              </a:solidFill>
              <a:latin typeface="Berlin Sans FB" pitchFamily="34" charset="0"/>
            </a:rPr>
            <a:t>( Vitamin A)</a:t>
          </a:r>
        </a:p>
      </dsp:txBody>
      <dsp:txXfrm>
        <a:off x="5861190" y="2318827"/>
        <a:ext cx="2532107" cy="1201078"/>
      </dsp:txXfrm>
    </dsp:sp>
    <dsp:sp modelId="{4BC88144-64FF-4EF0-AE0A-6F49279F0DAE}">
      <dsp:nvSpPr>
        <dsp:cNvPr id="0" name=""/>
        <dsp:cNvSpPr/>
      </dsp:nvSpPr>
      <dsp:spPr>
        <a:xfrm>
          <a:off x="4565822" y="4409044"/>
          <a:ext cx="2662057" cy="1331028"/>
        </a:xfrm>
        <a:prstGeom prst="roundRect">
          <a:avLst/>
        </a:prstGeom>
        <a:blipFill rotWithShape="0">
          <a:blip xmlns:r="http://schemas.openxmlformats.org/officeDocument/2006/relationships" r:embed="rId3"/>
          <a:stretch>
            <a:fillRect/>
          </a:stretch>
        </a:blip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b="1" kern="1200" dirty="0" smtClean="0">
              <a:solidFill>
                <a:schemeClr val="tx1"/>
              </a:solidFill>
              <a:latin typeface="Berlin Sans FB" pitchFamily="34" charset="0"/>
            </a:rPr>
            <a:t>Edible</a:t>
          </a:r>
          <a:r>
            <a:rPr lang="en-IN" sz="2100" kern="1200" dirty="0" smtClean="0">
              <a:latin typeface="Berlin Sans FB" pitchFamily="34" charset="0"/>
            </a:rPr>
            <a:t> </a:t>
          </a:r>
          <a:r>
            <a:rPr lang="en-IN" sz="2100" b="1" kern="1200" dirty="0" smtClean="0">
              <a:solidFill>
                <a:schemeClr val="tx1"/>
              </a:solidFill>
              <a:latin typeface="Berlin Sans FB" pitchFamily="34" charset="0"/>
            </a:rPr>
            <a:t>Oil</a:t>
          </a:r>
        </a:p>
        <a:p>
          <a:pPr lvl="0" algn="ctr" defTabSz="933450">
            <a:lnSpc>
              <a:spcPct val="90000"/>
            </a:lnSpc>
            <a:spcBef>
              <a:spcPct val="0"/>
            </a:spcBef>
            <a:spcAft>
              <a:spcPct val="35000"/>
            </a:spcAft>
          </a:pPr>
          <a:r>
            <a:rPr lang="en-IN" sz="2100" b="1" kern="1200" dirty="0" smtClean="0">
              <a:solidFill>
                <a:schemeClr val="tx1"/>
              </a:solidFill>
              <a:latin typeface="Berlin Sans FB" pitchFamily="34" charset="0"/>
            </a:rPr>
            <a:t>(</a:t>
          </a:r>
          <a:r>
            <a:rPr lang="en-IN" sz="2100" b="0" kern="1200" dirty="0" smtClean="0">
              <a:solidFill>
                <a:schemeClr val="tx1"/>
              </a:solidFill>
              <a:latin typeface="Berlin Sans FB" pitchFamily="34" charset="0"/>
            </a:rPr>
            <a:t>Vitamin</a:t>
          </a:r>
          <a:r>
            <a:rPr lang="en-IN" sz="2100" kern="1200" dirty="0" smtClean="0">
              <a:solidFill>
                <a:schemeClr val="tx1"/>
              </a:solidFill>
              <a:latin typeface="Berlin Sans FB" pitchFamily="34" charset="0"/>
            </a:rPr>
            <a:t> </a:t>
          </a:r>
          <a:r>
            <a:rPr lang="en-IN" sz="2100" b="0" kern="1200" dirty="0" smtClean="0">
              <a:solidFill>
                <a:schemeClr val="tx1"/>
              </a:solidFill>
              <a:latin typeface="Berlin Sans FB" pitchFamily="34" charset="0"/>
            </a:rPr>
            <a:t>A</a:t>
          </a:r>
          <a:r>
            <a:rPr lang="en-IN" sz="2100" kern="1200" dirty="0" smtClean="0">
              <a:solidFill>
                <a:schemeClr val="tx1"/>
              </a:solidFill>
              <a:latin typeface="Berlin Sans FB" pitchFamily="34" charset="0"/>
            </a:rPr>
            <a:t> &amp; Vitamin</a:t>
          </a:r>
          <a:r>
            <a:rPr lang="en-IN" sz="2100" kern="1200" dirty="0" smtClean="0">
              <a:latin typeface="Berlin Sans FB" pitchFamily="34" charset="0"/>
            </a:rPr>
            <a:t> </a:t>
          </a:r>
          <a:r>
            <a:rPr lang="en-IN" sz="2100" kern="1200" dirty="0" smtClean="0">
              <a:solidFill>
                <a:schemeClr val="tx1"/>
              </a:solidFill>
              <a:latin typeface="Berlin Sans FB" pitchFamily="34" charset="0"/>
            </a:rPr>
            <a:t>D)</a:t>
          </a:r>
          <a:endParaRPr lang="en-IN" sz="2100" kern="1200" dirty="0">
            <a:solidFill>
              <a:schemeClr val="tx1"/>
            </a:solidFill>
          </a:endParaRPr>
        </a:p>
      </dsp:txBody>
      <dsp:txXfrm>
        <a:off x="4630797" y="4474019"/>
        <a:ext cx="2532107" cy="1201078"/>
      </dsp:txXfrm>
    </dsp:sp>
    <dsp:sp modelId="{ED9810D7-66DD-4B6D-9212-01D8884E0F93}">
      <dsp:nvSpPr>
        <dsp:cNvPr id="0" name=""/>
        <dsp:cNvSpPr/>
      </dsp:nvSpPr>
      <dsp:spPr>
        <a:xfrm>
          <a:off x="991557" y="4409045"/>
          <a:ext cx="2662057" cy="1331028"/>
        </a:xfrm>
        <a:prstGeom prst="roundRect">
          <a:avLst/>
        </a:prstGeom>
        <a:blipFill rotWithShape="0">
          <a:blip xmlns:r="http://schemas.openxmlformats.org/officeDocument/2006/relationships" r:embed="rId4"/>
          <a:stretch>
            <a:fillRect/>
          </a:stretch>
        </a:blip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2100" b="1" kern="1200" dirty="0" smtClean="0">
              <a:solidFill>
                <a:schemeClr val="tx1"/>
              </a:solidFill>
              <a:latin typeface="Berlin Sans FB" pitchFamily="34" charset="0"/>
            </a:rPr>
            <a:t>Milk</a:t>
          </a:r>
        </a:p>
        <a:p>
          <a:pPr marL="0" marR="0" lvl="0" indent="0" algn="ctr" defTabSz="914400" eaLnBrk="1" fontAlgn="auto" latinLnBrk="0" hangingPunct="1">
            <a:lnSpc>
              <a:spcPct val="100000"/>
            </a:lnSpc>
            <a:spcBef>
              <a:spcPct val="0"/>
            </a:spcBef>
            <a:spcAft>
              <a:spcPts val="0"/>
            </a:spcAft>
            <a:buClrTx/>
            <a:buSzTx/>
            <a:buFontTx/>
            <a:buNone/>
            <a:tabLst/>
            <a:defRPr/>
          </a:pPr>
          <a:r>
            <a:rPr lang="en-IN" sz="2100" b="1" kern="1200" dirty="0" smtClean="0">
              <a:solidFill>
                <a:schemeClr val="tx1"/>
              </a:solidFill>
            </a:rPr>
            <a:t>( </a:t>
          </a:r>
          <a:r>
            <a:rPr lang="en-IN" sz="2100" b="0" kern="1200" dirty="0" smtClean="0">
              <a:solidFill>
                <a:schemeClr val="tx1"/>
              </a:solidFill>
              <a:latin typeface="Berlin Sans FB" pitchFamily="34" charset="0"/>
            </a:rPr>
            <a:t>Vitamin</a:t>
          </a:r>
          <a:r>
            <a:rPr lang="en-IN" sz="2100" b="0" kern="1200" dirty="0" smtClean="0">
              <a:solidFill>
                <a:schemeClr val="tx1"/>
              </a:solidFill>
            </a:rPr>
            <a:t> A &amp; V</a:t>
          </a:r>
          <a:r>
            <a:rPr lang="en-IN" sz="2100" b="0" kern="1200" dirty="0" smtClean="0">
              <a:solidFill>
                <a:schemeClr val="tx1"/>
              </a:solidFill>
              <a:latin typeface="Berlin Sans FB" pitchFamily="34" charset="0"/>
            </a:rPr>
            <a:t>itamin</a:t>
          </a:r>
          <a:r>
            <a:rPr lang="en-IN" sz="2100" b="0" kern="1200" dirty="0" smtClean="0">
              <a:solidFill>
                <a:schemeClr val="tx1"/>
              </a:solidFill>
            </a:rPr>
            <a:t> D)</a:t>
          </a:r>
          <a:endParaRPr lang="en-IN" sz="2100" b="0" kern="1200" dirty="0">
            <a:solidFill>
              <a:schemeClr val="tx1"/>
            </a:solidFill>
          </a:endParaRPr>
        </a:p>
      </dsp:txBody>
      <dsp:txXfrm>
        <a:off x="1056532" y="4474020"/>
        <a:ext cx="2532107" cy="1201078"/>
      </dsp:txXfrm>
    </dsp:sp>
    <dsp:sp modelId="{B4F7BB26-C42F-4A59-81A8-45605BCE42D7}">
      <dsp:nvSpPr>
        <dsp:cNvPr id="0" name=""/>
        <dsp:cNvSpPr/>
      </dsp:nvSpPr>
      <dsp:spPr>
        <a:xfrm>
          <a:off x="0" y="2139042"/>
          <a:ext cx="2662057" cy="1331028"/>
        </a:xfrm>
        <a:prstGeom prst="roundRect">
          <a:avLst/>
        </a:prstGeom>
        <a:blipFill rotWithShape="0">
          <a:blip xmlns:r="http://schemas.openxmlformats.org/officeDocument/2006/relationships" r:embed="rId5"/>
          <a:stretch>
            <a:fillRect/>
          </a:stretch>
        </a:blip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latin typeface="Berlin Sans FB" pitchFamily="34" charset="0"/>
            </a:rPr>
            <a:t>Salt</a:t>
          </a:r>
        </a:p>
        <a:p>
          <a:pPr lvl="0" algn="ctr" defTabSz="889000">
            <a:lnSpc>
              <a:spcPct val="90000"/>
            </a:lnSpc>
            <a:spcBef>
              <a:spcPct val="0"/>
            </a:spcBef>
            <a:spcAft>
              <a:spcPct val="35000"/>
            </a:spcAft>
          </a:pPr>
          <a:r>
            <a:rPr lang="en-IN" sz="1500" kern="1200" dirty="0" smtClean="0">
              <a:solidFill>
                <a:schemeClr val="tx1"/>
              </a:solidFill>
            </a:rPr>
            <a:t>(Iodine or Double Fortified with Iodine or </a:t>
          </a:r>
          <a:r>
            <a:rPr lang="en-IN" sz="1500" kern="1200" dirty="0" smtClean="0">
              <a:solidFill>
                <a:schemeClr val="tx1"/>
              </a:solidFill>
              <a:latin typeface="Berlin Sans FB" pitchFamily="34" charset="0"/>
            </a:rPr>
            <a:t>Iron</a:t>
          </a:r>
          <a:r>
            <a:rPr lang="en-IN" sz="1500" kern="1200" dirty="0" smtClean="0">
              <a:solidFill>
                <a:schemeClr val="tx1"/>
              </a:solidFill>
            </a:rPr>
            <a:t>)</a:t>
          </a:r>
          <a:endParaRPr lang="en-IN" sz="1500" kern="1200" dirty="0">
            <a:solidFill>
              <a:schemeClr val="tx1"/>
            </a:solidFill>
          </a:endParaRPr>
        </a:p>
      </dsp:txBody>
      <dsp:txXfrm>
        <a:off x="64975" y="2204017"/>
        <a:ext cx="2532107" cy="120107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202B6-016A-45A2-94A7-FB1B162B9E4C}"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B4D43-8604-4DE8-9F9E-F9074DD00366}" type="slidenum">
              <a:rPr lang="en-US" smtClean="0"/>
              <a:t>‹#›</a:t>
            </a:fld>
            <a:endParaRPr lang="en-US"/>
          </a:p>
        </p:txBody>
      </p:sp>
    </p:spTree>
    <p:extLst>
      <p:ext uri="{BB962C8B-B14F-4D97-AF65-F5344CB8AC3E}">
        <p14:creationId xmlns:p14="http://schemas.microsoft.com/office/powerpoint/2010/main" val="34682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34820"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mtClean="0">
                <a:latin typeface="Calibri" pitchFamily="34" charset="0"/>
              </a:rPr>
              <a:t>11/17/2008</a:t>
            </a:r>
          </a:p>
        </p:txBody>
      </p:sp>
      <p:sp>
        <p:nvSpPr>
          <p:cNvPr id="34821"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mtClean="0">
                <a:latin typeface="Calibri" pitchFamily="34" charset="0"/>
              </a:rPr>
              <a:t>Food Safety</a:t>
            </a:r>
          </a:p>
        </p:txBody>
      </p:sp>
      <p:sp>
        <p:nvSpPr>
          <p:cNvPr id="34822" name="Slide Number Placeholder 5"/>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26C10C-AD88-4C0F-B296-9CE3A27D915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27709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62375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6947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3491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7921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IndianLife Foods</a:t>
            </a:r>
          </a:p>
        </p:txBody>
      </p:sp>
      <p:sp>
        <p:nvSpPr>
          <p:cNvPr id="5" name="Rectangle 3"/>
          <p:cNvSpPr>
            <a:spLocks noGrp="1" noChangeArrowheads="1"/>
          </p:cNvSpPr>
          <p:nvPr>
            <p:ph type="dt" idx="1"/>
          </p:nvPr>
        </p:nvSpPr>
        <p:spPr>
          <a:ln/>
        </p:spPr>
        <p:txBody>
          <a:bodyPr/>
          <a:lstStyle/>
          <a:p>
            <a:r>
              <a:rPr lang="en-US" altLang="en-US"/>
              <a:t>22 Dec 07</a:t>
            </a:r>
          </a:p>
        </p:txBody>
      </p:sp>
      <p:sp>
        <p:nvSpPr>
          <p:cNvPr id="6" name="Rectangle 6"/>
          <p:cNvSpPr>
            <a:spLocks noGrp="1" noChangeArrowheads="1"/>
          </p:cNvSpPr>
          <p:nvPr>
            <p:ph type="ftr" sz="quarter" idx="4"/>
          </p:nvPr>
        </p:nvSpPr>
        <p:spPr>
          <a:ln/>
        </p:spPr>
        <p:txBody>
          <a:bodyPr/>
          <a:lstStyle/>
          <a:p>
            <a:r>
              <a:rPr lang="en-US" altLang="en-US"/>
              <a:t>Good Personal Hygiene</a:t>
            </a:r>
          </a:p>
        </p:txBody>
      </p:sp>
      <p:sp>
        <p:nvSpPr>
          <p:cNvPr id="7" name="Rectangle 7"/>
          <p:cNvSpPr>
            <a:spLocks noGrp="1" noChangeArrowheads="1"/>
          </p:cNvSpPr>
          <p:nvPr>
            <p:ph type="sldNum" sz="quarter" idx="5"/>
          </p:nvPr>
        </p:nvSpPr>
        <p:spPr>
          <a:ln/>
        </p:spPr>
        <p:txBody>
          <a:bodyPr/>
          <a:lstStyle/>
          <a:p>
            <a:fld id="{26981216-5B2B-49E9-9316-57968D99789A}" type="slidenum">
              <a:rPr lang="en-US" altLang="en-US"/>
              <a:pPr/>
              <a:t>32</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CA" altLang="en-US"/>
          </a:p>
        </p:txBody>
      </p:sp>
    </p:spTree>
    <p:extLst>
      <p:ext uri="{BB962C8B-B14F-4D97-AF65-F5344CB8AC3E}">
        <p14:creationId xmlns:p14="http://schemas.microsoft.com/office/powerpoint/2010/main" val="372735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368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DD443-5021-464B-A06B-CA4CFFC0B6B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19377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317006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26784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225904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7DD443-5021-464B-A06B-CA4CFFC0B6B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787557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7DD443-5021-464B-A06B-CA4CFFC0B6BD}" type="datetimeFigureOut">
              <a:rPr lang="en-US" smtClean="0"/>
              <a:t>5/16/2018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405476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61479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4202248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DCCA2FD6-7496-455E-902D-D9389266B350}" type="slidenum">
              <a:rPr lang="en-US" altLang="en-US"/>
              <a:pPr/>
              <a:t>‹#›</a:t>
            </a:fld>
            <a:endParaRPr lang="en-US" altLang="en-US"/>
          </a:p>
        </p:txBody>
      </p:sp>
    </p:spTree>
    <p:extLst>
      <p:ext uri="{BB962C8B-B14F-4D97-AF65-F5344CB8AC3E}">
        <p14:creationId xmlns:p14="http://schemas.microsoft.com/office/powerpoint/2010/main" val="328829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318338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DD443-5021-464B-A06B-CA4CFFC0B6B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374070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7DD443-5021-464B-A06B-CA4CFFC0B6B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333662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7DD443-5021-464B-A06B-CA4CFFC0B6B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44801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7DD443-5021-464B-A06B-CA4CFFC0B6B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233379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DD443-5021-464B-A06B-CA4CFFC0B6B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406575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DD443-5021-464B-A06B-CA4CFFC0B6B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239140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DD443-5021-464B-A06B-CA4CFFC0B6B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D0296E-A360-4BD7-87D7-F6C182ADD219}" type="slidenum">
              <a:rPr lang="en-US" smtClean="0"/>
              <a:t>‹#›</a:t>
            </a:fld>
            <a:endParaRPr lang="en-US"/>
          </a:p>
        </p:txBody>
      </p:sp>
    </p:spTree>
    <p:extLst>
      <p:ext uri="{BB962C8B-B14F-4D97-AF65-F5344CB8AC3E}">
        <p14:creationId xmlns:p14="http://schemas.microsoft.com/office/powerpoint/2010/main" val="194153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67DD443-5021-464B-A06B-CA4CFFC0B6BD}" type="datetimeFigureOut">
              <a:rPr lang="en-US" smtClean="0"/>
              <a:t>5/16/2018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8D0296E-A360-4BD7-87D7-F6C182ADD219}" type="slidenum">
              <a:rPr lang="en-US" smtClean="0"/>
              <a:t>‹#›</a:t>
            </a:fld>
            <a:endParaRPr lang="en-US"/>
          </a:p>
        </p:txBody>
      </p:sp>
    </p:spTree>
    <p:extLst>
      <p:ext uri="{BB962C8B-B14F-4D97-AF65-F5344CB8AC3E}">
        <p14:creationId xmlns:p14="http://schemas.microsoft.com/office/powerpoint/2010/main" val="34666597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emf"/><Relationship Id="rId1" Type="http://schemas.openxmlformats.org/officeDocument/2006/relationships/slideLayout" Target="../slideLayouts/slideLayout18.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emf"/><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5.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png"/><Relationship Id="rId5" Type="http://schemas.openxmlformats.org/officeDocument/2006/relationships/image" Target="../media/image9.jpe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6.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Dissertation Report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By</a:t>
            </a:r>
            <a:r>
              <a:rPr lang="en-US" dirty="0" smtClean="0"/>
              <a:t>:                                                                                                                       </a:t>
            </a:r>
            <a:endParaRPr lang="en-US" dirty="0" smtClean="0"/>
          </a:p>
          <a:p>
            <a:r>
              <a:rPr lang="en-US" dirty="0" err="1" smtClean="0"/>
              <a:t>Dr.Anshu</a:t>
            </a:r>
            <a:r>
              <a:rPr lang="en-US" dirty="0" smtClean="0"/>
              <a:t> </a:t>
            </a:r>
            <a:r>
              <a:rPr lang="en-US" dirty="0" err="1" smtClean="0"/>
              <a:t>RAnA</a:t>
            </a:r>
            <a:r>
              <a:rPr lang="en-US" dirty="0" smtClean="0"/>
              <a:t> </a:t>
            </a:r>
            <a:r>
              <a:rPr lang="en-US" dirty="0" err="1" smtClean="0"/>
              <a:t>Shokeen</a:t>
            </a:r>
            <a:r>
              <a:rPr lang="en-US" dirty="0" smtClean="0"/>
              <a:t> </a:t>
            </a:r>
            <a:r>
              <a:rPr lang="en-US" dirty="0" smtClean="0"/>
              <a:t>                                                                                  </a:t>
            </a:r>
            <a:endParaRPr lang="en-US" dirty="0" smtClean="0"/>
          </a:p>
          <a:p>
            <a:r>
              <a:rPr lang="en-US" dirty="0" smtClean="0"/>
              <a:t>PG/16/07</a:t>
            </a:r>
          </a:p>
          <a:p>
            <a:endParaRPr lang="en-US" dirty="0"/>
          </a:p>
        </p:txBody>
      </p:sp>
    </p:spTree>
    <p:extLst>
      <p:ext uri="{BB962C8B-B14F-4D97-AF65-F5344CB8AC3E}">
        <p14:creationId xmlns:p14="http://schemas.microsoft.com/office/powerpoint/2010/main" val="76623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defTabSz="912813">
              <a:defRPr/>
            </a:pPr>
            <a:r>
              <a:rPr lang="en-US" b="1" u="sng" dirty="0" smtClean="0">
                <a:solidFill>
                  <a:schemeClr val="bg1"/>
                </a:solidFill>
              </a:rPr>
              <a:t>Transmission of food borne illness - infected human   -   food  -    human</a:t>
            </a:r>
          </a:p>
        </p:txBody>
      </p:sp>
      <p:sp>
        <p:nvSpPr>
          <p:cNvPr id="9222" name="Rectangle 3"/>
          <p:cNvSpPr>
            <a:spLocks noChangeArrowheads="1"/>
          </p:cNvSpPr>
          <p:nvPr/>
        </p:nvSpPr>
        <p:spPr bwMode="auto">
          <a:xfrm>
            <a:off x="5105400" y="1905000"/>
            <a:ext cx="1828800" cy="731838"/>
          </a:xfrm>
          <a:prstGeom prst="rect">
            <a:avLst/>
          </a:prstGeom>
          <a:solidFill>
            <a:schemeClr val="accent2">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1400" dirty="0">
                <a:solidFill>
                  <a:schemeClr val="bg1"/>
                </a:solidFill>
              </a:rPr>
              <a:t>Food handlers </a:t>
            </a:r>
          </a:p>
          <a:p>
            <a:pPr algn="ctr" eaLnBrk="0" hangingPunct="0">
              <a:defRPr/>
            </a:pPr>
            <a:r>
              <a:rPr lang="en-US" sz="1400" dirty="0">
                <a:solidFill>
                  <a:schemeClr val="bg1"/>
                </a:solidFill>
              </a:rPr>
              <a:t>carrying disease </a:t>
            </a:r>
          </a:p>
          <a:p>
            <a:pPr algn="ctr" eaLnBrk="0" hangingPunct="0">
              <a:defRPr/>
            </a:pPr>
            <a:r>
              <a:rPr lang="en-US" sz="1400" dirty="0">
                <a:solidFill>
                  <a:schemeClr val="bg1"/>
                </a:solidFill>
              </a:rPr>
              <a:t>organisms</a:t>
            </a:r>
          </a:p>
        </p:txBody>
      </p:sp>
      <p:sp>
        <p:nvSpPr>
          <p:cNvPr id="9223" name="Rectangle 4"/>
          <p:cNvSpPr>
            <a:spLocks noChangeArrowheads="1"/>
          </p:cNvSpPr>
          <p:nvPr/>
        </p:nvSpPr>
        <p:spPr bwMode="auto">
          <a:xfrm>
            <a:off x="2673351" y="2895600"/>
            <a:ext cx="2143125" cy="731838"/>
          </a:xfrm>
          <a:prstGeom prst="rect">
            <a:avLst/>
          </a:prstGeom>
          <a:solidFill>
            <a:srgbClr val="FF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eaLnBrk="0" hangingPunct="0">
              <a:defRPr/>
            </a:pPr>
            <a:r>
              <a:rPr lang="en-US" sz="1400" dirty="0">
                <a:solidFill>
                  <a:schemeClr val="bg1"/>
                </a:solidFill>
              </a:rPr>
              <a:t>From respiratory tract</a:t>
            </a:r>
          </a:p>
          <a:p>
            <a:pPr eaLnBrk="0" hangingPunct="0">
              <a:defRPr/>
            </a:pPr>
            <a:r>
              <a:rPr lang="en-US" sz="1400" dirty="0">
                <a:solidFill>
                  <a:schemeClr val="bg1"/>
                </a:solidFill>
              </a:rPr>
              <a:t> - coughing, </a:t>
            </a:r>
            <a:r>
              <a:rPr lang="en-US" sz="1400" i="1" dirty="0">
                <a:solidFill>
                  <a:schemeClr val="bg1"/>
                </a:solidFill>
              </a:rPr>
              <a:t>s</a:t>
            </a:r>
            <a:r>
              <a:rPr lang="en-US" sz="1400" dirty="0">
                <a:solidFill>
                  <a:schemeClr val="bg1"/>
                </a:solidFill>
              </a:rPr>
              <a:t>neezing</a:t>
            </a:r>
          </a:p>
        </p:txBody>
      </p:sp>
      <p:sp>
        <p:nvSpPr>
          <p:cNvPr id="9225" name="Rectangle 6"/>
          <p:cNvSpPr>
            <a:spLocks noChangeArrowheads="1"/>
          </p:cNvSpPr>
          <p:nvPr/>
        </p:nvSpPr>
        <p:spPr bwMode="auto">
          <a:xfrm>
            <a:off x="7391400" y="2967039"/>
            <a:ext cx="1919288" cy="731837"/>
          </a:xfrm>
          <a:prstGeom prst="rect">
            <a:avLst/>
          </a:prstGeom>
          <a:solidFill>
            <a:srgbClr val="FF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just" eaLnBrk="0" hangingPunct="0">
              <a:defRPr/>
            </a:pPr>
            <a:r>
              <a:rPr lang="en-US" sz="1400" dirty="0">
                <a:solidFill>
                  <a:schemeClr val="bg1"/>
                </a:solidFill>
              </a:rPr>
              <a:t>From intestinal tract -</a:t>
            </a:r>
          </a:p>
          <a:p>
            <a:pPr algn="just" eaLnBrk="0" hangingPunct="0">
              <a:defRPr/>
            </a:pPr>
            <a:r>
              <a:rPr lang="en-US" sz="1400" dirty="0">
                <a:solidFill>
                  <a:schemeClr val="bg1"/>
                </a:solidFill>
              </a:rPr>
              <a:t>hands soiled with </a:t>
            </a:r>
          </a:p>
          <a:p>
            <a:pPr algn="just" eaLnBrk="0" hangingPunct="0">
              <a:defRPr/>
            </a:pPr>
            <a:r>
              <a:rPr lang="en-US" sz="1400" dirty="0">
                <a:solidFill>
                  <a:schemeClr val="bg1"/>
                </a:solidFill>
              </a:rPr>
              <a:t>faeces</a:t>
            </a:r>
          </a:p>
        </p:txBody>
      </p:sp>
      <p:sp>
        <p:nvSpPr>
          <p:cNvPr id="9226" name="Rectangle 7"/>
          <p:cNvSpPr>
            <a:spLocks noChangeArrowheads="1"/>
          </p:cNvSpPr>
          <p:nvPr/>
        </p:nvSpPr>
        <p:spPr bwMode="auto">
          <a:xfrm>
            <a:off x="5029200" y="3840164"/>
            <a:ext cx="1828800" cy="731837"/>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1600" dirty="0">
                <a:solidFill>
                  <a:schemeClr val="bg1"/>
                </a:solidFill>
              </a:rPr>
              <a:t>Food prepared</a:t>
            </a:r>
            <a:endParaRPr lang="en-US" dirty="0">
              <a:solidFill>
                <a:schemeClr val="bg1"/>
              </a:solidFill>
            </a:endParaRPr>
          </a:p>
        </p:txBody>
      </p:sp>
      <p:sp>
        <p:nvSpPr>
          <p:cNvPr id="9227" name="Rectangle 8"/>
          <p:cNvSpPr>
            <a:spLocks noChangeArrowheads="1"/>
          </p:cNvSpPr>
          <p:nvPr/>
        </p:nvSpPr>
        <p:spPr bwMode="auto">
          <a:xfrm>
            <a:off x="5100638" y="4800600"/>
            <a:ext cx="1828800" cy="731838"/>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1600" dirty="0">
                <a:solidFill>
                  <a:schemeClr val="bg1"/>
                </a:solidFill>
              </a:rPr>
              <a:t>Food Eaten</a:t>
            </a:r>
            <a:endParaRPr lang="en-US" dirty="0">
              <a:solidFill>
                <a:schemeClr val="bg1"/>
              </a:solidFill>
            </a:endParaRPr>
          </a:p>
        </p:txBody>
      </p:sp>
      <p:sp>
        <p:nvSpPr>
          <p:cNvPr id="9228" name="Rectangle 9"/>
          <p:cNvSpPr>
            <a:spLocks noChangeArrowheads="1"/>
          </p:cNvSpPr>
          <p:nvPr/>
        </p:nvSpPr>
        <p:spPr bwMode="auto">
          <a:xfrm>
            <a:off x="5100638" y="5767389"/>
            <a:ext cx="1828800" cy="731837"/>
          </a:xfrm>
          <a:prstGeom prst="rect">
            <a:avLst/>
          </a:prstGeom>
          <a:solidFill>
            <a:srgbClr val="FF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1600" dirty="0">
                <a:latin typeface="Times New Roman" pitchFamily="18" charset="0"/>
              </a:rPr>
              <a:t>Illness Occurs</a:t>
            </a:r>
            <a:endParaRPr lang="en-US" sz="2400" dirty="0">
              <a:latin typeface="Times New Roman" pitchFamily="18" charset="0"/>
            </a:endParaRPr>
          </a:p>
        </p:txBody>
      </p:sp>
      <p:sp>
        <p:nvSpPr>
          <p:cNvPr id="9229" name="Text Box 10"/>
          <p:cNvSpPr txBox="1">
            <a:spLocks noChangeArrowheads="1"/>
          </p:cNvSpPr>
          <p:nvPr/>
        </p:nvSpPr>
        <p:spPr bwMode="auto">
          <a:xfrm>
            <a:off x="5106241" y="2997200"/>
            <a:ext cx="1738313" cy="523220"/>
          </a:xfrm>
          <a:prstGeom prst="rect">
            <a:avLst/>
          </a:prstGeom>
          <a:solidFill>
            <a:srgbClr val="FF00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spAutoFit/>
          </a:bodyPr>
          <a:lstStyle/>
          <a:p>
            <a:pPr eaLnBrk="0" hangingPunct="0">
              <a:defRPr/>
            </a:pPr>
            <a:r>
              <a:rPr lang="en-US" sz="1400" dirty="0">
                <a:solidFill>
                  <a:schemeClr val="bg1"/>
                </a:solidFill>
              </a:rPr>
              <a:t>From open sores,</a:t>
            </a:r>
          </a:p>
          <a:p>
            <a:pPr eaLnBrk="0" hangingPunct="0">
              <a:defRPr/>
            </a:pPr>
            <a:r>
              <a:rPr lang="en-US" sz="1400" dirty="0">
                <a:solidFill>
                  <a:schemeClr val="bg1"/>
                </a:solidFill>
              </a:rPr>
              <a:t>cuts and boils          </a:t>
            </a:r>
          </a:p>
        </p:txBody>
      </p:sp>
      <p:sp>
        <p:nvSpPr>
          <p:cNvPr id="24" name="Down Arrow 23"/>
          <p:cNvSpPr/>
          <p:nvPr/>
        </p:nvSpPr>
        <p:spPr>
          <a:xfrm>
            <a:off x="5943600" y="5486400"/>
            <a:ext cx="46038"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5943600" y="4572000"/>
            <a:ext cx="46038"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5943600" y="3581400"/>
            <a:ext cx="46038"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p:nvPr/>
        </p:nvCxnSpPr>
        <p:spPr>
          <a:xfrm rot="10800000" flipV="1">
            <a:off x="3581400" y="2362200"/>
            <a:ext cx="1447800" cy="5334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81400" y="3733800"/>
            <a:ext cx="1447800" cy="5334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6934200" y="2362200"/>
            <a:ext cx="1524000" cy="533400"/>
          </a:xfrm>
          <a:prstGeom prst="straightConnector1">
            <a:avLst/>
          </a:prstGeom>
          <a:ln w="2540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flipV="1">
            <a:off x="6934200" y="3733800"/>
            <a:ext cx="1524000" cy="60960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Down Arrow 27"/>
          <p:cNvSpPr/>
          <p:nvPr/>
        </p:nvSpPr>
        <p:spPr>
          <a:xfrm>
            <a:off x="5943600" y="2743200"/>
            <a:ext cx="46038"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3631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583682" name="Rectangle 2"/>
          <p:cNvSpPr>
            <a:spLocks noGrp="1" noChangeArrowheads="1"/>
          </p:cNvSpPr>
          <p:nvPr>
            <p:ph type="title" sz="quarter"/>
          </p:nvPr>
        </p:nvSpPr>
        <p:spPr>
          <a:xfrm>
            <a:off x="1136650" y="592358"/>
            <a:ext cx="8928100" cy="1143000"/>
          </a:xfrm>
        </p:spPr>
        <p:txBody>
          <a:bodyPr/>
          <a:lstStyle/>
          <a:p>
            <a:pPr>
              <a:defRPr/>
            </a:pPr>
            <a:r>
              <a:rPr lang="en-US" b="1" u="sng" dirty="0"/>
              <a:t>Signs and symptoms</a:t>
            </a:r>
          </a:p>
        </p:txBody>
      </p:sp>
      <p:pic>
        <p:nvPicPr>
          <p:cNvPr id="33796" name="Picture 6" descr="HM00006_"/>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16176" y="1600201"/>
            <a:ext cx="1600200" cy="2308225"/>
          </a:xfrm>
          <a:noFill/>
          <a:extLst>
            <a:ext uri="{909E8E84-426E-40DD-AFC4-6F175D3DCCD1}">
              <a14:hiddenFill xmlns:a14="http://schemas.microsoft.com/office/drawing/2010/main">
                <a:solidFill>
                  <a:srgbClr val="FFFFFF"/>
                </a:solidFill>
              </a14:hiddenFill>
            </a:ext>
          </a:extLst>
        </p:spPr>
      </p:pic>
      <p:sp>
        <p:nvSpPr>
          <p:cNvPr id="583685" name="Rectangle 5"/>
          <p:cNvSpPr>
            <a:spLocks noGrp="1" noChangeArrowheads="1"/>
          </p:cNvSpPr>
          <p:nvPr>
            <p:ph type="body" sz="half" idx="4294967295"/>
          </p:nvPr>
        </p:nvSpPr>
        <p:spPr>
          <a:xfrm>
            <a:off x="6629400" y="1600201"/>
            <a:ext cx="4038600" cy="4525963"/>
          </a:xfrm>
        </p:spPr>
        <p:txBody>
          <a:bodyPr/>
          <a:lstStyle/>
          <a:p>
            <a:pPr>
              <a:buFontTx/>
              <a:buNone/>
              <a:defRPr/>
            </a:pPr>
            <a:r>
              <a:rPr lang="en-US" sz="2800" dirty="0"/>
              <a:t>	</a:t>
            </a:r>
          </a:p>
        </p:txBody>
      </p:sp>
      <p:pic>
        <p:nvPicPr>
          <p:cNvPr id="33798" name="Picture 10" descr="HH01534_"/>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9535226" y="2610644"/>
            <a:ext cx="1930400" cy="2216150"/>
          </a:xfrm>
        </p:spPr>
      </p:pic>
      <p:sp>
        <p:nvSpPr>
          <p:cNvPr id="33799" name="Rectangle 11"/>
          <p:cNvSpPr>
            <a:spLocks noChangeArrowheads="1"/>
          </p:cNvSpPr>
          <p:nvPr/>
        </p:nvSpPr>
        <p:spPr bwMode="auto">
          <a:xfrm>
            <a:off x="317762" y="4044951"/>
            <a:ext cx="1723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dirty="0"/>
              <a:t>Upset stomach</a:t>
            </a:r>
          </a:p>
        </p:txBody>
      </p:sp>
      <p:pic>
        <p:nvPicPr>
          <p:cNvPr id="33800" name="Picture 12" descr="j0232730"/>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2586317" y="4540727"/>
            <a:ext cx="1608137" cy="2003425"/>
          </a:xfrm>
        </p:spPr>
      </p:pic>
      <p:sp>
        <p:nvSpPr>
          <p:cNvPr id="33801" name="Rectangle 13"/>
          <p:cNvSpPr>
            <a:spLocks noChangeArrowheads="1"/>
          </p:cNvSpPr>
          <p:nvPr/>
        </p:nvSpPr>
        <p:spPr bwMode="auto">
          <a:xfrm>
            <a:off x="2514600" y="6076950"/>
            <a:ext cx="3086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chemeClr val="tx2"/>
                </a:solidFill>
              </a:rPr>
              <a:t>Vomiting</a:t>
            </a:r>
          </a:p>
        </p:txBody>
      </p:sp>
      <p:sp>
        <p:nvSpPr>
          <p:cNvPr id="33802" name="Rectangle 14"/>
          <p:cNvSpPr>
            <a:spLocks noChangeArrowheads="1"/>
          </p:cNvSpPr>
          <p:nvPr/>
        </p:nvSpPr>
        <p:spPr bwMode="auto">
          <a:xfrm>
            <a:off x="9632950" y="4834518"/>
            <a:ext cx="1638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chemeClr val="tx2"/>
                </a:solidFill>
              </a:rPr>
              <a:t>Diarrhea</a:t>
            </a:r>
            <a:r>
              <a:rPr lang="en-US" altLang="en-US" sz="4000" dirty="0">
                <a:solidFill>
                  <a:schemeClr val="tx2"/>
                </a:solidFill>
              </a:rPr>
              <a:t> </a:t>
            </a:r>
          </a:p>
        </p:txBody>
      </p:sp>
      <p:pic>
        <p:nvPicPr>
          <p:cNvPr id="33803" name="Picture 15" descr="HM00205_"/>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flipH="1">
            <a:off x="6429536" y="864596"/>
            <a:ext cx="2054225" cy="2117725"/>
          </a:xfrm>
        </p:spPr>
      </p:pic>
      <p:sp>
        <p:nvSpPr>
          <p:cNvPr id="33804" name="Text Box 18"/>
          <p:cNvSpPr txBox="1">
            <a:spLocks noChangeArrowheads="1"/>
          </p:cNvSpPr>
          <p:nvPr/>
        </p:nvSpPr>
        <p:spPr bwMode="auto">
          <a:xfrm>
            <a:off x="7019288" y="3209113"/>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Fever</a:t>
            </a:r>
          </a:p>
        </p:txBody>
      </p:sp>
      <p:pic>
        <p:nvPicPr>
          <p:cNvPr id="33805" name="Picture 19" descr="j03590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79474" y="3805238"/>
            <a:ext cx="1854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20"/>
          <p:cNvSpPr txBox="1">
            <a:spLocks noChangeArrowheads="1"/>
          </p:cNvSpPr>
          <p:nvPr/>
        </p:nvSpPr>
        <p:spPr bwMode="auto">
          <a:xfrm>
            <a:off x="5886888" y="5875893"/>
            <a:ext cx="2888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Dehydration</a:t>
            </a:r>
            <a:br>
              <a:rPr lang="en-US" altLang="en-US" dirty="0"/>
            </a:br>
            <a:r>
              <a:rPr lang="en-US" altLang="en-US" sz="2400" dirty="0"/>
              <a:t>(sometimes severe)</a:t>
            </a:r>
          </a:p>
        </p:txBody>
      </p:sp>
    </p:spTree>
    <p:extLst>
      <p:ext uri="{BB962C8B-B14F-4D97-AF65-F5344CB8AC3E}">
        <p14:creationId xmlns:p14="http://schemas.microsoft.com/office/powerpoint/2010/main" val="14967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7A4E82-714E-4769-94D5-551FB7FA7B8F}" type="slidenum">
              <a:rPr lang="en-US" altLang="en-US"/>
              <a:pPr/>
              <a:t>12</a:t>
            </a:fld>
            <a:endParaRPr lang="en-US" altLang="en-US"/>
          </a:p>
        </p:txBody>
      </p:sp>
      <p:sp>
        <p:nvSpPr>
          <p:cNvPr id="712706" name="Rectangle 2"/>
          <p:cNvSpPr>
            <a:spLocks noGrp="1" noChangeArrowheads="1"/>
          </p:cNvSpPr>
          <p:nvPr>
            <p:ph type="title"/>
          </p:nvPr>
        </p:nvSpPr>
        <p:spPr>
          <a:xfrm>
            <a:off x="1603927" y="644525"/>
            <a:ext cx="8458200" cy="1143000"/>
          </a:xfrm>
        </p:spPr>
        <p:txBody>
          <a:bodyPr/>
          <a:lstStyle/>
          <a:p>
            <a:pPr>
              <a:defRPr/>
            </a:pPr>
            <a:r>
              <a:rPr lang="en-US" sz="3200" b="1" u="sng" dirty="0"/>
              <a:t>People with a higher risk of foodborne illness</a:t>
            </a:r>
          </a:p>
        </p:txBody>
      </p:sp>
      <p:sp>
        <p:nvSpPr>
          <p:cNvPr id="39940" name="Text Box 5"/>
          <p:cNvSpPr txBox="1">
            <a:spLocks noChangeArrowheads="1"/>
          </p:cNvSpPr>
          <p:nvPr/>
        </p:nvSpPr>
        <p:spPr bwMode="auto">
          <a:xfrm>
            <a:off x="5414901" y="4446589"/>
            <a:ext cx="14350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t>Pregnant</a:t>
            </a:r>
            <a:br>
              <a:rPr lang="en-US" altLang="en-US" sz="2400" dirty="0"/>
            </a:br>
            <a:r>
              <a:rPr lang="en-US" altLang="en-US" sz="2400" dirty="0"/>
              <a:t>women</a:t>
            </a:r>
          </a:p>
        </p:txBody>
      </p:sp>
      <p:pic>
        <p:nvPicPr>
          <p:cNvPr id="39941" name="Picture 6" descr="BD0949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806575"/>
            <a:ext cx="21780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j03325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493" y="1474789"/>
            <a:ext cx="165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j02111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2933" y="1463060"/>
            <a:ext cx="2506662"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9"/>
          <p:cNvSpPr txBox="1">
            <a:spLocks noChangeArrowheads="1"/>
          </p:cNvSpPr>
          <p:nvPr/>
        </p:nvSpPr>
        <p:spPr bwMode="auto">
          <a:xfrm>
            <a:off x="2384425" y="36337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Infants</a:t>
            </a:r>
          </a:p>
        </p:txBody>
      </p:sp>
      <p:sp>
        <p:nvSpPr>
          <p:cNvPr id="39945" name="Text Box 10"/>
          <p:cNvSpPr txBox="1">
            <a:spLocks noChangeArrowheads="1"/>
          </p:cNvSpPr>
          <p:nvPr/>
        </p:nvSpPr>
        <p:spPr bwMode="auto">
          <a:xfrm>
            <a:off x="8479981" y="3545837"/>
            <a:ext cx="28125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t>Young children and</a:t>
            </a:r>
            <a:br>
              <a:rPr lang="en-US" altLang="en-US" sz="2400" dirty="0"/>
            </a:br>
            <a:r>
              <a:rPr lang="en-US" altLang="en-US" sz="2400" dirty="0"/>
              <a:t>older adults</a:t>
            </a:r>
            <a:endParaRPr lang="en-US" altLang="en-US" dirty="0"/>
          </a:p>
        </p:txBody>
      </p:sp>
      <p:pic>
        <p:nvPicPr>
          <p:cNvPr id="39946" name="Picture 11" descr="j0359005"/>
          <p:cNvPicPr>
            <a:picLocks noChangeAspect="1" noChangeArrowheads="1"/>
          </p:cNvPicPr>
          <p:nvPr/>
        </p:nvPicPr>
        <p:blipFill>
          <a:blip r:embed="rId5">
            <a:extLst>
              <a:ext uri="{28A0092B-C50C-407E-A947-70E740481C1C}">
                <a14:useLocalDpi xmlns:a14="http://schemas.microsoft.com/office/drawing/2010/main" val="0"/>
              </a:ext>
            </a:extLst>
          </a:blip>
          <a:srcRect b="10822"/>
          <a:stretch>
            <a:fillRect/>
          </a:stretch>
        </p:blipFill>
        <p:spPr bwMode="auto">
          <a:xfrm>
            <a:off x="1800225" y="4754563"/>
            <a:ext cx="250983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12"/>
          <p:cNvSpPr txBox="1">
            <a:spLocks noChangeArrowheads="1"/>
          </p:cNvSpPr>
          <p:nvPr/>
        </p:nvSpPr>
        <p:spPr bwMode="auto">
          <a:xfrm>
            <a:off x="4394201" y="5487989"/>
            <a:ext cx="63337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People with weakened immune systems</a:t>
            </a:r>
            <a:br>
              <a:rPr lang="en-US" altLang="en-US" sz="2400"/>
            </a:br>
            <a:r>
              <a:rPr lang="en-US" altLang="en-US" sz="2400"/>
              <a:t>and individuals with certain chronic diseases </a:t>
            </a:r>
            <a:endParaRPr lang="en-US" altLang="en-US"/>
          </a:p>
        </p:txBody>
      </p:sp>
    </p:spTree>
    <p:extLst>
      <p:ext uri="{BB962C8B-B14F-4D97-AF65-F5344CB8AC3E}">
        <p14:creationId xmlns:p14="http://schemas.microsoft.com/office/powerpoint/2010/main" val="236895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113" y="1351128"/>
            <a:ext cx="7010400" cy="222177"/>
          </a:xfrm>
        </p:spPr>
        <p:txBody>
          <a:bodyPr>
            <a:normAutofit fontScale="90000"/>
          </a:bodyPr>
          <a:lstStyle/>
          <a:p>
            <a:pPr eaLnBrk="1" hangingPunct="1">
              <a:defRPr/>
            </a:pPr>
            <a:r>
              <a:rPr lang="en-US" dirty="0" smtClean="0">
                <a:solidFill>
                  <a:schemeClr val="bg1"/>
                </a:solidFill>
              </a:rPr>
              <a:t>	      </a:t>
            </a:r>
            <a:r>
              <a:rPr lang="en-US" b="1" u="sng" dirty="0" smtClean="0">
                <a:solidFill>
                  <a:schemeClr val="bg1"/>
                </a:solidFill>
              </a:rPr>
              <a:t>The five keys to safer food</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2771" name="Content Placeholder 2"/>
          <p:cNvSpPr>
            <a:spLocks noGrp="1"/>
          </p:cNvSpPr>
          <p:nvPr>
            <p:ph idx="1"/>
          </p:nvPr>
        </p:nvSpPr>
        <p:spPr/>
        <p:txBody>
          <a:bodyPr/>
          <a:lstStyle/>
          <a:p>
            <a:pPr eaLnBrk="1" hangingPunct="1">
              <a:buFont typeface="Wingdings" panose="05000000000000000000" pitchFamily="2" charset="2"/>
              <a:buChar char="v"/>
            </a:pPr>
            <a:r>
              <a:rPr lang="en-US" altLang="en-US" dirty="0" smtClean="0"/>
              <a:t>		Keep clean</a:t>
            </a:r>
          </a:p>
          <a:p>
            <a:pPr eaLnBrk="1" hangingPunct="1">
              <a:buFont typeface="Wingdings" panose="05000000000000000000" pitchFamily="2" charset="2"/>
              <a:buChar char="v"/>
            </a:pPr>
            <a:r>
              <a:rPr lang="en-US" altLang="en-US" dirty="0" smtClean="0"/>
              <a:t>		Separate raw and cooked</a:t>
            </a:r>
          </a:p>
          <a:p>
            <a:pPr eaLnBrk="1" hangingPunct="1">
              <a:buFont typeface="Wingdings" panose="05000000000000000000" pitchFamily="2" charset="2"/>
              <a:buChar char="v"/>
            </a:pPr>
            <a:r>
              <a:rPr lang="en-US" altLang="en-US" dirty="0" smtClean="0"/>
              <a:t>		Cook thoroughly</a:t>
            </a:r>
          </a:p>
          <a:p>
            <a:pPr eaLnBrk="1" hangingPunct="1">
              <a:buFont typeface="Wingdings" panose="05000000000000000000" pitchFamily="2" charset="2"/>
              <a:buChar char="v"/>
            </a:pPr>
            <a:r>
              <a:rPr lang="en-US" altLang="en-US" dirty="0" smtClean="0"/>
              <a:t>		Keep food at safe temperatures</a:t>
            </a:r>
          </a:p>
          <a:p>
            <a:pPr eaLnBrk="1" hangingPunct="1">
              <a:buFont typeface="Wingdings" panose="05000000000000000000" pitchFamily="2" charset="2"/>
              <a:buChar char="v"/>
            </a:pPr>
            <a:r>
              <a:rPr lang="en-US" altLang="en-US" dirty="0" smtClean="0"/>
              <a:t>		Use safe water and raw materials</a:t>
            </a:r>
          </a:p>
          <a:p>
            <a:pPr eaLnBrk="1" hangingPunct="1">
              <a:buFont typeface="Wingdings" panose="05000000000000000000" pitchFamily="2" charset="2"/>
              <a:buChar char="v"/>
            </a:pPr>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469" y="477672"/>
            <a:ext cx="1315019" cy="14466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156" y="3040873"/>
            <a:ext cx="4603844" cy="3817127"/>
          </a:xfrm>
          <a:prstGeom prst="rect">
            <a:avLst/>
          </a:prstGeom>
        </p:spPr>
      </p:pic>
    </p:spTree>
    <p:extLst>
      <p:ext uri="{BB962C8B-B14F-4D97-AF65-F5344CB8AC3E}">
        <p14:creationId xmlns:p14="http://schemas.microsoft.com/office/powerpoint/2010/main" val="318042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p:txBody>
          <a:bodyPr/>
          <a:lstStyle/>
          <a:p>
            <a:pPr>
              <a:buFont typeface="Wingdings" pitchFamily="2" charset="2"/>
              <a:buChar char="Ø"/>
            </a:pPr>
            <a:r>
              <a:rPr lang="en-US" dirty="0" smtClean="0"/>
              <a:t>Prevention Of Food Adulteration Act (PFA),</a:t>
            </a:r>
            <a:r>
              <a:rPr lang="en-US" dirty="0" smtClean="0">
                <a:solidFill>
                  <a:srgbClr val="00B050"/>
                </a:solidFill>
              </a:rPr>
              <a:t> </a:t>
            </a:r>
            <a:r>
              <a:rPr lang="en-US" dirty="0"/>
              <a:t>passed in 1954 and the operative law as on date, stated </a:t>
            </a:r>
            <a:r>
              <a:rPr lang="en-US" dirty="0" smtClean="0"/>
              <a:t>its </a:t>
            </a:r>
            <a:r>
              <a:rPr lang="en-US" dirty="0"/>
              <a:t>objective as:</a:t>
            </a:r>
          </a:p>
          <a:p>
            <a:endParaRPr lang="en-US" dirty="0"/>
          </a:p>
          <a:p>
            <a:r>
              <a:rPr lang="en-US" dirty="0"/>
              <a:t>	“An act to make provision for prevention of </a:t>
            </a:r>
            <a:r>
              <a:rPr lang="en-US" u="sng" dirty="0">
                <a:solidFill>
                  <a:schemeClr val="accent2"/>
                </a:solidFill>
              </a:rPr>
              <a:t>adulteration</a:t>
            </a:r>
            <a:r>
              <a:rPr lang="en-US" dirty="0"/>
              <a:t> of the food”</a:t>
            </a:r>
          </a:p>
        </p:txBody>
      </p:sp>
      <p:sp>
        <p:nvSpPr>
          <p:cNvPr id="203778" name="Rectangle 2"/>
          <p:cNvSpPr>
            <a:spLocks noGrp="1" noChangeArrowheads="1"/>
          </p:cNvSpPr>
          <p:nvPr>
            <p:ph type="title"/>
          </p:nvPr>
        </p:nvSpPr>
        <p:spPr/>
        <p:txBody>
          <a:bodyPr/>
          <a:lstStyle/>
          <a:p>
            <a:r>
              <a:rPr lang="en-US" b="1" u="sng" dirty="0"/>
              <a:t>INDIAN FOOD LAWS: PFA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6940"/>
            <a:ext cx="3547132" cy="22955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696" y="560916"/>
            <a:ext cx="2886075" cy="1581150"/>
          </a:xfrm>
          <a:prstGeom prst="rect">
            <a:avLst/>
          </a:prstGeom>
        </p:spPr>
      </p:pic>
    </p:spTree>
    <p:extLst>
      <p:ext uri="{BB962C8B-B14F-4D97-AF65-F5344CB8AC3E}">
        <p14:creationId xmlns:p14="http://schemas.microsoft.com/office/powerpoint/2010/main" val="2570687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Font typeface="Wingdings" pitchFamily="2" charset="2"/>
              <a:buChar char="Ø"/>
            </a:pPr>
            <a:r>
              <a:rPr lang="en-US" sz="2400" dirty="0"/>
              <a:t>Fruit Products Order, 1955</a:t>
            </a:r>
          </a:p>
          <a:p>
            <a:pPr marL="514350" indent="-514350">
              <a:buFont typeface="Wingdings" pitchFamily="2" charset="2"/>
              <a:buChar char="Ø"/>
            </a:pPr>
            <a:r>
              <a:rPr lang="en-US" sz="2400" dirty="0"/>
              <a:t>Prevention of Food Adulteration Act, 1954</a:t>
            </a:r>
          </a:p>
          <a:p>
            <a:pPr marL="514350" indent="-514350">
              <a:buFont typeface="Wingdings" pitchFamily="2" charset="2"/>
              <a:buChar char="Ø"/>
            </a:pPr>
            <a:r>
              <a:rPr lang="en-US" sz="2400" dirty="0"/>
              <a:t>Milk and Milk Products Order, 1992</a:t>
            </a:r>
          </a:p>
          <a:p>
            <a:pPr marL="514350" indent="-514350">
              <a:buFont typeface="Wingdings" pitchFamily="2" charset="2"/>
              <a:buChar char="Ø"/>
            </a:pPr>
            <a:r>
              <a:rPr lang="en-US" sz="2400" dirty="0"/>
              <a:t>Vegetable Oil Products (Control) Order, 1947</a:t>
            </a:r>
          </a:p>
          <a:p>
            <a:pPr marL="514350" indent="-514350">
              <a:buFont typeface="Wingdings" pitchFamily="2" charset="2"/>
              <a:buChar char="Ø"/>
            </a:pPr>
            <a:r>
              <a:rPr lang="en-US" sz="2400" dirty="0"/>
              <a:t>Edible Oils Packaging (regulation ) Orders, 1998</a:t>
            </a:r>
          </a:p>
          <a:p>
            <a:pPr marL="514350" indent="-514350">
              <a:buFont typeface="Wingdings" pitchFamily="2" charset="2"/>
              <a:buChar char="Ø"/>
            </a:pPr>
            <a:r>
              <a:rPr lang="en-US" sz="2400" dirty="0"/>
              <a:t>The solvent Extracted Oil, De oiled Meal and Edible flour (Control) Order, 1967</a:t>
            </a:r>
          </a:p>
          <a:p>
            <a:pPr marL="514350" indent="-514350">
              <a:buFont typeface="Wingdings" pitchFamily="2" charset="2"/>
              <a:buChar char="Ø"/>
            </a:pPr>
            <a:r>
              <a:rPr lang="en-US" sz="2400" dirty="0"/>
              <a:t>Meat Food Products Orders, 1973</a:t>
            </a:r>
          </a:p>
        </p:txBody>
      </p:sp>
      <p:sp>
        <p:nvSpPr>
          <p:cNvPr id="2" name="Title 1"/>
          <p:cNvSpPr>
            <a:spLocks noGrp="1"/>
          </p:cNvSpPr>
          <p:nvPr>
            <p:ph type="title"/>
          </p:nvPr>
        </p:nvSpPr>
        <p:spPr/>
        <p:txBody>
          <a:bodyPr/>
          <a:lstStyle/>
          <a:p>
            <a:r>
              <a:rPr lang="en-US" sz="3200" b="1" u="sng" dirty="0"/>
              <a:t>MULTIPLE FOOD LAWS</a:t>
            </a:r>
            <a:endParaRPr lang="en-US"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495" y="2797175"/>
            <a:ext cx="3028950" cy="1514475"/>
          </a:xfrm>
          <a:prstGeom prst="rect">
            <a:avLst/>
          </a:prstGeom>
        </p:spPr>
      </p:pic>
    </p:spTree>
    <p:extLst>
      <p:ext uri="{BB962C8B-B14F-4D97-AF65-F5344CB8AC3E}">
        <p14:creationId xmlns:p14="http://schemas.microsoft.com/office/powerpoint/2010/main" val="265599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FOOD SAFETY AND STANDARD AUTHORITY OF INDIA (FSSAI)</a:t>
            </a:r>
            <a:endParaRPr lang="en-US" b="1" i="1" u="sng"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The Food Safety and Standards Authority of India (FSSAI) </a:t>
            </a:r>
            <a:r>
              <a:rPr lang="en-US" dirty="0">
                <a:latin typeface="Times New Roman" panose="02020603050405020304" pitchFamily="18" charset="0"/>
                <a:cs typeface="Times New Roman" panose="02020603050405020304" pitchFamily="18" charset="0"/>
              </a:rPr>
              <a:t>has been established under Food Safety and Standards , 2006 which consolidates various acts &amp; orders that have hitherto handled food related issues in various Ministries and Departments. FSSAI has been created for laying down science based standards for articles of food and to regulate their manufacture, storage, distribution, sale and import to ensure availability of safe and wholesome food for human consumption.</a:t>
            </a:r>
          </a:p>
        </p:txBody>
      </p:sp>
      <p:pic>
        <p:nvPicPr>
          <p:cNvPr id="4" name="Picture 3" descr="Image result for fssai logo"/>
          <p:cNvPicPr/>
          <p:nvPr/>
        </p:nvPicPr>
        <p:blipFill>
          <a:blip r:embed="rId2">
            <a:extLst>
              <a:ext uri="{28A0092B-C50C-407E-A947-70E740481C1C}">
                <a14:useLocalDpi xmlns:a14="http://schemas.microsoft.com/office/drawing/2010/main" val="0"/>
              </a:ext>
            </a:extLst>
          </a:blip>
          <a:srcRect/>
          <a:stretch>
            <a:fillRect/>
          </a:stretch>
        </p:blipFill>
        <p:spPr bwMode="auto">
          <a:xfrm>
            <a:off x="7032891" y="4457700"/>
            <a:ext cx="3181350" cy="1562100"/>
          </a:xfrm>
          <a:prstGeom prst="rect">
            <a:avLst/>
          </a:prstGeom>
          <a:noFill/>
          <a:ln>
            <a:noFill/>
          </a:ln>
        </p:spPr>
      </p:pic>
    </p:spTree>
    <p:extLst>
      <p:ext uri="{BB962C8B-B14F-4D97-AF65-F5344CB8AC3E}">
        <p14:creationId xmlns:p14="http://schemas.microsoft.com/office/powerpoint/2010/main" val="1444707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56701" cy="6858000"/>
          </a:xfrm>
        </p:spPr>
      </p:pic>
    </p:spTree>
    <p:extLst>
      <p:ext uri="{BB962C8B-B14F-4D97-AF65-F5344CB8AC3E}">
        <p14:creationId xmlns:p14="http://schemas.microsoft.com/office/powerpoint/2010/main" val="1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b="1" u="sng" dirty="0"/>
              <a:t>Safe food handling</a:t>
            </a:r>
            <a:r>
              <a:rPr lang="en-IN" b="1" dirty="0"/>
              <a:t> </a:t>
            </a:r>
            <a:r>
              <a:rPr lang="en-IN" dirty="0"/>
              <a:t>refers to precautions taken when </a:t>
            </a:r>
            <a:endParaRPr lang="en-IN" dirty="0" smtClean="0"/>
          </a:p>
          <a:p>
            <a:pPr lvl="1" algn="just"/>
            <a:r>
              <a:rPr lang="en-IN" dirty="0" smtClean="0"/>
              <a:t>storing</a:t>
            </a:r>
            <a:r>
              <a:rPr lang="en-IN" dirty="0"/>
              <a:t>, </a:t>
            </a:r>
            <a:endParaRPr lang="en-IN" dirty="0" smtClean="0"/>
          </a:p>
          <a:p>
            <a:pPr lvl="1" algn="just"/>
            <a:r>
              <a:rPr lang="en-IN" dirty="0" smtClean="0"/>
              <a:t>preparing</a:t>
            </a:r>
            <a:r>
              <a:rPr lang="en-IN" dirty="0"/>
              <a:t>, and </a:t>
            </a:r>
            <a:endParaRPr lang="en-IN" dirty="0" smtClean="0"/>
          </a:p>
          <a:p>
            <a:pPr lvl="1" algn="just"/>
            <a:r>
              <a:rPr lang="en-IN" dirty="0" smtClean="0"/>
              <a:t>eating </a:t>
            </a:r>
            <a:r>
              <a:rPr lang="en-IN" dirty="0"/>
              <a:t>food, </a:t>
            </a:r>
            <a:endParaRPr lang="en-IN" dirty="0" smtClean="0"/>
          </a:p>
          <a:p>
            <a:pPr algn="just"/>
            <a:r>
              <a:rPr lang="en-IN" dirty="0" smtClean="0"/>
              <a:t>It </a:t>
            </a:r>
            <a:r>
              <a:rPr lang="en-IN" dirty="0" smtClean="0"/>
              <a:t>reduces </a:t>
            </a:r>
            <a:r>
              <a:rPr lang="en-IN" dirty="0"/>
              <a:t>the risk of food borne illnesses, illnesses that are</a:t>
            </a:r>
            <a:r>
              <a:rPr lang="en-IN" b="1" dirty="0"/>
              <a:t> </a:t>
            </a:r>
            <a:r>
              <a:rPr lang="en-IN" dirty="0"/>
              <a:t>caused by eating food contaminated</a:t>
            </a:r>
            <a:r>
              <a:rPr lang="en-IN" b="1" dirty="0"/>
              <a:t> </a:t>
            </a:r>
            <a:r>
              <a:rPr lang="en-IN" dirty="0"/>
              <a:t>by</a:t>
            </a:r>
            <a:r>
              <a:rPr lang="en-IN" b="1" dirty="0"/>
              <a:t> </a:t>
            </a:r>
            <a:r>
              <a:rPr lang="en-IN" dirty="0"/>
              <a:t>bacteria and other microorganisms.</a:t>
            </a:r>
          </a:p>
        </p:txBody>
      </p:sp>
      <p:sp>
        <p:nvSpPr>
          <p:cNvPr id="2" name="Title 1"/>
          <p:cNvSpPr>
            <a:spLocks noGrp="1"/>
          </p:cNvSpPr>
          <p:nvPr>
            <p:ph type="title"/>
          </p:nvPr>
        </p:nvSpPr>
        <p:spPr/>
        <p:txBody>
          <a:bodyPr/>
          <a:lstStyle/>
          <a:p>
            <a:r>
              <a:rPr lang="en-US" b="1" u="sng" dirty="0" smtClean="0"/>
              <a:t>Safe Food Handling</a:t>
            </a:r>
            <a:endParaRPr lang="en-IN" b="1" u="sng"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418" y="1327150"/>
            <a:ext cx="2561897" cy="193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11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37430"/>
            <a:ext cx="8915400" cy="3435824"/>
          </a:xfrm>
        </p:spPr>
        <p:txBody>
          <a:bodyPr>
            <a:normAutofit/>
          </a:bodyPr>
          <a:lstStyle/>
          <a:p>
            <a:pPr algn="just"/>
            <a:r>
              <a:rPr lang="en-IN" dirty="0" smtClean="0"/>
              <a:t>Don't </a:t>
            </a:r>
            <a:r>
              <a:rPr lang="en-IN" dirty="0"/>
              <a:t>work with food if you have any type of illness, such as a cold sore,  infected cuts,   colds etc. </a:t>
            </a:r>
          </a:p>
          <a:p>
            <a:pPr algn="just"/>
            <a:r>
              <a:rPr lang="en-IN" dirty="0" smtClean="0"/>
              <a:t>Purchase </a:t>
            </a:r>
            <a:r>
              <a:rPr lang="en-IN" dirty="0"/>
              <a:t>all food products (pre-made or requiring further preparation) from a licensed  retail establishment that has a valid health permit with the local Health Department. </a:t>
            </a:r>
            <a:endParaRPr lang="en-IN" dirty="0" smtClean="0"/>
          </a:p>
          <a:p>
            <a:pPr algn="just"/>
            <a:r>
              <a:rPr lang="en-IN" dirty="0" smtClean="0"/>
              <a:t>Store </a:t>
            </a:r>
            <a:r>
              <a:rPr lang="en-IN" dirty="0"/>
              <a:t>and transport all food in clean, appropriate containers and cover the containers.</a:t>
            </a:r>
          </a:p>
          <a:p>
            <a:pPr algn="just"/>
            <a:r>
              <a:rPr lang="en-IN" dirty="0"/>
              <a:t> </a:t>
            </a:r>
            <a:r>
              <a:rPr lang="en-IN" dirty="0" smtClean="0"/>
              <a:t>Do </a:t>
            </a:r>
            <a:r>
              <a:rPr lang="en-IN" dirty="0"/>
              <a:t>not store any food product in the original container the food product came in  (or containers not originally designed) for food.</a:t>
            </a:r>
          </a:p>
          <a:p>
            <a:pPr lvl="1" algn="just"/>
            <a:endParaRPr lang="en-IN" dirty="0"/>
          </a:p>
          <a:p>
            <a:pPr algn="just"/>
            <a:endParaRPr lang="en-IN" dirty="0"/>
          </a:p>
          <a:p>
            <a:endParaRPr lang="en-IN" dirty="0"/>
          </a:p>
        </p:txBody>
      </p:sp>
      <p:sp>
        <p:nvSpPr>
          <p:cNvPr id="2" name="Title 1"/>
          <p:cNvSpPr>
            <a:spLocks noGrp="1"/>
          </p:cNvSpPr>
          <p:nvPr>
            <p:ph type="title"/>
          </p:nvPr>
        </p:nvSpPr>
        <p:spPr/>
        <p:txBody>
          <a:bodyPr>
            <a:normAutofit/>
          </a:bodyPr>
          <a:lstStyle/>
          <a:p>
            <a:r>
              <a:rPr lang="en-IN" b="1" u="sng" dirty="0" smtClean="0"/>
              <a:t>Safe Food Handling Guidelines</a:t>
            </a:r>
            <a:endParaRPr lang="en-IN"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074" y="4872250"/>
            <a:ext cx="1771351" cy="1747837"/>
          </a:xfrm>
          <a:prstGeom prst="rect">
            <a:avLst/>
          </a:prstGeom>
        </p:spPr>
      </p:pic>
    </p:spTree>
    <p:extLst>
      <p:ext uri="{BB962C8B-B14F-4D97-AF65-F5344CB8AC3E}">
        <p14:creationId xmlns:p14="http://schemas.microsoft.com/office/powerpoint/2010/main" val="256040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852" y="850839"/>
            <a:ext cx="8761413" cy="706964"/>
          </a:xfrm>
        </p:spPr>
        <p:txBody>
          <a:bodyPr/>
          <a:lstStyle/>
          <a:p>
            <a:r>
              <a:rPr lang="en-US" sz="2000" b="1" dirty="0"/>
              <a:t>A study to evaluate the perception of District Child Protection Officers and Health Officials regarding training </a:t>
            </a:r>
            <a:r>
              <a:rPr lang="en-US" sz="2000" b="1" dirty="0" err="1"/>
              <a:t>programme</a:t>
            </a:r>
            <a:r>
              <a:rPr lang="en-US" sz="2000" b="1" dirty="0"/>
              <a:t> on Training on Ensuring Food Safety and Maintaining Food Safety Standards in Supplementary Nutrition in  ICDS”</a:t>
            </a:r>
          </a:p>
        </p:txBody>
      </p:sp>
      <p:sp>
        <p:nvSpPr>
          <p:cNvPr id="3" name="Content Placeholder 2"/>
          <p:cNvSpPr>
            <a:spLocks noGrp="1"/>
          </p:cNvSpPr>
          <p:nvPr>
            <p:ph idx="1"/>
          </p:nvPr>
        </p:nvSpPr>
        <p:spPr>
          <a:xfrm>
            <a:off x="1154954" y="2279177"/>
            <a:ext cx="9075311" cy="4285396"/>
          </a:xfrm>
        </p:spPr>
        <p:txBody>
          <a:bodyPr>
            <a:normAutofit fontScale="92500" lnSpcReduction="20000"/>
          </a:bodyPr>
          <a:lstStyle/>
          <a:p>
            <a:pPr marL="0" indent="0">
              <a:buNone/>
            </a:pPr>
            <a:r>
              <a:rPr lang="en-US" b="1" dirty="0" smtClean="0"/>
              <a:t>National </a:t>
            </a:r>
            <a:r>
              <a:rPr lang="en-US" b="1" dirty="0"/>
              <a:t>Institute of Public Cooperation and Child Development (An autonomous organization under the aegis of Ministry of Women and Child </a:t>
            </a:r>
            <a:r>
              <a:rPr lang="en-US" b="1" dirty="0" smtClean="0"/>
              <a:t>Development)</a:t>
            </a:r>
            <a:endParaRPr lang="en-US" dirty="0"/>
          </a:p>
          <a:p>
            <a:pPr marL="0" indent="0">
              <a:buNone/>
            </a:pPr>
            <a:endParaRPr lang="en-US" b="1" dirty="0"/>
          </a:p>
          <a:p>
            <a:pPr marL="0" indent="0">
              <a:buNone/>
            </a:pPr>
            <a:r>
              <a:rPr lang="en-US" b="1" dirty="0" smtClean="0"/>
              <a:t>Training </a:t>
            </a:r>
            <a:r>
              <a:rPr lang="en-US" b="1" dirty="0"/>
              <a:t>on Ensuring Food Safety and Maintaining Food Safety Standards in Supplementary Nutrition in  </a:t>
            </a:r>
            <a:r>
              <a:rPr lang="en-US" b="1" dirty="0" smtClean="0"/>
              <a:t>ICDS</a:t>
            </a:r>
          </a:p>
          <a:p>
            <a:pPr marL="0" indent="0">
              <a:buNone/>
            </a:pPr>
            <a:r>
              <a:rPr lang="en-US" b="1" dirty="0" smtClean="0"/>
              <a:t>(for CDPO and Health </a:t>
            </a:r>
            <a:r>
              <a:rPr lang="en-US" b="1" dirty="0" smtClean="0"/>
              <a:t>officials  </a:t>
            </a:r>
            <a:r>
              <a:rPr lang="en-US" b="1" dirty="0" smtClean="0"/>
              <a:t>from all over the country) </a:t>
            </a:r>
            <a:endParaRPr lang="en-US" b="1" dirty="0" smtClean="0"/>
          </a:p>
          <a:p>
            <a:pPr marL="0" indent="0">
              <a:buNone/>
            </a:pPr>
            <a:r>
              <a:rPr lang="en-US" b="1" dirty="0" smtClean="0"/>
              <a:t>Under the Guidance of </a:t>
            </a:r>
          </a:p>
          <a:p>
            <a:pPr marL="0" indent="0">
              <a:buNone/>
            </a:pPr>
            <a:r>
              <a:rPr lang="en-US" b="1" dirty="0" err="1" smtClean="0"/>
              <a:t>Dr.Nitish</a:t>
            </a:r>
            <a:r>
              <a:rPr lang="en-US" b="1" dirty="0" smtClean="0"/>
              <a:t> Dogra </a:t>
            </a:r>
          </a:p>
          <a:p>
            <a:pPr marL="0" indent="0">
              <a:buNone/>
            </a:pPr>
            <a:r>
              <a:rPr lang="en-US" b="1" dirty="0" smtClean="0"/>
              <a:t> </a:t>
            </a:r>
            <a:endParaRPr lang="en-US" b="1" dirty="0" smtClean="0"/>
          </a:p>
          <a:p>
            <a:pPr marL="0" indent="0">
              <a:buNone/>
            </a:pPr>
            <a:r>
              <a:rPr lang="en-US" b="1" dirty="0" smtClean="0"/>
              <a:t>Under </a:t>
            </a:r>
            <a:r>
              <a:rPr lang="en-US" b="1" dirty="0"/>
              <a:t>the Guidance of </a:t>
            </a:r>
            <a:endParaRPr lang="en-US" dirty="0"/>
          </a:p>
          <a:p>
            <a:pPr marL="0" indent="0">
              <a:buNone/>
            </a:pPr>
            <a:r>
              <a:rPr lang="en-US" b="1" dirty="0"/>
              <a:t>Dr. Rita </a:t>
            </a:r>
            <a:r>
              <a:rPr lang="en-US" b="1" dirty="0" smtClean="0"/>
              <a:t>Patnaik   Deputy </a:t>
            </a:r>
            <a:r>
              <a:rPr lang="en-US" b="1" dirty="0"/>
              <a:t>Director NIPCCD</a:t>
            </a:r>
            <a:endParaRPr lang="en-US" dirty="0"/>
          </a:p>
          <a:p>
            <a:pPr marL="0" indent="0">
              <a:buNone/>
            </a:pPr>
            <a:endParaRPr lang="en-US" dirty="0"/>
          </a:p>
          <a:p>
            <a:pPr marL="0" indent="0">
              <a:buNone/>
            </a:pPr>
            <a:r>
              <a:rPr lang="en-US" b="1" dirty="0"/>
              <a:t>Organized by NIPCCD, New Delhi, 16</a:t>
            </a:r>
            <a:r>
              <a:rPr lang="en-US" b="1" baseline="30000" dirty="0"/>
              <a:t>h</a:t>
            </a:r>
            <a:r>
              <a:rPr lang="en-US" b="1" dirty="0"/>
              <a:t> to 18</a:t>
            </a:r>
            <a:r>
              <a:rPr lang="en-US" b="1" baseline="30000" dirty="0"/>
              <a:t>th</a:t>
            </a:r>
            <a:r>
              <a:rPr lang="en-US" b="1" dirty="0"/>
              <a:t> April, </a:t>
            </a:r>
            <a:r>
              <a:rPr lang="en-US" b="1" dirty="0" smtClean="0"/>
              <a:t>2018</a:t>
            </a:r>
          </a:p>
          <a:p>
            <a:pPr marL="0" indent="0">
              <a:buNone/>
            </a:pPr>
            <a:endParaRPr lang="en-US" dirty="0"/>
          </a:p>
        </p:txBody>
      </p:sp>
    </p:spTree>
    <p:extLst>
      <p:ext uri="{BB962C8B-B14F-4D97-AF65-F5344CB8AC3E}">
        <p14:creationId xmlns:p14="http://schemas.microsoft.com/office/powerpoint/2010/main" val="374271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a:normAutofit fontScale="92500" lnSpcReduction="20000"/>
          </a:bodyPr>
          <a:lstStyle/>
          <a:p>
            <a:pPr eaLnBrk="1" hangingPunct="1"/>
            <a:r>
              <a:rPr lang="en-US" sz="2400" dirty="0">
                <a:latin typeface="Times New Roman" pitchFamily="18" charset="0"/>
                <a:cs typeface="Times New Roman" pitchFamily="18" charset="0"/>
              </a:rPr>
              <a:t>A separate sitting room for children</a:t>
            </a:r>
          </a:p>
          <a:p>
            <a:pPr eaLnBrk="1" hangingPunct="1"/>
            <a:r>
              <a:rPr lang="en-US" sz="2400" dirty="0">
                <a:latin typeface="Times New Roman" pitchFamily="18" charset="0"/>
                <a:cs typeface="Times New Roman" pitchFamily="18" charset="0"/>
              </a:rPr>
              <a:t>A separate sitting room for women</a:t>
            </a:r>
          </a:p>
          <a:p>
            <a:pPr eaLnBrk="1" hangingPunct="1"/>
            <a:r>
              <a:rPr lang="en-US" sz="2400" dirty="0">
                <a:latin typeface="Times New Roman" pitchFamily="18" charset="0"/>
                <a:cs typeface="Times New Roman" pitchFamily="18" charset="0"/>
              </a:rPr>
              <a:t> A separate kitchen</a:t>
            </a:r>
          </a:p>
          <a:p>
            <a:pPr eaLnBrk="1" hangingPunct="1"/>
            <a:r>
              <a:rPr lang="en-US" sz="2400" dirty="0">
                <a:latin typeface="Times New Roman" pitchFamily="18" charset="0"/>
                <a:cs typeface="Times New Roman" pitchFamily="18" charset="0"/>
              </a:rPr>
              <a:t>Store for storing food grains</a:t>
            </a:r>
          </a:p>
          <a:p>
            <a:pPr eaLnBrk="1" hangingPunct="1"/>
            <a:r>
              <a:rPr lang="en-US" sz="2400" dirty="0">
                <a:latin typeface="Times New Roman" pitchFamily="18" charset="0"/>
                <a:cs typeface="Times New Roman" pitchFamily="18" charset="0"/>
              </a:rPr>
              <a:t>Child friendly toilets</a:t>
            </a:r>
          </a:p>
          <a:p>
            <a:pPr eaLnBrk="1" hangingPunct="1"/>
            <a:r>
              <a:rPr lang="en-US" sz="2400" dirty="0">
                <a:latin typeface="Times New Roman" pitchFamily="18" charset="0"/>
                <a:cs typeface="Times New Roman" pitchFamily="18" charset="0"/>
              </a:rPr>
              <a:t>Space for playing of children (indoor and outdoor activities)</a:t>
            </a:r>
          </a:p>
          <a:p>
            <a:pPr eaLnBrk="1" hangingPunct="1"/>
            <a:r>
              <a:rPr lang="en-US" sz="2400" dirty="0">
                <a:latin typeface="Times New Roman" pitchFamily="18" charset="0"/>
                <a:cs typeface="Times New Roman" pitchFamily="18" charset="0"/>
              </a:rPr>
              <a:t>Safe drinking water facility</a:t>
            </a:r>
          </a:p>
          <a:p>
            <a:pPr eaLnBrk="1" hangingPunct="1"/>
            <a:r>
              <a:rPr lang="en-US" sz="2400" dirty="0">
                <a:latin typeface="Times New Roman" pitchFamily="18" charset="0"/>
                <a:cs typeface="Times New Roman" pitchFamily="18" charset="0"/>
              </a:rPr>
              <a:t>To meet the above requirements AWC must be constructed in a covered area of </a:t>
            </a:r>
            <a:r>
              <a:rPr lang="en-US" sz="2400" b="1" dirty="0">
                <a:latin typeface="Times New Roman" pitchFamily="18" charset="0"/>
                <a:cs typeface="Times New Roman" pitchFamily="18" charset="0"/>
              </a:rPr>
              <a:t>not less than 600 </a:t>
            </a:r>
            <a:r>
              <a:rPr lang="en-US" sz="2400" b="1" dirty="0" err="1">
                <a:latin typeface="Times New Roman" pitchFamily="18" charset="0"/>
                <a:cs typeface="Times New Roman" pitchFamily="18" charset="0"/>
              </a:rPr>
              <a:t>sq</a:t>
            </a:r>
            <a:r>
              <a:rPr lang="en-US" sz="2400" b="1" dirty="0">
                <a:latin typeface="Times New Roman" pitchFamily="18" charset="0"/>
                <a:cs typeface="Times New Roman" pitchFamily="18" charset="0"/>
              </a:rPr>
              <a:t> feet </a:t>
            </a:r>
          </a:p>
          <a:p>
            <a:pPr eaLnBrk="1" hangingPunct="1"/>
            <a:endParaRPr lang="en-IN" dirty="0" smtClean="0"/>
          </a:p>
        </p:txBody>
      </p:sp>
      <p:sp>
        <p:nvSpPr>
          <p:cNvPr id="44034" name="Title 1"/>
          <p:cNvSpPr>
            <a:spLocks noGrp="1"/>
          </p:cNvSpPr>
          <p:nvPr>
            <p:ph type="title"/>
          </p:nvPr>
        </p:nvSpPr>
        <p:spPr/>
        <p:txBody>
          <a:bodyPr/>
          <a:lstStyle/>
          <a:p>
            <a:pPr eaLnBrk="1" hangingPunct="1"/>
            <a:r>
              <a:rPr lang="en-US" b="1" u="sng" dirty="0" smtClean="0">
                <a:latin typeface="Times New Roman" pitchFamily="18" charset="0"/>
                <a:cs typeface="Times New Roman" pitchFamily="18" charset="0"/>
              </a:rPr>
              <a:t>Guidelines for an ideal AWC</a:t>
            </a:r>
            <a:endParaRPr lang="en-IN" b="1" u="sng" dirty="0" smtClean="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40" y="1680632"/>
            <a:ext cx="4599296" cy="2768538"/>
          </a:xfrm>
          <a:prstGeom prst="rect">
            <a:avLst/>
          </a:prstGeom>
        </p:spPr>
      </p:pic>
    </p:spTree>
    <p:extLst>
      <p:ext uri="{BB962C8B-B14F-4D97-AF65-F5344CB8AC3E}">
        <p14:creationId xmlns:p14="http://schemas.microsoft.com/office/powerpoint/2010/main" val="6014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529" y="769132"/>
            <a:ext cx="8686800" cy="1143000"/>
          </a:xfrm>
        </p:spPr>
        <p:txBody>
          <a:bodyPr/>
          <a:lstStyle/>
          <a:p>
            <a:pPr>
              <a:defRPr/>
            </a:pPr>
            <a:r>
              <a:rPr lang="en-US" sz="3200" b="1" u="sng" dirty="0">
                <a:solidFill>
                  <a:srgbClr val="FFFFCC"/>
                </a:solidFill>
              </a:rPr>
              <a:t>Food Safety Measures adopted in Supplementary Nutrition </a:t>
            </a:r>
            <a:r>
              <a:rPr lang="en-US" sz="3200" b="1" u="sng" dirty="0" err="1">
                <a:solidFill>
                  <a:srgbClr val="FFFFCC"/>
                </a:solidFill>
              </a:rPr>
              <a:t>Programme</a:t>
            </a:r>
            <a:r>
              <a:rPr lang="en-US" sz="3200" b="1" u="sng" dirty="0">
                <a:solidFill>
                  <a:srgbClr val="FFFFCC"/>
                </a:solidFill>
              </a:rPr>
              <a:t> at AWCs </a:t>
            </a:r>
          </a:p>
        </p:txBody>
      </p:sp>
      <p:sp>
        <p:nvSpPr>
          <p:cNvPr id="3" name="Content Placeholder 2"/>
          <p:cNvSpPr>
            <a:spLocks noGrp="1"/>
          </p:cNvSpPr>
          <p:nvPr>
            <p:ph idx="1"/>
          </p:nvPr>
        </p:nvSpPr>
        <p:spPr>
          <a:xfrm>
            <a:off x="1380699" y="2601035"/>
            <a:ext cx="8229600" cy="3352800"/>
          </a:xfrm>
        </p:spPr>
        <p:txBody>
          <a:bodyPr>
            <a:normAutofit fontScale="92500"/>
          </a:bodyPr>
          <a:lstStyle/>
          <a:p>
            <a:pPr>
              <a:buFont typeface="Wingdings" pitchFamily="2" charset="2"/>
              <a:buBlip>
                <a:blip r:embed="rId2"/>
              </a:buBlip>
              <a:defRPr/>
            </a:pPr>
            <a:r>
              <a:rPr lang="en-US" sz="2400" dirty="0"/>
              <a:t>Factors influencing Food safety and Hygiene </a:t>
            </a:r>
          </a:p>
          <a:p>
            <a:pPr marL="0" indent="0">
              <a:buNone/>
              <a:defRPr/>
            </a:pPr>
            <a:endParaRPr lang="en-US" sz="800" dirty="0"/>
          </a:p>
          <a:p>
            <a:pPr>
              <a:buFont typeface="Wingdings" pitchFamily="2" charset="2"/>
              <a:buBlip>
                <a:blip r:embed="rId2"/>
              </a:buBlip>
              <a:defRPr/>
            </a:pPr>
            <a:r>
              <a:rPr lang="en-US" sz="2400" dirty="0"/>
              <a:t>Food handling procedures which influences food safety and hygiene at AWC</a:t>
            </a:r>
          </a:p>
          <a:p>
            <a:pPr marL="0" indent="0">
              <a:buNone/>
              <a:defRPr/>
            </a:pPr>
            <a:endParaRPr lang="en-US" sz="800" dirty="0"/>
          </a:p>
          <a:p>
            <a:pPr>
              <a:buFont typeface="Wingdings" pitchFamily="2" charset="2"/>
              <a:buBlip>
                <a:blip r:embed="rId2"/>
              </a:buBlip>
              <a:defRPr/>
            </a:pPr>
            <a:r>
              <a:rPr lang="en-US" sz="2400" dirty="0"/>
              <a:t>Safety and hygiene measures adopted prior to cooking and serving of food at AWC</a:t>
            </a:r>
          </a:p>
          <a:p>
            <a:pPr marL="0" indent="0">
              <a:buNone/>
              <a:defRPr/>
            </a:pPr>
            <a:endParaRPr lang="en-US" sz="800" dirty="0"/>
          </a:p>
          <a:p>
            <a:pPr>
              <a:buFont typeface="Wingdings" pitchFamily="2" charset="2"/>
              <a:buBlip>
                <a:blip r:embed="rId2"/>
              </a:buBlip>
              <a:defRPr/>
            </a:pPr>
            <a:r>
              <a:rPr lang="en-US" sz="2400" dirty="0"/>
              <a:t>Sensory Quality of food ( Raw food and cooked food)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0299" y="5113962"/>
            <a:ext cx="2183965" cy="1528776"/>
          </a:xfrm>
          <a:prstGeom prst="rect">
            <a:avLst/>
          </a:prstGeom>
        </p:spPr>
      </p:pic>
    </p:spTree>
    <p:extLst>
      <p:ext uri="{BB962C8B-B14F-4D97-AF65-F5344CB8AC3E}">
        <p14:creationId xmlns:p14="http://schemas.microsoft.com/office/powerpoint/2010/main" val="806372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u="sng" dirty="0">
                <a:solidFill>
                  <a:srgbClr val="FFFFCC"/>
                </a:solidFill>
              </a:rPr>
              <a:t>Role of CDPOs in ensuring Food Safety </a:t>
            </a:r>
          </a:p>
        </p:txBody>
      </p:sp>
      <p:sp>
        <p:nvSpPr>
          <p:cNvPr id="3" name="Content Placeholder 2"/>
          <p:cNvSpPr>
            <a:spLocks noGrp="1"/>
          </p:cNvSpPr>
          <p:nvPr>
            <p:ph idx="1"/>
          </p:nvPr>
        </p:nvSpPr>
        <p:spPr>
          <a:xfrm>
            <a:off x="1420860" y="2329232"/>
            <a:ext cx="8229600" cy="4530725"/>
          </a:xfrm>
        </p:spPr>
        <p:txBody>
          <a:bodyPr/>
          <a:lstStyle/>
          <a:p>
            <a:pPr>
              <a:buFont typeface="Wingdings" pitchFamily="2" charset="2"/>
              <a:buBlip>
                <a:blip r:embed="rId2"/>
              </a:buBlip>
              <a:defRPr/>
            </a:pPr>
            <a:r>
              <a:rPr lang="en-US" sz="2000" dirty="0"/>
              <a:t>Checking the date of manufacture and expiry of premixes at the time of arrival at CDPO office </a:t>
            </a:r>
          </a:p>
          <a:p>
            <a:pPr algn="just">
              <a:buFont typeface="Wingdings" pitchFamily="2" charset="2"/>
              <a:buBlip>
                <a:blip r:embed="rId2"/>
              </a:buBlip>
              <a:defRPr/>
            </a:pPr>
            <a:r>
              <a:rPr lang="en-US" sz="2000" dirty="0"/>
              <a:t>Method of storing the premixes /grains bags arrived at the CDPO office. </a:t>
            </a:r>
          </a:p>
          <a:p>
            <a:pPr>
              <a:buFont typeface="Wingdings" pitchFamily="2" charset="2"/>
              <a:buBlip>
                <a:blip r:embed="rId2"/>
              </a:buBlip>
              <a:defRPr/>
            </a:pPr>
            <a:r>
              <a:rPr lang="en-US" sz="2000" dirty="0"/>
              <a:t>Frequency of supply of food to the AWC in a month</a:t>
            </a:r>
          </a:p>
          <a:p>
            <a:pPr algn="just">
              <a:buFont typeface="Wingdings" pitchFamily="2" charset="2"/>
              <a:buBlip>
                <a:blip r:embed="rId2"/>
              </a:buBlip>
              <a:defRPr/>
            </a:pPr>
            <a:r>
              <a:rPr lang="en-US" sz="2000" dirty="0"/>
              <a:t>Assurance of the safety of food during transportation and supply to AWC</a:t>
            </a:r>
          </a:p>
          <a:p>
            <a:pPr algn="just">
              <a:buFont typeface="Wingdings" pitchFamily="2" charset="2"/>
              <a:buBlip>
                <a:blip r:embed="rId2"/>
              </a:buBlip>
              <a:defRPr/>
            </a:pPr>
            <a:r>
              <a:rPr lang="en-US" sz="2000" dirty="0"/>
              <a:t> Measures taken to ensure the safe handling of the premixes/food grains </a:t>
            </a:r>
          </a:p>
          <a:p>
            <a:pPr algn="just">
              <a:buFont typeface="Wingdings" pitchFamily="2" charset="2"/>
              <a:buBlip>
                <a:blip r:embed="rId2"/>
              </a:buBlip>
              <a:defRPr/>
            </a:pPr>
            <a:r>
              <a:rPr lang="en-US" sz="2000" dirty="0"/>
              <a:t>Methods of monitoring  food safety at AWCs </a:t>
            </a:r>
          </a:p>
          <a:p>
            <a:pPr>
              <a:buFont typeface="Wingdings" pitchFamily="2" charset="2"/>
              <a:buBlip>
                <a:blip r:embed="rId2"/>
              </a:buBlip>
              <a:defRPr/>
            </a:pPr>
            <a:r>
              <a:rPr lang="en-US" sz="2000" dirty="0"/>
              <a:t>Indicators of safe food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67" y="5426710"/>
            <a:ext cx="2061167" cy="1329785"/>
          </a:xfrm>
          <a:prstGeom prst="rect">
            <a:avLst/>
          </a:prstGeom>
        </p:spPr>
      </p:pic>
    </p:spTree>
    <p:extLst>
      <p:ext uri="{BB962C8B-B14F-4D97-AF65-F5344CB8AC3E}">
        <p14:creationId xmlns:p14="http://schemas.microsoft.com/office/powerpoint/2010/main" val="386749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It may be ensured that SNP is prepared in proper kitchen sheds having adequate sanitation and safe drinking water so as to maintain hygienic conditions.</a:t>
            </a:r>
          </a:p>
          <a:p>
            <a:pPr algn="just"/>
            <a:r>
              <a:rPr lang="en-US" dirty="0"/>
              <a:t>AWW and AWH are also expected to sensitize children in hygienic practices like washing hand before eating and after visiting the toilet.</a:t>
            </a:r>
          </a:p>
          <a:p>
            <a:pPr algn="just"/>
            <a:r>
              <a:rPr lang="en-US" dirty="0"/>
              <a:t>It is most necessary that safety standards are followed while providing SNP to the beneficiaries under the ICDS </a:t>
            </a:r>
            <a:r>
              <a:rPr lang="en-US" dirty="0" err="1"/>
              <a:t>programme</a:t>
            </a:r>
            <a:endParaRPr lang="en-US" dirty="0"/>
          </a:p>
          <a:p>
            <a:pPr algn="just"/>
            <a:r>
              <a:rPr lang="en-US" dirty="0"/>
              <a:t>No compromise with the health of children, pregnant and lactating women.</a:t>
            </a:r>
          </a:p>
          <a:p>
            <a:pPr algn="just"/>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613" y="5538095"/>
            <a:ext cx="1825055" cy="1177455"/>
          </a:xfrm>
          <a:prstGeom prst="rect">
            <a:avLst/>
          </a:prstGeom>
        </p:spPr>
      </p:pic>
    </p:spTree>
    <p:extLst>
      <p:ext uri="{BB962C8B-B14F-4D97-AF65-F5344CB8AC3E}">
        <p14:creationId xmlns:p14="http://schemas.microsoft.com/office/powerpoint/2010/main" val="421114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671" y="859809"/>
            <a:ext cx="7886700" cy="928047"/>
          </a:xfrm>
        </p:spPr>
        <p:txBody>
          <a:bodyPr>
            <a:normAutofit/>
          </a:bodyPr>
          <a:lstStyle/>
          <a:p>
            <a:r>
              <a:rPr lang="en-IN" sz="2400" b="1" u="sng" dirty="0">
                <a:latin typeface="+mn-lt"/>
                <a:cs typeface="Arial" panose="020B0604020202020204" pitchFamily="34" charset="0"/>
              </a:rPr>
              <a:t>ICDS: SUPPLEMENTARY NUTRITION PROGRAMME (SNP) </a:t>
            </a:r>
          </a:p>
        </p:txBody>
      </p:sp>
      <p:sp>
        <p:nvSpPr>
          <p:cNvPr id="3" name="Content Placeholder 2"/>
          <p:cNvSpPr>
            <a:spLocks noGrp="1"/>
          </p:cNvSpPr>
          <p:nvPr>
            <p:ph idx="1"/>
          </p:nvPr>
        </p:nvSpPr>
        <p:spPr>
          <a:xfrm>
            <a:off x="514919" y="2442949"/>
            <a:ext cx="8328830" cy="3802502"/>
          </a:xfrm>
        </p:spPr>
        <p:txBody>
          <a:bodyPr>
            <a:normAutofit lnSpcReduction="10000"/>
          </a:bodyPr>
          <a:lstStyle/>
          <a:p>
            <a:r>
              <a:rPr lang="en-IN" sz="1600" b="1" dirty="0">
                <a:latin typeface="Arial" panose="020B0604020202020204" pitchFamily="34" charset="0"/>
                <a:cs typeface="Arial" panose="020B0604020202020204" pitchFamily="34" charset="0"/>
              </a:rPr>
              <a:t>Number of Beneficiaries under ICDS are 828.79 Lakh Children (6 months to 6years) &amp; 192.52 Lakh Pregnant and Lactating </a:t>
            </a:r>
            <a:r>
              <a:rPr lang="en-IN" sz="1600" b="1" dirty="0" smtClean="0">
                <a:latin typeface="Arial" panose="020B0604020202020204" pitchFamily="34" charset="0"/>
                <a:cs typeface="Arial" panose="020B0604020202020204" pitchFamily="34" charset="0"/>
              </a:rPr>
              <a:t>Women</a:t>
            </a:r>
            <a:endParaRPr lang="en-IN" sz="1400" dirty="0">
              <a:latin typeface="Arial" panose="020B0604020202020204" pitchFamily="34" charset="0"/>
              <a:cs typeface="Arial" panose="020B0604020202020204" pitchFamily="34" charset="0"/>
            </a:endParaRPr>
          </a:p>
          <a:p>
            <a:pPr algn="just">
              <a:buBlip>
                <a:blip r:embed="rId2"/>
              </a:buBlip>
            </a:pPr>
            <a:r>
              <a:rPr lang="en-IN" sz="1400" dirty="0">
                <a:latin typeface="Arial" panose="020B0604020202020204" pitchFamily="34" charset="0"/>
                <a:cs typeface="Arial" panose="020B0604020202020204" pitchFamily="34" charset="0"/>
              </a:rPr>
              <a:t>SNP provided to bridge the calorie gap between the Recommended Dietary Allowance (RDA) and the Average Daily Intake (ADI) of children below six years and pregnant and lactating mothers.SNP provided for 300 days in a year. </a:t>
            </a:r>
          </a:p>
          <a:p>
            <a:pPr marL="0" indent="0">
              <a:buBlip>
                <a:blip r:embed="rId2"/>
              </a:buBlip>
            </a:pPr>
            <a:r>
              <a:rPr lang="en-IN" sz="1700" dirty="0" smtClean="0">
                <a:latin typeface="Arial" panose="020B0604020202020204" pitchFamily="34" charset="0"/>
                <a:cs typeface="Arial" panose="020B0604020202020204" pitchFamily="34" charset="0"/>
              </a:rPr>
              <a:t>Children </a:t>
            </a:r>
            <a:r>
              <a:rPr lang="en-IN" sz="1700" dirty="0">
                <a:latin typeface="Arial" panose="020B0604020202020204" pitchFamily="34" charset="0"/>
                <a:cs typeface="Arial" panose="020B0604020202020204" pitchFamily="34" charset="0"/>
              </a:rPr>
              <a:t>(6 months to 3 years) and Pregnant &amp; Lactating mothers:</a:t>
            </a:r>
          </a:p>
          <a:p>
            <a:pPr lvl="1">
              <a:buBlip>
                <a:blip r:embed="rId3"/>
              </a:buBlip>
            </a:pPr>
            <a:r>
              <a:rPr lang="en-IN" sz="1700" dirty="0">
                <a:latin typeface="Arial" panose="020B0604020202020204" pitchFamily="34" charset="0"/>
                <a:cs typeface="Arial" panose="020B0604020202020204" pitchFamily="34" charset="0"/>
              </a:rPr>
              <a:t>Age appropriate Take Home Ration (THR)</a:t>
            </a:r>
          </a:p>
          <a:p>
            <a:pPr marL="514350" indent="-514350" algn="just">
              <a:buBlip>
                <a:blip r:embed="rId2"/>
              </a:buBlip>
            </a:pPr>
            <a:r>
              <a:rPr lang="en-IN" sz="1700" dirty="0">
                <a:latin typeface="Arial" panose="020B0604020202020204" pitchFamily="34" charset="0"/>
                <a:cs typeface="Arial" panose="020B0604020202020204" pitchFamily="34" charset="0"/>
              </a:rPr>
              <a:t>More than one meal to the children coming to AWCs (3 years to 6 years):</a:t>
            </a:r>
          </a:p>
          <a:p>
            <a:pPr lvl="1" algn="just">
              <a:buBlip>
                <a:blip r:embed="rId3"/>
              </a:buBlip>
            </a:pPr>
            <a:r>
              <a:rPr lang="en-IN" sz="1700" dirty="0">
                <a:latin typeface="Arial" panose="020B0604020202020204" pitchFamily="34" charset="0"/>
                <a:cs typeface="Arial" panose="020B0604020202020204" pitchFamily="34" charset="0"/>
              </a:rPr>
              <a:t>Morning Snacks- Milk, Banana, Egg, Fruits, Micro nutrient fortified food.</a:t>
            </a:r>
          </a:p>
          <a:p>
            <a:pPr lvl="1" algn="just">
              <a:buBlip>
                <a:blip r:embed="rId3"/>
              </a:buBlip>
            </a:pPr>
            <a:r>
              <a:rPr lang="en-IN" sz="1700" dirty="0">
                <a:latin typeface="Arial" panose="020B0604020202020204" pitchFamily="34" charset="0"/>
                <a:cs typeface="Arial" panose="020B0604020202020204" pitchFamily="34" charset="0"/>
              </a:rPr>
              <a:t>Hot Cooked Meal</a:t>
            </a:r>
          </a:p>
          <a:p>
            <a:pPr marL="0" indent="0">
              <a:buBlip>
                <a:blip r:embed="rId2"/>
              </a:buBlip>
            </a:pPr>
            <a:r>
              <a:rPr lang="en-IN" sz="1700" dirty="0">
                <a:latin typeface="Arial" panose="020B0604020202020204" pitchFamily="34" charset="0"/>
                <a:cs typeface="Arial" panose="020B0604020202020204" pitchFamily="34" charset="0"/>
              </a:rPr>
              <a:t>Severely underweight children (6 months to 6 years):</a:t>
            </a:r>
          </a:p>
          <a:p>
            <a:pPr lvl="1">
              <a:buBlip>
                <a:blip r:embed="rId3"/>
              </a:buBlip>
            </a:pPr>
            <a:r>
              <a:rPr lang="en-IN" sz="1700" dirty="0">
                <a:latin typeface="Arial" panose="020B0604020202020204" pitchFamily="34" charset="0"/>
                <a:cs typeface="Arial" panose="020B0604020202020204" pitchFamily="34" charset="0"/>
              </a:rPr>
              <a:t>Micronutrient fortified food /or Energy Dense Food as THR</a:t>
            </a:r>
          </a:p>
          <a:p>
            <a:pPr lvl="0">
              <a:buBlip>
                <a:blip r:embed="rId2"/>
              </a:buBlip>
            </a:pPr>
            <a:endParaRPr lang="en-IN" sz="1600" dirty="0">
              <a:latin typeface="Arial" panose="020B0604020202020204" pitchFamily="34" charset="0"/>
              <a:cs typeface="Arial" panose="020B0604020202020204" pitchFamily="34" charset="0"/>
            </a:endParaRPr>
          </a:p>
          <a:p>
            <a:pPr lvl="0"/>
            <a:endParaRPr lang="en-IN" sz="1600" dirty="0">
              <a:latin typeface="Arial" panose="020B0604020202020204" pitchFamily="34" charset="0"/>
              <a:cs typeface="Arial" panose="020B0604020202020204" pitchFamily="34" charset="0"/>
            </a:endParaRPr>
          </a:p>
          <a:p>
            <a:endParaRPr lang="en-IN"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675" y="2442949"/>
            <a:ext cx="4080254" cy="3063388"/>
          </a:xfrm>
          <a:prstGeom prst="rect">
            <a:avLst/>
          </a:prstGeom>
        </p:spPr>
      </p:pic>
    </p:spTree>
    <p:extLst>
      <p:ext uri="{BB962C8B-B14F-4D97-AF65-F5344CB8AC3E}">
        <p14:creationId xmlns:p14="http://schemas.microsoft.com/office/powerpoint/2010/main" val="916432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3" y="1"/>
            <a:ext cx="11709778" cy="7028596"/>
          </a:xfrm>
          <a:prstGeom prst="rect">
            <a:avLst/>
          </a:prstGeom>
        </p:spPr>
      </p:pic>
    </p:spTree>
    <p:extLst>
      <p:ext uri="{BB962C8B-B14F-4D97-AF65-F5344CB8AC3E}">
        <p14:creationId xmlns:p14="http://schemas.microsoft.com/office/powerpoint/2010/main" val="281187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45436"/>
            <a:ext cx="7543800" cy="731520"/>
          </a:xfrm>
          <a:solidFill>
            <a:schemeClr val="bg1">
              <a:lumMod val="95000"/>
            </a:schemeClr>
          </a:solidFill>
        </p:spPr>
        <p:txBody>
          <a:bodyPr>
            <a:normAutofit fontScale="90000"/>
          </a:bodyPr>
          <a:lstStyle/>
          <a:p>
            <a:pPr algn="l"/>
            <a:r>
              <a:rPr lang="en-US" sz="3200" dirty="0">
                <a:solidFill>
                  <a:schemeClr val="tx2"/>
                </a:solidFill>
              </a:rPr>
              <a:t>Strategies to Address micronutrient deficiencies  </a:t>
            </a:r>
          </a:p>
        </p:txBody>
      </p:sp>
      <p:sp>
        <p:nvSpPr>
          <p:cNvPr id="4" name="TextBox 3"/>
          <p:cNvSpPr txBox="1"/>
          <p:nvPr/>
        </p:nvSpPr>
        <p:spPr>
          <a:xfrm>
            <a:off x="9296400" y="0"/>
            <a:ext cx="1463040" cy="923330"/>
          </a:xfrm>
          <a:prstGeom prst="rect">
            <a:avLst/>
          </a:prstGeom>
          <a:solidFill>
            <a:schemeClr val="tx2"/>
          </a:solidFill>
        </p:spPr>
        <p:txBody>
          <a:bodyPr wrap="square" rtlCol="0">
            <a:spAutoFit/>
          </a:bodyPr>
          <a:lstStyle/>
          <a:p>
            <a:endParaRPr lang="en-US" dirty="0"/>
          </a:p>
          <a:p>
            <a:endParaRPr lang="en-US" dirty="0"/>
          </a:p>
          <a:p>
            <a:endParaRPr lang="en-US" dirty="0"/>
          </a:p>
        </p:txBody>
      </p:sp>
      <p:sp>
        <p:nvSpPr>
          <p:cNvPr id="21" name="Rectangle 27"/>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22" name="Rectangle 29"/>
          <p:cNvSpPr>
            <a:spLocks noChangeArrowheads="1"/>
          </p:cNvSpPr>
          <p:nvPr/>
        </p:nvSpPr>
        <p:spPr bwMode="auto">
          <a:xfrm>
            <a:off x="1676401" y="317262"/>
            <a:ext cx="65"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23" name="Rectangle 32"/>
          <p:cNvSpPr>
            <a:spLocks noChangeArrowheads="1"/>
          </p:cNvSpPr>
          <p:nvPr/>
        </p:nvSpPr>
        <p:spPr bwMode="auto">
          <a:xfrm>
            <a:off x="1676401" y="317262"/>
            <a:ext cx="65"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2055" name="Rectangle 57"/>
          <p:cNvSpPr>
            <a:spLocks noChangeArrowheads="1"/>
          </p:cNvSpPr>
          <p:nvPr/>
        </p:nvSpPr>
        <p:spPr bwMode="auto">
          <a:xfrm>
            <a:off x="1524001" y="-63739"/>
            <a:ext cx="65" cy="58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04704" rIns="0" bIns="0" numCol="1" anchor="ctr" anchorCtr="0" compatLnSpc="1">
            <a:prstTxWarp prst="textNoShape">
              <a:avLst/>
            </a:prstTxWarp>
            <a:spAutoFit/>
          </a:bodyPr>
          <a:lstStyle/>
          <a:p>
            <a:endParaRPr lang="en-US"/>
          </a:p>
        </p:txBody>
      </p:sp>
      <p:sp>
        <p:nvSpPr>
          <p:cNvPr id="2059" name="Rectangle 61"/>
          <p:cNvSpPr>
            <a:spLocks noChangeArrowheads="1"/>
          </p:cNvSpPr>
          <p:nvPr/>
        </p:nvSpPr>
        <p:spPr bwMode="auto">
          <a:xfrm>
            <a:off x="7572684" y="3593627"/>
            <a:ext cx="3086100" cy="1059044"/>
          </a:xfrm>
          <a:prstGeom prst="rect">
            <a:avLst/>
          </a:prstGeom>
          <a:noFill/>
          <a:ln w="9525">
            <a:solidFill>
              <a:schemeClr val="accent3"/>
            </a:solid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1400" b="1" dirty="0">
                <a:solidFill>
                  <a:schemeClr val="accent3"/>
                </a:solidFill>
                <a:latin typeface="Calibri" pitchFamily="34" charset="0"/>
                <a:ea typeface="Cambria" pitchFamily="18" charset="0"/>
                <a:cs typeface="Arial" pitchFamily="34" charset="0"/>
              </a:rPr>
              <a:t>Food fortification </a:t>
            </a:r>
            <a:r>
              <a:rPr lang="en-US" altLang="en-US" sz="1400" dirty="0">
                <a:solidFill>
                  <a:schemeClr val="accent3"/>
                </a:solidFill>
                <a:latin typeface="Calibri" pitchFamily="34" charset="0"/>
                <a:ea typeface="Cambria" pitchFamily="18" charset="0"/>
                <a:cs typeface="Arial" pitchFamily="34" charset="0"/>
              </a:rPr>
              <a:t>involves addition of nutrients to the staples and food products</a:t>
            </a:r>
            <a:endParaRPr lang="en-US" altLang="en-US" sz="1400" dirty="0">
              <a:solidFill>
                <a:schemeClr val="accent3"/>
              </a:solidFill>
              <a:latin typeface="Arial" pitchFamily="34" charset="0"/>
              <a:cs typeface="Arial" pitchFamily="34" charset="0"/>
            </a:endParaRPr>
          </a:p>
        </p:txBody>
      </p:sp>
      <p:sp>
        <p:nvSpPr>
          <p:cNvPr id="2068" name="Flowchart: Connector 2067"/>
          <p:cNvSpPr/>
          <p:nvPr/>
        </p:nvSpPr>
        <p:spPr>
          <a:xfrm>
            <a:off x="1676400" y="1828800"/>
            <a:ext cx="2438400" cy="2133600"/>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p:cNvSpPr/>
          <p:nvPr/>
        </p:nvSpPr>
        <p:spPr>
          <a:xfrm>
            <a:off x="1828800" y="2438401"/>
            <a:ext cx="2286000" cy="830997"/>
          </a:xfrm>
          <a:prstGeom prst="rect">
            <a:avLst/>
          </a:prstGeom>
        </p:spPr>
        <p:txBody>
          <a:bodyPr wrap="square">
            <a:spAutoFit/>
          </a:bodyPr>
          <a:lstStyle/>
          <a:p>
            <a:r>
              <a:rPr lang="en-IN" sz="2400" b="1" dirty="0">
                <a:solidFill>
                  <a:schemeClr val="bg1"/>
                </a:solidFill>
              </a:rPr>
              <a:t>Micronutrient Deficiencies</a:t>
            </a:r>
            <a:endParaRPr lang="en-US" sz="2400" b="1" dirty="0">
              <a:solidFill>
                <a:schemeClr val="bg1"/>
              </a:solidFill>
            </a:endParaRPr>
          </a:p>
        </p:txBody>
      </p:sp>
      <p:sp>
        <p:nvSpPr>
          <p:cNvPr id="2072" name="TextBox 2071"/>
          <p:cNvSpPr txBox="1"/>
          <p:nvPr/>
        </p:nvSpPr>
        <p:spPr>
          <a:xfrm>
            <a:off x="4114801" y="1905000"/>
            <a:ext cx="2591233" cy="369332"/>
          </a:xfrm>
          <a:prstGeom prst="rect">
            <a:avLst/>
          </a:prstGeom>
          <a:solidFill>
            <a:schemeClr val="bg1">
              <a:lumMod val="85000"/>
            </a:schemeClr>
          </a:solidFill>
        </p:spPr>
        <p:txBody>
          <a:bodyPr wrap="square" rtlCol="0">
            <a:spAutoFit/>
          </a:bodyPr>
          <a:lstStyle/>
          <a:p>
            <a:pPr lvl="0"/>
            <a:r>
              <a:rPr lang="en-IN" dirty="0"/>
              <a:t>Dietary diversification</a:t>
            </a:r>
            <a:endParaRPr lang="en-US" dirty="0"/>
          </a:p>
        </p:txBody>
      </p:sp>
      <p:sp>
        <p:nvSpPr>
          <p:cNvPr id="72" name="TextBox 71"/>
          <p:cNvSpPr txBox="1"/>
          <p:nvPr/>
        </p:nvSpPr>
        <p:spPr>
          <a:xfrm>
            <a:off x="4114801" y="2743619"/>
            <a:ext cx="2591233" cy="369332"/>
          </a:xfrm>
          <a:prstGeom prst="rect">
            <a:avLst/>
          </a:prstGeom>
          <a:solidFill>
            <a:schemeClr val="bg1">
              <a:lumMod val="85000"/>
            </a:schemeClr>
          </a:solidFill>
        </p:spPr>
        <p:txBody>
          <a:bodyPr wrap="square" rtlCol="0">
            <a:spAutoFit/>
          </a:bodyPr>
          <a:lstStyle/>
          <a:p>
            <a:pPr lvl="0"/>
            <a:r>
              <a:rPr lang="en-IN" dirty="0"/>
              <a:t>Supplementation</a:t>
            </a:r>
            <a:endParaRPr lang="en-US" dirty="0"/>
          </a:p>
        </p:txBody>
      </p:sp>
      <p:sp>
        <p:nvSpPr>
          <p:cNvPr id="74" name="TextBox 73"/>
          <p:cNvSpPr txBox="1"/>
          <p:nvPr/>
        </p:nvSpPr>
        <p:spPr>
          <a:xfrm>
            <a:off x="4114800" y="3265703"/>
            <a:ext cx="2591233" cy="369332"/>
          </a:xfrm>
          <a:prstGeom prst="rect">
            <a:avLst/>
          </a:prstGeom>
          <a:solidFill>
            <a:schemeClr val="bg1">
              <a:lumMod val="85000"/>
            </a:schemeClr>
          </a:solidFill>
        </p:spPr>
        <p:txBody>
          <a:bodyPr wrap="square" rtlCol="0">
            <a:spAutoFit/>
          </a:bodyPr>
          <a:lstStyle>
            <a:defPPr>
              <a:defRPr lang="en-US"/>
            </a:defPPr>
            <a:lvl1pPr lvl="0">
              <a:defRPr b="1"/>
            </a:lvl1pPr>
          </a:lstStyle>
          <a:p>
            <a:r>
              <a:rPr lang="en-IN" b="0" dirty="0" err="1"/>
              <a:t>Biofortification</a:t>
            </a:r>
            <a:endParaRPr lang="en-US" b="0" dirty="0"/>
          </a:p>
        </p:txBody>
      </p:sp>
      <p:sp>
        <p:nvSpPr>
          <p:cNvPr id="76" name="TextBox 75"/>
          <p:cNvSpPr txBox="1"/>
          <p:nvPr/>
        </p:nvSpPr>
        <p:spPr>
          <a:xfrm>
            <a:off x="4114799" y="3821668"/>
            <a:ext cx="2591233" cy="369332"/>
          </a:xfrm>
          <a:prstGeom prst="rect">
            <a:avLst/>
          </a:prstGeom>
          <a:solidFill>
            <a:schemeClr val="bg1">
              <a:lumMod val="65000"/>
            </a:schemeClr>
          </a:solidFill>
        </p:spPr>
        <p:txBody>
          <a:bodyPr wrap="square" rtlCol="0">
            <a:spAutoFit/>
          </a:bodyPr>
          <a:lstStyle/>
          <a:p>
            <a:pPr lvl="0"/>
            <a:r>
              <a:rPr lang="en-IN" b="1" dirty="0"/>
              <a:t>Food Fortification</a:t>
            </a:r>
            <a:endParaRPr lang="en-US" b="1" dirty="0"/>
          </a:p>
        </p:txBody>
      </p:sp>
      <p:cxnSp>
        <p:nvCxnSpPr>
          <p:cNvPr id="84" name="Straight Connector 83"/>
          <p:cNvCxnSpPr/>
          <p:nvPr/>
        </p:nvCxnSpPr>
        <p:spPr>
          <a:xfrm>
            <a:off x="6706030" y="3962400"/>
            <a:ext cx="723469"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Flowchart: Connector 85"/>
          <p:cNvSpPr/>
          <p:nvPr/>
        </p:nvSpPr>
        <p:spPr>
          <a:xfrm>
            <a:off x="7315199" y="3828152"/>
            <a:ext cx="228600" cy="242954"/>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6706030" y="3158537"/>
            <a:ext cx="579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97003" y="2600708"/>
            <a:ext cx="0" cy="559422"/>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7239000" y="2450627"/>
            <a:ext cx="228600" cy="242954"/>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1"/>
          <p:cNvSpPr>
            <a:spLocks noChangeArrowheads="1"/>
          </p:cNvSpPr>
          <p:nvPr/>
        </p:nvSpPr>
        <p:spPr bwMode="auto">
          <a:xfrm>
            <a:off x="7467600" y="2257585"/>
            <a:ext cx="3086100" cy="1181236"/>
          </a:xfrm>
          <a:prstGeom prst="rect">
            <a:avLst/>
          </a:prstGeom>
          <a:noFill/>
          <a:ln w="9525">
            <a:solidFill>
              <a:schemeClr val="accent3"/>
            </a:solidFill>
            <a:miter lim="800000"/>
            <a:headEnd/>
            <a:tailEnd/>
          </a:ln>
          <a:effec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sz="1400" b="1" dirty="0">
                <a:solidFill>
                  <a:schemeClr val="accent3"/>
                </a:solidFill>
                <a:latin typeface="Calibri" pitchFamily="34" charset="0"/>
                <a:ea typeface="Cambria" pitchFamily="18" charset="0"/>
                <a:cs typeface="Arial" pitchFamily="34" charset="0"/>
              </a:rPr>
              <a:t>Bio fortification is </a:t>
            </a:r>
            <a:r>
              <a:rPr lang="en-IN" sz="1400" dirty="0">
                <a:solidFill>
                  <a:schemeClr val="accent3"/>
                </a:solidFill>
                <a:latin typeface="Calibri" pitchFamily="34" charset="0"/>
                <a:ea typeface="Cambria" pitchFamily="18" charset="0"/>
                <a:cs typeface="Arial" pitchFamily="34" charset="0"/>
              </a:rPr>
              <a:t>breeding crops to increase their nutritional value, which can include both conventional selective breeding, and modern genetic modification.</a:t>
            </a:r>
            <a:endParaRPr lang="en-US" altLang="en-US" sz="1400" dirty="0">
              <a:solidFill>
                <a:schemeClr val="accent3"/>
              </a:solidFill>
              <a:latin typeface="Calibri" pitchFamily="34" charset="0"/>
              <a:ea typeface="Cambria" pitchFamily="18"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533454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352" y="923330"/>
            <a:ext cx="7543800" cy="731520"/>
          </a:xfrm>
          <a:solidFill>
            <a:schemeClr val="bg1">
              <a:lumMod val="95000"/>
            </a:schemeClr>
          </a:solidFill>
        </p:spPr>
        <p:txBody>
          <a:bodyPr>
            <a:normAutofit/>
          </a:bodyPr>
          <a:lstStyle/>
          <a:p>
            <a:pPr algn="l"/>
            <a:r>
              <a:rPr lang="en-US" sz="3200" dirty="0">
                <a:solidFill>
                  <a:schemeClr val="tx2"/>
                </a:solidFill>
              </a:rPr>
              <a:t>Food fortification: Approach </a:t>
            </a:r>
          </a:p>
        </p:txBody>
      </p:sp>
      <p:sp>
        <p:nvSpPr>
          <p:cNvPr id="4" name="TextBox 3"/>
          <p:cNvSpPr txBox="1"/>
          <p:nvPr/>
        </p:nvSpPr>
        <p:spPr>
          <a:xfrm>
            <a:off x="9296400" y="0"/>
            <a:ext cx="1463040" cy="923330"/>
          </a:xfrm>
          <a:prstGeom prst="rect">
            <a:avLst/>
          </a:prstGeom>
          <a:solidFill>
            <a:schemeClr val="tx2"/>
          </a:solidFill>
        </p:spPr>
        <p:txBody>
          <a:bodyPr wrap="square" rtlCol="0">
            <a:spAutoFit/>
          </a:bodyPr>
          <a:lstStyle/>
          <a:p>
            <a:endParaRPr lang="en-US" dirty="0"/>
          </a:p>
          <a:p>
            <a:endParaRPr lang="en-US" dirty="0"/>
          </a:p>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697923197"/>
              </p:ext>
            </p:extLst>
          </p:nvPr>
        </p:nvGraphicFramePr>
        <p:xfrm>
          <a:off x="2450911" y="2279766"/>
          <a:ext cx="4495800" cy="4578234"/>
        </p:xfrm>
        <a:graphic>
          <a:graphicData uri="http://schemas.openxmlformats.org/drawingml/2006/table">
            <a:tbl>
              <a:tblPr firstRow="1" bandRow="1">
                <a:tableStyleId>{2D5ABB26-0587-4C30-8999-92F81FD0307C}</a:tableStyleId>
              </a:tblPr>
              <a:tblGrid>
                <a:gridCol w="1679750"/>
                <a:gridCol w="2816050"/>
              </a:tblGrid>
              <a:tr h="1600200">
                <a:tc>
                  <a:txBody>
                    <a:bodyPr/>
                    <a:lstStyle/>
                    <a:p>
                      <a:r>
                        <a:rPr lang="en-US" sz="1600" b="1" dirty="0" smtClean="0">
                          <a:solidFill>
                            <a:schemeClr val="accent3">
                              <a:lumMod val="75000"/>
                            </a:schemeClr>
                          </a:solidFill>
                        </a:rPr>
                        <a:t> Mass</a:t>
                      </a:r>
                      <a:r>
                        <a:rPr lang="en-US" sz="1600" b="1" baseline="0" dirty="0" smtClean="0">
                          <a:solidFill>
                            <a:schemeClr val="accent3">
                              <a:lumMod val="75000"/>
                            </a:schemeClr>
                          </a:solidFill>
                        </a:rPr>
                        <a:t> fortification</a:t>
                      </a:r>
                      <a:endParaRPr lang="en-US" sz="1600" b="1" dirty="0">
                        <a:solidFill>
                          <a:schemeClr val="accent3">
                            <a:lumMod val="75000"/>
                          </a:schemeClr>
                        </a:solidFill>
                        <a:latin typeface="Century Gothic" panose="020B0502020202020204" pitchFamily="34" charset="0"/>
                        <a:cs typeface="Arial" panose="020B0604020202020204" pitchFamily="34" charset="0"/>
                      </a:endParaRPr>
                    </a:p>
                  </a:txBody>
                  <a:tcPr marT="45713" marB="4571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457200" indent="-457200">
                        <a:buFont typeface="+mj-lt"/>
                        <a:buAutoNum type="arabicPeriod"/>
                      </a:pPr>
                      <a:r>
                        <a:rPr lang="en-US" sz="1600" b="1" dirty="0" smtClean="0"/>
                        <a:t>Salt</a:t>
                      </a:r>
                      <a:endParaRPr lang="en-US" sz="1600" b="1" baseline="0" dirty="0" smtClean="0"/>
                    </a:p>
                    <a:p>
                      <a:pPr marL="457200" indent="-457200">
                        <a:buFont typeface="+mj-lt"/>
                        <a:buAutoNum type="arabicPeriod"/>
                      </a:pPr>
                      <a:r>
                        <a:rPr lang="en-US" sz="1600" b="1" baseline="0" dirty="0" smtClean="0"/>
                        <a:t>Fats and oils</a:t>
                      </a:r>
                    </a:p>
                    <a:p>
                      <a:pPr marL="457200" indent="-457200">
                        <a:buFont typeface="+mj-lt"/>
                        <a:buAutoNum type="arabicPeriod"/>
                      </a:pPr>
                      <a:r>
                        <a:rPr lang="en-US" sz="1600" b="1" baseline="0" dirty="0" smtClean="0"/>
                        <a:t>Wheat flour</a:t>
                      </a:r>
                    </a:p>
                    <a:p>
                      <a:pPr marL="457200" indent="-457200">
                        <a:buFont typeface="+mj-lt"/>
                        <a:buAutoNum type="arabicPeriod"/>
                      </a:pPr>
                      <a:r>
                        <a:rPr lang="en-US" sz="1600" b="1" baseline="0" dirty="0" smtClean="0"/>
                        <a:t>Rice</a:t>
                      </a:r>
                    </a:p>
                    <a:p>
                      <a:pPr marL="457200" indent="-457200">
                        <a:buFont typeface="+mj-lt"/>
                        <a:buAutoNum type="arabicPeriod"/>
                      </a:pPr>
                      <a:r>
                        <a:rPr lang="en-US" sz="1600" b="1" baseline="0" dirty="0" smtClean="0"/>
                        <a:t>Milk </a:t>
                      </a:r>
                      <a:endParaRPr lang="en-US" sz="1600" b="1" dirty="0">
                        <a:solidFill>
                          <a:schemeClr val="tx1">
                            <a:lumMod val="95000"/>
                            <a:lumOff val="5000"/>
                          </a:schemeClr>
                        </a:solidFill>
                        <a:latin typeface="Century Gothic" panose="020B0502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240088">
                <a:tc>
                  <a:txBody>
                    <a:bodyPr/>
                    <a:lstStyle/>
                    <a:p>
                      <a:r>
                        <a:rPr lang="en-US" sz="1600" b="1" dirty="0" smtClean="0">
                          <a:solidFill>
                            <a:schemeClr val="accent3">
                              <a:lumMod val="75000"/>
                            </a:schemeClr>
                          </a:solidFill>
                        </a:rPr>
                        <a:t>Targeted fortification</a:t>
                      </a:r>
                      <a:endParaRPr lang="en-US" sz="1600" b="1" dirty="0">
                        <a:solidFill>
                          <a:schemeClr val="accent3">
                            <a:lumMod val="75000"/>
                          </a:schemeClr>
                        </a:solidFill>
                        <a:latin typeface="Century Gothic" panose="020B0502020202020204" pitchFamily="34" charset="0"/>
                        <a:cs typeface="Arial" panose="020B0604020202020204" pitchFamily="34" charset="0"/>
                      </a:endParaRPr>
                    </a:p>
                  </a:txBody>
                  <a:tcPr marT="45713" marB="457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mj-lt"/>
                        <a:buAutoNum type="arabicPeriod"/>
                      </a:pPr>
                      <a:r>
                        <a:rPr lang="en-US" sz="1600" b="1" dirty="0" smtClean="0"/>
                        <a:t>Micronutrient</a:t>
                      </a:r>
                      <a:r>
                        <a:rPr lang="en-US" sz="1600" b="1" baseline="0" dirty="0" smtClean="0"/>
                        <a:t> </a:t>
                      </a:r>
                      <a:r>
                        <a:rPr lang="en-US" sz="1600" b="1" dirty="0" smtClean="0"/>
                        <a:t>Powders</a:t>
                      </a:r>
                    </a:p>
                    <a:p>
                      <a:pPr marL="457200" indent="-457200">
                        <a:buFont typeface="+mj-lt"/>
                        <a:buAutoNum type="arabicPeriod"/>
                      </a:pPr>
                      <a:r>
                        <a:rPr lang="en-US" sz="1600" b="1" dirty="0" smtClean="0"/>
                        <a:t>Ready to eat food (RTE)</a:t>
                      </a:r>
                      <a:endParaRPr lang="en-US" sz="1600" b="1" dirty="0" smtClean="0">
                        <a:solidFill>
                          <a:schemeClr val="tx1">
                            <a:lumMod val="95000"/>
                            <a:lumOff val="5000"/>
                          </a:schemeClr>
                        </a:solidFill>
                        <a:latin typeface="Century Gothic" panose="020B0502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7946">
                <a:tc>
                  <a:txBody>
                    <a:bodyPr/>
                    <a:lstStyle/>
                    <a:p>
                      <a:r>
                        <a:rPr lang="en-US" sz="1600" b="1" dirty="0" smtClean="0">
                          <a:solidFill>
                            <a:schemeClr val="accent3">
                              <a:lumMod val="75000"/>
                            </a:schemeClr>
                          </a:solidFill>
                        </a:rPr>
                        <a:t>Market driven</a:t>
                      </a:r>
                      <a:endParaRPr lang="en-US" sz="1600" b="1" dirty="0">
                        <a:solidFill>
                          <a:schemeClr val="accent3">
                            <a:lumMod val="75000"/>
                          </a:schemeClr>
                        </a:solidFill>
                        <a:latin typeface="Century Gothic" panose="020B0502020202020204" pitchFamily="34" charset="0"/>
                        <a:cs typeface="Arial" panose="020B0604020202020204" pitchFamily="34" charset="0"/>
                      </a:endParaRPr>
                    </a:p>
                  </a:txBody>
                  <a:tcPr marT="45713" marB="457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mj-lt"/>
                        <a:buAutoNum type="arabicPeriod"/>
                      </a:pPr>
                      <a:r>
                        <a:rPr lang="en-US" sz="1600" b="1" dirty="0" smtClean="0"/>
                        <a:t>Wheat flour &amp;</a:t>
                      </a:r>
                      <a:r>
                        <a:rPr lang="en-US" sz="1600" b="1" baseline="0" dirty="0" smtClean="0"/>
                        <a:t> wheat </a:t>
                      </a:r>
                      <a:r>
                        <a:rPr lang="en-US" sz="1600" b="1" dirty="0" smtClean="0"/>
                        <a:t>products</a:t>
                      </a:r>
                    </a:p>
                    <a:p>
                      <a:pPr marL="457200" indent="-457200">
                        <a:buFont typeface="+mj-lt"/>
                        <a:buAutoNum type="arabicPeriod"/>
                      </a:pPr>
                      <a:r>
                        <a:rPr lang="en-US" sz="1600" b="1" dirty="0" smtClean="0"/>
                        <a:t>Beverages</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baseline="0" dirty="0" smtClean="0"/>
                        <a:t>Fortified </a:t>
                      </a:r>
                      <a:r>
                        <a:rPr lang="en-US" sz="1600" b="1" baseline="0" dirty="0" err="1" smtClean="0"/>
                        <a:t>dal</a:t>
                      </a:r>
                      <a:r>
                        <a:rPr lang="en-US" sz="1600" b="1" baseline="0" dirty="0" smtClean="0"/>
                        <a:t> analogue</a:t>
                      </a:r>
                      <a:endParaRPr lang="en-US" sz="1600" b="1" dirty="0" smtClean="0">
                        <a:solidFill>
                          <a:schemeClr val="tx1">
                            <a:lumMod val="95000"/>
                            <a:lumOff val="5000"/>
                          </a:schemeClr>
                        </a:solidFill>
                        <a:latin typeface="Century Gothic" panose="020B0502020202020204" pitchFamily="34" charset="0"/>
                        <a:cs typeface="Arial" panose="020B0604020202020204" pitchFamily="34" charset="0"/>
                      </a:endParaRPr>
                    </a:p>
                    <a:p>
                      <a:pPr marL="457200" indent="-457200">
                        <a:buFont typeface="+mj-lt"/>
                        <a:buAutoNum type="arabicPeriod"/>
                      </a:pPr>
                      <a:r>
                        <a:rPr lang="en-US" sz="1600" b="1" dirty="0" smtClean="0"/>
                        <a:t>Others including RTE</a:t>
                      </a:r>
                    </a:p>
                  </a:txBody>
                  <a:tcPr marT="45713" marB="457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156" y="2961565"/>
            <a:ext cx="3805849" cy="3036058"/>
          </a:xfrm>
          <a:prstGeom prst="rect">
            <a:avLst/>
          </a:prstGeom>
        </p:spPr>
      </p:pic>
    </p:spTree>
    <p:extLst>
      <p:ext uri="{BB962C8B-B14F-4D97-AF65-F5344CB8AC3E}">
        <p14:creationId xmlns:p14="http://schemas.microsoft.com/office/powerpoint/2010/main" val="23925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75" y="763361"/>
            <a:ext cx="8229600" cy="1143000"/>
          </a:xfrm>
        </p:spPr>
        <p:txBody>
          <a:bodyPr/>
          <a:lstStyle/>
          <a:p>
            <a:pPr algn="l"/>
            <a:r>
              <a:rPr lang="en-IN" b="1" u="sng" dirty="0" smtClean="0"/>
              <a:t>Food fortification</a:t>
            </a:r>
            <a:endParaRPr lang="en-IN" b="1" u="sng" dirty="0"/>
          </a:p>
        </p:txBody>
      </p:sp>
      <p:sp>
        <p:nvSpPr>
          <p:cNvPr id="3" name="Content Placeholder 2"/>
          <p:cNvSpPr>
            <a:spLocks noGrp="1"/>
          </p:cNvSpPr>
          <p:nvPr>
            <p:ph idx="1"/>
          </p:nvPr>
        </p:nvSpPr>
        <p:spPr>
          <a:xfrm>
            <a:off x="1703512" y="3220872"/>
            <a:ext cx="5116388" cy="4413192"/>
          </a:xfrm>
        </p:spPr>
        <p:txBody>
          <a:bodyPr>
            <a:normAutofit/>
          </a:bodyPr>
          <a:lstStyle/>
          <a:p>
            <a:pPr algn="just"/>
            <a:r>
              <a:rPr lang="en-IN" dirty="0" smtClean="0"/>
              <a:t>Micronutrients deficiencies compromise </a:t>
            </a:r>
            <a:r>
              <a:rPr lang="en-IN" dirty="0"/>
              <a:t>quality of life and impact development and productivity</a:t>
            </a:r>
            <a:r>
              <a:rPr lang="en-IN" dirty="0" smtClean="0"/>
              <a:t>.</a:t>
            </a:r>
          </a:p>
          <a:p>
            <a:pPr algn="just"/>
            <a:r>
              <a:rPr lang="en-IN" dirty="0" smtClean="0"/>
              <a:t> FSSAI has formulated comprehensive </a:t>
            </a:r>
            <a:r>
              <a:rPr lang="en-IN" dirty="0"/>
              <a:t>regulation on </a:t>
            </a:r>
            <a:r>
              <a:rPr lang="en-IN" dirty="0" smtClean="0"/>
              <a:t> </a:t>
            </a:r>
            <a:r>
              <a:rPr lang="en-IN" b="1" dirty="0" smtClean="0"/>
              <a:t>“Food Safety </a:t>
            </a:r>
            <a:r>
              <a:rPr lang="en-IN" b="1" dirty="0"/>
              <a:t>and Standards (Fortification of Foods</a:t>
            </a:r>
            <a:r>
              <a:rPr lang="en-IN" b="1" dirty="0" smtClean="0"/>
              <a:t>) Regulations, 2016”.</a:t>
            </a:r>
          </a:p>
          <a:p>
            <a:pPr algn="just"/>
            <a:endParaRPr lang="en-IN" b="1" dirty="0" smtClean="0"/>
          </a:p>
          <a:p>
            <a:pPr algn="just">
              <a:buNone/>
            </a:pPr>
            <a:r>
              <a:rPr lang="en-IN" dirty="0" smtClean="0"/>
              <a:t> </a:t>
            </a:r>
          </a:p>
          <a:p>
            <a:pPr algn="just"/>
            <a:endParaRPr lang="en-IN" dirty="0" smtClean="0"/>
          </a:p>
        </p:txBody>
      </p:sp>
      <p:sp>
        <p:nvSpPr>
          <p:cNvPr id="17410" name="AutoShape 2" descr="Displaying reguff.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7411" name="Picture 3" descr="C:\Users\PATO\Downloads\reguff.png"/>
          <p:cNvPicPr>
            <a:picLocks noChangeAspect="1" noChangeArrowheads="1"/>
          </p:cNvPicPr>
          <p:nvPr/>
        </p:nvPicPr>
        <p:blipFill>
          <a:blip r:embed="rId2" cstate="print"/>
          <a:srcRect/>
          <a:stretch>
            <a:fillRect/>
          </a:stretch>
        </p:blipFill>
        <p:spPr bwMode="auto">
          <a:xfrm>
            <a:off x="9202370" y="2865128"/>
            <a:ext cx="2037547" cy="2824843"/>
          </a:xfrm>
          <a:prstGeom prst="rect">
            <a:avLst/>
          </a:prstGeom>
          <a:noFill/>
        </p:spPr>
      </p:pic>
    </p:spTree>
    <p:extLst>
      <p:ext uri="{BB962C8B-B14F-4D97-AF65-F5344CB8AC3E}">
        <p14:creationId xmlns:p14="http://schemas.microsoft.com/office/powerpoint/2010/main" val="34833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p:cNvGraphicFramePr>
            <a:graphicFrameLocks noGrp="1"/>
          </p:cNvGraphicFramePr>
          <p:nvPr>
            <p:ph idx="1"/>
            <p:extLst>
              <p:ext uri="{D42A27DB-BD31-4B8C-83A1-F6EECF244321}">
                <p14:modId xmlns:p14="http://schemas.microsoft.com/office/powerpoint/2010/main" val="141078937"/>
              </p:ext>
            </p:extLst>
          </p:nvPr>
        </p:nvGraphicFramePr>
        <p:xfrm>
          <a:off x="1651379" y="464024"/>
          <a:ext cx="8765101" cy="5689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l 16"/>
          <p:cNvSpPr/>
          <p:nvPr/>
        </p:nvSpPr>
        <p:spPr>
          <a:xfrm>
            <a:off x="4803625" y="2700471"/>
            <a:ext cx="2592288" cy="172819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solidFill>
                  <a:schemeClr val="tx1"/>
                </a:solidFill>
                <a:latin typeface="Berlin Sans FB" pitchFamily="34" charset="0"/>
              </a:rPr>
              <a:t>Standards for Fortified Foods </a:t>
            </a:r>
          </a:p>
        </p:txBody>
      </p:sp>
    </p:spTree>
    <p:extLst>
      <p:ext uri="{BB962C8B-B14F-4D97-AF65-F5344CB8AC3E}">
        <p14:creationId xmlns:p14="http://schemas.microsoft.com/office/powerpoint/2010/main" val="220496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t>Introduction </a:t>
            </a:r>
            <a:endParaRPr lang="en-US" sz="3200" b="1" u="sng" dirty="0"/>
          </a:p>
        </p:txBody>
      </p:sp>
      <p:sp>
        <p:nvSpPr>
          <p:cNvPr id="3" name="Content Placeholder 2"/>
          <p:cNvSpPr>
            <a:spLocks noGrp="1"/>
          </p:cNvSpPr>
          <p:nvPr>
            <p:ph idx="1"/>
          </p:nvPr>
        </p:nvSpPr>
        <p:spPr>
          <a:xfrm>
            <a:off x="354842" y="2838734"/>
            <a:ext cx="10208525" cy="3699682"/>
          </a:xfrm>
        </p:spPr>
        <p:txBody>
          <a:bodyPr>
            <a:normAutofit/>
          </a:bodyPr>
          <a:lstStyle/>
          <a:p>
            <a:endParaRPr lang="en-IN" dirty="0" smtClean="0"/>
          </a:p>
          <a:p>
            <a:pPr lvl="0"/>
            <a:r>
              <a:rPr lang="en-US" dirty="0">
                <a:solidFill>
                  <a:schemeClr val="tx1"/>
                </a:solidFill>
              </a:rPr>
              <a:t>Food Safety </a:t>
            </a:r>
            <a:r>
              <a:rPr lang="en-US" dirty="0" smtClean="0">
                <a:solidFill>
                  <a:schemeClr val="tx1"/>
                </a:solidFill>
              </a:rPr>
              <a:t>has </a:t>
            </a:r>
            <a:r>
              <a:rPr lang="en-US" dirty="0">
                <a:solidFill>
                  <a:schemeClr val="tx1"/>
                </a:solidFill>
              </a:rPr>
              <a:t>been defined by WHO “as the assurance that food will not cause harm to the consumer when it </a:t>
            </a:r>
            <a:r>
              <a:rPr lang="en-US" dirty="0" smtClean="0">
                <a:solidFill>
                  <a:schemeClr val="tx1"/>
                </a:solidFill>
              </a:rPr>
              <a:t>is prepared and or eaten according to its intended use”</a:t>
            </a:r>
            <a:endParaRPr lang="en-US" dirty="0">
              <a:solidFill>
                <a:schemeClr val="tx1"/>
              </a:solidFill>
            </a:endParaRPr>
          </a:p>
          <a:p>
            <a:r>
              <a:rPr lang="en-IN" dirty="0" smtClean="0"/>
              <a:t>Food </a:t>
            </a:r>
            <a:r>
              <a:rPr lang="en-IN" dirty="0"/>
              <a:t>safety includes handling, preparation and storage of food in ways that prevent foodborne illness </a:t>
            </a:r>
            <a:endParaRPr lang="en-IN" dirty="0" smtClean="0"/>
          </a:p>
          <a:p>
            <a:r>
              <a:rPr lang="en-US" dirty="0"/>
              <a:t>The food supplied from ICDS involves both local preparation and processing, it is imperative that precautionary measures are undertaken at different levels. Quality assurance of supplementary nutrition and food safety should be an integral part of supply chain management and food handling procedures at AWCs. </a:t>
            </a:r>
            <a:endParaRPr lang="en-US" dirty="0" smtClean="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231111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Hand Washing </a:t>
            </a:r>
            <a:endParaRPr lang="en-IN" b="1" u="sng" dirty="0"/>
          </a:p>
        </p:txBody>
      </p:sp>
      <p:sp>
        <p:nvSpPr>
          <p:cNvPr id="3" name="Content Placeholder 2"/>
          <p:cNvSpPr>
            <a:spLocks noGrp="1"/>
          </p:cNvSpPr>
          <p:nvPr>
            <p:ph idx="1"/>
          </p:nvPr>
        </p:nvSpPr>
        <p:spPr/>
        <p:txBody>
          <a:bodyPr>
            <a:normAutofit fontScale="25000" lnSpcReduction="20000"/>
          </a:bodyPr>
          <a:lstStyle/>
          <a:p>
            <a:pPr marL="0" indent="0">
              <a:buNone/>
            </a:pPr>
            <a:endParaRPr lang="en-IN" dirty="0" smtClean="0"/>
          </a:p>
          <a:p>
            <a:r>
              <a:rPr lang="en-IN" sz="5600" dirty="0" smtClean="0"/>
              <a:t>After defecation</a:t>
            </a:r>
          </a:p>
          <a:p>
            <a:pPr marL="0" indent="0">
              <a:buNone/>
            </a:pPr>
            <a:endParaRPr lang="en-IN" sz="5600" dirty="0" smtClean="0"/>
          </a:p>
          <a:p>
            <a:r>
              <a:rPr lang="en-IN" sz="5600" dirty="0" smtClean="0"/>
              <a:t>After contact with the child’s stool</a:t>
            </a:r>
          </a:p>
          <a:p>
            <a:pPr marL="0" indent="0">
              <a:buNone/>
            </a:pPr>
            <a:endParaRPr lang="en-IN" sz="5600" dirty="0" smtClean="0"/>
          </a:p>
          <a:p>
            <a:r>
              <a:rPr lang="en-IN" sz="5600" dirty="0" smtClean="0"/>
              <a:t>After going to the toilet</a:t>
            </a:r>
          </a:p>
          <a:p>
            <a:pPr marL="0" indent="0">
              <a:buNone/>
            </a:pPr>
            <a:endParaRPr lang="en-IN" sz="5600" dirty="0" smtClean="0"/>
          </a:p>
          <a:p>
            <a:r>
              <a:rPr lang="en-IN" sz="5600" dirty="0" smtClean="0"/>
              <a:t>Before preparing food</a:t>
            </a:r>
          </a:p>
          <a:p>
            <a:pPr marL="0" indent="0">
              <a:buNone/>
            </a:pPr>
            <a:endParaRPr lang="en-IN" sz="5600" dirty="0" smtClean="0"/>
          </a:p>
          <a:p>
            <a:r>
              <a:rPr lang="en-IN" sz="5600" dirty="0" smtClean="0"/>
              <a:t>Before eating</a:t>
            </a:r>
          </a:p>
          <a:p>
            <a:pPr marL="0" indent="0">
              <a:buNone/>
            </a:pPr>
            <a:endParaRPr lang="en-IN" sz="5600" dirty="0" smtClean="0"/>
          </a:p>
          <a:p>
            <a:r>
              <a:rPr lang="en-IN" sz="5600" dirty="0" smtClean="0"/>
              <a:t>Before feeding a child</a:t>
            </a:r>
          </a:p>
          <a:p>
            <a:pPr marL="0" indent="0">
              <a:buNone/>
            </a:pPr>
            <a:endParaRPr lang="en-IN" sz="5600" dirty="0" smtClean="0"/>
          </a:p>
          <a:p>
            <a:r>
              <a:rPr lang="en-IN" sz="5600" dirty="0" smtClean="0"/>
              <a:t>Before handling water for storage</a:t>
            </a:r>
            <a:endParaRPr lang="en-IN" sz="5600" dirty="0"/>
          </a:p>
        </p:txBody>
      </p:sp>
      <p:pic>
        <p:nvPicPr>
          <p:cNvPr id="2050" name="Picture 2" descr="C:\Users\pc-3\Pictures\download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998" y="2603500"/>
            <a:ext cx="365073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3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defRPr/>
            </a:pPr>
            <a:r>
              <a:rPr lang="en-US" b="1" u="sng" dirty="0" smtClean="0"/>
              <a:t>Hygiene</a:t>
            </a:r>
          </a:p>
        </p:txBody>
      </p:sp>
      <p:sp>
        <p:nvSpPr>
          <p:cNvPr id="34819" name="Rectangle 3"/>
          <p:cNvSpPr>
            <a:spLocks noGrp="1" noChangeArrowheads="1"/>
          </p:cNvSpPr>
          <p:nvPr>
            <p:ph type="body" idx="1"/>
          </p:nvPr>
        </p:nvSpPr>
        <p:spPr/>
        <p:txBody>
          <a:bodyPr/>
          <a:lstStyle/>
          <a:p>
            <a:pPr eaLnBrk="1" hangingPunct="1">
              <a:buFontTx/>
              <a:buNone/>
              <a:defRPr/>
            </a:pPr>
            <a:r>
              <a:rPr lang="en-US" dirty="0" smtClean="0"/>
              <a:t>	</a:t>
            </a:r>
            <a:r>
              <a:rPr lang="en-US" sz="2400" dirty="0" smtClean="0"/>
              <a:t>	The definition of hygiene is healthy habits that include bathing, keeping the mouth clean, keeping the skin protected from the sun and washing hands frequently before handling edibles to insure the safe delivery of food.</a:t>
            </a:r>
            <a:br>
              <a:rPr lang="en-US" sz="2400" dirty="0" smtClean="0"/>
            </a:br>
            <a:endParaRPr lang="en-US" sz="2400" dirty="0" smtClean="0"/>
          </a:p>
        </p:txBody>
      </p:sp>
      <p:pic>
        <p:nvPicPr>
          <p:cNvPr id="5124" name="Picture 4" descr="MCj01317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0681" y="13230"/>
            <a:ext cx="25685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MCj013178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13" y="4387211"/>
            <a:ext cx="21018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271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endParaRPr lang="en-US" altLang="en-US" dirty="0"/>
          </a:p>
        </p:txBody>
      </p:sp>
      <p:sp>
        <p:nvSpPr>
          <p:cNvPr id="43010" name="Rectangle 2"/>
          <p:cNvSpPr>
            <a:spLocks noGrp="1" noChangeArrowheads="1"/>
          </p:cNvSpPr>
          <p:nvPr>
            <p:ph type="title"/>
          </p:nvPr>
        </p:nvSpPr>
        <p:spPr/>
        <p:txBody>
          <a:bodyPr>
            <a:normAutofit/>
          </a:bodyPr>
          <a:lstStyle/>
          <a:p>
            <a:r>
              <a:rPr lang="en-US" altLang="en-US" b="1" u="sng" dirty="0"/>
              <a:t>Importance of good personal hygiene</a:t>
            </a:r>
          </a:p>
        </p:txBody>
      </p:sp>
      <p:sp>
        <p:nvSpPr>
          <p:cNvPr id="43011" name="Rectangle 3"/>
          <p:cNvSpPr>
            <a:spLocks noGrp="1" noChangeArrowheads="1"/>
          </p:cNvSpPr>
          <p:nvPr>
            <p:ph type="body" idx="1"/>
          </p:nvPr>
        </p:nvSpPr>
        <p:spPr/>
        <p:txBody>
          <a:bodyPr/>
          <a:lstStyle/>
          <a:p>
            <a:r>
              <a:rPr lang="en-US" altLang="en-US" dirty="0"/>
              <a:t>Hygiene </a:t>
            </a:r>
          </a:p>
          <a:p>
            <a:pPr lvl="1"/>
            <a:r>
              <a:rPr lang="en-US" altLang="en-US" dirty="0"/>
              <a:t>describes a system of sanitary principles to preserve health</a:t>
            </a:r>
          </a:p>
          <a:p>
            <a:r>
              <a:rPr lang="en-US" altLang="en-US" dirty="0"/>
              <a:t>Personal hygiene</a:t>
            </a:r>
          </a:p>
          <a:p>
            <a:pPr lvl="1"/>
            <a:r>
              <a:rPr lang="en-US" altLang="en-US" dirty="0"/>
              <a:t>Refers to cleanliness of a person’s body</a:t>
            </a:r>
          </a:p>
          <a:p>
            <a:r>
              <a:rPr lang="en-US" altLang="en-US" dirty="0"/>
              <a:t>Communicable disease</a:t>
            </a:r>
          </a:p>
          <a:p>
            <a:pPr lvl="1"/>
            <a:r>
              <a:rPr lang="en-US" altLang="en-US" dirty="0"/>
              <a:t>Pathogens transmitted by one person to another – may be by touch / through food / by aerosols</a:t>
            </a:r>
          </a:p>
        </p:txBody>
      </p:sp>
      <p:pic>
        <p:nvPicPr>
          <p:cNvPr id="43012" name="Picture 4" descr="MCj013689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0977" y="1906355"/>
            <a:ext cx="2143125"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6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u="sng" dirty="0"/>
              <a:t>Objective</a:t>
            </a:r>
            <a:endParaRPr lang="en-US" dirty="0"/>
          </a:p>
        </p:txBody>
      </p:sp>
      <p:sp>
        <p:nvSpPr>
          <p:cNvPr id="3" name="Content Placeholder 2"/>
          <p:cNvSpPr>
            <a:spLocks noGrp="1"/>
          </p:cNvSpPr>
          <p:nvPr>
            <p:ph idx="1"/>
          </p:nvPr>
        </p:nvSpPr>
        <p:spPr/>
        <p:txBody>
          <a:bodyPr/>
          <a:lstStyle/>
          <a:p>
            <a:pPr lvl="0"/>
            <a:r>
              <a:rPr lang="en-US" dirty="0" smtClean="0"/>
              <a:t>A </a:t>
            </a:r>
            <a:r>
              <a:rPr lang="en-US" dirty="0"/>
              <a:t>study to evaluate the perception of District Child Protection Officers and Health Officials regarding training program on Training on Ensuring Food Safety and Maintaining Food Safety Standards in Supplementary Nutrition in  ICDS</a:t>
            </a:r>
          </a:p>
          <a:p>
            <a:pPr lvl="0"/>
            <a:r>
              <a:rPr lang="en-US" dirty="0" smtClean="0"/>
              <a:t>To </a:t>
            </a:r>
            <a:r>
              <a:rPr lang="en-US" dirty="0"/>
              <a:t>know the satisfaction level of DCPO/Health Officials on training </a:t>
            </a:r>
            <a:r>
              <a:rPr lang="en-US" dirty="0" smtClean="0"/>
              <a:t>program</a:t>
            </a:r>
          </a:p>
          <a:p>
            <a:pPr lvl="0"/>
            <a:r>
              <a:rPr lang="en-US" dirty="0" smtClean="0"/>
              <a:t>Orient </a:t>
            </a:r>
            <a:r>
              <a:rPr lang="en-US" dirty="0"/>
              <a:t>the participants to the food safety measures for SNP of ICDS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067" y="4039738"/>
            <a:ext cx="2480169" cy="2581630"/>
          </a:xfrm>
          <a:prstGeom prst="rect">
            <a:avLst/>
          </a:prstGeom>
        </p:spPr>
      </p:pic>
    </p:spTree>
    <p:extLst>
      <p:ext uri="{BB962C8B-B14F-4D97-AF65-F5344CB8AC3E}">
        <p14:creationId xmlns:p14="http://schemas.microsoft.com/office/powerpoint/2010/main" val="429811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Literature </a:t>
            </a:r>
            <a:r>
              <a:rPr lang="en-US" b="1" u="sng" dirty="0"/>
              <a:t>R</a:t>
            </a:r>
            <a:r>
              <a:rPr lang="en-US" b="1" u="sng" dirty="0" smtClean="0"/>
              <a:t>eview</a:t>
            </a:r>
            <a:r>
              <a:rPr lang="en-US" dirty="0"/>
              <a:t/>
            </a:r>
            <a:br>
              <a:rPr lang="en-US" dirty="0"/>
            </a:br>
            <a:endParaRPr lang="en-US" b="1" u="sng" dirty="0"/>
          </a:p>
        </p:txBody>
      </p:sp>
      <p:sp>
        <p:nvSpPr>
          <p:cNvPr id="3" name="Content Placeholder 2"/>
          <p:cNvSpPr>
            <a:spLocks noGrp="1"/>
          </p:cNvSpPr>
          <p:nvPr>
            <p:ph idx="1"/>
          </p:nvPr>
        </p:nvSpPr>
        <p:spPr>
          <a:xfrm>
            <a:off x="649987" y="2194067"/>
            <a:ext cx="8825659" cy="3416300"/>
          </a:xfrm>
        </p:spPr>
        <p:txBody>
          <a:bodyPr>
            <a:normAutofit fontScale="85000" lnSpcReduction="20000"/>
          </a:bodyPr>
          <a:lstStyle/>
          <a:p>
            <a:r>
              <a:rPr lang="en-US" dirty="0"/>
              <a:t>FACILITATORS GUIDE BOOK ON FOOD, FOOD SAFETY AND HYGIENE MEASURES IN </a:t>
            </a:r>
            <a:r>
              <a:rPr lang="en-US" dirty="0" smtClean="0"/>
              <a:t>ICDS- 2015 :food safety &amp; hygiene </a:t>
            </a:r>
            <a:r>
              <a:rPr lang="en-US" dirty="0" err="1" smtClean="0"/>
              <a:t>mesures</a:t>
            </a:r>
            <a:r>
              <a:rPr lang="en-US" dirty="0" smtClean="0"/>
              <a:t> in </a:t>
            </a:r>
            <a:r>
              <a:rPr lang="en-US" dirty="0"/>
              <a:t>ICDS in order to enhance the role of functionaries in ensuring food safety and hygiene at AWC.</a:t>
            </a:r>
          </a:p>
          <a:p>
            <a:pPr lvl="0"/>
            <a:r>
              <a:rPr lang="en-US" dirty="0" err="1"/>
              <a:t>Sudershan</a:t>
            </a:r>
            <a:r>
              <a:rPr lang="en-US" dirty="0"/>
              <a:t> et al., (2008)65 conducted a study among south Indian women and found that although women have seen the content labels pasted on the packs of the food items such as, date of manufacturing and ‘best before date’, many of them are not aware of quality symbols like ISI, AGMARK and </a:t>
            </a:r>
            <a:r>
              <a:rPr lang="en-US" dirty="0" smtClean="0"/>
              <a:t>FPO</a:t>
            </a:r>
          </a:p>
          <a:p>
            <a:pPr lvl="0"/>
            <a:r>
              <a:rPr lang="en-US" dirty="0"/>
              <a:t>Poor hygiene state of surfaces such as hands, kitchen slabs, utensils and food equipment plays a major role in cross contamination which often leads to disease outbreaks (</a:t>
            </a:r>
            <a:r>
              <a:rPr lang="en-US" dirty="0" err="1"/>
              <a:t>Abd</a:t>
            </a:r>
            <a:r>
              <a:rPr lang="en-US" dirty="0"/>
              <a:t>–</a:t>
            </a:r>
            <a:r>
              <a:rPr lang="en-US" dirty="0" err="1"/>
              <a:t>Elaleem</a:t>
            </a:r>
            <a:r>
              <a:rPr lang="en-US" dirty="0"/>
              <a:t> et al., 2014; Almeida de Oliveira et al., 2014). </a:t>
            </a:r>
            <a:endParaRPr lang="en-US" dirty="0" smtClean="0"/>
          </a:p>
          <a:p>
            <a:pPr lvl="0"/>
            <a:r>
              <a:rPr lang="en-US" dirty="0"/>
              <a:t>Biswas et al., (2012) investigated the presence of total arsenic concentration in vegetables and pulses which were grown in severe arsenic contaminated areas which include parts of West Bengal, </a:t>
            </a:r>
            <a:r>
              <a:rPr lang="en-US" dirty="0" smtClean="0"/>
              <a:t>India</a:t>
            </a:r>
          </a:p>
          <a:p>
            <a:pPr lvl="0"/>
            <a:r>
              <a:rPr lang="en-US" dirty="0" err="1"/>
              <a:t>Sekhar</a:t>
            </a:r>
            <a:r>
              <a:rPr lang="en-US" dirty="0"/>
              <a:t> et al., 2005; Ji et al., 2007). Suspected real water sample has to be brought to the lab, pretreated to remove suspended particles and then </a:t>
            </a:r>
            <a:r>
              <a:rPr lang="en-US" dirty="0" smtClean="0"/>
              <a:t>analyzed</a:t>
            </a:r>
          </a:p>
          <a:p>
            <a:pPr lvl="0"/>
            <a:endParaRPr lang="en-US" dirty="0" smtClean="0"/>
          </a:p>
          <a:p>
            <a:pPr lvl="0"/>
            <a:endParaRPr lang="en-US" dirty="0" smtClean="0"/>
          </a:p>
          <a:p>
            <a:pPr marL="0" lvl="0" indent="0">
              <a:buNone/>
            </a:pPr>
            <a:endParaRPr lang="en-US" dirty="0"/>
          </a:p>
          <a:p>
            <a:endParaRPr lang="en-US" dirty="0"/>
          </a:p>
        </p:txBody>
      </p:sp>
    </p:spTree>
    <p:extLst>
      <p:ext uri="{BB962C8B-B14F-4D97-AF65-F5344CB8AC3E}">
        <p14:creationId xmlns:p14="http://schemas.microsoft.com/office/powerpoint/2010/main" val="1704259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Methodology</a:t>
            </a:r>
            <a:r>
              <a:rPr lang="en-US" dirty="0"/>
              <a:t/>
            </a:r>
            <a:br>
              <a:rPr lang="en-US" dirty="0"/>
            </a:br>
            <a:endParaRPr lang="en-US" dirty="0"/>
          </a:p>
        </p:txBody>
      </p:sp>
      <p:sp>
        <p:nvSpPr>
          <p:cNvPr id="3" name="Content Placeholder 2"/>
          <p:cNvSpPr>
            <a:spLocks noGrp="1"/>
          </p:cNvSpPr>
          <p:nvPr>
            <p:ph idx="1"/>
          </p:nvPr>
        </p:nvSpPr>
        <p:spPr>
          <a:xfrm>
            <a:off x="1154954" y="2197290"/>
            <a:ext cx="9108162" cy="4660710"/>
          </a:xfrm>
        </p:spPr>
        <p:txBody>
          <a:bodyPr>
            <a:normAutofit/>
          </a:bodyPr>
          <a:lstStyle/>
          <a:p>
            <a:r>
              <a:rPr lang="en-US" b="1" dirty="0" smtClean="0"/>
              <a:t>Research </a:t>
            </a:r>
            <a:r>
              <a:rPr lang="en-US" b="1" dirty="0"/>
              <a:t>Question: </a:t>
            </a:r>
            <a:r>
              <a:rPr lang="en-US" dirty="0"/>
              <a:t>What is the perception of District child protection officer and Health Officials regarding training </a:t>
            </a:r>
            <a:r>
              <a:rPr lang="en-US" dirty="0" err="1"/>
              <a:t>programme</a:t>
            </a:r>
            <a:r>
              <a:rPr lang="en-US" dirty="0"/>
              <a:t>  ensuring food safety and maintaining food safety standards in supplementary nutrition in  ICDS on  held at NIPPCD, New Delhi ?</a:t>
            </a:r>
          </a:p>
          <a:p>
            <a:r>
              <a:rPr lang="en-US" b="1" dirty="0"/>
              <a:t>Study Period:</a:t>
            </a:r>
            <a:r>
              <a:rPr lang="en-US" dirty="0"/>
              <a:t> </a:t>
            </a:r>
            <a:r>
              <a:rPr lang="en-US" dirty="0" smtClean="0"/>
              <a:t>April – May 2018</a:t>
            </a:r>
            <a:endParaRPr lang="en-US" dirty="0"/>
          </a:p>
          <a:p>
            <a:r>
              <a:rPr lang="en-US" b="1" dirty="0"/>
              <a:t>Study Design:</a:t>
            </a:r>
            <a:r>
              <a:rPr lang="en-US" dirty="0"/>
              <a:t> Descriptive Qualitative study</a:t>
            </a:r>
          </a:p>
          <a:p>
            <a:r>
              <a:rPr lang="en-US" b="1" dirty="0"/>
              <a:t>Study area:</a:t>
            </a:r>
            <a:r>
              <a:rPr lang="en-US" dirty="0"/>
              <a:t> National Institute of Public Cooperation and Child Development (NIPCCD), New Delhi</a:t>
            </a:r>
          </a:p>
          <a:p>
            <a:r>
              <a:rPr lang="en-US" b="1" dirty="0"/>
              <a:t>Study Group:</a:t>
            </a:r>
            <a:r>
              <a:rPr lang="en-US" dirty="0"/>
              <a:t> The sample for the present study comprises of  25 DCPO, DPO &amp; Assistant Director &amp; DPO, Deputy Director/DPO, Grade-I Supervisor belonging to </a:t>
            </a:r>
            <a:r>
              <a:rPr lang="en-US" b="1" dirty="0"/>
              <a:t>Kerala ,Nagaland, Sikkim, Delhi, Haryana, Tamil Nadu ,Himachal Pradesh ,Meghalaya ,West-Bengal, Rajasthan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367" y="477672"/>
            <a:ext cx="1785796" cy="1601917"/>
          </a:xfrm>
          <a:prstGeom prst="rect">
            <a:avLst/>
          </a:prstGeom>
        </p:spPr>
      </p:pic>
    </p:spTree>
    <p:extLst>
      <p:ext uri="{BB962C8B-B14F-4D97-AF65-F5344CB8AC3E}">
        <p14:creationId xmlns:p14="http://schemas.microsoft.com/office/powerpoint/2010/main" val="1617711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0930" y="2294782"/>
            <a:ext cx="8825659" cy="4339168"/>
          </a:xfrm>
        </p:spPr>
        <p:txBody>
          <a:bodyPr>
            <a:normAutofit/>
          </a:bodyPr>
          <a:lstStyle/>
          <a:p>
            <a:r>
              <a:rPr lang="en-US" b="1" dirty="0"/>
              <a:t>Type of sampling:</a:t>
            </a:r>
            <a:r>
              <a:rPr lang="en-US" dirty="0"/>
              <a:t> Purposive sampling</a:t>
            </a:r>
          </a:p>
          <a:p>
            <a:r>
              <a:rPr lang="en-US" b="1" dirty="0"/>
              <a:t>Tools Applied:</a:t>
            </a:r>
            <a:r>
              <a:rPr lang="en-US" dirty="0"/>
              <a:t> Open ended questionnaire was used as a tool for data collection with questions framed to know the perception of DCPO &amp; Health Officials regarding training </a:t>
            </a:r>
            <a:r>
              <a:rPr lang="en-US" dirty="0" err="1"/>
              <a:t>programme</a:t>
            </a:r>
            <a:r>
              <a:rPr lang="en-US" dirty="0"/>
              <a:t> on Food Safety food safety standards in supplementary nutrition in </a:t>
            </a:r>
          </a:p>
          <a:p>
            <a:r>
              <a:rPr lang="en-US" b="1" dirty="0"/>
              <a:t>Data Collection:</a:t>
            </a:r>
            <a:r>
              <a:rPr lang="en-US" dirty="0"/>
              <a:t> Qualitative study design was followed to collect the information on evaluation of the training </a:t>
            </a:r>
            <a:r>
              <a:rPr lang="en-US" dirty="0" err="1"/>
              <a:t>programme</a:t>
            </a:r>
            <a:r>
              <a:rPr lang="en-US" dirty="0"/>
              <a:t>. Data were collected from primary sources as questionnaire was distributed among the DCPO &amp; Health officers</a:t>
            </a:r>
            <a:r>
              <a:rPr lang="en-US" dirty="0" smtClean="0"/>
              <a:t>.</a:t>
            </a:r>
            <a:endParaRPr lang="en-US" dirty="0"/>
          </a:p>
          <a:p>
            <a:r>
              <a:rPr lang="en-US" b="1" dirty="0"/>
              <a:t>Data Analysis:</a:t>
            </a:r>
            <a:r>
              <a:rPr lang="en-US" dirty="0"/>
              <a:t> The data obtained was compiled and tabulated using the </a:t>
            </a:r>
            <a:r>
              <a:rPr lang="en-US" dirty="0" err="1"/>
              <a:t>Tableu</a:t>
            </a:r>
            <a:r>
              <a:rPr lang="en-US" dirty="0"/>
              <a:t> software along with Microsoft Excel where required.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367" y="477672"/>
            <a:ext cx="1785796" cy="1601917"/>
          </a:xfrm>
          <a:prstGeom prst="rect">
            <a:avLst/>
          </a:prstGeom>
        </p:spPr>
      </p:pic>
    </p:spTree>
    <p:extLst>
      <p:ext uri="{BB962C8B-B14F-4D97-AF65-F5344CB8AC3E}">
        <p14:creationId xmlns:p14="http://schemas.microsoft.com/office/powerpoint/2010/main" val="282498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t>
            </a:r>
            <a:r>
              <a:rPr lang="en-US" b="1" u="sng" dirty="0"/>
              <a:t>Characteristics of the Respondents</a:t>
            </a:r>
            <a:r>
              <a:rPr lang="en-US" dirty="0"/>
              <a:t/>
            </a:r>
            <a:br>
              <a:rPr lang="en-US" dirty="0"/>
            </a:br>
            <a:r>
              <a:rPr lang="en-US"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318375"/>
              </p:ext>
            </p:extLst>
          </p:nvPr>
        </p:nvGraphicFramePr>
        <p:xfrm>
          <a:off x="2255449" y="2313678"/>
          <a:ext cx="5383308" cy="4339169"/>
        </p:xfrm>
        <a:graphic>
          <a:graphicData uri="http://schemas.openxmlformats.org/drawingml/2006/table">
            <a:tbl>
              <a:tblPr firstRow="1" firstCol="1" bandRow="1">
                <a:tableStyleId>{5C22544A-7EE6-4342-B048-85BDC9FD1C3A}</a:tableStyleId>
              </a:tblPr>
              <a:tblGrid>
                <a:gridCol w="2691654"/>
                <a:gridCol w="2691654"/>
              </a:tblGrid>
              <a:tr h="216958">
                <a:tc>
                  <a:txBody>
                    <a:bodyPr/>
                    <a:lstStyle/>
                    <a:p>
                      <a:pPr marL="0" marR="0" algn="just">
                        <a:lnSpc>
                          <a:spcPct val="150000"/>
                        </a:lnSpc>
                        <a:spcBef>
                          <a:spcPts val="0"/>
                        </a:spcBef>
                        <a:spcAft>
                          <a:spcPts val="0"/>
                        </a:spcAft>
                      </a:pPr>
                      <a:r>
                        <a:rPr lang="en-US" sz="700" dirty="0">
                          <a:effectLst/>
                        </a:rPr>
                        <a:t>Characteristics</a:t>
                      </a:r>
                      <a:endParaRPr lang="en-US" sz="700" dirty="0">
                        <a:effectLst/>
                        <a:latin typeface="Calibri" panose="020F0502020204030204" pitchFamily="34" charset="0"/>
                        <a:ea typeface="Calibri" panose="020F0502020204030204" pitchFamily="34" charset="0"/>
                        <a:cs typeface="Mangal"/>
                      </a:endParaRPr>
                    </a:p>
                  </a:txBody>
                  <a:tcPr marL="42704" marR="42704" marT="0" marB="0"/>
                </a:tc>
                <a:tc>
                  <a:txBody>
                    <a:bodyPr/>
                    <a:lstStyle/>
                    <a:p>
                      <a:pPr marL="0" marR="0" algn="just">
                        <a:lnSpc>
                          <a:spcPct val="150000"/>
                        </a:lnSpc>
                        <a:spcBef>
                          <a:spcPts val="0"/>
                        </a:spcBef>
                        <a:spcAft>
                          <a:spcPts val="0"/>
                        </a:spcAft>
                      </a:pPr>
                      <a:r>
                        <a:rPr lang="en-US" sz="700">
                          <a:effectLst/>
                        </a:rPr>
                        <a:t>Number of Respondent (N=24)</a:t>
                      </a:r>
                      <a:endParaRPr lang="en-US" sz="700">
                        <a:effectLst/>
                        <a:latin typeface="Calibri" panose="020F0502020204030204" pitchFamily="34" charset="0"/>
                        <a:ea typeface="Calibri" panose="020F0502020204030204" pitchFamily="34" charset="0"/>
                        <a:cs typeface="Mangal"/>
                      </a:endParaRPr>
                    </a:p>
                  </a:txBody>
                  <a:tcPr marL="42704" marR="42704" marT="0" marB="0"/>
                </a:tc>
              </a:tr>
              <a:tr h="216958">
                <a:tc>
                  <a:txBody>
                    <a:bodyPr/>
                    <a:lstStyle/>
                    <a:p>
                      <a:pPr marL="0" marR="0" algn="just">
                        <a:lnSpc>
                          <a:spcPct val="150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Mangal"/>
                      </a:endParaRPr>
                    </a:p>
                  </a:txBody>
                  <a:tcPr marL="42704" marR="42704" marT="0" marB="0"/>
                </a:tc>
                <a:tc>
                  <a:txBody>
                    <a:bodyPr/>
                    <a:lstStyle/>
                    <a:p>
                      <a:pPr marL="0" marR="0" algn="just">
                        <a:lnSpc>
                          <a:spcPct val="150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Mangal"/>
                      </a:endParaRPr>
                    </a:p>
                  </a:txBody>
                  <a:tcPr marL="42704" marR="42704" marT="0" marB="0"/>
                </a:tc>
              </a:tr>
              <a:tr h="867834">
                <a:tc>
                  <a:txBody>
                    <a:bodyPr/>
                    <a:lstStyle/>
                    <a:p>
                      <a:pPr marL="0" marR="0" algn="just">
                        <a:lnSpc>
                          <a:spcPct val="150000"/>
                        </a:lnSpc>
                        <a:spcBef>
                          <a:spcPts val="0"/>
                        </a:spcBef>
                        <a:spcAft>
                          <a:spcPts val="0"/>
                        </a:spcAft>
                      </a:pPr>
                      <a:r>
                        <a:rPr lang="en-US" sz="700">
                          <a:effectLst/>
                        </a:rPr>
                        <a:t>Age of DCPO/Health Officer</a:t>
                      </a:r>
                    </a:p>
                    <a:p>
                      <a:pPr marL="0" marR="0" algn="just">
                        <a:lnSpc>
                          <a:spcPct val="150000"/>
                        </a:lnSpc>
                        <a:spcBef>
                          <a:spcPts val="0"/>
                        </a:spcBef>
                        <a:spcAft>
                          <a:spcPts val="0"/>
                        </a:spcAft>
                      </a:pPr>
                      <a:r>
                        <a:rPr lang="en-US" sz="700">
                          <a:effectLst/>
                        </a:rPr>
                        <a:t>30-39</a:t>
                      </a:r>
                    </a:p>
                    <a:p>
                      <a:pPr marL="0" marR="0" algn="just">
                        <a:lnSpc>
                          <a:spcPct val="150000"/>
                        </a:lnSpc>
                        <a:spcBef>
                          <a:spcPts val="0"/>
                        </a:spcBef>
                        <a:spcAft>
                          <a:spcPts val="0"/>
                        </a:spcAft>
                      </a:pPr>
                      <a:r>
                        <a:rPr lang="en-US" sz="700">
                          <a:effectLst/>
                        </a:rPr>
                        <a:t>40-49</a:t>
                      </a:r>
                    </a:p>
                    <a:p>
                      <a:pPr marL="0" marR="0" algn="just">
                        <a:lnSpc>
                          <a:spcPct val="150000"/>
                        </a:lnSpc>
                        <a:spcBef>
                          <a:spcPts val="0"/>
                        </a:spcBef>
                        <a:spcAft>
                          <a:spcPts val="0"/>
                        </a:spcAft>
                      </a:pPr>
                      <a:r>
                        <a:rPr lang="en-US" sz="700">
                          <a:effectLst/>
                        </a:rPr>
                        <a:t>50-59</a:t>
                      </a:r>
                      <a:endParaRPr lang="en-US" sz="700">
                        <a:effectLst/>
                        <a:latin typeface="Calibri" panose="020F0502020204030204" pitchFamily="34" charset="0"/>
                        <a:ea typeface="Calibri" panose="020F0502020204030204" pitchFamily="34" charset="0"/>
                        <a:cs typeface="Mangal"/>
                      </a:endParaRPr>
                    </a:p>
                  </a:txBody>
                  <a:tcPr marL="42704" marR="42704" marT="0" marB="0"/>
                </a:tc>
                <a:tc>
                  <a:txBody>
                    <a:bodyPr/>
                    <a:lstStyle/>
                    <a:p>
                      <a:pPr marL="0" marR="0" algn="just">
                        <a:lnSpc>
                          <a:spcPct val="150000"/>
                        </a:lnSpc>
                        <a:spcBef>
                          <a:spcPts val="0"/>
                        </a:spcBef>
                        <a:spcAft>
                          <a:spcPts val="0"/>
                        </a:spcAft>
                      </a:pPr>
                      <a:r>
                        <a:rPr lang="en-US" sz="700" dirty="0">
                          <a:effectLst/>
                        </a:rPr>
                        <a:t> </a:t>
                      </a:r>
                    </a:p>
                    <a:p>
                      <a:pPr marL="0" marR="0" algn="ctr">
                        <a:lnSpc>
                          <a:spcPct val="150000"/>
                        </a:lnSpc>
                        <a:spcBef>
                          <a:spcPts val="0"/>
                        </a:spcBef>
                        <a:spcAft>
                          <a:spcPts val="0"/>
                        </a:spcAft>
                      </a:pPr>
                      <a:r>
                        <a:rPr lang="en-US" sz="700" dirty="0" smtClean="0">
                          <a:effectLst/>
                        </a:rPr>
                        <a:t>16</a:t>
                      </a:r>
                      <a:endParaRPr lang="en-US" sz="700" dirty="0">
                        <a:effectLst/>
                      </a:endParaRPr>
                    </a:p>
                    <a:p>
                      <a:pPr marL="0" marR="0" algn="ctr">
                        <a:lnSpc>
                          <a:spcPct val="150000"/>
                        </a:lnSpc>
                        <a:spcBef>
                          <a:spcPts val="0"/>
                        </a:spcBef>
                        <a:spcAft>
                          <a:spcPts val="0"/>
                        </a:spcAft>
                      </a:pPr>
                      <a:r>
                        <a:rPr lang="en-US" sz="700" dirty="0">
                          <a:effectLst/>
                        </a:rPr>
                        <a:t>8</a:t>
                      </a:r>
                    </a:p>
                    <a:p>
                      <a:pPr marL="0" marR="0" algn="ctr">
                        <a:lnSpc>
                          <a:spcPct val="150000"/>
                        </a:lnSpc>
                        <a:spcBef>
                          <a:spcPts val="0"/>
                        </a:spcBef>
                        <a:spcAft>
                          <a:spcPts val="0"/>
                        </a:spcAft>
                      </a:pPr>
                      <a:r>
                        <a:rPr lang="en-US" sz="700" dirty="0">
                          <a:effectLst/>
                        </a:rPr>
                        <a:t>2</a:t>
                      </a:r>
                      <a:endParaRPr lang="en-US" sz="700" dirty="0">
                        <a:effectLst/>
                        <a:latin typeface="Calibri" panose="020F0502020204030204" pitchFamily="34" charset="0"/>
                        <a:ea typeface="Calibri" panose="020F0502020204030204" pitchFamily="34" charset="0"/>
                        <a:cs typeface="Mangal"/>
                      </a:endParaRPr>
                    </a:p>
                  </a:txBody>
                  <a:tcPr marL="42704" marR="42704" marT="0" marB="0"/>
                </a:tc>
              </a:tr>
              <a:tr h="2386543">
                <a:tc>
                  <a:txBody>
                    <a:bodyPr/>
                    <a:lstStyle/>
                    <a:p>
                      <a:pPr marL="0" marR="0" algn="just">
                        <a:lnSpc>
                          <a:spcPct val="150000"/>
                        </a:lnSpc>
                        <a:spcBef>
                          <a:spcPts val="0"/>
                        </a:spcBef>
                        <a:spcAft>
                          <a:spcPts val="0"/>
                        </a:spcAft>
                      </a:pPr>
                      <a:r>
                        <a:rPr lang="en-US" sz="700">
                          <a:effectLst/>
                        </a:rPr>
                        <a:t>States of DCPO/Health Officer</a:t>
                      </a:r>
                    </a:p>
                    <a:p>
                      <a:pPr marL="0" marR="0" algn="just">
                        <a:lnSpc>
                          <a:spcPct val="150000"/>
                        </a:lnSpc>
                        <a:spcBef>
                          <a:spcPts val="0"/>
                        </a:spcBef>
                        <a:spcAft>
                          <a:spcPts val="0"/>
                        </a:spcAft>
                      </a:pPr>
                      <a:r>
                        <a:rPr lang="en-US" sz="700">
                          <a:effectLst/>
                        </a:rPr>
                        <a:t>Kerala</a:t>
                      </a:r>
                    </a:p>
                    <a:p>
                      <a:pPr marL="0" marR="0" algn="just">
                        <a:lnSpc>
                          <a:spcPct val="150000"/>
                        </a:lnSpc>
                        <a:spcBef>
                          <a:spcPts val="0"/>
                        </a:spcBef>
                        <a:spcAft>
                          <a:spcPts val="0"/>
                        </a:spcAft>
                      </a:pPr>
                      <a:r>
                        <a:rPr lang="en-US" sz="700">
                          <a:effectLst/>
                        </a:rPr>
                        <a:t>Nagaland</a:t>
                      </a:r>
                    </a:p>
                    <a:p>
                      <a:pPr marL="0" marR="0" algn="just">
                        <a:lnSpc>
                          <a:spcPct val="150000"/>
                        </a:lnSpc>
                        <a:spcBef>
                          <a:spcPts val="0"/>
                        </a:spcBef>
                        <a:spcAft>
                          <a:spcPts val="0"/>
                        </a:spcAft>
                      </a:pPr>
                      <a:r>
                        <a:rPr lang="en-US" sz="700">
                          <a:effectLst/>
                        </a:rPr>
                        <a:t>Haryana </a:t>
                      </a:r>
                    </a:p>
                    <a:p>
                      <a:pPr marL="0" marR="0" algn="just">
                        <a:lnSpc>
                          <a:spcPct val="150000"/>
                        </a:lnSpc>
                        <a:spcBef>
                          <a:spcPts val="0"/>
                        </a:spcBef>
                        <a:spcAft>
                          <a:spcPts val="0"/>
                        </a:spcAft>
                      </a:pPr>
                      <a:r>
                        <a:rPr lang="en-US" sz="700">
                          <a:effectLst/>
                        </a:rPr>
                        <a:t>Tamil Nadu </a:t>
                      </a:r>
                    </a:p>
                    <a:p>
                      <a:pPr marL="0" marR="0" algn="just">
                        <a:lnSpc>
                          <a:spcPct val="150000"/>
                        </a:lnSpc>
                        <a:spcBef>
                          <a:spcPts val="0"/>
                        </a:spcBef>
                        <a:spcAft>
                          <a:spcPts val="0"/>
                        </a:spcAft>
                      </a:pPr>
                      <a:r>
                        <a:rPr lang="en-US" sz="700">
                          <a:effectLst/>
                        </a:rPr>
                        <a:t>New Delhi</a:t>
                      </a:r>
                    </a:p>
                    <a:p>
                      <a:pPr marL="0" marR="0" algn="just">
                        <a:lnSpc>
                          <a:spcPct val="150000"/>
                        </a:lnSpc>
                        <a:spcBef>
                          <a:spcPts val="0"/>
                        </a:spcBef>
                        <a:spcAft>
                          <a:spcPts val="0"/>
                        </a:spcAft>
                      </a:pPr>
                      <a:r>
                        <a:rPr lang="en-US" sz="700">
                          <a:effectLst/>
                        </a:rPr>
                        <a:t>Himachal Pradesh </a:t>
                      </a:r>
                    </a:p>
                    <a:p>
                      <a:pPr marL="0" marR="0" algn="just">
                        <a:lnSpc>
                          <a:spcPct val="150000"/>
                        </a:lnSpc>
                        <a:spcBef>
                          <a:spcPts val="0"/>
                        </a:spcBef>
                        <a:spcAft>
                          <a:spcPts val="0"/>
                        </a:spcAft>
                      </a:pPr>
                      <a:r>
                        <a:rPr lang="en-US" sz="700">
                          <a:effectLst/>
                        </a:rPr>
                        <a:t>Sikkim</a:t>
                      </a:r>
                    </a:p>
                    <a:p>
                      <a:pPr marL="0" marR="0" algn="just">
                        <a:lnSpc>
                          <a:spcPct val="150000"/>
                        </a:lnSpc>
                        <a:spcBef>
                          <a:spcPts val="0"/>
                        </a:spcBef>
                        <a:spcAft>
                          <a:spcPts val="0"/>
                        </a:spcAft>
                      </a:pPr>
                      <a:r>
                        <a:rPr lang="en-US" sz="700">
                          <a:effectLst/>
                        </a:rPr>
                        <a:t>Meghalaya</a:t>
                      </a:r>
                    </a:p>
                    <a:p>
                      <a:pPr marL="0" marR="0" algn="just">
                        <a:lnSpc>
                          <a:spcPct val="150000"/>
                        </a:lnSpc>
                        <a:spcBef>
                          <a:spcPts val="0"/>
                        </a:spcBef>
                        <a:spcAft>
                          <a:spcPts val="0"/>
                        </a:spcAft>
                      </a:pPr>
                      <a:r>
                        <a:rPr lang="en-US" sz="700">
                          <a:effectLst/>
                        </a:rPr>
                        <a:t>West Bengal</a:t>
                      </a:r>
                    </a:p>
                    <a:p>
                      <a:pPr marL="0" marR="0" algn="just">
                        <a:lnSpc>
                          <a:spcPct val="150000"/>
                        </a:lnSpc>
                        <a:spcBef>
                          <a:spcPts val="0"/>
                        </a:spcBef>
                        <a:spcAft>
                          <a:spcPts val="0"/>
                        </a:spcAft>
                      </a:pPr>
                      <a:r>
                        <a:rPr lang="en-US" sz="700">
                          <a:effectLst/>
                        </a:rPr>
                        <a:t>Rajasthan</a:t>
                      </a:r>
                      <a:endParaRPr lang="en-US" sz="700">
                        <a:effectLst/>
                        <a:latin typeface="Calibri" panose="020F0502020204030204" pitchFamily="34" charset="0"/>
                        <a:ea typeface="Calibri" panose="020F0502020204030204" pitchFamily="34" charset="0"/>
                        <a:cs typeface="Mangal"/>
                      </a:endParaRPr>
                    </a:p>
                  </a:txBody>
                  <a:tcPr marL="42704" marR="42704" marT="0" marB="0"/>
                </a:tc>
                <a:tc>
                  <a:txBody>
                    <a:bodyPr/>
                    <a:lstStyle/>
                    <a:p>
                      <a:pPr marL="0" marR="0" algn="just">
                        <a:lnSpc>
                          <a:spcPct val="150000"/>
                        </a:lnSpc>
                        <a:spcBef>
                          <a:spcPts val="0"/>
                        </a:spcBef>
                        <a:spcAft>
                          <a:spcPts val="0"/>
                        </a:spcAft>
                      </a:pPr>
                      <a:r>
                        <a:rPr lang="en-US" sz="700">
                          <a:effectLst/>
                        </a:rPr>
                        <a:t> </a:t>
                      </a:r>
                    </a:p>
                    <a:p>
                      <a:pPr marL="0" marR="0" algn="ctr">
                        <a:lnSpc>
                          <a:spcPct val="150000"/>
                        </a:lnSpc>
                        <a:spcBef>
                          <a:spcPts val="0"/>
                        </a:spcBef>
                        <a:spcAft>
                          <a:spcPts val="0"/>
                        </a:spcAft>
                      </a:pPr>
                      <a:r>
                        <a:rPr lang="en-US" sz="700">
                          <a:effectLst/>
                        </a:rPr>
                        <a:t>4</a:t>
                      </a:r>
                    </a:p>
                    <a:p>
                      <a:pPr marL="0" marR="0" algn="ctr">
                        <a:lnSpc>
                          <a:spcPct val="150000"/>
                        </a:lnSpc>
                        <a:spcBef>
                          <a:spcPts val="0"/>
                        </a:spcBef>
                        <a:spcAft>
                          <a:spcPts val="0"/>
                        </a:spcAft>
                      </a:pPr>
                      <a:r>
                        <a:rPr lang="en-US" sz="700">
                          <a:effectLst/>
                        </a:rPr>
                        <a:t>4</a:t>
                      </a:r>
                    </a:p>
                    <a:p>
                      <a:pPr marL="0" marR="0" algn="ctr">
                        <a:lnSpc>
                          <a:spcPct val="150000"/>
                        </a:lnSpc>
                        <a:spcBef>
                          <a:spcPts val="0"/>
                        </a:spcBef>
                        <a:spcAft>
                          <a:spcPts val="0"/>
                        </a:spcAft>
                      </a:pPr>
                      <a:r>
                        <a:rPr lang="en-US" sz="700">
                          <a:effectLst/>
                        </a:rPr>
                        <a:t>3</a:t>
                      </a:r>
                    </a:p>
                    <a:p>
                      <a:pPr marL="0" marR="0" algn="ctr">
                        <a:lnSpc>
                          <a:spcPct val="150000"/>
                        </a:lnSpc>
                        <a:spcBef>
                          <a:spcPts val="0"/>
                        </a:spcBef>
                        <a:spcAft>
                          <a:spcPts val="0"/>
                        </a:spcAft>
                      </a:pPr>
                      <a:r>
                        <a:rPr lang="en-US" sz="700">
                          <a:effectLst/>
                        </a:rPr>
                        <a:t>4</a:t>
                      </a:r>
                    </a:p>
                    <a:p>
                      <a:pPr marL="0" marR="0" algn="ctr">
                        <a:lnSpc>
                          <a:spcPct val="150000"/>
                        </a:lnSpc>
                        <a:spcBef>
                          <a:spcPts val="0"/>
                        </a:spcBef>
                        <a:spcAft>
                          <a:spcPts val="0"/>
                        </a:spcAft>
                      </a:pPr>
                      <a:r>
                        <a:rPr lang="en-US" sz="700">
                          <a:effectLst/>
                        </a:rPr>
                        <a:t>3</a:t>
                      </a:r>
                    </a:p>
                    <a:p>
                      <a:pPr marL="0" marR="0" algn="ctr">
                        <a:lnSpc>
                          <a:spcPct val="150000"/>
                        </a:lnSpc>
                        <a:spcBef>
                          <a:spcPts val="0"/>
                        </a:spcBef>
                        <a:spcAft>
                          <a:spcPts val="0"/>
                        </a:spcAft>
                      </a:pPr>
                      <a:r>
                        <a:rPr lang="en-US" sz="700">
                          <a:effectLst/>
                        </a:rPr>
                        <a:t>3</a:t>
                      </a:r>
                    </a:p>
                    <a:p>
                      <a:pPr marL="0" marR="0" algn="ctr">
                        <a:lnSpc>
                          <a:spcPct val="150000"/>
                        </a:lnSpc>
                        <a:spcBef>
                          <a:spcPts val="0"/>
                        </a:spcBef>
                        <a:spcAft>
                          <a:spcPts val="0"/>
                        </a:spcAft>
                      </a:pPr>
                      <a:r>
                        <a:rPr lang="en-US" sz="700">
                          <a:effectLst/>
                        </a:rPr>
                        <a:t>2</a:t>
                      </a:r>
                    </a:p>
                    <a:p>
                      <a:pPr marL="0" marR="0" algn="ctr">
                        <a:lnSpc>
                          <a:spcPct val="150000"/>
                        </a:lnSpc>
                        <a:spcBef>
                          <a:spcPts val="0"/>
                        </a:spcBef>
                        <a:spcAft>
                          <a:spcPts val="0"/>
                        </a:spcAft>
                      </a:pPr>
                      <a:r>
                        <a:rPr lang="en-US" sz="700">
                          <a:effectLst/>
                        </a:rPr>
                        <a:t>3</a:t>
                      </a:r>
                    </a:p>
                    <a:p>
                      <a:pPr marL="0" marR="0" algn="ctr">
                        <a:lnSpc>
                          <a:spcPct val="150000"/>
                        </a:lnSpc>
                        <a:spcBef>
                          <a:spcPts val="0"/>
                        </a:spcBef>
                        <a:spcAft>
                          <a:spcPts val="0"/>
                        </a:spcAft>
                      </a:pPr>
                      <a:r>
                        <a:rPr lang="en-US" sz="700">
                          <a:effectLst/>
                        </a:rPr>
                        <a:t>2</a:t>
                      </a:r>
                    </a:p>
                    <a:p>
                      <a:pPr marL="0" marR="0" algn="ctr">
                        <a:lnSpc>
                          <a:spcPct val="150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Mangal"/>
                      </a:endParaRPr>
                    </a:p>
                  </a:txBody>
                  <a:tcPr marL="42704" marR="42704" marT="0" marB="0"/>
                </a:tc>
              </a:tr>
              <a:tr h="650876">
                <a:tc>
                  <a:txBody>
                    <a:bodyPr/>
                    <a:lstStyle/>
                    <a:p>
                      <a:pPr marL="0" marR="0" algn="just">
                        <a:lnSpc>
                          <a:spcPct val="150000"/>
                        </a:lnSpc>
                        <a:spcBef>
                          <a:spcPts val="0"/>
                        </a:spcBef>
                        <a:spcAft>
                          <a:spcPts val="0"/>
                        </a:spcAft>
                      </a:pPr>
                      <a:r>
                        <a:rPr lang="en-US" sz="700">
                          <a:effectLst/>
                        </a:rPr>
                        <a:t>Gender of DCPO/Health Officer</a:t>
                      </a:r>
                    </a:p>
                    <a:p>
                      <a:pPr marL="0" marR="0" algn="just">
                        <a:lnSpc>
                          <a:spcPct val="150000"/>
                        </a:lnSpc>
                        <a:spcBef>
                          <a:spcPts val="0"/>
                        </a:spcBef>
                        <a:spcAft>
                          <a:spcPts val="0"/>
                        </a:spcAft>
                      </a:pPr>
                      <a:r>
                        <a:rPr lang="en-US" sz="700">
                          <a:effectLst/>
                        </a:rPr>
                        <a:t>Male</a:t>
                      </a:r>
                    </a:p>
                    <a:p>
                      <a:pPr marL="0" marR="0" algn="just">
                        <a:lnSpc>
                          <a:spcPct val="150000"/>
                        </a:lnSpc>
                        <a:spcBef>
                          <a:spcPts val="0"/>
                        </a:spcBef>
                        <a:spcAft>
                          <a:spcPts val="0"/>
                        </a:spcAft>
                      </a:pPr>
                      <a:r>
                        <a:rPr lang="en-US" sz="700">
                          <a:effectLst/>
                        </a:rPr>
                        <a:t>Female</a:t>
                      </a:r>
                      <a:endParaRPr lang="en-US" sz="700">
                        <a:effectLst/>
                        <a:latin typeface="Calibri" panose="020F0502020204030204" pitchFamily="34" charset="0"/>
                        <a:ea typeface="Calibri" panose="020F0502020204030204" pitchFamily="34" charset="0"/>
                        <a:cs typeface="Mangal"/>
                      </a:endParaRPr>
                    </a:p>
                  </a:txBody>
                  <a:tcPr marL="42704" marR="42704" marT="0" marB="0"/>
                </a:tc>
                <a:tc>
                  <a:txBody>
                    <a:bodyPr/>
                    <a:lstStyle/>
                    <a:p>
                      <a:pPr marL="0" marR="0" algn="just">
                        <a:lnSpc>
                          <a:spcPct val="150000"/>
                        </a:lnSpc>
                        <a:spcBef>
                          <a:spcPts val="0"/>
                        </a:spcBef>
                        <a:spcAft>
                          <a:spcPts val="0"/>
                        </a:spcAft>
                      </a:pPr>
                      <a:r>
                        <a:rPr lang="en-US" sz="700" dirty="0">
                          <a:effectLst/>
                        </a:rPr>
                        <a:t> </a:t>
                      </a:r>
                    </a:p>
                    <a:p>
                      <a:pPr marL="0" marR="0" algn="ctr">
                        <a:lnSpc>
                          <a:spcPct val="150000"/>
                        </a:lnSpc>
                        <a:spcBef>
                          <a:spcPts val="0"/>
                        </a:spcBef>
                        <a:spcAft>
                          <a:spcPts val="0"/>
                        </a:spcAft>
                      </a:pPr>
                      <a:r>
                        <a:rPr lang="en-US" sz="700" dirty="0">
                          <a:effectLst/>
                        </a:rPr>
                        <a:t>10</a:t>
                      </a:r>
                    </a:p>
                    <a:p>
                      <a:pPr marL="0" marR="0" algn="ctr">
                        <a:lnSpc>
                          <a:spcPct val="150000"/>
                        </a:lnSpc>
                        <a:spcBef>
                          <a:spcPts val="0"/>
                        </a:spcBef>
                        <a:spcAft>
                          <a:spcPts val="0"/>
                        </a:spcAft>
                      </a:pPr>
                      <a:r>
                        <a:rPr lang="en-US" sz="700" dirty="0">
                          <a:effectLst/>
                        </a:rPr>
                        <a:t>20</a:t>
                      </a:r>
                      <a:endParaRPr lang="en-US" sz="700" dirty="0">
                        <a:effectLst/>
                        <a:latin typeface="Calibri" panose="020F0502020204030204" pitchFamily="34" charset="0"/>
                        <a:ea typeface="Calibri" panose="020F0502020204030204" pitchFamily="34" charset="0"/>
                        <a:cs typeface="Mangal"/>
                      </a:endParaRPr>
                    </a:p>
                  </a:txBody>
                  <a:tcPr marL="42704" marR="42704" marT="0" marB="0"/>
                </a:tc>
              </a:tr>
            </a:tbl>
          </a:graphicData>
        </a:graphic>
      </p:graphicFrame>
      <p:sp>
        <p:nvSpPr>
          <p:cNvPr id="5" name="Rectangle 1"/>
          <p:cNvSpPr>
            <a:spLocks noChangeArrowheads="1"/>
          </p:cNvSpPr>
          <p:nvPr/>
        </p:nvSpPr>
        <p:spPr bwMode="auto">
          <a:xfrm>
            <a:off x="-4744824" y="1327150"/>
            <a:ext cx="18521533" cy="58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877" y="4340982"/>
            <a:ext cx="2133600" cy="2143125"/>
          </a:xfrm>
          <a:prstGeom prst="rect">
            <a:avLst/>
          </a:prstGeom>
        </p:spPr>
      </p:pic>
    </p:spTree>
    <p:extLst>
      <p:ext uri="{BB962C8B-B14F-4D97-AF65-F5344CB8AC3E}">
        <p14:creationId xmlns:p14="http://schemas.microsoft.com/office/powerpoint/2010/main" val="2668576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a:t>Finding and Analysis:</a:t>
            </a:r>
            <a:r>
              <a:rPr lang="en-US" dirty="0"/>
              <a:t/>
            </a:r>
            <a:br>
              <a:rPr lang="en-US" dirty="0"/>
            </a:br>
            <a:endParaRPr lang="en-US" dirty="0"/>
          </a:p>
        </p:txBody>
      </p:sp>
      <p:sp>
        <p:nvSpPr>
          <p:cNvPr id="4" name="Text Placeholder 3"/>
          <p:cNvSpPr>
            <a:spLocks noGrp="1"/>
          </p:cNvSpPr>
          <p:nvPr>
            <p:ph type="body"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385" y="4756682"/>
            <a:ext cx="3452883" cy="2031509"/>
          </a:xfrm>
          <a:prstGeom prst="rect">
            <a:avLst/>
          </a:prstGeom>
        </p:spPr>
      </p:pic>
    </p:spTree>
    <p:extLst>
      <p:ext uri="{BB962C8B-B14F-4D97-AF65-F5344CB8AC3E}">
        <p14:creationId xmlns:p14="http://schemas.microsoft.com/office/powerpoint/2010/main" val="137497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897" y="632474"/>
            <a:ext cx="8761413" cy="706964"/>
          </a:xfrm>
        </p:spPr>
        <p:txBody>
          <a:bodyPr/>
          <a:lstStyle/>
          <a:p>
            <a:r>
              <a:rPr lang="en-US" b="1" u="sng" dirty="0" smtClean="0"/>
              <a:t>1.Methodology of Training</a:t>
            </a:r>
            <a:endParaRPr lang="en-US" b="1" u="sng"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39438"/>
            <a:ext cx="12010030" cy="5518562"/>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41320326"/>
              </p:ext>
            </p:extLst>
          </p:nvPr>
        </p:nvGraphicFramePr>
        <p:xfrm>
          <a:off x="7997491" y="4421876"/>
          <a:ext cx="3220969" cy="1630526"/>
        </p:xfrm>
        <a:graphic>
          <a:graphicData uri="http://schemas.openxmlformats.org/drawingml/2006/table">
            <a:tbl>
              <a:tblPr firstRow="1" firstCol="1" bandRow="1">
                <a:tableStyleId>{5C22544A-7EE6-4342-B048-85BDC9FD1C3A}</a:tableStyleId>
              </a:tblPr>
              <a:tblGrid>
                <a:gridCol w="1499653"/>
                <a:gridCol w="1721316"/>
              </a:tblGrid>
              <a:tr h="752047">
                <a:tc>
                  <a:txBody>
                    <a:bodyPr/>
                    <a:lstStyle/>
                    <a:p>
                      <a:pPr algn="just">
                        <a:lnSpc>
                          <a:spcPct val="200000"/>
                        </a:lnSpc>
                        <a:spcAft>
                          <a:spcPts val="0"/>
                        </a:spcAft>
                      </a:pPr>
                      <a:r>
                        <a:rPr lang="en-US" sz="1200">
                          <a:effectLst/>
                        </a:rPr>
                        <a:t>96.67%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0"/>
                        </a:spcAft>
                      </a:pPr>
                      <a:r>
                        <a:rPr lang="en-US" sz="1200">
                          <a:effectLst/>
                        </a:rPr>
                        <a:t>ADEQUATE</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878479">
                <a:tc>
                  <a:txBody>
                    <a:bodyPr/>
                    <a:lstStyle/>
                    <a:p>
                      <a:pPr algn="just">
                        <a:lnSpc>
                          <a:spcPct val="200000"/>
                        </a:lnSpc>
                        <a:spcAft>
                          <a:spcPts val="0"/>
                        </a:spcAft>
                      </a:pPr>
                      <a:r>
                        <a:rPr lang="en-US" sz="1200">
                          <a:effectLst/>
                        </a:rPr>
                        <a:t>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0"/>
                        </a:spcAft>
                      </a:pPr>
                      <a:r>
                        <a:rPr lang="en-US" sz="1200" dirty="0">
                          <a:effectLst/>
                        </a:rPr>
                        <a:t>NO RESPONSE</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4060396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Content of the Training </a:t>
            </a:r>
            <a:r>
              <a:rPr lang="en-US" dirty="0"/>
              <a:t/>
            </a:r>
            <a:br>
              <a:rPr lang="en-US" dirty="0"/>
            </a:br>
            <a:endParaRPr lang="en-US" dirty="0"/>
          </a:p>
        </p:txBody>
      </p:sp>
      <p:sp>
        <p:nvSpPr>
          <p:cNvPr id="3" name="Content Placeholder 2"/>
          <p:cNvSpPr>
            <a:spLocks noGrp="1"/>
          </p:cNvSpPr>
          <p:nvPr>
            <p:ph idx="1"/>
          </p:nvPr>
        </p:nvSpPr>
        <p:spPr>
          <a:xfrm>
            <a:off x="1154954" y="2511188"/>
            <a:ext cx="8825659" cy="4068170"/>
          </a:xfrm>
        </p:spPr>
        <p:txBody>
          <a:bodyPr>
            <a:normAutofit/>
          </a:bodyPr>
          <a:lstStyle/>
          <a:p>
            <a:r>
              <a:rPr lang="en-US" dirty="0" smtClean="0"/>
              <a:t>Concept </a:t>
            </a:r>
            <a:r>
              <a:rPr lang="en-US" dirty="0"/>
              <a:t>of food safety and hygiene and its importance in SNP of </a:t>
            </a:r>
            <a:r>
              <a:rPr lang="en-US" dirty="0" smtClean="0"/>
              <a:t>ICDS</a:t>
            </a:r>
            <a:endParaRPr lang="en-US" dirty="0"/>
          </a:p>
          <a:p>
            <a:r>
              <a:rPr lang="en-US" dirty="0" smtClean="0"/>
              <a:t>Food </a:t>
            </a:r>
            <a:r>
              <a:rPr lang="en-US" dirty="0"/>
              <a:t>borne illnesses and their </a:t>
            </a:r>
            <a:r>
              <a:rPr lang="en-US" dirty="0" smtClean="0"/>
              <a:t>causes</a:t>
            </a:r>
          </a:p>
          <a:p>
            <a:r>
              <a:rPr lang="en-US" dirty="0" smtClean="0"/>
              <a:t>Safe </a:t>
            </a:r>
            <a:r>
              <a:rPr lang="en-US" dirty="0"/>
              <a:t>procurement and storage of </a:t>
            </a:r>
            <a:r>
              <a:rPr lang="en-US" dirty="0" smtClean="0"/>
              <a:t>food</a:t>
            </a:r>
          </a:p>
          <a:p>
            <a:r>
              <a:rPr lang="en-US" dirty="0" smtClean="0"/>
              <a:t>Safe </a:t>
            </a:r>
            <a:r>
              <a:rPr lang="en-US" dirty="0"/>
              <a:t>food handling </a:t>
            </a:r>
            <a:r>
              <a:rPr lang="en-US" dirty="0" smtClean="0"/>
              <a:t>practices</a:t>
            </a:r>
          </a:p>
          <a:p>
            <a:r>
              <a:rPr lang="en-US" dirty="0" smtClean="0"/>
              <a:t>Personal </a:t>
            </a:r>
            <a:r>
              <a:rPr lang="en-US" dirty="0"/>
              <a:t>hygiene and </a:t>
            </a:r>
            <a:r>
              <a:rPr lang="en-US" dirty="0" smtClean="0"/>
              <a:t>sanitation</a:t>
            </a:r>
          </a:p>
          <a:p>
            <a:r>
              <a:rPr lang="en-US" dirty="0" smtClean="0"/>
              <a:t>Sources </a:t>
            </a:r>
            <a:r>
              <a:rPr lang="en-US" dirty="0"/>
              <a:t>of nutrients and their </a:t>
            </a:r>
            <a:r>
              <a:rPr lang="en-US" dirty="0" smtClean="0"/>
              <a:t>conservation</a:t>
            </a:r>
          </a:p>
          <a:p>
            <a:r>
              <a:rPr lang="en-US" dirty="0" smtClean="0"/>
              <a:t>Food adulterants</a:t>
            </a:r>
          </a:p>
          <a:p>
            <a:r>
              <a:rPr lang="en-US" dirty="0"/>
              <a:t>L</a:t>
            </a:r>
            <a:r>
              <a:rPr lang="en-US" dirty="0" smtClean="0"/>
              <a:t>aws </a:t>
            </a:r>
            <a:r>
              <a:rPr lang="en-US" dirty="0"/>
              <a:t>and </a:t>
            </a:r>
            <a:r>
              <a:rPr lang="en-US" dirty="0" smtClean="0"/>
              <a:t>standards</a:t>
            </a:r>
          </a:p>
          <a:p>
            <a:r>
              <a:rPr lang="en-US" dirty="0" smtClean="0"/>
              <a:t>Food </a:t>
            </a:r>
            <a:r>
              <a:rPr lang="en-US" dirty="0"/>
              <a:t>Fortification </a:t>
            </a:r>
            <a:endParaRPr lang="en-US" dirty="0"/>
          </a:p>
          <a:p>
            <a:r>
              <a:rPr lang="en-US" dirty="0" smtClean="0"/>
              <a:t>Role </a:t>
            </a:r>
            <a:r>
              <a:rPr lang="en-US" dirty="0"/>
              <a:t>of ICDS functionaries in ensuring food safety measures</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56938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36" y="564235"/>
            <a:ext cx="8761413" cy="706964"/>
          </a:xfrm>
        </p:spPr>
        <p:txBody>
          <a:bodyPr/>
          <a:lstStyle/>
          <a:p>
            <a:r>
              <a:rPr lang="en-US" b="1" u="sng" dirty="0" smtClean="0"/>
              <a:t>2.Resource person</a:t>
            </a:r>
            <a:endParaRPr lang="en-US" b="1" u="sng"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71199"/>
            <a:ext cx="12192000" cy="558680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865849794"/>
              </p:ext>
            </p:extLst>
          </p:nvPr>
        </p:nvGraphicFramePr>
        <p:xfrm>
          <a:off x="7916149" y="4123956"/>
          <a:ext cx="3315958" cy="1935650"/>
        </p:xfrm>
        <a:graphic>
          <a:graphicData uri="http://schemas.openxmlformats.org/drawingml/2006/table">
            <a:tbl>
              <a:tblPr firstRow="1" firstCol="1" bandRow="1">
                <a:tableStyleId>{5C22544A-7EE6-4342-B048-85BDC9FD1C3A}</a:tableStyleId>
              </a:tblPr>
              <a:tblGrid>
                <a:gridCol w="1657979"/>
                <a:gridCol w="1657979"/>
              </a:tblGrid>
              <a:tr h="580190">
                <a:tc>
                  <a:txBody>
                    <a:bodyPr/>
                    <a:lstStyle/>
                    <a:p>
                      <a:pPr algn="just">
                        <a:lnSpc>
                          <a:spcPct val="200000"/>
                        </a:lnSpc>
                        <a:spcAft>
                          <a:spcPts val="1000"/>
                        </a:spcAft>
                      </a:pPr>
                      <a:r>
                        <a:rPr lang="en-US" sz="1200">
                          <a:effectLst/>
                        </a:rPr>
                        <a:t>46.67%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VERY 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77730">
                <a:tc>
                  <a:txBody>
                    <a:bodyPr/>
                    <a:lstStyle/>
                    <a:p>
                      <a:pPr algn="just">
                        <a:lnSpc>
                          <a:spcPct val="200000"/>
                        </a:lnSpc>
                        <a:spcAft>
                          <a:spcPts val="1000"/>
                        </a:spcAft>
                      </a:pPr>
                      <a:r>
                        <a:rPr lang="en-US" sz="1200">
                          <a:effectLst/>
                        </a:rPr>
                        <a:t>36.67%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77730">
                <a:tc>
                  <a:txBody>
                    <a:bodyPr/>
                    <a:lstStyle/>
                    <a:p>
                      <a:pPr algn="just">
                        <a:lnSpc>
                          <a:spcPct val="200000"/>
                        </a:lnSpc>
                        <a:spcAft>
                          <a:spcPts val="1000"/>
                        </a:spcAft>
                      </a:pPr>
                      <a:r>
                        <a:rPr lang="en-US" sz="1200">
                          <a:effectLst/>
                        </a:rPr>
                        <a:t>16.6%</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EXCELLENT </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1130274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92032"/>
            <a:ext cx="8761413" cy="706964"/>
          </a:xfrm>
        </p:spPr>
        <p:txBody>
          <a:bodyPr/>
          <a:lstStyle/>
          <a:p>
            <a:r>
              <a:rPr lang="en-US" dirty="0"/>
              <a:t/>
            </a:r>
            <a:br>
              <a:rPr lang="en-US" dirty="0"/>
            </a:br>
            <a:r>
              <a:rPr lang="en-US" b="1" u="sng" dirty="0" smtClean="0"/>
              <a:t>3.Audio visual aids used in the course</a:t>
            </a: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378424"/>
            <a:ext cx="12192000" cy="547957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600633630"/>
              </p:ext>
            </p:extLst>
          </p:nvPr>
        </p:nvGraphicFramePr>
        <p:xfrm>
          <a:off x="8251564" y="4653888"/>
          <a:ext cx="3185260" cy="1774209"/>
        </p:xfrm>
        <a:graphic>
          <a:graphicData uri="http://schemas.openxmlformats.org/drawingml/2006/table">
            <a:tbl>
              <a:tblPr firstRow="1" firstCol="1" bandRow="1">
                <a:tableStyleId>{5C22544A-7EE6-4342-B048-85BDC9FD1C3A}</a:tableStyleId>
              </a:tblPr>
              <a:tblGrid>
                <a:gridCol w="1592630"/>
                <a:gridCol w="1592630"/>
              </a:tblGrid>
              <a:tr h="591403">
                <a:tc>
                  <a:txBody>
                    <a:bodyPr/>
                    <a:lstStyle/>
                    <a:p>
                      <a:pPr algn="just">
                        <a:lnSpc>
                          <a:spcPct val="200000"/>
                        </a:lnSpc>
                        <a:spcAft>
                          <a:spcPts val="1000"/>
                        </a:spcAft>
                      </a:pPr>
                      <a:r>
                        <a:rPr lang="en-US" sz="1200">
                          <a:effectLst/>
                        </a:rPr>
                        <a:t>86.67%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EXCELLENT</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591403">
                <a:tc>
                  <a:txBody>
                    <a:bodyPr/>
                    <a:lstStyle/>
                    <a:p>
                      <a:pPr algn="just">
                        <a:lnSpc>
                          <a:spcPct val="200000"/>
                        </a:lnSpc>
                        <a:spcAft>
                          <a:spcPts val="1000"/>
                        </a:spcAft>
                      </a:pPr>
                      <a:r>
                        <a:rPr lang="en-US" sz="1200" dirty="0">
                          <a:effectLst/>
                        </a:rPr>
                        <a:t>10%</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VERY GOOD</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r h="591403">
                <a:tc>
                  <a:txBody>
                    <a:bodyPr/>
                    <a:lstStyle/>
                    <a:p>
                      <a:pPr algn="just">
                        <a:lnSpc>
                          <a:spcPct val="200000"/>
                        </a:lnSpc>
                        <a:spcAft>
                          <a:spcPts val="1000"/>
                        </a:spcAft>
                      </a:pPr>
                      <a:r>
                        <a:rPr lang="en-US" sz="1200">
                          <a:effectLst/>
                        </a:rPr>
                        <a:t>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GOOD</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4277517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632474"/>
            <a:ext cx="8761413" cy="706964"/>
          </a:xfrm>
        </p:spPr>
        <p:txBody>
          <a:bodyPr/>
          <a:lstStyle/>
          <a:p>
            <a:r>
              <a:rPr lang="en-US" b="1" u="sng" dirty="0" smtClean="0"/>
              <a:t>4.Classroom arrangement</a:t>
            </a:r>
            <a:endParaRPr lang="en-US" b="1" u="sng"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728" y="1339437"/>
            <a:ext cx="11641541" cy="5518563"/>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22035111"/>
              </p:ext>
            </p:extLst>
          </p:nvPr>
        </p:nvGraphicFramePr>
        <p:xfrm>
          <a:off x="8628193" y="4148921"/>
          <a:ext cx="3124200" cy="2115402"/>
        </p:xfrm>
        <a:graphic>
          <a:graphicData uri="http://schemas.openxmlformats.org/drawingml/2006/table">
            <a:tbl>
              <a:tblPr firstRow="1" firstCol="1" bandRow="1">
                <a:tableStyleId>{5C22544A-7EE6-4342-B048-85BDC9FD1C3A}</a:tableStyleId>
              </a:tblPr>
              <a:tblGrid>
                <a:gridCol w="1416050"/>
                <a:gridCol w="1708150"/>
              </a:tblGrid>
              <a:tr h="461571">
                <a:tc>
                  <a:txBody>
                    <a:bodyPr/>
                    <a:lstStyle/>
                    <a:p>
                      <a:pPr algn="just">
                        <a:lnSpc>
                          <a:spcPct val="200000"/>
                        </a:lnSpc>
                        <a:spcAft>
                          <a:spcPts val="1000"/>
                        </a:spcAft>
                      </a:pPr>
                      <a:r>
                        <a:rPr lang="en-US" sz="1200">
                          <a:effectLst/>
                        </a:rPr>
                        <a:t>50%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461758">
                <a:tc>
                  <a:txBody>
                    <a:bodyPr/>
                    <a:lstStyle/>
                    <a:p>
                      <a:pPr algn="just">
                        <a:lnSpc>
                          <a:spcPct val="200000"/>
                        </a:lnSpc>
                        <a:spcAft>
                          <a:spcPts val="1000"/>
                        </a:spcAft>
                      </a:pPr>
                      <a:r>
                        <a:rPr lang="en-US" sz="1200">
                          <a:effectLst/>
                        </a:rPr>
                        <a:t>40%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VERY 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730315">
                <a:tc>
                  <a:txBody>
                    <a:bodyPr/>
                    <a:lstStyle/>
                    <a:p>
                      <a:pPr algn="just">
                        <a:lnSpc>
                          <a:spcPct val="200000"/>
                        </a:lnSpc>
                        <a:spcAft>
                          <a:spcPts val="1000"/>
                        </a:spcAft>
                      </a:pPr>
                      <a:r>
                        <a:rPr lang="en-US" sz="1200">
                          <a:effectLst/>
                        </a:rPr>
                        <a:t>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NO RESPONSE</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461758">
                <a:tc>
                  <a:txBody>
                    <a:bodyPr/>
                    <a:lstStyle/>
                    <a:p>
                      <a:pPr algn="just">
                        <a:lnSpc>
                          <a:spcPct val="200000"/>
                        </a:lnSpc>
                        <a:spcAft>
                          <a:spcPts val="1000"/>
                        </a:spcAft>
                      </a:pPr>
                      <a:r>
                        <a:rPr lang="en-US" sz="1200">
                          <a:effectLst/>
                        </a:rPr>
                        <a:t>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EXCELLENT</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1286827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7" y="605178"/>
            <a:ext cx="8761413" cy="706964"/>
          </a:xfrm>
        </p:spPr>
        <p:txBody>
          <a:bodyPr/>
          <a:lstStyle/>
          <a:p>
            <a:r>
              <a:rPr lang="en-US" b="1" u="sng" dirty="0" smtClean="0"/>
              <a:t>5.Food provided during training</a:t>
            </a:r>
            <a:endParaRPr lang="en-US" b="1" u="sng"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12142"/>
            <a:ext cx="12191999" cy="5545858"/>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963901655"/>
              </p:ext>
            </p:extLst>
          </p:nvPr>
        </p:nvGraphicFramePr>
        <p:xfrm>
          <a:off x="8222080" y="4421876"/>
          <a:ext cx="3361280" cy="1992573"/>
        </p:xfrm>
        <a:graphic>
          <a:graphicData uri="http://schemas.openxmlformats.org/drawingml/2006/table">
            <a:tbl>
              <a:tblPr firstRow="1" firstCol="1" bandRow="1">
                <a:tableStyleId>{5C22544A-7EE6-4342-B048-85BDC9FD1C3A}</a:tableStyleId>
              </a:tblPr>
              <a:tblGrid>
                <a:gridCol w="1523018"/>
                <a:gridCol w="1838262"/>
              </a:tblGrid>
              <a:tr h="664191">
                <a:tc>
                  <a:txBody>
                    <a:bodyPr/>
                    <a:lstStyle/>
                    <a:p>
                      <a:pPr algn="just">
                        <a:lnSpc>
                          <a:spcPct val="200000"/>
                        </a:lnSpc>
                        <a:spcAft>
                          <a:spcPts val="1000"/>
                        </a:spcAft>
                      </a:pPr>
                      <a:r>
                        <a:rPr lang="en-US" sz="1200">
                          <a:effectLst/>
                        </a:rPr>
                        <a:t>70%</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FULLFILLING</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64191">
                <a:tc>
                  <a:txBody>
                    <a:bodyPr/>
                    <a:lstStyle/>
                    <a:p>
                      <a:pPr algn="just">
                        <a:lnSpc>
                          <a:spcPct val="200000"/>
                        </a:lnSpc>
                        <a:spcAft>
                          <a:spcPts val="1000"/>
                        </a:spcAft>
                      </a:pPr>
                      <a:r>
                        <a:rPr lang="en-US" sz="1200">
                          <a:effectLst/>
                        </a:rPr>
                        <a:t>23.33%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NOT FULLFILLING</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64191">
                <a:tc>
                  <a:txBody>
                    <a:bodyPr/>
                    <a:lstStyle/>
                    <a:p>
                      <a:pPr algn="just">
                        <a:lnSpc>
                          <a:spcPct val="200000"/>
                        </a:lnSpc>
                        <a:spcAft>
                          <a:spcPts val="1000"/>
                        </a:spcAft>
                      </a:pPr>
                      <a:r>
                        <a:rPr lang="en-US" sz="1200">
                          <a:effectLst/>
                        </a:rPr>
                        <a:t>6.67%</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NO RESPONSE</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1149680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18826"/>
            <a:ext cx="8761413" cy="706964"/>
          </a:xfrm>
        </p:spPr>
        <p:txBody>
          <a:bodyPr/>
          <a:lstStyle/>
          <a:p>
            <a:r>
              <a:rPr lang="en-US" b="1" u="sng" dirty="0" smtClean="0"/>
              <a:t>6.Stay during the training</a:t>
            </a:r>
            <a:endParaRPr lang="en-US" b="1" u="sng"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25790"/>
            <a:ext cx="12192000" cy="5532210"/>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189207917"/>
              </p:ext>
            </p:extLst>
          </p:nvPr>
        </p:nvGraphicFramePr>
        <p:xfrm>
          <a:off x="8140328" y="4462818"/>
          <a:ext cx="3337439" cy="1822944"/>
        </p:xfrm>
        <a:graphic>
          <a:graphicData uri="http://schemas.openxmlformats.org/drawingml/2006/table">
            <a:tbl>
              <a:tblPr firstRow="1" firstCol="1" bandRow="1">
                <a:tableStyleId>{5C22544A-7EE6-4342-B048-85BDC9FD1C3A}</a:tableStyleId>
              </a:tblPr>
              <a:tblGrid>
                <a:gridCol w="1574132"/>
                <a:gridCol w="1763307"/>
              </a:tblGrid>
              <a:tr h="607648">
                <a:tc>
                  <a:txBody>
                    <a:bodyPr/>
                    <a:lstStyle/>
                    <a:p>
                      <a:pPr algn="just">
                        <a:lnSpc>
                          <a:spcPct val="200000"/>
                        </a:lnSpc>
                        <a:spcAft>
                          <a:spcPts val="1000"/>
                        </a:spcAft>
                      </a:pPr>
                      <a:r>
                        <a:rPr lang="en-US" sz="1200">
                          <a:effectLst/>
                        </a:rPr>
                        <a:t>63.33%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07648">
                <a:tc>
                  <a:txBody>
                    <a:bodyPr/>
                    <a:lstStyle/>
                    <a:p>
                      <a:pPr algn="just">
                        <a:lnSpc>
                          <a:spcPct val="200000"/>
                        </a:lnSpc>
                        <a:spcAft>
                          <a:spcPts val="1000"/>
                        </a:spcAft>
                      </a:pPr>
                      <a:r>
                        <a:rPr lang="en-US" sz="1200">
                          <a:effectLst/>
                        </a:rPr>
                        <a:t>23.33%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a:effectLst/>
                        </a:rPr>
                        <a:t>VERY GOOD</a:t>
                      </a:r>
                      <a:endParaRPr lang="en-US" sz="1100">
                        <a:effectLst/>
                        <a:latin typeface="Calibri" panose="020F0502020204030204" pitchFamily="34" charset="0"/>
                        <a:ea typeface="Calibri" panose="020F0502020204030204" pitchFamily="34" charset="0"/>
                        <a:cs typeface="Mangal"/>
                      </a:endParaRPr>
                    </a:p>
                  </a:txBody>
                  <a:tcPr marL="68580" marR="68580" marT="0" marB="0"/>
                </a:tc>
              </a:tr>
              <a:tr h="607648">
                <a:tc>
                  <a:txBody>
                    <a:bodyPr/>
                    <a:lstStyle/>
                    <a:p>
                      <a:pPr algn="just">
                        <a:lnSpc>
                          <a:spcPct val="200000"/>
                        </a:lnSpc>
                        <a:spcAft>
                          <a:spcPts val="1000"/>
                        </a:spcAft>
                      </a:pPr>
                      <a:r>
                        <a:rPr lang="en-US" sz="1200">
                          <a:effectLst/>
                        </a:rPr>
                        <a:t>13.33%</a:t>
                      </a:r>
                      <a:endParaRPr lang="en-US" sz="1100">
                        <a:effectLst/>
                        <a:latin typeface="Calibri" panose="020F0502020204030204" pitchFamily="34" charset="0"/>
                        <a:ea typeface="Calibri" panose="020F0502020204030204" pitchFamily="34" charset="0"/>
                        <a:cs typeface="Mangal"/>
                      </a:endParaRPr>
                    </a:p>
                  </a:txBody>
                  <a:tcPr marL="68580" marR="68580" marT="0" marB="0"/>
                </a:tc>
                <a:tc>
                  <a:txBody>
                    <a:bodyPr/>
                    <a:lstStyle/>
                    <a:p>
                      <a:pPr algn="just">
                        <a:lnSpc>
                          <a:spcPct val="200000"/>
                        </a:lnSpc>
                        <a:spcAft>
                          <a:spcPts val="1000"/>
                        </a:spcAft>
                      </a:pPr>
                      <a:r>
                        <a:rPr lang="en-US" sz="1200" dirty="0">
                          <a:effectLst/>
                        </a:rPr>
                        <a:t>NO RESPONSE</a:t>
                      </a:r>
                      <a:endParaRPr lang="en-US" sz="1100" dirty="0">
                        <a:effectLst/>
                        <a:latin typeface="Calibri" panose="020F0502020204030204" pitchFamily="34" charset="0"/>
                        <a:ea typeface="Calibri" panose="020F0502020204030204" pitchFamily="34" charset="0"/>
                        <a:cs typeface="Mangal"/>
                      </a:endParaRPr>
                    </a:p>
                  </a:txBody>
                  <a:tcPr marL="68580" marR="68580" marT="0" marB="0"/>
                </a:tc>
              </a:tr>
            </a:tbl>
          </a:graphicData>
        </a:graphic>
      </p:graphicFrame>
    </p:spTree>
    <p:extLst>
      <p:ext uri="{BB962C8B-B14F-4D97-AF65-F5344CB8AC3E}">
        <p14:creationId xmlns:p14="http://schemas.microsoft.com/office/powerpoint/2010/main" val="3295786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Conclusion</a:t>
            </a:r>
            <a:endParaRPr lang="en-US" b="1" u="sng" dirty="0"/>
          </a:p>
        </p:txBody>
      </p:sp>
      <p:sp>
        <p:nvSpPr>
          <p:cNvPr id="3" name="Content Placeholder 2"/>
          <p:cNvSpPr>
            <a:spLocks noGrp="1"/>
          </p:cNvSpPr>
          <p:nvPr>
            <p:ph idx="1"/>
          </p:nvPr>
        </p:nvSpPr>
        <p:spPr>
          <a:xfrm>
            <a:off x="504967" y="1842448"/>
            <a:ext cx="9885079" cy="4667533"/>
          </a:xfrm>
        </p:spPr>
        <p:txBody>
          <a:bodyPr>
            <a:normAutofit/>
          </a:bodyPr>
          <a:lstStyle/>
          <a:p>
            <a:endParaRPr lang="en-US" dirty="0" smtClean="0"/>
          </a:p>
          <a:p>
            <a:r>
              <a:rPr lang="en-US" dirty="0"/>
              <a:t>T</a:t>
            </a:r>
            <a:r>
              <a:rPr lang="en-US" dirty="0" smtClean="0"/>
              <a:t>raining </a:t>
            </a:r>
            <a:r>
              <a:rPr lang="en-US" dirty="0"/>
              <a:t>day was a great </a:t>
            </a:r>
            <a:r>
              <a:rPr lang="en-US" dirty="0" smtClean="0"/>
              <a:t>success</a:t>
            </a:r>
          </a:p>
          <a:p>
            <a:r>
              <a:rPr lang="en-US" dirty="0"/>
              <a:t>The result shows that participants  were content and satisfied with the resource person, content of the </a:t>
            </a:r>
            <a:r>
              <a:rPr lang="en-US" dirty="0" err="1"/>
              <a:t>programme</a:t>
            </a:r>
            <a:r>
              <a:rPr lang="en-US" dirty="0"/>
              <a:t> and  audio visual aids used,  some of the participants even though felt that time period of the training was </a:t>
            </a:r>
            <a:r>
              <a:rPr lang="en-US" dirty="0" smtClean="0"/>
              <a:t>less.</a:t>
            </a:r>
          </a:p>
          <a:p>
            <a:r>
              <a:rPr lang="en-US" dirty="0"/>
              <a:t>88% respondents said that the objectives were fulfilled. 83% respondents felt that the duration of the training </a:t>
            </a:r>
            <a:r>
              <a:rPr lang="en-US" dirty="0" err="1"/>
              <a:t>programme</a:t>
            </a:r>
            <a:r>
              <a:rPr lang="en-US" dirty="0"/>
              <a:t> was </a:t>
            </a:r>
            <a:r>
              <a:rPr lang="en-US" dirty="0" smtClean="0"/>
              <a:t>adequate</a:t>
            </a:r>
          </a:p>
          <a:p>
            <a:r>
              <a:rPr lang="en-US" dirty="0"/>
              <a:t>Regarding the perception about content of the </a:t>
            </a:r>
            <a:r>
              <a:rPr lang="en-US" dirty="0" err="1"/>
              <a:t>programme</a:t>
            </a:r>
            <a:r>
              <a:rPr lang="en-US" dirty="0"/>
              <a:t>, 71% respondents felt positive about it and 50% respondents said that they learned salient features &amp; implementation of the </a:t>
            </a:r>
            <a:r>
              <a:rPr lang="en-US" dirty="0" err="1"/>
              <a:t>programme</a:t>
            </a:r>
            <a:r>
              <a:rPr lang="en-US" dirty="0"/>
              <a:t> and 17% mentioned about maintaining of data as a new concept to them during the training </a:t>
            </a:r>
            <a:r>
              <a:rPr lang="en-US" dirty="0" err="1"/>
              <a:t>programme</a:t>
            </a:r>
            <a:endParaRPr lang="en-US" dirty="0" smtClean="0"/>
          </a:p>
          <a:p>
            <a:r>
              <a:rPr lang="en-US" dirty="0"/>
              <a:t>The participants had a good and comfortable stay.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743" y="5322627"/>
            <a:ext cx="3532258" cy="1535373"/>
          </a:xfrm>
          <a:prstGeom prst="rect">
            <a:avLst/>
          </a:prstGeom>
        </p:spPr>
      </p:pic>
    </p:spTree>
    <p:extLst>
      <p:ext uri="{BB962C8B-B14F-4D97-AF65-F5344CB8AC3E}">
        <p14:creationId xmlns:p14="http://schemas.microsoft.com/office/powerpoint/2010/main" val="41635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Recommendations</a:t>
            </a:r>
            <a:endParaRPr lang="en-US" b="1" u="sng" dirty="0"/>
          </a:p>
        </p:txBody>
      </p:sp>
      <p:sp>
        <p:nvSpPr>
          <p:cNvPr id="3" name="Content Placeholder 2"/>
          <p:cNvSpPr>
            <a:spLocks noGrp="1"/>
          </p:cNvSpPr>
          <p:nvPr>
            <p:ph idx="1"/>
          </p:nvPr>
        </p:nvSpPr>
        <p:spPr/>
        <p:txBody>
          <a:bodyPr/>
          <a:lstStyle/>
          <a:p>
            <a:r>
              <a:rPr lang="en-US" dirty="0"/>
              <a:t>T</a:t>
            </a:r>
            <a:r>
              <a:rPr lang="en-US" dirty="0" smtClean="0"/>
              <a:t>raining </a:t>
            </a:r>
            <a:r>
              <a:rPr lang="en-US" dirty="0"/>
              <a:t>should be conducted for five days rather than three </a:t>
            </a:r>
            <a:r>
              <a:rPr lang="en-US" dirty="0" smtClean="0"/>
              <a:t>days</a:t>
            </a:r>
          </a:p>
          <a:p>
            <a:r>
              <a:rPr lang="en-US" dirty="0" smtClean="0"/>
              <a:t>Field visit </a:t>
            </a:r>
            <a:r>
              <a:rPr lang="en-US" dirty="0"/>
              <a:t>to the any AWC </a:t>
            </a:r>
            <a:endParaRPr lang="en-US" dirty="0" smtClean="0"/>
          </a:p>
          <a:p>
            <a:r>
              <a:rPr lang="en-US" dirty="0" smtClean="0"/>
              <a:t>More interactive sessions</a:t>
            </a:r>
          </a:p>
          <a:p>
            <a:r>
              <a:rPr lang="en-US" dirty="0" smtClean="0"/>
              <a:t>Evaluations of health </a:t>
            </a:r>
            <a:r>
              <a:rPr lang="en-US" dirty="0" err="1" smtClean="0"/>
              <a:t>officals</a:t>
            </a:r>
            <a:r>
              <a:rPr lang="en-US" dirty="0" smtClean="0"/>
              <a:t> after 3 months</a:t>
            </a:r>
          </a:p>
          <a:p>
            <a:r>
              <a:rPr lang="en-US" dirty="0" smtClean="0"/>
              <a:t>Invite more </a:t>
            </a:r>
            <a:r>
              <a:rPr lang="en-US" dirty="0" err="1" smtClean="0"/>
              <a:t>particioants</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745" y="3729039"/>
            <a:ext cx="3149745" cy="3128961"/>
          </a:xfrm>
          <a:prstGeom prst="rect">
            <a:avLst/>
          </a:prstGeom>
        </p:spPr>
      </p:pic>
    </p:spTree>
    <p:extLst>
      <p:ext uri="{BB962C8B-B14F-4D97-AF65-F5344CB8AC3E}">
        <p14:creationId xmlns:p14="http://schemas.microsoft.com/office/powerpoint/2010/main" val="3874972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658091"/>
            <a:ext cx="11914909" cy="5531427"/>
          </a:xfrm>
          <a:prstGeom prst="rect">
            <a:avLst/>
          </a:prstGeom>
        </p:spPr>
      </p:pic>
    </p:spTree>
    <p:extLst>
      <p:ext uri="{BB962C8B-B14F-4D97-AF65-F5344CB8AC3E}">
        <p14:creationId xmlns:p14="http://schemas.microsoft.com/office/powerpoint/2010/main" val="41190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000" dirty="0"/>
              <a:t>After training , it is expected that the participants would have enhanced their understanding of food safety, food security, food fortification and their role in promoting food safety standards in supplementary nutrition. According to the Supreme Court Guidelines the provision of supplementary food at AWCs should be as per the safety norms of Prevention of Food and Adulteration Act 1954 and Integrated Food law. Safety of food supplied at the AWC can be adversely affected due to unhygienic conditions of preparation and handling.  Therefore, proper care with respect to safe handling procedures if not followed may lead to further deterioration of food quality with respect to its safety in view of the vulnerability to infection, morbidity and mortality</a:t>
            </a:r>
          </a:p>
          <a:p>
            <a:endParaRPr lang="en-US" dirty="0"/>
          </a:p>
        </p:txBody>
      </p:sp>
    </p:spTree>
    <p:extLst>
      <p:ext uri="{BB962C8B-B14F-4D97-AF65-F5344CB8AC3E}">
        <p14:creationId xmlns:p14="http://schemas.microsoft.com/office/powerpoint/2010/main" val="41290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http://image.slidesharecdn.com/isourfoodsafetoeat-150222072408-conversion-gate02/95/is-our-food-safe-to-eat-1-638.jpg?cb=142459033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3174"/>
          <a:stretch/>
        </p:blipFill>
        <p:spPr bwMode="auto">
          <a:xfrm>
            <a:off x="2606716" y="2603500"/>
            <a:ext cx="5922880" cy="3416300"/>
          </a:xfrm>
          <a:prstGeom prst="rect">
            <a:avLst/>
          </a:prstGeom>
          <a:noFill/>
          <a:ln w="57150">
            <a:solidFill>
              <a:schemeClr val="accent1"/>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7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AWS</a:t>
            </a:r>
            <a:r>
              <a:rPr lang="en-US" dirty="0" smtClean="0"/>
              <a:t> </a:t>
            </a:r>
            <a:endParaRPr lang="en-US" dirty="0"/>
          </a:p>
        </p:txBody>
      </p:sp>
      <p:pic>
        <p:nvPicPr>
          <p:cNvPr id="4" name="Picture 2" descr="India Midday meal sch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669" y="2521613"/>
            <a:ext cx="455998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855" y="2597244"/>
            <a:ext cx="4726959" cy="32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82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18648" y="787372"/>
            <a:ext cx="7010400" cy="914400"/>
          </a:xfrm>
        </p:spPr>
        <p:txBody>
          <a:bodyPr>
            <a:normAutofit fontScale="90000"/>
          </a:bodyPr>
          <a:lstStyle/>
          <a:p>
            <a:pPr eaLnBrk="1" hangingPunct="1">
              <a:defRPr/>
            </a:pPr>
            <a:r>
              <a:rPr lang="en-US" b="1" u="sng" dirty="0" smtClean="0">
                <a:solidFill>
                  <a:schemeClr val="bg1"/>
                </a:solidFill>
              </a:rPr>
              <a:t>Frequent reasons for food borne illness</a:t>
            </a:r>
          </a:p>
        </p:txBody>
      </p:sp>
      <p:sp>
        <p:nvSpPr>
          <p:cNvPr id="10243" name="Content Placeholder 2"/>
          <p:cNvSpPr>
            <a:spLocks noGrp="1"/>
          </p:cNvSpPr>
          <p:nvPr>
            <p:ph idx="1"/>
          </p:nvPr>
        </p:nvSpPr>
        <p:spPr/>
        <p:txBody>
          <a:bodyPr>
            <a:normAutofit lnSpcReduction="10000"/>
          </a:bodyPr>
          <a:lstStyle/>
          <a:p>
            <a:pPr marL="609600" indent="-609600" defTabSz="912813">
              <a:lnSpc>
                <a:spcPct val="90000"/>
              </a:lnSpc>
            </a:pPr>
            <a:r>
              <a:rPr lang="en-US" altLang="en-US" dirty="0" smtClean="0"/>
              <a:t>Improper temperature control</a:t>
            </a:r>
          </a:p>
          <a:p>
            <a:pPr marL="990600" lvl="1" indent="-533400" defTabSz="912813">
              <a:lnSpc>
                <a:spcPct val="90000"/>
              </a:lnSpc>
              <a:buNone/>
            </a:pPr>
            <a:r>
              <a:rPr lang="en-US" altLang="en-US" dirty="0" smtClean="0"/>
              <a:t>refrigeration </a:t>
            </a:r>
          </a:p>
          <a:p>
            <a:pPr lvl="1" defTabSz="912813">
              <a:lnSpc>
                <a:spcPct val="90000"/>
              </a:lnSpc>
              <a:buFont typeface="Wingdings" panose="05000000000000000000" pitchFamily="2" charset="2"/>
              <a:buChar char="§"/>
            </a:pPr>
            <a:r>
              <a:rPr lang="en-US" altLang="en-US" dirty="0" smtClean="0"/>
              <a:t>not thoroughly heated or cooked</a:t>
            </a:r>
          </a:p>
          <a:p>
            <a:pPr lvl="1" defTabSz="912813">
              <a:lnSpc>
                <a:spcPct val="90000"/>
              </a:lnSpc>
              <a:buFont typeface="Wingdings" panose="05000000000000000000" pitchFamily="2" charset="2"/>
              <a:buChar char="§"/>
            </a:pPr>
            <a:r>
              <a:rPr lang="en-US" altLang="en-US" dirty="0" smtClean="0"/>
              <a:t>Improper holding temperatures </a:t>
            </a:r>
          </a:p>
          <a:p>
            <a:pPr lvl="1" defTabSz="912813">
              <a:lnSpc>
                <a:spcPct val="90000"/>
              </a:lnSpc>
              <a:buFont typeface="Wingdings" panose="05000000000000000000" pitchFamily="2" charset="2"/>
              <a:buChar char="§"/>
            </a:pPr>
            <a:r>
              <a:rPr lang="en-US" altLang="en-US" dirty="0" smtClean="0"/>
              <a:t>food allowed to remain at the bacteria incubating temperatures.</a:t>
            </a:r>
          </a:p>
          <a:p>
            <a:pPr marL="609600" indent="-609600" defTabSz="912813">
              <a:lnSpc>
                <a:spcPct val="90000"/>
              </a:lnSpc>
            </a:pPr>
            <a:r>
              <a:rPr lang="en-US" altLang="en-US" dirty="0" smtClean="0"/>
              <a:t>Poor personal hygiene</a:t>
            </a:r>
          </a:p>
          <a:p>
            <a:pPr marL="609600" indent="-609600" defTabSz="912813">
              <a:lnSpc>
                <a:spcPct val="90000"/>
              </a:lnSpc>
            </a:pPr>
            <a:r>
              <a:rPr lang="en-US" altLang="en-US" dirty="0" smtClean="0"/>
              <a:t>Foods from unsafe sources</a:t>
            </a:r>
          </a:p>
          <a:p>
            <a:pPr marL="609600" indent="-609600" defTabSz="912813">
              <a:lnSpc>
                <a:spcPct val="90000"/>
              </a:lnSpc>
            </a:pPr>
            <a:r>
              <a:rPr lang="en-US" altLang="en-US" dirty="0" smtClean="0"/>
              <a:t>Raw contaminated ingredients incorporated into foods that receive no further cooking</a:t>
            </a:r>
          </a:p>
          <a:p>
            <a:pPr marL="609600" indent="-609600" defTabSz="912813">
              <a:lnSpc>
                <a:spcPct val="90000"/>
              </a:lnSpc>
            </a:pPr>
            <a:r>
              <a:rPr lang="en-US" altLang="en-US" dirty="0" smtClean="0"/>
              <a:t>Contaminated equipment</a:t>
            </a:r>
          </a:p>
        </p:txBody>
      </p:sp>
    </p:spTree>
    <p:extLst>
      <p:ext uri="{BB962C8B-B14F-4D97-AF65-F5344CB8AC3E}">
        <p14:creationId xmlns:p14="http://schemas.microsoft.com/office/powerpoint/2010/main" val="409328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5257800" y="2895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39" name="Text Box 10"/>
          <p:cNvSpPr txBox="1">
            <a:spLocks noChangeArrowheads="1"/>
          </p:cNvSpPr>
          <p:nvPr/>
        </p:nvSpPr>
        <p:spPr bwMode="auto">
          <a:xfrm>
            <a:off x="5334000" y="3962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latin typeface="Calibri" panose="020F0502020204030204" pitchFamily="34" charset="0"/>
              </a:rPr>
              <a:t>FOOD</a:t>
            </a:r>
          </a:p>
        </p:txBody>
      </p:sp>
      <p:sp>
        <p:nvSpPr>
          <p:cNvPr id="14340" name="Text Box 13"/>
          <p:cNvSpPr txBox="1">
            <a:spLocks noChangeArrowheads="1"/>
          </p:cNvSpPr>
          <p:nvPr/>
        </p:nvSpPr>
        <p:spPr bwMode="auto">
          <a:xfrm>
            <a:off x="7924800" y="20066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FOOD VENDORS / HANDLERS </a:t>
            </a:r>
          </a:p>
        </p:txBody>
      </p:sp>
      <p:sp>
        <p:nvSpPr>
          <p:cNvPr id="14341" name="Text Box 14"/>
          <p:cNvSpPr txBox="1">
            <a:spLocks noChangeArrowheads="1"/>
          </p:cNvSpPr>
          <p:nvPr/>
        </p:nvSpPr>
        <p:spPr bwMode="auto">
          <a:xfrm>
            <a:off x="8001000" y="400685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PACKAGING MATERIAL</a:t>
            </a:r>
          </a:p>
        </p:txBody>
      </p:sp>
      <p:sp>
        <p:nvSpPr>
          <p:cNvPr id="14342" name="Text Box 15"/>
          <p:cNvSpPr txBox="1">
            <a:spLocks noChangeArrowheads="1"/>
          </p:cNvSpPr>
          <p:nvPr/>
        </p:nvSpPr>
        <p:spPr bwMode="auto">
          <a:xfrm>
            <a:off x="7239000" y="6019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INSECTS</a:t>
            </a:r>
          </a:p>
        </p:txBody>
      </p:sp>
      <p:sp>
        <p:nvSpPr>
          <p:cNvPr id="14343" name="Text Box 16"/>
          <p:cNvSpPr txBox="1">
            <a:spLocks noChangeArrowheads="1"/>
          </p:cNvSpPr>
          <p:nvPr/>
        </p:nvSpPr>
        <p:spPr bwMode="auto">
          <a:xfrm>
            <a:off x="8382000" y="55626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ANIMALS &amp; BIRDS.</a:t>
            </a:r>
          </a:p>
        </p:txBody>
      </p:sp>
      <p:sp>
        <p:nvSpPr>
          <p:cNvPr id="14344" name="Text Box 17"/>
          <p:cNvSpPr txBox="1">
            <a:spLocks noChangeArrowheads="1"/>
          </p:cNvSpPr>
          <p:nvPr/>
        </p:nvSpPr>
        <p:spPr bwMode="auto">
          <a:xfrm>
            <a:off x="5562600" y="61404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RODENTS</a:t>
            </a:r>
          </a:p>
        </p:txBody>
      </p:sp>
      <p:sp>
        <p:nvSpPr>
          <p:cNvPr id="14345" name="Text Box 18"/>
          <p:cNvSpPr txBox="1">
            <a:spLocks noChangeArrowheads="1"/>
          </p:cNvSpPr>
          <p:nvPr/>
        </p:nvSpPr>
        <p:spPr bwMode="auto">
          <a:xfrm>
            <a:off x="1828800" y="1600201"/>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RAW MATERIALS / INGREDIENTS</a:t>
            </a:r>
          </a:p>
        </p:txBody>
      </p:sp>
      <p:sp>
        <p:nvSpPr>
          <p:cNvPr id="14346" name="Text Box 19"/>
          <p:cNvSpPr txBox="1">
            <a:spLocks noChangeArrowheads="1"/>
          </p:cNvSpPr>
          <p:nvPr/>
        </p:nvSpPr>
        <p:spPr bwMode="auto">
          <a:xfrm>
            <a:off x="2057400" y="3352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WATER</a:t>
            </a:r>
          </a:p>
        </p:txBody>
      </p:sp>
      <p:sp>
        <p:nvSpPr>
          <p:cNvPr id="14347" name="Text Box 20"/>
          <p:cNvSpPr txBox="1">
            <a:spLocks noChangeArrowheads="1"/>
          </p:cNvSpPr>
          <p:nvPr/>
        </p:nvSpPr>
        <p:spPr bwMode="auto">
          <a:xfrm>
            <a:off x="1828800" y="4572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AIR / DUST</a:t>
            </a:r>
          </a:p>
        </p:txBody>
      </p:sp>
      <p:sp>
        <p:nvSpPr>
          <p:cNvPr id="14348" name="Text Box 21"/>
          <p:cNvSpPr txBox="1">
            <a:spLocks noChangeArrowheads="1"/>
          </p:cNvSpPr>
          <p:nvPr/>
        </p:nvSpPr>
        <p:spPr bwMode="auto">
          <a:xfrm>
            <a:off x="2133600" y="61722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SOIL</a:t>
            </a:r>
          </a:p>
        </p:txBody>
      </p:sp>
      <p:sp>
        <p:nvSpPr>
          <p:cNvPr id="14349" name="Text Box 22"/>
          <p:cNvSpPr txBox="1">
            <a:spLocks noChangeArrowheads="1"/>
          </p:cNvSpPr>
          <p:nvPr/>
        </p:nvSpPr>
        <p:spPr bwMode="auto">
          <a:xfrm>
            <a:off x="3200400" y="63246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a:t>GARBAGE &amp; SEWAGE</a:t>
            </a:r>
          </a:p>
        </p:txBody>
      </p:sp>
      <p:sp>
        <p:nvSpPr>
          <p:cNvPr id="1041" name="Text Box 23"/>
          <p:cNvSpPr txBox="1">
            <a:spLocks noChangeArrowheads="1"/>
          </p:cNvSpPr>
          <p:nvPr/>
        </p:nvSpPr>
        <p:spPr bwMode="auto">
          <a:xfrm>
            <a:off x="3543300" y="156369"/>
            <a:ext cx="5410200" cy="1077913"/>
          </a:xfrm>
          <a:prstGeom prst="rect">
            <a:avLst/>
          </a:prstGeom>
          <a:noFill/>
          <a:ln w="9525">
            <a:noFill/>
            <a:miter lim="800000"/>
            <a:headEnd/>
            <a:tailEnd/>
          </a:ln>
        </p:spPr>
        <p:txBody>
          <a:bodyPr>
            <a:spAutoFit/>
          </a:bodyPr>
          <a:lstStyle/>
          <a:p>
            <a:pPr algn="ctr">
              <a:spcBef>
                <a:spcPct val="50000"/>
              </a:spcBef>
              <a:defRPr/>
            </a:pPr>
            <a:r>
              <a:rPr lang="en-US" sz="3200" b="1" u="sng" dirty="0">
                <a:solidFill>
                  <a:schemeClr val="accent1"/>
                </a:solidFill>
                <a:latin typeface="+mj-lt"/>
              </a:rPr>
              <a:t>SOURCES OF FOOD CONTAMINATION</a:t>
            </a:r>
          </a:p>
        </p:txBody>
      </p:sp>
      <p:sp>
        <p:nvSpPr>
          <p:cNvPr id="14351" name="Line 24"/>
          <p:cNvSpPr>
            <a:spLocks noChangeShapeType="1"/>
          </p:cNvSpPr>
          <p:nvPr/>
        </p:nvSpPr>
        <p:spPr bwMode="auto">
          <a:xfrm flipV="1">
            <a:off x="3962400" y="40386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25"/>
          <p:cNvSpPr>
            <a:spLocks noChangeShapeType="1"/>
          </p:cNvSpPr>
          <p:nvPr/>
        </p:nvSpPr>
        <p:spPr bwMode="auto">
          <a:xfrm flipH="1" flipV="1">
            <a:off x="6172200" y="43434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27"/>
          <p:cNvSpPr>
            <a:spLocks noChangeShapeType="1"/>
          </p:cNvSpPr>
          <p:nvPr/>
        </p:nvSpPr>
        <p:spPr bwMode="auto">
          <a:xfrm flipV="1">
            <a:off x="3810000" y="35814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28"/>
          <p:cNvSpPr>
            <a:spLocks noChangeShapeType="1"/>
          </p:cNvSpPr>
          <p:nvPr/>
        </p:nvSpPr>
        <p:spPr bwMode="auto">
          <a:xfrm>
            <a:off x="3733800" y="2819400"/>
            <a:ext cx="914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29"/>
          <p:cNvSpPr>
            <a:spLocks noChangeShapeType="1"/>
          </p:cNvSpPr>
          <p:nvPr/>
        </p:nvSpPr>
        <p:spPr bwMode="auto">
          <a:xfrm>
            <a:off x="3810000" y="1219200"/>
            <a:ext cx="1676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Line 30"/>
          <p:cNvSpPr>
            <a:spLocks noChangeShapeType="1"/>
          </p:cNvSpPr>
          <p:nvPr/>
        </p:nvSpPr>
        <p:spPr bwMode="auto">
          <a:xfrm flipH="1">
            <a:off x="6629400" y="1600200"/>
            <a:ext cx="1676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Line 32"/>
          <p:cNvSpPr>
            <a:spLocks noChangeShapeType="1"/>
          </p:cNvSpPr>
          <p:nvPr/>
        </p:nvSpPr>
        <p:spPr bwMode="auto">
          <a:xfrm flipH="1">
            <a:off x="7086600" y="3124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8" name="Line 33"/>
          <p:cNvSpPr>
            <a:spLocks noChangeShapeType="1"/>
          </p:cNvSpPr>
          <p:nvPr/>
        </p:nvSpPr>
        <p:spPr bwMode="auto">
          <a:xfrm flipH="1" flipV="1">
            <a:off x="7239000" y="3733800"/>
            <a:ext cx="1143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9" name="Line 34"/>
          <p:cNvSpPr>
            <a:spLocks noChangeShapeType="1"/>
          </p:cNvSpPr>
          <p:nvPr/>
        </p:nvSpPr>
        <p:spPr bwMode="auto">
          <a:xfrm flipH="1" flipV="1">
            <a:off x="6629400" y="4114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60" name="Picture 43" descr="soi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029200"/>
            <a:ext cx="1181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Line 52"/>
          <p:cNvSpPr>
            <a:spLocks noChangeShapeType="1"/>
          </p:cNvSpPr>
          <p:nvPr/>
        </p:nvSpPr>
        <p:spPr bwMode="auto">
          <a:xfrm flipV="1">
            <a:off x="4572000" y="42672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62" name="Picture 38" descr="C:\Users\Sanjay\Pictures\Street Food Dhruv\For MALDIVES 2010\Photo-0001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667000"/>
            <a:ext cx="1803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9" descr="C:\Users\Sanjay\Pictures\Street Food Dhruv\For MALDIVES 2010\Photo-0004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10287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64" name="Object 41"/>
          <p:cNvGraphicFramePr>
            <a:graphicFrameLocks noChangeAspect="1"/>
          </p:cNvGraphicFramePr>
          <p:nvPr/>
        </p:nvGraphicFramePr>
        <p:xfrm>
          <a:off x="2971801" y="762000"/>
          <a:ext cx="881063" cy="685800"/>
        </p:xfrm>
        <a:graphic>
          <a:graphicData uri="http://schemas.openxmlformats.org/presentationml/2006/ole">
            <mc:AlternateContent xmlns:mc="http://schemas.openxmlformats.org/markup-compatibility/2006">
              <mc:Choice xmlns:v="urn:schemas-microsoft-com:vml" Requires="v">
                <p:oleObj spid="_x0000_s1080" name="Photo Editor Photo" r:id="rId6" imgW="3228571" imgH="2409524" progId="">
                  <p:embed/>
                </p:oleObj>
              </mc:Choice>
              <mc:Fallback>
                <p:oleObj name="Photo Editor Photo" r:id="rId6" imgW="3228571" imgH="240952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1" y="762000"/>
                        <a:ext cx="8810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65" name="Object 42"/>
          <p:cNvGraphicFramePr>
            <a:graphicFrameLocks noChangeAspect="1"/>
          </p:cNvGraphicFramePr>
          <p:nvPr/>
        </p:nvGraphicFramePr>
        <p:xfrm>
          <a:off x="1905000" y="1"/>
          <a:ext cx="795338" cy="739775"/>
        </p:xfrm>
        <a:graphic>
          <a:graphicData uri="http://schemas.openxmlformats.org/presentationml/2006/ole">
            <mc:AlternateContent xmlns:mc="http://schemas.openxmlformats.org/markup-compatibility/2006">
              <mc:Choice xmlns:v="urn:schemas-microsoft-com:vml" Requires="v">
                <p:oleObj spid="_x0000_s1081" name="Photo Editor Photo" r:id="rId8" imgW="2600000" imgH="2419048" progId="">
                  <p:embed/>
                </p:oleObj>
              </mc:Choice>
              <mc:Fallback>
                <p:oleObj name="Photo Editor Photo" r:id="rId8" imgW="2600000" imgH="2419048"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
                        <a:ext cx="7953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67" name="Picture 5" descr="C:\Users\PG\Pictures\picture pata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34388" y="2633663"/>
            <a:ext cx="862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6" descr="C:\Users\PG\Pictures\leaf pictu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48800" y="2633664"/>
            <a:ext cx="8636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7" descr="C:\Users\PG\Pictures\pest 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5410200"/>
            <a:ext cx="947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8" descr="C:\Users\PG\Pictures\pest 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5200" y="5410201"/>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9" descr="C:\Users\PG\Pictures\street do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4648200"/>
            <a:ext cx="1009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10" descr="C:\Users\PG\Pictures\pigeons pictur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01200" y="464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11" descr="C:\Users\PG\Pictures\garbage pictur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9000" y="5486401"/>
            <a:ext cx="20462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12" descr="C:\Users\PG\Pictures\dust.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3733800"/>
            <a:ext cx="1379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13" descr="C:\Users\PG\Pictures\wat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6400" y="2438400"/>
            <a:ext cx="1060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14" descr="C:\Users\PG\Pictures\water 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1801" y="2209800"/>
            <a:ext cx="1457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15" descr="C:\Users\PG\Pictures\vegetables.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762001"/>
            <a:ext cx="1143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0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310</TotalTime>
  <Words>2238</Words>
  <Application>Microsoft Office PowerPoint</Application>
  <PresentationFormat>Widescreen</PresentationFormat>
  <Paragraphs>349</Paragraphs>
  <Slides>47</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Arial</vt:lpstr>
      <vt:lpstr>Berlin Sans FB</vt:lpstr>
      <vt:lpstr>Calibri</vt:lpstr>
      <vt:lpstr>Cambria</vt:lpstr>
      <vt:lpstr>Century Gothic</vt:lpstr>
      <vt:lpstr>Mangal</vt:lpstr>
      <vt:lpstr>Times New Roman</vt:lpstr>
      <vt:lpstr>Wingdings</vt:lpstr>
      <vt:lpstr>Wingdings 3</vt:lpstr>
      <vt:lpstr>Ion Boardroom</vt:lpstr>
      <vt:lpstr>Photo Editor Photo</vt:lpstr>
      <vt:lpstr>Dissertation Report </vt:lpstr>
      <vt:lpstr>A study to evaluate the perception of District Child Protection Officers and Health Officials regarding training programme on Training on Ensuring Food Safety and Maintaining Food Safety Standards in Supplementary Nutrition in  ICDS”</vt:lpstr>
      <vt:lpstr>Introduction </vt:lpstr>
      <vt:lpstr>Content of the Training  </vt:lpstr>
      <vt:lpstr>PowerPoint Presentation</vt:lpstr>
      <vt:lpstr>PowerPoint Presentation</vt:lpstr>
      <vt:lpstr>AWS </vt:lpstr>
      <vt:lpstr>Frequent reasons for food borne illness</vt:lpstr>
      <vt:lpstr>PowerPoint Presentation</vt:lpstr>
      <vt:lpstr>Transmission of food borne illness - infected human   -   food  -    human</vt:lpstr>
      <vt:lpstr>Signs and symptoms</vt:lpstr>
      <vt:lpstr>People with a higher risk of foodborne illness</vt:lpstr>
      <vt:lpstr>       The five keys to safer food </vt:lpstr>
      <vt:lpstr>INDIAN FOOD LAWS: PFA</vt:lpstr>
      <vt:lpstr>MULTIPLE FOOD LAWS</vt:lpstr>
      <vt:lpstr>FOOD SAFETY AND STANDARD AUTHORITY OF INDIA (FSSAI)</vt:lpstr>
      <vt:lpstr>PowerPoint Presentation</vt:lpstr>
      <vt:lpstr>Safe Food Handling</vt:lpstr>
      <vt:lpstr>Safe Food Handling Guidelines</vt:lpstr>
      <vt:lpstr>Guidelines for an ideal AWC</vt:lpstr>
      <vt:lpstr>Food Safety Measures adopted in Supplementary Nutrition Programme at AWCs </vt:lpstr>
      <vt:lpstr>Role of CDPOs in ensuring Food Safety </vt:lpstr>
      <vt:lpstr>PowerPoint Presentation</vt:lpstr>
      <vt:lpstr>ICDS: SUPPLEMENTARY NUTRITION PROGRAMME (SNP) </vt:lpstr>
      <vt:lpstr>PowerPoint Presentation</vt:lpstr>
      <vt:lpstr>Strategies to Address micronutrient deficiencies  </vt:lpstr>
      <vt:lpstr>Food fortification: Approach </vt:lpstr>
      <vt:lpstr>Food fortification</vt:lpstr>
      <vt:lpstr>PowerPoint Presentation</vt:lpstr>
      <vt:lpstr>Hand Washing </vt:lpstr>
      <vt:lpstr>Hygiene</vt:lpstr>
      <vt:lpstr>Importance of good personal hygiene</vt:lpstr>
      <vt:lpstr> Objective</vt:lpstr>
      <vt:lpstr>Literature Review </vt:lpstr>
      <vt:lpstr>Methodology </vt:lpstr>
      <vt:lpstr>PowerPoint Presentation</vt:lpstr>
      <vt:lpstr>  Characteristics of the Respondents   </vt:lpstr>
      <vt:lpstr>Finding and Analysis: </vt:lpstr>
      <vt:lpstr>1.Methodology of Training</vt:lpstr>
      <vt:lpstr>2.Resource person</vt:lpstr>
      <vt:lpstr> 3.Audio visual aids used in the course   </vt:lpstr>
      <vt:lpstr>4.Classroom arrangement</vt:lpstr>
      <vt:lpstr>5.Food provided during training</vt:lpstr>
      <vt:lpstr>6.Stay during the training</vt:lpstr>
      <vt:lpstr>Conclusion</vt:lpstr>
      <vt:lpstr>Recommendations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dc:title>
  <dc:creator>HP</dc:creator>
  <cp:lastModifiedBy>HP</cp:lastModifiedBy>
  <cp:revision>28</cp:revision>
  <dcterms:created xsi:type="dcterms:W3CDTF">2018-05-13T16:16:58Z</dcterms:created>
  <dcterms:modified xsi:type="dcterms:W3CDTF">2018-05-16T18:10:43Z</dcterms:modified>
</cp:coreProperties>
</file>