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58" r:id="rId5"/>
    <p:sldId id="282" r:id="rId6"/>
    <p:sldId id="259" r:id="rId7"/>
    <p:sldId id="260" r:id="rId8"/>
    <p:sldId id="279" r:id="rId9"/>
    <p:sldId id="280" r:id="rId10"/>
    <p:sldId id="265" r:id="rId11"/>
    <p:sldId id="261" r:id="rId12"/>
    <p:sldId id="283" r:id="rId13"/>
    <p:sldId id="262" r:id="rId14"/>
    <p:sldId id="267" r:id="rId15"/>
    <p:sldId id="277" r:id="rId16"/>
    <p:sldId id="281" r:id="rId17"/>
    <p:sldId id="270"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8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NITESH\Desktop\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clustered"/>
        <c:ser>
          <c:idx val="0"/>
          <c:order val="0"/>
          <c:cat>
            <c:strRef>
              <c:f>[Book1.xlsx]Sheet1!$A$1:$A$8</c:f>
              <c:strCache>
                <c:ptCount val="8"/>
                <c:pt idx="0">
                  <c:v>General Aspects</c:v>
                </c:pt>
                <c:pt idx="1">
                  <c:v>Technical Quality</c:v>
                </c:pt>
                <c:pt idx="2">
                  <c:v>Interpersonal Manner</c:v>
                </c:pt>
                <c:pt idx="3">
                  <c:v>Communication</c:v>
                </c:pt>
                <c:pt idx="4">
                  <c:v>Financial Aspect</c:v>
                </c:pt>
                <c:pt idx="5">
                  <c:v>Time spent with Doctor</c:v>
                </c:pt>
                <c:pt idx="6">
                  <c:v>Accessibility and Convinience</c:v>
                </c:pt>
                <c:pt idx="7">
                  <c:v>Total</c:v>
                </c:pt>
              </c:strCache>
            </c:strRef>
          </c:cat>
          <c:val>
            <c:numRef>
              <c:f>[Book1.xlsx]Sheet1!$B$1:$B$8</c:f>
              <c:numCache>
                <c:formatCode>0%</c:formatCode>
                <c:ptCount val="8"/>
                <c:pt idx="0" formatCode="0.00%">
                  <c:v>0.92500000000000004</c:v>
                </c:pt>
                <c:pt idx="1">
                  <c:v>0.94000000000000061</c:v>
                </c:pt>
                <c:pt idx="2" formatCode="0.00%">
                  <c:v>0.94599999999999995</c:v>
                </c:pt>
                <c:pt idx="3" formatCode="0.00%">
                  <c:v>0.93600000000000005</c:v>
                </c:pt>
                <c:pt idx="4" formatCode="0.00%">
                  <c:v>0.93100000000000005</c:v>
                </c:pt>
                <c:pt idx="5" formatCode="0.00%">
                  <c:v>0.94599999999999995</c:v>
                </c:pt>
                <c:pt idx="6" formatCode="0.00%">
                  <c:v>0.9355</c:v>
                </c:pt>
                <c:pt idx="7" formatCode="0.00%">
                  <c:v>0.93720000000000003</c:v>
                </c:pt>
              </c:numCache>
            </c:numRef>
          </c:val>
        </c:ser>
        <c:shape val="cylinder"/>
        <c:axId val="89919872"/>
        <c:axId val="89921408"/>
        <c:axId val="0"/>
      </c:bar3DChart>
      <c:catAx>
        <c:axId val="89919872"/>
        <c:scaling>
          <c:orientation val="minMax"/>
        </c:scaling>
        <c:axPos val="b"/>
        <c:tickLblPos val="nextTo"/>
        <c:crossAx val="89921408"/>
        <c:crosses val="autoZero"/>
        <c:auto val="1"/>
        <c:lblAlgn val="ctr"/>
        <c:lblOffset val="100"/>
      </c:catAx>
      <c:valAx>
        <c:axId val="89921408"/>
        <c:scaling>
          <c:orientation val="minMax"/>
        </c:scaling>
        <c:axPos val="l"/>
        <c:majorGridlines/>
        <c:numFmt formatCode="0.00%" sourceLinked="1"/>
        <c:tickLblPos val="nextTo"/>
        <c:crossAx val="89919872"/>
        <c:crosses val="autoZero"/>
        <c:crossBetween val="between"/>
      </c:valAx>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30A7B7B-48D3-48A8-ACFC-C4C9B2D51463}" type="datetimeFigureOut">
              <a:rPr lang="en-US" smtClean="0"/>
              <a:pPr/>
              <a:t>5/24/2018</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EE192342-2B03-44E9-8DD4-285AFC536679}"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0A7B7B-48D3-48A8-ACFC-C4C9B2D51463}" type="datetimeFigureOut">
              <a:rPr lang="en-US" smtClean="0"/>
              <a:pPr/>
              <a:t>5/24/2018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E192342-2B03-44E9-8DD4-285AFC53667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0A7B7B-48D3-48A8-ACFC-C4C9B2D51463}" type="datetimeFigureOut">
              <a:rPr lang="en-US" smtClean="0"/>
              <a:pPr/>
              <a:t>5/24/2018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E192342-2B03-44E9-8DD4-285AFC53667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0A7B7B-48D3-48A8-ACFC-C4C9B2D51463}" type="datetimeFigureOut">
              <a:rPr lang="en-US" smtClean="0"/>
              <a:pPr/>
              <a:t>5/24/2018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E192342-2B03-44E9-8DD4-285AFC53667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30A7B7B-48D3-48A8-ACFC-C4C9B2D51463}" type="datetimeFigureOut">
              <a:rPr lang="en-US" smtClean="0"/>
              <a:pPr/>
              <a:t>5/24/2018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E192342-2B03-44E9-8DD4-285AFC536679}"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30A7B7B-48D3-48A8-ACFC-C4C9B2D51463}" type="datetimeFigureOut">
              <a:rPr lang="en-US" smtClean="0"/>
              <a:pPr/>
              <a:t>5/24/2018</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EE192342-2B03-44E9-8DD4-285AFC53667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30A7B7B-48D3-48A8-ACFC-C4C9B2D51463}" type="datetimeFigureOut">
              <a:rPr lang="en-US" smtClean="0"/>
              <a:pPr/>
              <a:t>5/24/2018</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EE192342-2B03-44E9-8DD4-285AFC53667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30A7B7B-48D3-48A8-ACFC-C4C9B2D51463}" type="datetimeFigureOut">
              <a:rPr lang="en-US" smtClean="0"/>
              <a:pPr/>
              <a:t>5/24/2018</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EE192342-2B03-44E9-8DD4-285AFC53667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30A7B7B-48D3-48A8-ACFC-C4C9B2D51463}" type="datetimeFigureOut">
              <a:rPr lang="en-US" smtClean="0"/>
              <a:pPr/>
              <a:t>5/24/2018</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EE192342-2B03-44E9-8DD4-285AFC536679}"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30A7B7B-48D3-48A8-ACFC-C4C9B2D51463}" type="datetimeFigureOut">
              <a:rPr lang="en-US" smtClean="0"/>
              <a:pPr/>
              <a:t>5/24/2018</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EE192342-2B03-44E9-8DD4-285AFC53667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30A7B7B-48D3-48A8-ACFC-C4C9B2D51463}" type="datetimeFigureOut">
              <a:rPr lang="en-US" smtClean="0"/>
              <a:pPr/>
              <a:t>5/24/2018</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EE192342-2B03-44E9-8DD4-285AFC536679}"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30A7B7B-48D3-48A8-ACFC-C4C9B2D51463}" type="datetimeFigureOut">
              <a:rPr lang="en-US" smtClean="0"/>
              <a:pPr/>
              <a:t>5/24/2018</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192342-2B03-44E9-8DD4-285AFC536679}"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857232"/>
            <a:ext cx="7929618" cy="3286148"/>
          </a:xfrm>
        </p:spPr>
        <p:txBody>
          <a:bodyPr>
            <a:normAutofit fontScale="90000"/>
          </a:bodyPr>
          <a:lstStyle/>
          <a:p>
            <a:pPr algn="ctr"/>
            <a:r>
              <a:rPr lang="en-IN" sz="3200" b="1" u="sng" dirty="0" smtClean="0">
                <a:latin typeface="Times New Roman" pitchFamily="18" charset="0"/>
                <a:cs typeface="Times New Roman" pitchFamily="18" charset="0"/>
              </a:rPr>
              <a:t>PATIENT SATISFACTION SURVEY </a:t>
            </a:r>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IN" sz="3600" b="1" dirty="0" smtClean="0">
                <a:latin typeface="Times New Roman" pitchFamily="18" charset="0"/>
                <a:cs typeface="Times New Roman" pitchFamily="18" charset="0"/>
              </a:rPr>
              <a:t> </a:t>
            </a:r>
            <a:r>
              <a:rPr lang="en-IN" sz="2400" b="1" dirty="0" smtClean="0">
                <a:latin typeface="Times New Roman" pitchFamily="18" charset="0"/>
                <a:cs typeface="Times New Roman" pitchFamily="18" charset="0"/>
              </a:rPr>
              <a:t>AT SURBHI HOSPITAL PVT. LTD. NOIDA</a:t>
            </a:r>
            <a:br>
              <a:rPr lang="en-IN" sz="2400" b="1" dirty="0" smtClean="0">
                <a:latin typeface="Times New Roman" pitchFamily="18" charset="0"/>
                <a:cs typeface="Times New Roman" pitchFamily="18" charset="0"/>
              </a:rPr>
            </a:br>
            <a:r>
              <a:rPr lang="en-IN" sz="2400" b="1" dirty="0" smtClean="0">
                <a:latin typeface="Times New Roman" pitchFamily="18" charset="0"/>
                <a:cs typeface="Times New Roman" pitchFamily="18" charset="0"/>
              </a:rPr>
              <a:t/>
            </a:r>
            <a:br>
              <a:rPr lang="en-IN" sz="2400" b="1" dirty="0" smtClean="0">
                <a:latin typeface="Times New Roman" pitchFamily="18" charset="0"/>
                <a:cs typeface="Times New Roman" pitchFamily="18" charset="0"/>
              </a:rPr>
            </a:br>
            <a:r>
              <a:rPr lang="en-IN" sz="2400" b="1" dirty="0" smtClean="0">
                <a:latin typeface="Times New Roman" pitchFamily="18" charset="0"/>
                <a:cs typeface="Times New Roman" pitchFamily="18" charset="0"/>
              </a:rPr>
              <a:t>FOR THE PERIOD OF 3 MONTHS </a:t>
            </a:r>
            <a:br>
              <a:rPr lang="en-IN" sz="2400" b="1" dirty="0" smtClean="0">
                <a:latin typeface="Times New Roman" pitchFamily="18" charset="0"/>
                <a:cs typeface="Times New Roman" pitchFamily="18" charset="0"/>
              </a:rPr>
            </a:br>
            <a:r>
              <a:rPr lang="en-IN" sz="2400" b="1" dirty="0" smtClean="0">
                <a:latin typeface="Times New Roman" pitchFamily="18" charset="0"/>
                <a:cs typeface="Times New Roman" pitchFamily="18" charset="0"/>
              </a:rPr>
              <a:t>FROM 1</a:t>
            </a:r>
            <a:r>
              <a:rPr lang="en-IN" sz="2400" b="1" baseline="30000" dirty="0" smtClean="0">
                <a:latin typeface="Times New Roman" pitchFamily="18" charset="0"/>
                <a:cs typeface="Times New Roman" pitchFamily="18" charset="0"/>
              </a:rPr>
              <a:t>ST</a:t>
            </a:r>
            <a:r>
              <a:rPr lang="en-IN" sz="2400" b="1" dirty="0" smtClean="0">
                <a:latin typeface="Times New Roman" pitchFamily="18" charset="0"/>
                <a:cs typeface="Times New Roman" pitchFamily="18" charset="0"/>
              </a:rPr>
              <a:t> FEBRUARY 2018 TO 30</a:t>
            </a:r>
            <a:r>
              <a:rPr lang="en-IN" sz="2400" b="1" baseline="30000" dirty="0" smtClean="0">
                <a:latin typeface="Times New Roman" pitchFamily="18" charset="0"/>
                <a:cs typeface="Times New Roman" pitchFamily="18" charset="0"/>
              </a:rPr>
              <a:t>TH</a:t>
            </a:r>
            <a:r>
              <a:rPr lang="en-IN" sz="2400" b="1" dirty="0" smtClean="0">
                <a:latin typeface="Times New Roman" pitchFamily="18" charset="0"/>
                <a:cs typeface="Times New Roman" pitchFamily="18" charset="0"/>
              </a:rPr>
              <a:t> APRIL 2018</a:t>
            </a:r>
            <a:br>
              <a:rPr lang="en-IN" sz="2400" b="1" dirty="0" smtClean="0">
                <a:latin typeface="Times New Roman" pitchFamily="18" charset="0"/>
                <a:cs typeface="Times New Roman" pitchFamily="18" charset="0"/>
              </a:rPr>
            </a:br>
            <a:r>
              <a:rPr lang="en-IN" sz="2400" b="1" dirty="0" smtClean="0">
                <a:latin typeface="Times New Roman" pitchFamily="18" charset="0"/>
                <a:cs typeface="Times New Roman" pitchFamily="18" charset="0"/>
              </a:rPr>
              <a:t> </a:t>
            </a:r>
            <a:br>
              <a:rPr lang="en-IN" sz="2400" b="1" dirty="0" smtClean="0">
                <a:latin typeface="Times New Roman" pitchFamily="18" charset="0"/>
                <a:cs typeface="Times New Roman" pitchFamily="18" charset="0"/>
              </a:rPr>
            </a:br>
            <a:r>
              <a:rPr lang="en-IN" sz="2400" b="1" dirty="0" smtClean="0">
                <a:latin typeface="Times New Roman" pitchFamily="18" charset="0"/>
                <a:cs typeface="Times New Roman" pitchFamily="18" charset="0"/>
              </a:rPr>
              <a:t>GUIDED BY </a:t>
            </a:r>
            <a:br>
              <a:rPr lang="en-IN" sz="2400" b="1" dirty="0" smtClean="0">
                <a:latin typeface="Times New Roman" pitchFamily="18" charset="0"/>
                <a:cs typeface="Times New Roman" pitchFamily="18" charset="0"/>
              </a:rPr>
            </a:br>
            <a:r>
              <a:rPr lang="en-IN" sz="2400" b="1" dirty="0" smtClean="0">
                <a:latin typeface="Times New Roman" pitchFamily="18" charset="0"/>
                <a:cs typeface="Times New Roman" pitchFamily="18" charset="0"/>
              </a:rPr>
              <a:t>DR. PANKAJ TALREJA</a:t>
            </a:r>
            <a:endParaRPr lang="en-IN" sz="2400" b="1" dirty="0">
              <a:latin typeface="Times New Roman" pitchFamily="18" charset="0"/>
              <a:cs typeface="Times New Roman" pitchFamily="18" charset="0"/>
            </a:endParaRPr>
          </a:p>
        </p:txBody>
      </p:sp>
      <p:sp>
        <p:nvSpPr>
          <p:cNvPr id="3" name="Subtitle 2"/>
          <p:cNvSpPr>
            <a:spLocks noGrp="1"/>
          </p:cNvSpPr>
          <p:nvPr>
            <p:ph type="subTitle" idx="1"/>
          </p:nvPr>
        </p:nvSpPr>
        <p:spPr>
          <a:xfrm>
            <a:off x="1500166" y="4857760"/>
            <a:ext cx="6400800" cy="1757402"/>
          </a:xfrm>
        </p:spPr>
        <p:txBody>
          <a:bodyPr>
            <a:normAutofit/>
          </a:bodyPr>
          <a:lstStyle/>
          <a:p>
            <a:pPr algn="r"/>
            <a:r>
              <a:rPr lang="en-IN" sz="2400" b="1" dirty="0" smtClean="0">
                <a:latin typeface="Times New Roman" pitchFamily="18" charset="0"/>
                <a:cs typeface="Times New Roman" pitchFamily="18" charset="0"/>
              </a:rPr>
              <a:t>DR. NITESH KHARE</a:t>
            </a:r>
          </a:p>
          <a:p>
            <a:pPr algn="r"/>
            <a:r>
              <a:rPr lang="en-IN" sz="2400" b="1" dirty="0" smtClean="0">
                <a:latin typeface="Times New Roman" pitchFamily="18" charset="0"/>
                <a:cs typeface="Times New Roman" pitchFamily="18" charset="0"/>
              </a:rPr>
              <a:t>PG/16/031</a:t>
            </a:r>
            <a:endParaRPr lang="en-IN"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dirty="0" smtClean="0">
                <a:latin typeface="Times New Roman" pitchFamily="18" charset="0"/>
                <a:cs typeface="Times New Roman" pitchFamily="18" charset="0"/>
              </a:rPr>
              <a:t>Question numbers…</a:t>
            </a:r>
            <a:br>
              <a:rPr lang="en-IN" sz="2400" b="1" dirty="0" smtClean="0">
                <a:latin typeface="Times New Roman" pitchFamily="18" charset="0"/>
                <a:cs typeface="Times New Roman" pitchFamily="18" charset="0"/>
              </a:rPr>
            </a:br>
            <a:endParaRPr lang="en-IN" sz="2400" b="1" dirty="0">
              <a:latin typeface="Times New Roman" pitchFamily="18" charset="0"/>
              <a:cs typeface="Times New Roman" pitchFamily="18" charset="0"/>
            </a:endParaRPr>
          </a:p>
        </p:txBody>
      </p:sp>
      <p:sp>
        <p:nvSpPr>
          <p:cNvPr id="3" name="Content Placeholder 2"/>
          <p:cNvSpPr>
            <a:spLocks noGrp="1"/>
          </p:cNvSpPr>
          <p:nvPr>
            <p:ph sz="half" idx="1"/>
          </p:nvPr>
        </p:nvSpPr>
        <p:spPr/>
        <p:txBody>
          <a:bodyPr>
            <a:normAutofit fontScale="85000" lnSpcReduction="20000"/>
          </a:bodyPr>
          <a:lstStyle/>
          <a:p>
            <a:pPr>
              <a:buNone/>
            </a:pPr>
            <a:r>
              <a:rPr lang="en-IN" dirty="0" smtClean="0">
                <a:latin typeface="Times New Roman" pitchFamily="18" charset="0"/>
                <a:cs typeface="Times New Roman" pitchFamily="18" charset="0"/>
              </a:rPr>
              <a:t>3, 17</a:t>
            </a:r>
          </a:p>
          <a:p>
            <a:pPr>
              <a:buNone/>
            </a:pPr>
            <a:r>
              <a:rPr lang="en-IN" dirty="0" smtClean="0">
                <a:latin typeface="Times New Roman" pitchFamily="18" charset="0"/>
                <a:cs typeface="Times New Roman" pitchFamily="18" charset="0"/>
              </a:rPr>
              <a:t>General Aspects</a:t>
            </a:r>
          </a:p>
          <a:p>
            <a:pPr>
              <a:buNone/>
            </a:pPr>
            <a:r>
              <a:rPr lang="en-IN" dirty="0" smtClean="0">
                <a:latin typeface="Times New Roman" pitchFamily="18" charset="0"/>
                <a:cs typeface="Times New Roman" pitchFamily="18" charset="0"/>
              </a:rPr>
              <a:t> </a:t>
            </a:r>
          </a:p>
          <a:p>
            <a:pPr>
              <a:buNone/>
            </a:pPr>
            <a:r>
              <a:rPr lang="en-IN" dirty="0" smtClean="0">
                <a:latin typeface="Times New Roman" pitchFamily="18" charset="0"/>
                <a:cs typeface="Times New Roman" pitchFamily="18" charset="0"/>
              </a:rPr>
              <a:t>2,4,6,14</a:t>
            </a:r>
          </a:p>
          <a:p>
            <a:pPr>
              <a:buNone/>
            </a:pPr>
            <a:r>
              <a:rPr lang="en-IN" dirty="0" smtClean="0">
                <a:latin typeface="Times New Roman" pitchFamily="18" charset="0"/>
                <a:cs typeface="Times New Roman" pitchFamily="18" charset="0"/>
              </a:rPr>
              <a:t>Technical quality</a:t>
            </a:r>
          </a:p>
          <a:p>
            <a:pPr>
              <a:buNone/>
            </a:pPr>
            <a:r>
              <a:rPr lang="en-IN" dirty="0" smtClean="0">
                <a:latin typeface="Times New Roman" pitchFamily="18" charset="0"/>
                <a:cs typeface="Times New Roman" pitchFamily="18" charset="0"/>
              </a:rPr>
              <a:t> </a:t>
            </a:r>
          </a:p>
          <a:p>
            <a:pPr>
              <a:buNone/>
            </a:pPr>
            <a:r>
              <a:rPr lang="en-IN" dirty="0" smtClean="0">
                <a:latin typeface="Times New Roman" pitchFamily="18" charset="0"/>
                <a:cs typeface="Times New Roman" pitchFamily="18" charset="0"/>
              </a:rPr>
              <a:t>10,11</a:t>
            </a:r>
          </a:p>
          <a:p>
            <a:pPr>
              <a:buNone/>
            </a:pPr>
            <a:r>
              <a:rPr lang="en-IN" dirty="0" smtClean="0">
                <a:latin typeface="Times New Roman" pitchFamily="18" charset="0"/>
                <a:cs typeface="Times New Roman" pitchFamily="18" charset="0"/>
              </a:rPr>
              <a:t>Interpersonal manner</a:t>
            </a:r>
          </a:p>
          <a:p>
            <a:pPr>
              <a:buNone/>
            </a:pPr>
            <a:r>
              <a:rPr lang="en-IN" dirty="0" smtClean="0">
                <a:latin typeface="Times New Roman" pitchFamily="18" charset="0"/>
                <a:cs typeface="Times New Roman" pitchFamily="18" charset="0"/>
              </a:rPr>
              <a:t> </a:t>
            </a:r>
          </a:p>
          <a:p>
            <a:pPr>
              <a:buNone/>
            </a:pPr>
            <a:r>
              <a:rPr lang="en-IN" dirty="0" smtClean="0">
                <a:latin typeface="Times New Roman" pitchFamily="18" charset="0"/>
                <a:cs typeface="Times New Roman" pitchFamily="18" charset="0"/>
              </a:rPr>
              <a:t>1,13</a:t>
            </a:r>
          </a:p>
          <a:p>
            <a:pPr>
              <a:buNone/>
            </a:pPr>
            <a:r>
              <a:rPr lang="en-IN" dirty="0" smtClean="0">
                <a:latin typeface="Times New Roman" pitchFamily="18" charset="0"/>
                <a:cs typeface="Times New Roman" pitchFamily="18" charset="0"/>
              </a:rPr>
              <a:t>Communication</a:t>
            </a:r>
          </a:p>
          <a:p>
            <a:pPr>
              <a:buNone/>
            </a:pPr>
            <a:r>
              <a:rPr lang="en-IN" dirty="0" smtClean="0"/>
              <a:t> </a:t>
            </a:r>
          </a:p>
          <a:p>
            <a:endParaRPr lang="en-IN" dirty="0"/>
          </a:p>
        </p:txBody>
      </p:sp>
      <p:sp>
        <p:nvSpPr>
          <p:cNvPr id="4" name="Content Placeholder 3"/>
          <p:cNvSpPr>
            <a:spLocks noGrp="1"/>
          </p:cNvSpPr>
          <p:nvPr>
            <p:ph sz="half" idx="2"/>
          </p:nvPr>
        </p:nvSpPr>
        <p:spPr/>
        <p:txBody>
          <a:bodyPr>
            <a:normAutofit fontScale="85000" lnSpcReduction="20000"/>
          </a:bodyPr>
          <a:lstStyle/>
          <a:p>
            <a:pPr>
              <a:buNone/>
            </a:pPr>
            <a:r>
              <a:rPr lang="en-IN" dirty="0" smtClean="0">
                <a:latin typeface="Times New Roman" pitchFamily="18" charset="0"/>
                <a:cs typeface="Times New Roman" pitchFamily="18" charset="0"/>
              </a:rPr>
              <a:t>5,7</a:t>
            </a:r>
          </a:p>
          <a:p>
            <a:pPr>
              <a:buNone/>
            </a:pPr>
            <a:r>
              <a:rPr lang="en-IN" dirty="0" smtClean="0">
                <a:latin typeface="Times New Roman" pitchFamily="18" charset="0"/>
                <a:cs typeface="Times New Roman" pitchFamily="18" charset="0"/>
              </a:rPr>
              <a:t>Financial aspect</a:t>
            </a:r>
          </a:p>
          <a:p>
            <a:pPr>
              <a:buNone/>
            </a:pPr>
            <a:r>
              <a:rPr lang="en-IN" dirty="0" smtClean="0">
                <a:latin typeface="Times New Roman" pitchFamily="18" charset="0"/>
                <a:cs typeface="Times New Roman" pitchFamily="18" charset="0"/>
              </a:rPr>
              <a:t> </a:t>
            </a:r>
          </a:p>
          <a:p>
            <a:pPr>
              <a:buNone/>
            </a:pPr>
            <a:r>
              <a:rPr lang="en-IN" dirty="0" smtClean="0">
                <a:latin typeface="Times New Roman" pitchFamily="18" charset="0"/>
                <a:cs typeface="Times New Roman" pitchFamily="18" charset="0"/>
              </a:rPr>
              <a:t>12, 15</a:t>
            </a:r>
          </a:p>
          <a:p>
            <a:pPr>
              <a:buNone/>
            </a:pPr>
            <a:r>
              <a:rPr lang="en-IN" dirty="0" smtClean="0">
                <a:latin typeface="Times New Roman" pitchFamily="18" charset="0"/>
                <a:cs typeface="Times New Roman" pitchFamily="18" charset="0"/>
              </a:rPr>
              <a:t>Time spent with Doctor</a:t>
            </a:r>
          </a:p>
          <a:p>
            <a:pPr>
              <a:buNone/>
            </a:pPr>
            <a:r>
              <a:rPr lang="en-IN" dirty="0" smtClean="0">
                <a:latin typeface="Times New Roman" pitchFamily="18" charset="0"/>
                <a:cs typeface="Times New Roman" pitchFamily="18" charset="0"/>
              </a:rPr>
              <a:t> </a:t>
            </a:r>
          </a:p>
          <a:p>
            <a:pPr>
              <a:buNone/>
            </a:pPr>
            <a:r>
              <a:rPr lang="en-IN" dirty="0" smtClean="0">
                <a:latin typeface="Times New Roman" pitchFamily="18" charset="0"/>
                <a:cs typeface="Times New Roman" pitchFamily="18" charset="0"/>
              </a:rPr>
              <a:t>8,9,16,18</a:t>
            </a:r>
          </a:p>
          <a:p>
            <a:pPr>
              <a:buNone/>
            </a:pPr>
            <a:r>
              <a:rPr lang="en-IN" dirty="0" smtClean="0">
                <a:latin typeface="Times New Roman" pitchFamily="18" charset="0"/>
                <a:cs typeface="Times New Roman" pitchFamily="18" charset="0"/>
              </a:rPr>
              <a:t>Accessibility and convenience</a:t>
            </a: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u="sng" dirty="0" smtClean="0">
                <a:latin typeface="Times New Roman" pitchFamily="18" charset="0"/>
                <a:cs typeface="Times New Roman" pitchFamily="18" charset="0"/>
              </a:rPr>
              <a:t>RESULT:</a:t>
            </a:r>
            <a:endParaRPr lang="en-IN" sz="24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IN" sz="2400" dirty="0">
                <a:latin typeface="Times New Roman" pitchFamily="18" charset="0"/>
                <a:cs typeface="Times New Roman" pitchFamily="18" charset="0"/>
              </a:rPr>
              <a:t>After the calculation of responses found, the total cumulative satisfaction level is found </a:t>
            </a:r>
            <a:r>
              <a:rPr lang="en-IN" sz="2400" dirty="0" smtClean="0">
                <a:latin typeface="Times New Roman" pitchFamily="18" charset="0"/>
                <a:cs typeface="Times New Roman" pitchFamily="18" charset="0"/>
              </a:rPr>
              <a:t>to be 8435 out of 9000 that is above 93%. </a:t>
            </a: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pPr>
              <a:buNone/>
            </a:pPr>
            <a:r>
              <a:rPr lang="en-IN" sz="2400" dirty="0" smtClean="0">
                <a:latin typeface="Times New Roman" pitchFamily="18" charset="0"/>
                <a:cs typeface="Times New Roman" pitchFamily="18" charset="0"/>
              </a:rPr>
              <a:t>This </a:t>
            </a:r>
            <a:r>
              <a:rPr lang="en-IN" sz="2400" dirty="0">
                <a:latin typeface="Times New Roman" pitchFamily="18" charset="0"/>
                <a:cs typeface="Times New Roman" pitchFamily="18" charset="0"/>
              </a:rPr>
              <a:t>figure confirms the satisfaction level in the sampled patients of the organisation to be optimal</a:t>
            </a:r>
            <a:r>
              <a:rPr lang="en-IN" sz="2400" dirty="0" smtClean="0">
                <a:latin typeface="Times New Roman" pitchFamily="18" charset="0"/>
                <a:cs typeface="Times New Roman" pitchFamily="18" charset="0"/>
              </a:rPr>
              <a:t>.</a:t>
            </a:r>
          </a:p>
          <a:p>
            <a:pPr>
              <a:buNone/>
            </a:pPr>
            <a:endParaRPr lang="en-IN" sz="2400" dirty="0" smtClean="0">
              <a:latin typeface="Times New Roman" pitchFamily="18" charset="0"/>
              <a:cs typeface="Times New Roman" pitchFamily="18" charset="0"/>
            </a:endParaRPr>
          </a:p>
          <a:p>
            <a:pPr>
              <a:buNone/>
            </a:pP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In other words, the patients are found to fairly satisfy with the health care facilities of the hospital. </a:t>
            </a: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pPr>
              <a:buNone/>
            </a:pPr>
            <a:r>
              <a:rPr lang="en-IN" sz="2400" dirty="0" smtClean="0">
                <a:latin typeface="Times New Roman" pitchFamily="18" charset="0"/>
                <a:cs typeface="Times New Roman" pitchFamily="18" charset="0"/>
              </a:rPr>
              <a:t>The score is different at the different parameter </a:t>
            </a:r>
            <a:r>
              <a:rPr lang="en-IN" sz="2400" dirty="0" smtClean="0">
                <a:latin typeface="Times New Roman" pitchFamily="18" charset="0"/>
                <a:cs typeface="Times New Roman" pitchFamily="18" charset="0"/>
              </a:rPr>
              <a:t>levels.</a:t>
            </a:r>
            <a:endParaRPr lang="en-IN" sz="2400" dirty="0" smtClean="0">
              <a:latin typeface="Times New Roman" pitchFamily="18" charset="0"/>
              <a:cs typeface="Times New Roman" pitchFamily="18" charset="0"/>
            </a:endParaRPr>
          </a:p>
          <a:p>
            <a:pPr>
              <a:buNone/>
            </a:pPr>
            <a:endParaRPr lang="en-IN" sz="2400" dirty="0">
              <a:latin typeface="Times New Roman" pitchFamily="18" charset="0"/>
              <a:cs typeface="Times New Roman" pitchFamily="18" charset="0"/>
            </a:endParaRPr>
          </a:p>
          <a:p>
            <a:pPr>
              <a:buNone/>
            </a:pP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dirty="0" smtClean="0"/>
              <a:t>RESULT CONTD..</a:t>
            </a:r>
            <a:endParaRPr lang="en-IN" sz="2400" dirty="0"/>
          </a:p>
        </p:txBody>
      </p:sp>
      <p:graphicFrame>
        <p:nvGraphicFramePr>
          <p:cNvPr id="5" name="Content Placeholder 4"/>
          <p:cNvGraphicFramePr>
            <a:graphicFrameLocks noGrp="1"/>
          </p:cNvGraphicFramePr>
          <p:nvPr>
            <p:ph idx="1"/>
          </p:nvPr>
        </p:nvGraphicFramePr>
        <p:xfrm>
          <a:off x="1435100" y="1447800"/>
          <a:ext cx="7499352" cy="4688840"/>
        </p:xfrm>
        <a:graphic>
          <a:graphicData uri="http://schemas.openxmlformats.org/drawingml/2006/table">
            <a:tbl>
              <a:tblPr firstRow="1" bandRow="1">
                <a:tableStyleId>{5C22544A-7EE6-4342-B048-85BDC9FD1C3A}</a:tableStyleId>
              </a:tblPr>
              <a:tblGrid>
                <a:gridCol w="1249892"/>
                <a:gridCol w="1249892"/>
                <a:gridCol w="1249892"/>
                <a:gridCol w="1249892"/>
                <a:gridCol w="1249892"/>
                <a:gridCol w="1249892"/>
              </a:tblGrid>
              <a:tr h="370840">
                <a:tc>
                  <a:txBody>
                    <a:bodyPr/>
                    <a:lstStyle/>
                    <a:p>
                      <a:r>
                        <a:rPr lang="en-IN" dirty="0" smtClean="0"/>
                        <a:t>S.</a:t>
                      </a:r>
                      <a:r>
                        <a:rPr lang="en-IN" baseline="0" dirty="0" smtClean="0"/>
                        <a:t> No.</a:t>
                      </a:r>
                      <a:endParaRPr lang="en-IN" dirty="0"/>
                    </a:p>
                  </a:txBody>
                  <a:tcPr/>
                </a:tc>
                <a:tc>
                  <a:txBody>
                    <a:bodyPr/>
                    <a:lstStyle/>
                    <a:p>
                      <a:r>
                        <a:rPr lang="en-IN" dirty="0" smtClean="0"/>
                        <a:t>Question</a:t>
                      </a:r>
                      <a:r>
                        <a:rPr lang="en-IN" baseline="0" dirty="0" smtClean="0"/>
                        <a:t> No.</a:t>
                      </a:r>
                      <a:endParaRPr lang="en-IN" dirty="0"/>
                    </a:p>
                  </a:txBody>
                  <a:tcPr/>
                </a:tc>
                <a:tc>
                  <a:txBody>
                    <a:bodyPr/>
                    <a:lstStyle/>
                    <a:p>
                      <a:r>
                        <a:rPr lang="en-IN" dirty="0" smtClean="0"/>
                        <a:t>Category</a:t>
                      </a:r>
                      <a:endParaRPr lang="en-IN" dirty="0"/>
                    </a:p>
                  </a:txBody>
                  <a:tcPr/>
                </a:tc>
                <a:tc>
                  <a:txBody>
                    <a:bodyPr/>
                    <a:lstStyle/>
                    <a:p>
                      <a:r>
                        <a:rPr lang="en-IN" dirty="0" smtClean="0"/>
                        <a:t>Maximum Expected weights</a:t>
                      </a:r>
                      <a:endParaRPr lang="en-IN" dirty="0"/>
                    </a:p>
                  </a:txBody>
                  <a:tcPr/>
                </a:tc>
                <a:tc>
                  <a:txBody>
                    <a:bodyPr/>
                    <a:lstStyle/>
                    <a:p>
                      <a:r>
                        <a:rPr lang="en-IN" dirty="0" smtClean="0"/>
                        <a:t>Obtained weights</a:t>
                      </a:r>
                      <a:endParaRPr lang="en-IN" dirty="0"/>
                    </a:p>
                  </a:txBody>
                  <a:tcPr/>
                </a:tc>
                <a:tc>
                  <a:txBody>
                    <a:bodyPr/>
                    <a:lstStyle/>
                    <a:p>
                      <a:r>
                        <a:rPr lang="en-IN" dirty="0" smtClean="0"/>
                        <a:t>Percentages</a:t>
                      </a:r>
                      <a:endParaRPr lang="en-IN" dirty="0"/>
                    </a:p>
                  </a:txBody>
                  <a:tcPr/>
                </a:tc>
              </a:tr>
              <a:tr h="370840">
                <a:tc>
                  <a:txBody>
                    <a:bodyPr/>
                    <a:lstStyle/>
                    <a:p>
                      <a:r>
                        <a:rPr lang="en-IN" dirty="0" smtClean="0"/>
                        <a:t>1</a:t>
                      </a:r>
                      <a:endParaRPr lang="en-IN" dirty="0"/>
                    </a:p>
                  </a:txBody>
                  <a:tcPr/>
                </a:tc>
                <a:tc>
                  <a:txBody>
                    <a:bodyPr/>
                    <a:lstStyle/>
                    <a:p>
                      <a:pPr algn="l">
                        <a:lnSpc>
                          <a:spcPct val="150000"/>
                        </a:lnSpc>
                        <a:spcAft>
                          <a:spcPts val="0"/>
                        </a:spcAft>
                      </a:pPr>
                      <a:r>
                        <a:rPr lang="en-IN" sz="1200" dirty="0">
                          <a:latin typeface="Times New Roman"/>
                          <a:ea typeface="Calibri"/>
                          <a:cs typeface="Mangal"/>
                        </a:rPr>
                        <a:t>3, 17</a:t>
                      </a:r>
                      <a:endParaRPr lang="en-IN" sz="1100" dirty="0">
                        <a:latin typeface="Calibri"/>
                        <a:ea typeface="Calibri"/>
                        <a:cs typeface="Mangal"/>
                      </a:endParaRPr>
                    </a:p>
                  </a:txBody>
                  <a:tcPr marL="68580" marR="68580" marT="0" marB="0"/>
                </a:tc>
                <a:tc>
                  <a:txBody>
                    <a:bodyPr/>
                    <a:lstStyle/>
                    <a:p>
                      <a:pPr algn="l">
                        <a:lnSpc>
                          <a:spcPct val="150000"/>
                        </a:lnSpc>
                        <a:spcAft>
                          <a:spcPts val="0"/>
                        </a:spcAft>
                      </a:pPr>
                      <a:r>
                        <a:rPr lang="en-IN" sz="1200" dirty="0">
                          <a:latin typeface="Times New Roman"/>
                          <a:ea typeface="Calibri"/>
                          <a:cs typeface="Mangal"/>
                        </a:rPr>
                        <a:t>General Aspects</a:t>
                      </a:r>
                      <a:endParaRPr lang="en-IN" sz="1100" dirty="0">
                        <a:latin typeface="Calibri"/>
                        <a:ea typeface="Calibri"/>
                        <a:cs typeface="Mangal"/>
                      </a:endParaRPr>
                    </a:p>
                  </a:txBody>
                  <a:tcPr marL="68580" marR="68580" marT="0" marB="0"/>
                </a:tc>
                <a:tc>
                  <a:txBody>
                    <a:bodyPr/>
                    <a:lstStyle/>
                    <a:p>
                      <a:pPr algn="r">
                        <a:lnSpc>
                          <a:spcPct val="150000"/>
                        </a:lnSpc>
                        <a:spcAft>
                          <a:spcPts val="0"/>
                        </a:spcAft>
                      </a:pPr>
                      <a:r>
                        <a:rPr lang="en-IN" sz="1100" dirty="0">
                          <a:solidFill>
                            <a:srgbClr val="000000"/>
                          </a:solidFill>
                          <a:latin typeface="Calibri"/>
                          <a:ea typeface="Times New Roman"/>
                          <a:cs typeface="Calibri"/>
                        </a:rPr>
                        <a:t>1000</a:t>
                      </a:r>
                      <a:endParaRPr lang="en-IN" sz="1100" dirty="0">
                        <a:latin typeface="Calibri"/>
                        <a:ea typeface="Calibri"/>
                        <a:cs typeface="Mangal"/>
                      </a:endParaRPr>
                    </a:p>
                  </a:txBody>
                  <a:tcPr marL="68580" marR="68580" marT="0" marB="0" anchor="b"/>
                </a:tc>
                <a:tc>
                  <a:txBody>
                    <a:bodyPr/>
                    <a:lstStyle/>
                    <a:p>
                      <a:pPr algn="r">
                        <a:lnSpc>
                          <a:spcPct val="150000"/>
                        </a:lnSpc>
                        <a:spcAft>
                          <a:spcPts val="0"/>
                        </a:spcAft>
                      </a:pPr>
                      <a:r>
                        <a:rPr lang="en-IN" sz="1100" dirty="0">
                          <a:solidFill>
                            <a:srgbClr val="000000"/>
                          </a:solidFill>
                          <a:latin typeface="Calibri"/>
                          <a:ea typeface="Times New Roman"/>
                          <a:cs typeface="Calibri"/>
                        </a:rPr>
                        <a:t>925</a:t>
                      </a:r>
                      <a:endParaRPr lang="en-IN" sz="1100" dirty="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92.50%</a:t>
                      </a:r>
                      <a:endParaRPr lang="en-IN" sz="1100">
                        <a:latin typeface="Calibri"/>
                        <a:ea typeface="Calibri"/>
                        <a:cs typeface="Mangal"/>
                      </a:endParaRPr>
                    </a:p>
                  </a:txBody>
                  <a:tcPr marL="68580" marR="68580" marT="0" marB="0" anchor="b"/>
                </a:tc>
              </a:tr>
              <a:tr h="370840">
                <a:tc>
                  <a:txBody>
                    <a:bodyPr/>
                    <a:lstStyle/>
                    <a:p>
                      <a:r>
                        <a:rPr lang="en-IN" dirty="0" smtClean="0"/>
                        <a:t>2</a:t>
                      </a:r>
                      <a:endParaRPr lang="en-IN" dirty="0"/>
                    </a:p>
                  </a:txBody>
                  <a:tcPr/>
                </a:tc>
                <a:tc>
                  <a:txBody>
                    <a:bodyPr/>
                    <a:lstStyle/>
                    <a:p>
                      <a:pPr algn="l">
                        <a:lnSpc>
                          <a:spcPct val="150000"/>
                        </a:lnSpc>
                        <a:spcAft>
                          <a:spcPts val="0"/>
                        </a:spcAft>
                      </a:pPr>
                      <a:r>
                        <a:rPr lang="en-IN" sz="1200">
                          <a:latin typeface="Times New Roman"/>
                          <a:ea typeface="Calibri"/>
                          <a:cs typeface="Mangal"/>
                        </a:rPr>
                        <a:t>2,4,6,14</a:t>
                      </a:r>
                      <a:endParaRPr lang="en-IN" sz="1100">
                        <a:latin typeface="Calibri"/>
                        <a:ea typeface="Calibri"/>
                        <a:cs typeface="Mangal"/>
                      </a:endParaRPr>
                    </a:p>
                  </a:txBody>
                  <a:tcPr marL="68580" marR="68580" marT="0" marB="0"/>
                </a:tc>
                <a:tc>
                  <a:txBody>
                    <a:bodyPr/>
                    <a:lstStyle/>
                    <a:p>
                      <a:pPr algn="l">
                        <a:lnSpc>
                          <a:spcPct val="150000"/>
                        </a:lnSpc>
                        <a:spcAft>
                          <a:spcPts val="0"/>
                        </a:spcAft>
                      </a:pPr>
                      <a:r>
                        <a:rPr lang="en-IN" sz="1200">
                          <a:latin typeface="Times New Roman"/>
                          <a:ea typeface="Calibri"/>
                          <a:cs typeface="Mangal"/>
                        </a:rPr>
                        <a:t>Technical quality</a:t>
                      </a:r>
                      <a:endParaRPr lang="en-IN" sz="1100">
                        <a:latin typeface="Calibri"/>
                        <a:ea typeface="Calibri"/>
                        <a:cs typeface="Mangal"/>
                      </a:endParaRPr>
                    </a:p>
                  </a:txBody>
                  <a:tcPr marL="68580" marR="68580" marT="0" marB="0"/>
                </a:tc>
                <a:tc>
                  <a:txBody>
                    <a:bodyPr/>
                    <a:lstStyle/>
                    <a:p>
                      <a:pPr algn="r">
                        <a:lnSpc>
                          <a:spcPct val="150000"/>
                        </a:lnSpc>
                        <a:spcAft>
                          <a:spcPts val="0"/>
                        </a:spcAft>
                      </a:pPr>
                      <a:r>
                        <a:rPr lang="en-IN" sz="1100">
                          <a:solidFill>
                            <a:srgbClr val="000000"/>
                          </a:solidFill>
                          <a:latin typeface="Calibri"/>
                          <a:ea typeface="Times New Roman"/>
                          <a:cs typeface="Calibri"/>
                        </a:rPr>
                        <a:t>2000</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1880</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94%</a:t>
                      </a:r>
                      <a:endParaRPr lang="en-IN" sz="1100">
                        <a:latin typeface="Calibri"/>
                        <a:ea typeface="Calibri"/>
                        <a:cs typeface="Mangal"/>
                      </a:endParaRPr>
                    </a:p>
                  </a:txBody>
                  <a:tcPr marL="68580" marR="68580" marT="0" marB="0" anchor="b"/>
                </a:tc>
              </a:tr>
              <a:tr h="370840">
                <a:tc>
                  <a:txBody>
                    <a:bodyPr/>
                    <a:lstStyle/>
                    <a:p>
                      <a:r>
                        <a:rPr lang="en-IN" dirty="0" smtClean="0"/>
                        <a:t>3</a:t>
                      </a:r>
                      <a:endParaRPr lang="en-IN" dirty="0"/>
                    </a:p>
                  </a:txBody>
                  <a:tcPr/>
                </a:tc>
                <a:tc>
                  <a:txBody>
                    <a:bodyPr/>
                    <a:lstStyle/>
                    <a:p>
                      <a:pPr algn="l">
                        <a:lnSpc>
                          <a:spcPct val="150000"/>
                        </a:lnSpc>
                        <a:spcAft>
                          <a:spcPts val="0"/>
                        </a:spcAft>
                      </a:pPr>
                      <a:r>
                        <a:rPr lang="en-IN" sz="1200">
                          <a:latin typeface="Times New Roman"/>
                          <a:ea typeface="Calibri"/>
                          <a:cs typeface="Mangal"/>
                        </a:rPr>
                        <a:t>10,11</a:t>
                      </a:r>
                      <a:endParaRPr lang="en-IN" sz="1100">
                        <a:latin typeface="Calibri"/>
                        <a:ea typeface="Calibri"/>
                        <a:cs typeface="Mangal"/>
                      </a:endParaRPr>
                    </a:p>
                  </a:txBody>
                  <a:tcPr marL="68580" marR="68580" marT="0" marB="0"/>
                </a:tc>
                <a:tc>
                  <a:txBody>
                    <a:bodyPr/>
                    <a:lstStyle/>
                    <a:p>
                      <a:pPr algn="l">
                        <a:lnSpc>
                          <a:spcPct val="150000"/>
                        </a:lnSpc>
                        <a:spcAft>
                          <a:spcPts val="0"/>
                        </a:spcAft>
                      </a:pPr>
                      <a:r>
                        <a:rPr lang="en-IN" sz="1200">
                          <a:latin typeface="Times New Roman"/>
                          <a:ea typeface="Calibri"/>
                          <a:cs typeface="Mangal"/>
                        </a:rPr>
                        <a:t>Interpersonal manner</a:t>
                      </a:r>
                      <a:endParaRPr lang="en-IN" sz="1100">
                        <a:latin typeface="Calibri"/>
                        <a:ea typeface="Calibri"/>
                        <a:cs typeface="Mangal"/>
                      </a:endParaRPr>
                    </a:p>
                  </a:txBody>
                  <a:tcPr marL="68580" marR="68580" marT="0" marB="0"/>
                </a:tc>
                <a:tc>
                  <a:txBody>
                    <a:bodyPr/>
                    <a:lstStyle/>
                    <a:p>
                      <a:pPr algn="r">
                        <a:lnSpc>
                          <a:spcPct val="150000"/>
                        </a:lnSpc>
                        <a:spcAft>
                          <a:spcPts val="0"/>
                        </a:spcAft>
                      </a:pPr>
                      <a:r>
                        <a:rPr lang="en-IN" sz="1100">
                          <a:solidFill>
                            <a:srgbClr val="000000"/>
                          </a:solidFill>
                          <a:latin typeface="Calibri"/>
                          <a:ea typeface="Times New Roman"/>
                          <a:cs typeface="Calibri"/>
                        </a:rPr>
                        <a:t>1000</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946</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94.60%</a:t>
                      </a:r>
                      <a:endParaRPr lang="en-IN" sz="1100">
                        <a:latin typeface="Calibri"/>
                        <a:ea typeface="Calibri"/>
                        <a:cs typeface="Mangal"/>
                      </a:endParaRPr>
                    </a:p>
                  </a:txBody>
                  <a:tcPr marL="68580" marR="68580" marT="0" marB="0" anchor="b"/>
                </a:tc>
              </a:tr>
              <a:tr h="370840">
                <a:tc>
                  <a:txBody>
                    <a:bodyPr/>
                    <a:lstStyle/>
                    <a:p>
                      <a:r>
                        <a:rPr lang="en-IN" dirty="0" smtClean="0"/>
                        <a:t>4</a:t>
                      </a:r>
                      <a:endParaRPr lang="en-IN" dirty="0"/>
                    </a:p>
                  </a:txBody>
                  <a:tcPr/>
                </a:tc>
                <a:tc>
                  <a:txBody>
                    <a:bodyPr/>
                    <a:lstStyle/>
                    <a:p>
                      <a:pPr algn="l">
                        <a:lnSpc>
                          <a:spcPct val="150000"/>
                        </a:lnSpc>
                        <a:spcAft>
                          <a:spcPts val="0"/>
                        </a:spcAft>
                      </a:pPr>
                      <a:r>
                        <a:rPr lang="en-IN" sz="1200">
                          <a:latin typeface="Times New Roman"/>
                          <a:ea typeface="Calibri"/>
                          <a:cs typeface="Mangal"/>
                        </a:rPr>
                        <a:t>1,13</a:t>
                      </a:r>
                      <a:endParaRPr lang="en-IN" sz="1100">
                        <a:latin typeface="Calibri"/>
                        <a:ea typeface="Calibri"/>
                        <a:cs typeface="Mangal"/>
                      </a:endParaRPr>
                    </a:p>
                  </a:txBody>
                  <a:tcPr marL="68580" marR="68580" marT="0" marB="0"/>
                </a:tc>
                <a:tc>
                  <a:txBody>
                    <a:bodyPr/>
                    <a:lstStyle/>
                    <a:p>
                      <a:pPr algn="l">
                        <a:lnSpc>
                          <a:spcPct val="150000"/>
                        </a:lnSpc>
                        <a:spcAft>
                          <a:spcPts val="0"/>
                        </a:spcAft>
                      </a:pPr>
                      <a:r>
                        <a:rPr lang="en-IN" sz="1200">
                          <a:latin typeface="Times New Roman"/>
                          <a:ea typeface="Calibri"/>
                          <a:cs typeface="Mangal"/>
                        </a:rPr>
                        <a:t>Communication</a:t>
                      </a:r>
                      <a:endParaRPr lang="en-IN" sz="1100">
                        <a:latin typeface="Calibri"/>
                        <a:ea typeface="Calibri"/>
                        <a:cs typeface="Mangal"/>
                      </a:endParaRPr>
                    </a:p>
                  </a:txBody>
                  <a:tcPr marL="68580" marR="68580" marT="0" marB="0"/>
                </a:tc>
                <a:tc>
                  <a:txBody>
                    <a:bodyPr/>
                    <a:lstStyle/>
                    <a:p>
                      <a:pPr algn="r">
                        <a:lnSpc>
                          <a:spcPct val="150000"/>
                        </a:lnSpc>
                        <a:spcAft>
                          <a:spcPts val="0"/>
                        </a:spcAft>
                      </a:pPr>
                      <a:r>
                        <a:rPr lang="en-IN" sz="1100">
                          <a:solidFill>
                            <a:srgbClr val="000000"/>
                          </a:solidFill>
                          <a:latin typeface="Calibri"/>
                          <a:ea typeface="Times New Roman"/>
                          <a:cs typeface="Calibri"/>
                        </a:rPr>
                        <a:t>1000</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936</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93.60%</a:t>
                      </a:r>
                      <a:endParaRPr lang="en-IN" sz="1100">
                        <a:latin typeface="Calibri"/>
                        <a:ea typeface="Calibri"/>
                        <a:cs typeface="Mangal"/>
                      </a:endParaRPr>
                    </a:p>
                  </a:txBody>
                  <a:tcPr marL="68580" marR="68580" marT="0" marB="0" anchor="b"/>
                </a:tc>
              </a:tr>
              <a:tr h="370840">
                <a:tc>
                  <a:txBody>
                    <a:bodyPr/>
                    <a:lstStyle/>
                    <a:p>
                      <a:r>
                        <a:rPr lang="en-IN" dirty="0" smtClean="0"/>
                        <a:t>5</a:t>
                      </a:r>
                      <a:endParaRPr lang="en-IN" dirty="0"/>
                    </a:p>
                  </a:txBody>
                  <a:tcPr/>
                </a:tc>
                <a:tc>
                  <a:txBody>
                    <a:bodyPr/>
                    <a:lstStyle/>
                    <a:p>
                      <a:pPr algn="l">
                        <a:lnSpc>
                          <a:spcPct val="150000"/>
                        </a:lnSpc>
                        <a:spcAft>
                          <a:spcPts val="0"/>
                        </a:spcAft>
                      </a:pPr>
                      <a:r>
                        <a:rPr lang="en-IN" sz="1200">
                          <a:latin typeface="Times New Roman"/>
                          <a:ea typeface="Calibri"/>
                          <a:cs typeface="Mangal"/>
                        </a:rPr>
                        <a:t>5,7</a:t>
                      </a:r>
                      <a:endParaRPr lang="en-IN" sz="1100">
                        <a:latin typeface="Calibri"/>
                        <a:ea typeface="Calibri"/>
                        <a:cs typeface="Mangal"/>
                      </a:endParaRPr>
                    </a:p>
                  </a:txBody>
                  <a:tcPr marL="68580" marR="68580" marT="0" marB="0"/>
                </a:tc>
                <a:tc>
                  <a:txBody>
                    <a:bodyPr/>
                    <a:lstStyle/>
                    <a:p>
                      <a:pPr algn="l">
                        <a:lnSpc>
                          <a:spcPct val="150000"/>
                        </a:lnSpc>
                        <a:spcAft>
                          <a:spcPts val="0"/>
                        </a:spcAft>
                      </a:pPr>
                      <a:r>
                        <a:rPr lang="en-IN" sz="1200">
                          <a:latin typeface="Times New Roman"/>
                          <a:ea typeface="Calibri"/>
                          <a:cs typeface="Mangal"/>
                        </a:rPr>
                        <a:t>Financial aspect</a:t>
                      </a:r>
                      <a:endParaRPr lang="en-IN" sz="1100">
                        <a:latin typeface="Calibri"/>
                        <a:ea typeface="Calibri"/>
                        <a:cs typeface="Mangal"/>
                      </a:endParaRPr>
                    </a:p>
                  </a:txBody>
                  <a:tcPr marL="68580" marR="68580" marT="0" marB="0"/>
                </a:tc>
                <a:tc>
                  <a:txBody>
                    <a:bodyPr/>
                    <a:lstStyle/>
                    <a:p>
                      <a:pPr algn="r">
                        <a:lnSpc>
                          <a:spcPct val="150000"/>
                        </a:lnSpc>
                        <a:spcAft>
                          <a:spcPts val="0"/>
                        </a:spcAft>
                      </a:pPr>
                      <a:r>
                        <a:rPr lang="en-IN" sz="1100">
                          <a:solidFill>
                            <a:srgbClr val="000000"/>
                          </a:solidFill>
                          <a:latin typeface="Calibri"/>
                          <a:ea typeface="Times New Roman"/>
                          <a:cs typeface="Calibri"/>
                        </a:rPr>
                        <a:t>1000</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931</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93.10%</a:t>
                      </a:r>
                      <a:endParaRPr lang="en-IN" sz="1100">
                        <a:latin typeface="Calibri"/>
                        <a:ea typeface="Calibri"/>
                        <a:cs typeface="Mangal"/>
                      </a:endParaRPr>
                    </a:p>
                  </a:txBody>
                  <a:tcPr marL="68580" marR="68580" marT="0" marB="0" anchor="b"/>
                </a:tc>
              </a:tr>
              <a:tr h="370840">
                <a:tc>
                  <a:txBody>
                    <a:bodyPr/>
                    <a:lstStyle/>
                    <a:p>
                      <a:r>
                        <a:rPr lang="en-IN" dirty="0" smtClean="0"/>
                        <a:t>6</a:t>
                      </a:r>
                      <a:endParaRPr lang="en-IN" dirty="0"/>
                    </a:p>
                  </a:txBody>
                  <a:tcPr/>
                </a:tc>
                <a:tc>
                  <a:txBody>
                    <a:bodyPr/>
                    <a:lstStyle/>
                    <a:p>
                      <a:pPr algn="l">
                        <a:lnSpc>
                          <a:spcPct val="150000"/>
                        </a:lnSpc>
                        <a:spcAft>
                          <a:spcPts val="0"/>
                        </a:spcAft>
                      </a:pPr>
                      <a:r>
                        <a:rPr lang="en-IN" sz="1200">
                          <a:latin typeface="Times New Roman"/>
                          <a:ea typeface="Calibri"/>
                          <a:cs typeface="Mangal"/>
                        </a:rPr>
                        <a:t>12, 15</a:t>
                      </a:r>
                      <a:endParaRPr lang="en-IN" sz="1100">
                        <a:latin typeface="Calibri"/>
                        <a:ea typeface="Calibri"/>
                        <a:cs typeface="Mangal"/>
                      </a:endParaRPr>
                    </a:p>
                  </a:txBody>
                  <a:tcPr marL="68580" marR="68580" marT="0" marB="0"/>
                </a:tc>
                <a:tc>
                  <a:txBody>
                    <a:bodyPr/>
                    <a:lstStyle/>
                    <a:p>
                      <a:pPr algn="l">
                        <a:lnSpc>
                          <a:spcPct val="150000"/>
                        </a:lnSpc>
                        <a:spcAft>
                          <a:spcPts val="0"/>
                        </a:spcAft>
                      </a:pPr>
                      <a:r>
                        <a:rPr lang="en-IN" sz="1200">
                          <a:latin typeface="Times New Roman"/>
                          <a:ea typeface="Calibri"/>
                          <a:cs typeface="Mangal"/>
                        </a:rPr>
                        <a:t>Time spent with Doctor</a:t>
                      </a:r>
                      <a:endParaRPr lang="en-IN" sz="1100">
                        <a:latin typeface="Calibri"/>
                        <a:ea typeface="Calibri"/>
                        <a:cs typeface="Mangal"/>
                      </a:endParaRPr>
                    </a:p>
                  </a:txBody>
                  <a:tcPr marL="68580" marR="68580" marT="0" marB="0"/>
                </a:tc>
                <a:tc>
                  <a:txBody>
                    <a:bodyPr/>
                    <a:lstStyle/>
                    <a:p>
                      <a:pPr algn="r">
                        <a:lnSpc>
                          <a:spcPct val="150000"/>
                        </a:lnSpc>
                        <a:spcAft>
                          <a:spcPts val="0"/>
                        </a:spcAft>
                      </a:pPr>
                      <a:r>
                        <a:rPr lang="en-IN" sz="1100">
                          <a:solidFill>
                            <a:srgbClr val="000000"/>
                          </a:solidFill>
                          <a:latin typeface="Calibri"/>
                          <a:ea typeface="Times New Roman"/>
                          <a:cs typeface="Calibri"/>
                        </a:rPr>
                        <a:t>1000</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946</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94.60%</a:t>
                      </a:r>
                      <a:endParaRPr lang="en-IN" sz="1100">
                        <a:latin typeface="Calibri"/>
                        <a:ea typeface="Calibri"/>
                        <a:cs typeface="Mangal"/>
                      </a:endParaRPr>
                    </a:p>
                  </a:txBody>
                  <a:tcPr marL="68580" marR="68580" marT="0" marB="0" anchor="b"/>
                </a:tc>
              </a:tr>
              <a:tr h="370840">
                <a:tc>
                  <a:txBody>
                    <a:bodyPr/>
                    <a:lstStyle/>
                    <a:p>
                      <a:r>
                        <a:rPr lang="en-IN" dirty="0" smtClean="0"/>
                        <a:t>7</a:t>
                      </a:r>
                      <a:endParaRPr lang="en-IN" dirty="0"/>
                    </a:p>
                  </a:txBody>
                  <a:tcPr/>
                </a:tc>
                <a:tc>
                  <a:txBody>
                    <a:bodyPr/>
                    <a:lstStyle/>
                    <a:p>
                      <a:pPr algn="l">
                        <a:lnSpc>
                          <a:spcPct val="150000"/>
                        </a:lnSpc>
                        <a:spcAft>
                          <a:spcPts val="0"/>
                        </a:spcAft>
                      </a:pPr>
                      <a:r>
                        <a:rPr lang="en-IN" sz="1200" dirty="0">
                          <a:latin typeface="Times New Roman"/>
                          <a:ea typeface="Calibri"/>
                          <a:cs typeface="Mangal"/>
                        </a:rPr>
                        <a:t>8,9,16,18</a:t>
                      </a:r>
                      <a:endParaRPr lang="en-IN" sz="1100" dirty="0">
                        <a:latin typeface="Calibri"/>
                        <a:ea typeface="Calibri"/>
                        <a:cs typeface="Mangal"/>
                      </a:endParaRPr>
                    </a:p>
                  </a:txBody>
                  <a:tcPr marL="68580" marR="68580" marT="0" marB="0"/>
                </a:tc>
                <a:tc>
                  <a:txBody>
                    <a:bodyPr/>
                    <a:lstStyle/>
                    <a:p>
                      <a:pPr algn="l">
                        <a:lnSpc>
                          <a:spcPct val="150000"/>
                        </a:lnSpc>
                        <a:spcAft>
                          <a:spcPts val="0"/>
                        </a:spcAft>
                      </a:pPr>
                      <a:r>
                        <a:rPr lang="en-IN" sz="1200">
                          <a:latin typeface="Times New Roman"/>
                          <a:ea typeface="Calibri"/>
                          <a:cs typeface="Mangal"/>
                        </a:rPr>
                        <a:t>Accessibility and convenience</a:t>
                      </a:r>
                      <a:endParaRPr lang="en-IN" sz="1100">
                        <a:latin typeface="Calibri"/>
                        <a:ea typeface="Calibri"/>
                        <a:cs typeface="Mangal"/>
                      </a:endParaRPr>
                    </a:p>
                  </a:txBody>
                  <a:tcPr marL="68580" marR="68580" marT="0" marB="0"/>
                </a:tc>
                <a:tc>
                  <a:txBody>
                    <a:bodyPr/>
                    <a:lstStyle/>
                    <a:p>
                      <a:pPr algn="r">
                        <a:lnSpc>
                          <a:spcPct val="150000"/>
                        </a:lnSpc>
                        <a:spcAft>
                          <a:spcPts val="0"/>
                        </a:spcAft>
                      </a:pPr>
                      <a:r>
                        <a:rPr lang="en-IN" sz="1100">
                          <a:solidFill>
                            <a:srgbClr val="000000"/>
                          </a:solidFill>
                          <a:latin typeface="Calibri"/>
                          <a:ea typeface="Times New Roman"/>
                          <a:cs typeface="Calibri"/>
                        </a:rPr>
                        <a:t>2000</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1871</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93.55%</a:t>
                      </a:r>
                      <a:endParaRPr lang="en-IN" sz="1100">
                        <a:latin typeface="Calibri"/>
                        <a:ea typeface="Calibri"/>
                        <a:cs typeface="Mangal"/>
                      </a:endParaRPr>
                    </a:p>
                  </a:txBody>
                  <a:tcPr marL="68580" marR="68580" marT="0" marB="0" anchor="b"/>
                </a:tc>
              </a:tr>
              <a:tr h="370840">
                <a:tc>
                  <a:txBody>
                    <a:bodyPr/>
                    <a:lstStyle/>
                    <a:p>
                      <a:endParaRPr lang="en-IN"/>
                    </a:p>
                  </a:txBody>
                  <a:tcPr/>
                </a:tc>
                <a:tc>
                  <a:txBody>
                    <a:bodyPr/>
                    <a:lstStyle/>
                    <a:p>
                      <a:endParaRPr lang="en-IN"/>
                    </a:p>
                  </a:txBody>
                  <a:tcPr/>
                </a:tc>
                <a:tc>
                  <a:txBody>
                    <a:bodyPr/>
                    <a:lstStyle/>
                    <a:p>
                      <a:pPr algn="l">
                        <a:lnSpc>
                          <a:spcPct val="150000"/>
                        </a:lnSpc>
                        <a:spcAft>
                          <a:spcPts val="0"/>
                        </a:spcAft>
                      </a:pPr>
                      <a:r>
                        <a:rPr lang="en-IN" sz="1200" dirty="0">
                          <a:latin typeface="Times New Roman"/>
                          <a:ea typeface="Calibri"/>
                          <a:cs typeface="Mangal"/>
                        </a:rPr>
                        <a:t>Total</a:t>
                      </a:r>
                      <a:endParaRPr lang="en-IN" sz="1100" dirty="0">
                        <a:latin typeface="Calibri"/>
                        <a:ea typeface="Calibri"/>
                        <a:cs typeface="Mangal"/>
                      </a:endParaRPr>
                    </a:p>
                  </a:txBody>
                  <a:tcPr marL="68580" marR="68580" marT="0" marB="0"/>
                </a:tc>
                <a:tc>
                  <a:txBody>
                    <a:bodyPr/>
                    <a:lstStyle/>
                    <a:p>
                      <a:pPr algn="r">
                        <a:lnSpc>
                          <a:spcPct val="150000"/>
                        </a:lnSpc>
                        <a:spcAft>
                          <a:spcPts val="0"/>
                        </a:spcAft>
                      </a:pPr>
                      <a:r>
                        <a:rPr lang="en-IN" sz="1100" dirty="0">
                          <a:solidFill>
                            <a:srgbClr val="000000"/>
                          </a:solidFill>
                          <a:latin typeface="Calibri"/>
                          <a:ea typeface="Times New Roman"/>
                          <a:cs typeface="Calibri"/>
                        </a:rPr>
                        <a:t>9000</a:t>
                      </a:r>
                      <a:endParaRPr lang="en-IN" sz="1100" dirty="0">
                        <a:latin typeface="Calibri"/>
                        <a:ea typeface="Calibri"/>
                        <a:cs typeface="Mangal"/>
                      </a:endParaRPr>
                    </a:p>
                  </a:txBody>
                  <a:tcPr marL="68580" marR="68580" marT="0" marB="0" anchor="b"/>
                </a:tc>
                <a:tc>
                  <a:txBody>
                    <a:bodyPr/>
                    <a:lstStyle/>
                    <a:p>
                      <a:pPr algn="r">
                        <a:lnSpc>
                          <a:spcPct val="150000"/>
                        </a:lnSpc>
                        <a:spcAft>
                          <a:spcPts val="0"/>
                        </a:spcAft>
                      </a:pPr>
                      <a:r>
                        <a:rPr lang="en-IN" sz="1100">
                          <a:solidFill>
                            <a:srgbClr val="000000"/>
                          </a:solidFill>
                          <a:latin typeface="Calibri"/>
                          <a:ea typeface="Times New Roman"/>
                          <a:cs typeface="Calibri"/>
                        </a:rPr>
                        <a:t>8435</a:t>
                      </a:r>
                      <a:endParaRPr lang="en-IN" sz="1100">
                        <a:latin typeface="Calibri"/>
                        <a:ea typeface="Calibri"/>
                        <a:cs typeface="Mangal"/>
                      </a:endParaRPr>
                    </a:p>
                  </a:txBody>
                  <a:tcPr marL="68580" marR="68580" marT="0" marB="0" anchor="b"/>
                </a:tc>
                <a:tc>
                  <a:txBody>
                    <a:bodyPr/>
                    <a:lstStyle/>
                    <a:p>
                      <a:pPr algn="r">
                        <a:lnSpc>
                          <a:spcPct val="150000"/>
                        </a:lnSpc>
                        <a:spcAft>
                          <a:spcPts val="0"/>
                        </a:spcAft>
                      </a:pPr>
                      <a:r>
                        <a:rPr lang="en-IN" sz="1100" dirty="0">
                          <a:solidFill>
                            <a:srgbClr val="000000"/>
                          </a:solidFill>
                          <a:latin typeface="Calibri"/>
                          <a:ea typeface="Times New Roman"/>
                          <a:cs typeface="Calibri"/>
                        </a:rPr>
                        <a:t>93.72%</a:t>
                      </a:r>
                      <a:endParaRPr lang="en-IN" sz="1100" dirty="0">
                        <a:latin typeface="Calibri"/>
                        <a:ea typeface="Calibri"/>
                        <a:cs typeface="Mangal"/>
                      </a:endParaRPr>
                    </a:p>
                  </a:txBody>
                  <a:tcPr marL="68580" marR="68580" marT="0" marB="0" anchor="b"/>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u="sng" dirty="0" smtClean="0">
                <a:latin typeface="Times New Roman" pitchFamily="18" charset="0"/>
                <a:cs typeface="Times New Roman" pitchFamily="18" charset="0"/>
              </a:rPr>
              <a:t>OUTCOME:</a:t>
            </a:r>
            <a:endParaRPr lang="en-IN" sz="2400" b="1" u="sng"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u="sng" dirty="0" smtClean="0">
                <a:latin typeface="Times New Roman" pitchFamily="18" charset="0"/>
                <a:cs typeface="Times New Roman" pitchFamily="18" charset="0"/>
              </a:rPr>
              <a:t>DISCUSSION:</a:t>
            </a:r>
            <a:endParaRPr lang="en-IN" sz="2400" b="1" u="sng" dirty="0"/>
          </a:p>
        </p:txBody>
      </p:sp>
      <p:sp>
        <p:nvSpPr>
          <p:cNvPr id="3" name="Content Placeholder 2"/>
          <p:cNvSpPr>
            <a:spLocks noGrp="1"/>
          </p:cNvSpPr>
          <p:nvPr>
            <p:ph sz="half" idx="1"/>
          </p:nvPr>
        </p:nvSpPr>
        <p:spPr/>
        <p:txBody>
          <a:bodyPr>
            <a:normAutofit fontScale="47500" lnSpcReduction="20000"/>
          </a:bodyPr>
          <a:lstStyle/>
          <a:p>
            <a:pPr>
              <a:buNone/>
            </a:pPr>
            <a:r>
              <a:rPr lang="en-IN" dirty="0" smtClean="0">
                <a:latin typeface="Times New Roman" pitchFamily="18" charset="0"/>
                <a:cs typeface="Times New Roman" pitchFamily="18" charset="0"/>
              </a:rPr>
              <a:t>General Aspects</a:t>
            </a:r>
          </a:p>
          <a:p>
            <a:pPr>
              <a:buNone/>
            </a:pPr>
            <a:r>
              <a:rPr lang="en-IN" dirty="0" smtClean="0">
                <a:latin typeface="Times New Roman" pitchFamily="18" charset="0"/>
                <a:cs typeface="Times New Roman" pitchFamily="18" charset="0"/>
              </a:rPr>
              <a:t>92.50%</a:t>
            </a:r>
          </a:p>
          <a:p>
            <a:pPr>
              <a:buNone/>
            </a:pPr>
            <a:r>
              <a:rPr lang="en-IN" dirty="0" smtClean="0">
                <a:latin typeface="Times New Roman" pitchFamily="18" charset="0"/>
                <a:cs typeface="Times New Roman" pitchFamily="18" charset="0"/>
              </a:rPr>
              <a:t>1000</a:t>
            </a:r>
          </a:p>
          <a:p>
            <a:pPr>
              <a:buNone/>
            </a:pPr>
            <a:r>
              <a:rPr lang="en-IN" dirty="0" smtClean="0">
                <a:latin typeface="Times New Roman" pitchFamily="18" charset="0"/>
                <a:cs typeface="Times New Roman" pitchFamily="18" charset="0"/>
              </a:rPr>
              <a:t>925</a:t>
            </a:r>
          </a:p>
          <a:p>
            <a:pPr>
              <a:buNone/>
            </a:pPr>
            <a:endParaRPr lang="en-IN" dirty="0" smtClean="0">
              <a:latin typeface="Times New Roman" pitchFamily="18" charset="0"/>
              <a:cs typeface="Times New Roman" pitchFamily="18" charset="0"/>
            </a:endParaRPr>
          </a:p>
          <a:p>
            <a:pPr>
              <a:buNone/>
            </a:pPr>
            <a:r>
              <a:rPr lang="en-IN" dirty="0" smtClean="0">
                <a:latin typeface="Times New Roman" pitchFamily="18" charset="0"/>
                <a:cs typeface="Times New Roman" pitchFamily="18" charset="0"/>
              </a:rPr>
              <a:t>Technical Quality</a:t>
            </a:r>
          </a:p>
          <a:p>
            <a:pPr>
              <a:buNone/>
            </a:pPr>
            <a:r>
              <a:rPr lang="en-IN" dirty="0" smtClean="0">
                <a:latin typeface="Times New Roman" pitchFamily="18" charset="0"/>
                <a:cs typeface="Times New Roman" pitchFamily="18" charset="0"/>
              </a:rPr>
              <a:t>94%</a:t>
            </a:r>
          </a:p>
          <a:p>
            <a:pPr>
              <a:buNone/>
            </a:pPr>
            <a:r>
              <a:rPr lang="en-IN" dirty="0" smtClean="0">
                <a:latin typeface="Times New Roman" pitchFamily="18" charset="0"/>
                <a:cs typeface="Times New Roman" pitchFamily="18" charset="0"/>
              </a:rPr>
              <a:t>2000</a:t>
            </a:r>
          </a:p>
          <a:p>
            <a:pPr>
              <a:buNone/>
            </a:pPr>
            <a:r>
              <a:rPr lang="en-IN" dirty="0" smtClean="0">
                <a:latin typeface="Times New Roman" pitchFamily="18" charset="0"/>
                <a:cs typeface="Times New Roman" pitchFamily="18" charset="0"/>
              </a:rPr>
              <a:t>1880</a:t>
            </a:r>
          </a:p>
          <a:p>
            <a:pPr>
              <a:buNone/>
            </a:pPr>
            <a:endParaRPr lang="en-IN" dirty="0" smtClean="0">
              <a:latin typeface="Times New Roman" pitchFamily="18" charset="0"/>
              <a:cs typeface="Times New Roman" pitchFamily="18" charset="0"/>
            </a:endParaRPr>
          </a:p>
          <a:p>
            <a:pPr>
              <a:buNone/>
            </a:pPr>
            <a:r>
              <a:rPr lang="en-IN" dirty="0" smtClean="0">
                <a:latin typeface="Times New Roman" pitchFamily="18" charset="0"/>
                <a:cs typeface="Times New Roman" pitchFamily="18" charset="0"/>
              </a:rPr>
              <a:t>Interpersonal Manner</a:t>
            </a:r>
          </a:p>
          <a:p>
            <a:pPr>
              <a:buNone/>
            </a:pPr>
            <a:r>
              <a:rPr lang="en-IN" dirty="0" smtClean="0">
                <a:latin typeface="Times New Roman" pitchFamily="18" charset="0"/>
                <a:cs typeface="Times New Roman" pitchFamily="18" charset="0"/>
              </a:rPr>
              <a:t>94.60%</a:t>
            </a:r>
          </a:p>
          <a:p>
            <a:pPr>
              <a:buNone/>
            </a:pPr>
            <a:r>
              <a:rPr lang="en-IN" dirty="0" smtClean="0">
                <a:latin typeface="Times New Roman" pitchFamily="18" charset="0"/>
                <a:cs typeface="Times New Roman" pitchFamily="18" charset="0"/>
              </a:rPr>
              <a:t>1000</a:t>
            </a:r>
          </a:p>
          <a:p>
            <a:pPr>
              <a:buNone/>
            </a:pPr>
            <a:r>
              <a:rPr lang="en-IN" dirty="0" smtClean="0">
                <a:latin typeface="Times New Roman" pitchFamily="18" charset="0"/>
                <a:cs typeface="Times New Roman" pitchFamily="18" charset="0"/>
              </a:rPr>
              <a:t>946</a:t>
            </a:r>
          </a:p>
          <a:p>
            <a:pPr>
              <a:buNone/>
            </a:pPr>
            <a:endParaRPr lang="en-IN" dirty="0" smtClean="0">
              <a:latin typeface="Times New Roman" pitchFamily="18" charset="0"/>
              <a:cs typeface="Times New Roman" pitchFamily="18" charset="0"/>
            </a:endParaRPr>
          </a:p>
          <a:p>
            <a:pPr>
              <a:buNone/>
            </a:pPr>
            <a:r>
              <a:rPr lang="en-IN" dirty="0" smtClean="0">
                <a:latin typeface="Times New Roman" pitchFamily="18" charset="0"/>
                <a:cs typeface="Times New Roman" pitchFamily="18" charset="0"/>
              </a:rPr>
              <a:t>Communication</a:t>
            </a:r>
          </a:p>
          <a:p>
            <a:pPr>
              <a:buNone/>
            </a:pPr>
            <a:r>
              <a:rPr lang="en-IN" dirty="0" smtClean="0">
                <a:latin typeface="Times New Roman" pitchFamily="18" charset="0"/>
                <a:cs typeface="Times New Roman" pitchFamily="18" charset="0"/>
              </a:rPr>
              <a:t>93.60%</a:t>
            </a:r>
          </a:p>
          <a:p>
            <a:pPr>
              <a:buNone/>
            </a:pPr>
            <a:r>
              <a:rPr lang="en-IN" dirty="0" smtClean="0">
                <a:latin typeface="Times New Roman" pitchFamily="18" charset="0"/>
                <a:cs typeface="Times New Roman" pitchFamily="18" charset="0"/>
              </a:rPr>
              <a:t>1000</a:t>
            </a:r>
          </a:p>
          <a:p>
            <a:pPr>
              <a:buNone/>
            </a:pPr>
            <a:r>
              <a:rPr lang="en-IN" dirty="0" smtClean="0">
                <a:latin typeface="Times New Roman" pitchFamily="18" charset="0"/>
                <a:cs typeface="Times New Roman" pitchFamily="18" charset="0"/>
              </a:rPr>
              <a:t>936</a:t>
            </a:r>
          </a:p>
          <a:p>
            <a:pPr>
              <a:buNone/>
            </a:pPr>
            <a:endParaRPr lang="en-IN" dirty="0"/>
          </a:p>
        </p:txBody>
      </p:sp>
      <p:sp>
        <p:nvSpPr>
          <p:cNvPr id="4" name="Content Placeholder 3"/>
          <p:cNvSpPr>
            <a:spLocks noGrp="1"/>
          </p:cNvSpPr>
          <p:nvPr>
            <p:ph sz="half" idx="2"/>
          </p:nvPr>
        </p:nvSpPr>
        <p:spPr/>
        <p:txBody>
          <a:bodyPr>
            <a:normAutofit fontScale="47500" lnSpcReduction="20000"/>
          </a:bodyPr>
          <a:lstStyle/>
          <a:p>
            <a:pPr>
              <a:buNone/>
            </a:pPr>
            <a:r>
              <a:rPr lang="en-IN" dirty="0" smtClean="0"/>
              <a:t>Financial Aspect</a:t>
            </a:r>
          </a:p>
          <a:p>
            <a:pPr>
              <a:buNone/>
            </a:pPr>
            <a:r>
              <a:rPr lang="en-IN" dirty="0" smtClean="0"/>
              <a:t>93.10%</a:t>
            </a:r>
          </a:p>
          <a:p>
            <a:pPr>
              <a:buNone/>
            </a:pPr>
            <a:r>
              <a:rPr lang="en-IN" dirty="0" smtClean="0"/>
              <a:t>1000</a:t>
            </a:r>
          </a:p>
          <a:p>
            <a:pPr>
              <a:buNone/>
            </a:pPr>
            <a:r>
              <a:rPr lang="en-IN" dirty="0" smtClean="0"/>
              <a:t>931</a:t>
            </a:r>
          </a:p>
          <a:p>
            <a:pPr>
              <a:buNone/>
            </a:pPr>
            <a:endParaRPr lang="en-IN" dirty="0" smtClean="0"/>
          </a:p>
          <a:p>
            <a:pPr>
              <a:buNone/>
            </a:pPr>
            <a:r>
              <a:rPr lang="en-IN" dirty="0" smtClean="0"/>
              <a:t>Time spent with Doctor</a:t>
            </a:r>
          </a:p>
          <a:p>
            <a:pPr>
              <a:buNone/>
            </a:pPr>
            <a:r>
              <a:rPr lang="en-IN" dirty="0" smtClean="0"/>
              <a:t>94.60%</a:t>
            </a:r>
          </a:p>
          <a:p>
            <a:pPr>
              <a:buNone/>
            </a:pPr>
            <a:r>
              <a:rPr lang="en-IN" dirty="0" smtClean="0"/>
              <a:t>1000</a:t>
            </a:r>
          </a:p>
          <a:p>
            <a:pPr>
              <a:buNone/>
            </a:pPr>
            <a:r>
              <a:rPr lang="en-IN" dirty="0" smtClean="0"/>
              <a:t>946</a:t>
            </a:r>
          </a:p>
          <a:p>
            <a:pPr>
              <a:buNone/>
            </a:pPr>
            <a:endParaRPr lang="en-IN" dirty="0" smtClean="0"/>
          </a:p>
          <a:p>
            <a:pPr>
              <a:buNone/>
            </a:pPr>
            <a:r>
              <a:rPr lang="en-IN" dirty="0" smtClean="0"/>
              <a:t>Accessibility and Convenience</a:t>
            </a:r>
          </a:p>
          <a:p>
            <a:pPr>
              <a:buNone/>
            </a:pPr>
            <a:r>
              <a:rPr lang="en-IN" dirty="0" smtClean="0"/>
              <a:t>93.55%</a:t>
            </a:r>
          </a:p>
          <a:p>
            <a:pPr>
              <a:buNone/>
            </a:pPr>
            <a:r>
              <a:rPr lang="en-IN" dirty="0" smtClean="0"/>
              <a:t>2000</a:t>
            </a:r>
          </a:p>
          <a:p>
            <a:pPr>
              <a:buNone/>
            </a:pPr>
            <a:r>
              <a:rPr lang="en-IN" dirty="0" smtClean="0"/>
              <a:t>1871</a:t>
            </a:r>
          </a:p>
          <a:p>
            <a:pPr>
              <a:buNone/>
            </a:pPr>
            <a:endParaRPr lang="en-IN" dirty="0" smtClean="0"/>
          </a:p>
          <a:p>
            <a:pPr algn="ctr">
              <a:buNone/>
            </a:pPr>
            <a:r>
              <a:rPr lang="en-IN" dirty="0" smtClean="0"/>
              <a:t>Total</a:t>
            </a:r>
          </a:p>
          <a:p>
            <a:pPr algn="ctr">
              <a:buNone/>
            </a:pPr>
            <a:r>
              <a:rPr lang="en-IN" dirty="0" smtClean="0"/>
              <a:t>93.72%</a:t>
            </a:r>
          </a:p>
          <a:p>
            <a:pPr algn="ctr">
              <a:buNone/>
            </a:pPr>
            <a:r>
              <a:rPr lang="en-IN" dirty="0" smtClean="0"/>
              <a:t>9000</a:t>
            </a:r>
          </a:p>
          <a:p>
            <a:pPr algn="ctr">
              <a:buNone/>
            </a:pPr>
            <a:r>
              <a:rPr lang="en-IN" dirty="0" smtClean="0"/>
              <a:t>8435</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u="sng" dirty="0" smtClean="0">
                <a:latin typeface="Times New Roman" pitchFamily="18" charset="0"/>
                <a:cs typeface="Times New Roman" pitchFamily="18" charset="0"/>
              </a:rPr>
              <a:t>CONTD..</a:t>
            </a:r>
            <a:endParaRPr lang="en-IN" sz="24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IN" sz="2400" dirty="0" smtClean="0">
                <a:latin typeface="Times New Roman" pitchFamily="18" charset="0"/>
                <a:cs typeface="Times New Roman" pitchFamily="18" charset="0"/>
              </a:rPr>
              <a:t>    There are some different observations noted when different segments are considered.</a:t>
            </a:r>
          </a:p>
          <a:p>
            <a:pPr algn="just">
              <a:buNone/>
            </a:pPr>
            <a:r>
              <a:rPr lang="en-IN" sz="2400" dirty="0" smtClean="0">
                <a:latin typeface="Times New Roman" pitchFamily="18" charset="0"/>
                <a:cs typeface="Times New Roman" pitchFamily="18" charset="0"/>
              </a:rPr>
              <a:t>     It is observed that patients under survey are found to be relatively more satisfied with the “interpersonal manner” and “time spent with doctors”.</a:t>
            </a:r>
            <a:r>
              <a:rPr lang="en-IN" sz="2400" dirty="0" smtClean="0"/>
              <a:t> </a:t>
            </a:r>
          </a:p>
          <a:p>
            <a:pPr algn="just">
              <a:buNone/>
            </a:pPr>
            <a:r>
              <a:rPr lang="en-IN" sz="2400" dirty="0" smtClean="0">
                <a:latin typeface="Times New Roman" pitchFamily="18" charset="0"/>
                <a:cs typeface="Times New Roman" pitchFamily="18" charset="0"/>
              </a:rPr>
              <a:t>    In contrast to this, “general aspects” are showing minimum values among all others. </a:t>
            </a:r>
          </a:p>
          <a:p>
            <a:pPr algn="just">
              <a:buNone/>
            </a:pPr>
            <a:r>
              <a:rPr lang="en-IN" sz="2400" dirty="0" smtClean="0">
                <a:latin typeface="Times New Roman" pitchFamily="18" charset="0"/>
                <a:cs typeface="Times New Roman" pitchFamily="18" charset="0"/>
              </a:rPr>
              <a:t>    “Technical quality” is also reflecting fair satisfaction level next to highest peaks.</a:t>
            </a:r>
          </a:p>
          <a:p>
            <a:pPr algn="just">
              <a:buNone/>
            </a:pPr>
            <a:r>
              <a:rPr lang="en-IN" sz="2400" dirty="0" smtClean="0">
                <a:latin typeface="Times New Roman" pitchFamily="18" charset="0"/>
                <a:cs typeface="Times New Roman" pitchFamily="18" charset="0"/>
              </a:rPr>
              <a:t>     Followed by communication, accessibility and convenience and financial aspects are peaked in deceasing order respectively. </a:t>
            </a:r>
          </a:p>
          <a:p>
            <a:pPr>
              <a:buNone/>
            </a:pP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b="1" u="sng" dirty="0" smtClean="0">
                <a:effectLst/>
                <a:latin typeface="Times New Roman" pitchFamily="18" charset="0"/>
                <a:cs typeface="Times New Roman" pitchFamily="18" charset="0"/>
              </a:rPr>
              <a:t>RECOMMENDATIONS</a:t>
            </a:r>
            <a:endParaRPr lang="en-IN" sz="2400" b="1" u="sng"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IN" sz="2400" dirty="0" smtClean="0">
                <a:latin typeface="Times New Roman" pitchFamily="18" charset="0"/>
                <a:cs typeface="Times New Roman" pitchFamily="18" charset="0"/>
              </a:rPr>
              <a:t>Explaining-process of medical management in more elaborative details. </a:t>
            </a:r>
          </a:p>
          <a:p>
            <a:r>
              <a:rPr lang="en-IN" sz="2400" dirty="0" smtClean="0">
                <a:latin typeface="Times New Roman" pitchFamily="18" charset="0"/>
                <a:cs typeface="Times New Roman" pitchFamily="18" charset="0"/>
              </a:rPr>
              <a:t>Inform- ongoing process more frequently- more awareness about the outcomes.</a:t>
            </a:r>
          </a:p>
          <a:p>
            <a:r>
              <a:rPr lang="en-IN" sz="2400" dirty="0" smtClean="0">
                <a:latin typeface="Times New Roman" pitchFamily="18" charset="0"/>
                <a:cs typeface="Times New Roman" pitchFamily="18" charset="0"/>
              </a:rPr>
              <a:t>Making- aware about the different options </a:t>
            </a:r>
          </a:p>
          <a:p>
            <a:r>
              <a:rPr lang="en-IN" sz="2400" dirty="0" smtClean="0">
                <a:latin typeface="Times New Roman" pitchFamily="18" charset="0"/>
                <a:cs typeface="Times New Roman" pitchFamily="18" charset="0"/>
              </a:rPr>
              <a:t>Informing-more objects of communications</a:t>
            </a:r>
          </a:p>
          <a:p>
            <a:r>
              <a:rPr lang="en-IN" sz="2400" dirty="0" smtClean="0">
                <a:latin typeface="Times New Roman" pitchFamily="18" charset="0"/>
                <a:cs typeface="Times New Roman" pitchFamily="18" charset="0"/>
              </a:rPr>
              <a:t>Waiting time-information about the more time slots to the patients.</a:t>
            </a:r>
          </a:p>
          <a:p>
            <a:r>
              <a:rPr lang="en-IN" sz="2400" dirty="0" smtClean="0">
                <a:latin typeface="Times New Roman" pitchFamily="18" charset="0"/>
                <a:cs typeface="Times New Roman" pitchFamily="18" charset="0"/>
              </a:rPr>
              <a:t>Detailed causes of the medical investigations can be explained: satisfactory level</a:t>
            </a:r>
          </a:p>
          <a:p>
            <a:r>
              <a:rPr lang="en-IN" sz="2400" dirty="0" smtClean="0">
                <a:latin typeface="Times New Roman" pitchFamily="18" charset="0"/>
                <a:cs typeface="Times New Roman" pitchFamily="18" charset="0"/>
              </a:rPr>
              <a:t>Different options can be suggested if available.  </a:t>
            </a:r>
          </a:p>
          <a:p>
            <a:pPr>
              <a:buNone/>
            </a:pPr>
            <a:r>
              <a:rPr lang="en-IN" sz="2400" dirty="0" smtClean="0">
                <a:latin typeface="Times New Roman" pitchFamily="18" charset="0"/>
                <a:cs typeface="Times New Roman" pitchFamily="18" charset="0"/>
              </a:rPr>
              <a:t> </a:t>
            </a:r>
          </a:p>
          <a:p>
            <a:pPr>
              <a:buNone/>
            </a:pP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u="sng" dirty="0" smtClean="0">
                <a:latin typeface="Times New Roman" pitchFamily="18" charset="0"/>
                <a:cs typeface="Times New Roman" pitchFamily="18" charset="0"/>
              </a:rPr>
              <a:t>CONCLUSION:</a:t>
            </a:r>
            <a:endParaRPr lang="en-IN" sz="24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1357290" y="1285860"/>
            <a:ext cx="7569518" cy="4929222"/>
          </a:xfrm>
        </p:spPr>
        <p:txBody>
          <a:bodyPr>
            <a:normAutofit fontScale="77500" lnSpcReduction="20000"/>
          </a:bodyPr>
          <a:lstStyle/>
          <a:p>
            <a:pPr algn="just">
              <a:buNone/>
            </a:pPr>
            <a:r>
              <a:rPr lang="en-IN" dirty="0" smtClean="0"/>
              <a:t>    </a:t>
            </a:r>
            <a:r>
              <a:rPr lang="en-IN" sz="3100" dirty="0" smtClean="0">
                <a:latin typeface="Times New Roman" pitchFamily="18" charset="0"/>
                <a:cs typeface="Times New Roman" pitchFamily="18" charset="0"/>
              </a:rPr>
              <a:t>The </a:t>
            </a:r>
            <a:r>
              <a:rPr lang="en-IN" sz="3100" dirty="0">
                <a:latin typeface="Times New Roman" pitchFamily="18" charset="0"/>
                <a:cs typeface="Times New Roman" pitchFamily="18" charset="0"/>
              </a:rPr>
              <a:t>use of patient satisfaction survey in multispecialty hospital could help </a:t>
            </a:r>
            <a:r>
              <a:rPr lang="en-IN" sz="3100" dirty="0" smtClean="0">
                <a:latin typeface="Times New Roman" pitchFamily="18" charset="0"/>
                <a:cs typeface="Times New Roman" pitchFamily="18" charset="0"/>
              </a:rPr>
              <a:t>in;</a:t>
            </a:r>
          </a:p>
          <a:p>
            <a:pPr algn="just">
              <a:buNone/>
            </a:pPr>
            <a:r>
              <a:rPr lang="en-IN" sz="3100" dirty="0" smtClean="0">
                <a:latin typeface="Times New Roman" pitchFamily="18" charset="0"/>
                <a:cs typeface="Times New Roman" pitchFamily="18" charset="0"/>
              </a:rPr>
              <a:t>    </a:t>
            </a:r>
            <a:r>
              <a:rPr lang="en-IN" sz="3100" dirty="0">
                <a:latin typeface="Times New Roman" pitchFamily="18" charset="0"/>
                <a:cs typeface="Times New Roman" pitchFamily="18" charset="0"/>
              </a:rPr>
              <a:t>C</a:t>
            </a:r>
            <a:r>
              <a:rPr lang="en-IN" sz="3100" dirty="0" smtClean="0">
                <a:latin typeface="Times New Roman" pitchFamily="18" charset="0"/>
                <a:cs typeface="Times New Roman" pitchFamily="18" charset="0"/>
              </a:rPr>
              <a:t>ontinuity </a:t>
            </a:r>
            <a:r>
              <a:rPr lang="en-IN" sz="3100" dirty="0">
                <a:latin typeface="Times New Roman" pitchFamily="18" charset="0"/>
                <a:cs typeface="Times New Roman" pitchFamily="18" charset="0"/>
              </a:rPr>
              <a:t>of quality </a:t>
            </a:r>
            <a:r>
              <a:rPr lang="en-IN" sz="3100" dirty="0" smtClean="0">
                <a:latin typeface="Times New Roman" pitchFamily="18" charset="0"/>
                <a:cs typeface="Times New Roman" pitchFamily="18" charset="0"/>
              </a:rPr>
              <a:t>care.</a:t>
            </a:r>
          </a:p>
          <a:p>
            <a:pPr algn="just">
              <a:buNone/>
            </a:pPr>
            <a:r>
              <a:rPr lang="en-IN" sz="3100" dirty="0" smtClean="0">
                <a:latin typeface="Times New Roman" pitchFamily="18" charset="0"/>
                <a:cs typeface="Times New Roman" pitchFamily="18" charset="0"/>
              </a:rPr>
              <a:t>    </a:t>
            </a:r>
            <a:r>
              <a:rPr lang="en-IN" sz="3100" dirty="0">
                <a:latin typeface="Times New Roman" pitchFamily="18" charset="0"/>
                <a:cs typeface="Times New Roman" pitchFamily="18" charset="0"/>
              </a:rPr>
              <a:t>B</a:t>
            </a:r>
            <a:r>
              <a:rPr lang="en-IN" sz="3100" dirty="0" smtClean="0">
                <a:latin typeface="Times New Roman" pitchFamily="18" charset="0"/>
                <a:cs typeface="Times New Roman" pitchFamily="18" charset="0"/>
              </a:rPr>
              <a:t>ringing </a:t>
            </a:r>
            <a:r>
              <a:rPr lang="en-IN" sz="3100" dirty="0">
                <a:latin typeface="Times New Roman" pitchFamily="18" charset="0"/>
                <a:cs typeface="Times New Roman" pitchFamily="18" charset="0"/>
              </a:rPr>
              <a:t>about the much required improvement in all expected fields</a:t>
            </a:r>
            <a:r>
              <a:rPr lang="en-IN" sz="3100" dirty="0" smtClean="0">
                <a:latin typeface="Times New Roman" pitchFamily="18" charset="0"/>
                <a:cs typeface="Times New Roman" pitchFamily="18" charset="0"/>
              </a:rPr>
              <a:t>.    </a:t>
            </a:r>
          </a:p>
          <a:p>
            <a:pPr algn="just">
              <a:buNone/>
            </a:pPr>
            <a:r>
              <a:rPr lang="en-IN" sz="3100" dirty="0" smtClean="0">
                <a:latin typeface="Times New Roman" pitchFamily="18" charset="0"/>
                <a:cs typeface="Times New Roman" pitchFamily="18" charset="0"/>
              </a:rPr>
              <a:t>    </a:t>
            </a:r>
          </a:p>
          <a:p>
            <a:pPr algn="just">
              <a:buNone/>
            </a:pPr>
            <a:r>
              <a:rPr lang="en-IN" sz="3100" dirty="0" smtClean="0">
                <a:latin typeface="Times New Roman" pitchFamily="18" charset="0"/>
                <a:cs typeface="Times New Roman" pitchFamily="18" charset="0"/>
              </a:rPr>
              <a:t>     And </a:t>
            </a:r>
            <a:r>
              <a:rPr lang="en-IN" sz="3100" dirty="0">
                <a:latin typeface="Times New Roman" pitchFamily="18" charset="0"/>
                <a:cs typeface="Times New Roman" pitchFamily="18" charset="0"/>
              </a:rPr>
              <a:t>to detect the areas of </a:t>
            </a:r>
            <a:r>
              <a:rPr lang="en-IN" sz="3100" dirty="0" smtClean="0">
                <a:latin typeface="Times New Roman" pitchFamily="18" charset="0"/>
                <a:cs typeface="Times New Roman" pitchFamily="18" charset="0"/>
              </a:rPr>
              <a:t>further improvement in relation to satisfaction.  </a:t>
            </a:r>
          </a:p>
          <a:p>
            <a:pPr algn="just">
              <a:buNone/>
            </a:pPr>
            <a:r>
              <a:rPr lang="en-IN" sz="3100" dirty="0" smtClean="0">
                <a:latin typeface="Times New Roman" pitchFamily="18" charset="0"/>
                <a:cs typeface="Times New Roman" pitchFamily="18" charset="0"/>
              </a:rPr>
              <a:t> </a:t>
            </a:r>
          </a:p>
          <a:p>
            <a:pPr algn="just">
              <a:buNone/>
            </a:pPr>
            <a:r>
              <a:rPr lang="en-IN" sz="3100" dirty="0" smtClean="0">
                <a:latin typeface="Times New Roman" pitchFamily="18" charset="0"/>
                <a:cs typeface="Times New Roman" pitchFamily="18" charset="0"/>
              </a:rPr>
              <a:t>     It  concludes that the outcome of real time patient            satisfaction survey can be used as a parameter for quality level of the organisation.</a:t>
            </a:r>
          </a:p>
          <a:p>
            <a:pPr algn="just">
              <a:buNone/>
            </a:pPr>
            <a:endParaRPr lang="en-IN" sz="3100" dirty="0" smtClean="0">
              <a:latin typeface="Times New Roman" pitchFamily="18" charset="0"/>
              <a:cs typeface="Times New Roman" pitchFamily="18" charset="0"/>
            </a:endParaRPr>
          </a:p>
          <a:p>
            <a:pPr algn="just">
              <a:buNone/>
            </a:pPr>
            <a:r>
              <a:rPr lang="en-IN" sz="3100" dirty="0" smtClean="0">
                <a:latin typeface="Times New Roman" pitchFamily="18" charset="0"/>
                <a:cs typeface="Times New Roman" pitchFamily="18" charset="0"/>
              </a:rPr>
              <a:t>    </a:t>
            </a:r>
            <a:endParaRPr lang="en-IN" sz="31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2400" b="1" u="sng" dirty="0" smtClean="0">
                <a:latin typeface="Times New Roman" pitchFamily="18" charset="0"/>
                <a:cs typeface="Times New Roman" pitchFamily="18" charset="0"/>
              </a:rPr>
              <a:t>THANK YOU</a:t>
            </a:r>
            <a:endParaRPr lang="en-IN" sz="2400" b="1" u="sng"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IN" dirty="0" smtClean="0"/>
              <a:t>..</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u="sng" dirty="0" smtClean="0">
                <a:latin typeface="Times New Roman" pitchFamily="18" charset="0"/>
                <a:cs typeface="Times New Roman" pitchFamily="18" charset="0"/>
              </a:rPr>
              <a:t>CONTENTS:</a:t>
            </a:r>
            <a:endParaRPr lang="en-IN" sz="24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IN" sz="2400" b="1" dirty="0" smtClean="0">
                <a:latin typeface="Times New Roman" pitchFamily="18" charset="0"/>
                <a:cs typeface="Times New Roman" pitchFamily="18" charset="0"/>
              </a:rPr>
              <a:t>ABOUT THE ORGANISATION</a:t>
            </a:r>
          </a:p>
          <a:p>
            <a:pPr>
              <a:buNone/>
            </a:pPr>
            <a:r>
              <a:rPr lang="en-IN" sz="2400" b="1" dirty="0" smtClean="0">
                <a:latin typeface="Times New Roman" pitchFamily="18" charset="0"/>
                <a:cs typeface="Times New Roman" pitchFamily="18" charset="0"/>
              </a:rPr>
              <a:t>INTRODUCTION</a:t>
            </a:r>
          </a:p>
          <a:p>
            <a:pPr>
              <a:buNone/>
            </a:pPr>
            <a:r>
              <a:rPr lang="en-IN" sz="2400" b="1" dirty="0" smtClean="0">
                <a:latin typeface="Times New Roman" pitchFamily="18" charset="0"/>
                <a:cs typeface="Times New Roman" pitchFamily="18" charset="0"/>
              </a:rPr>
              <a:t>REVIEW OF LITRATURE</a:t>
            </a:r>
          </a:p>
          <a:p>
            <a:pPr>
              <a:buNone/>
            </a:pPr>
            <a:r>
              <a:rPr lang="en-IN" sz="2400" b="1" dirty="0" smtClean="0">
                <a:latin typeface="Times New Roman" pitchFamily="18" charset="0"/>
                <a:cs typeface="Times New Roman" pitchFamily="18" charset="0"/>
              </a:rPr>
              <a:t>OBJECTIVE</a:t>
            </a:r>
          </a:p>
          <a:p>
            <a:pPr>
              <a:buNone/>
            </a:pPr>
            <a:r>
              <a:rPr lang="en-IN" sz="2400" b="1" dirty="0" smtClean="0">
                <a:latin typeface="Times New Roman" pitchFamily="18" charset="0"/>
                <a:cs typeface="Times New Roman" pitchFamily="18" charset="0"/>
              </a:rPr>
              <a:t>METHODOLOGY</a:t>
            </a:r>
          </a:p>
          <a:p>
            <a:pPr>
              <a:buNone/>
            </a:pPr>
            <a:r>
              <a:rPr lang="en-IN" sz="2400" b="1" dirty="0" smtClean="0">
                <a:latin typeface="Times New Roman" pitchFamily="18" charset="0"/>
                <a:cs typeface="Times New Roman" pitchFamily="18" charset="0"/>
              </a:rPr>
              <a:t>RESULT AND DISCUSSION</a:t>
            </a:r>
          </a:p>
          <a:p>
            <a:pPr>
              <a:buNone/>
            </a:pPr>
            <a:r>
              <a:rPr lang="en-IN" sz="2400" b="1" dirty="0" smtClean="0">
                <a:latin typeface="Times New Roman" pitchFamily="18" charset="0"/>
                <a:cs typeface="Times New Roman" pitchFamily="18" charset="0"/>
              </a:rPr>
              <a:t>RECOMMENDATIONS</a:t>
            </a:r>
          </a:p>
          <a:p>
            <a:pPr>
              <a:buNone/>
            </a:pPr>
            <a:r>
              <a:rPr lang="en-IN" sz="2400" b="1" dirty="0" smtClean="0">
                <a:latin typeface="Times New Roman" pitchFamily="18" charset="0"/>
                <a:cs typeface="Times New Roman" pitchFamily="18" charset="0"/>
              </a:rPr>
              <a:t>CONCLUSION</a:t>
            </a:r>
            <a:endParaRPr lang="en-IN"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u="sng" dirty="0" smtClean="0">
                <a:latin typeface="Times New Roman" pitchFamily="18" charset="0"/>
                <a:cs typeface="Times New Roman" pitchFamily="18" charset="0"/>
              </a:rPr>
              <a:t>ABOUT THE ORGANISATION:</a:t>
            </a:r>
            <a:endParaRPr lang="en-IN" sz="24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32500" lnSpcReduction="20000"/>
          </a:bodyPr>
          <a:lstStyle/>
          <a:p>
            <a:pPr algn="just">
              <a:buNone/>
            </a:pPr>
            <a:r>
              <a:rPr lang="en-IN" sz="3400" dirty="0" smtClean="0">
                <a:latin typeface="Times New Roman" pitchFamily="18" charset="0"/>
                <a:cs typeface="Times New Roman" pitchFamily="18" charset="0"/>
              </a:rPr>
              <a:t>      </a:t>
            </a:r>
            <a:r>
              <a:rPr lang="en-IN" sz="4200" dirty="0" smtClean="0">
                <a:latin typeface="Times New Roman" pitchFamily="18" charset="0"/>
                <a:cs typeface="Times New Roman" pitchFamily="18" charset="0"/>
              </a:rPr>
              <a:t>Surbhi hospital is a multispecialty hospital in Noida UP India. It is located at the prime location of the city in a manner that it is very easy for the patients to access the healthcare facilities in their reach. It has dedicated twenty four hours emergency services. </a:t>
            </a:r>
          </a:p>
          <a:p>
            <a:pPr>
              <a:buNone/>
            </a:pPr>
            <a:r>
              <a:rPr lang="en-IN" sz="4200" b="1" u="sng" dirty="0" smtClean="0">
                <a:latin typeface="Times New Roman" pitchFamily="18" charset="0"/>
                <a:cs typeface="Times New Roman" pitchFamily="18" charset="0"/>
              </a:rPr>
              <a:t> Vision:  </a:t>
            </a:r>
            <a:endParaRPr lang="en-IN" sz="4200" dirty="0" smtClean="0">
              <a:latin typeface="Times New Roman" pitchFamily="18" charset="0"/>
              <a:cs typeface="Times New Roman" pitchFamily="18" charset="0"/>
            </a:endParaRPr>
          </a:p>
          <a:p>
            <a:pPr algn="just">
              <a:buNone/>
            </a:pPr>
            <a:r>
              <a:rPr lang="en-IN" sz="4200" dirty="0" smtClean="0">
                <a:latin typeface="Times New Roman" pitchFamily="18" charset="0"/>
                <a:cs typeface="Times New Roman" pitchFamily="18" charset="0"/>
              </a:rPr>
              <a:t>        Surbhi hospital aspires to be trusted partner of our community in delivering healthcare services, recognizing quality assurance as an integral part of our growth plans.</a:t>
            </a:r>
          </a:p>
          <a:p>
            <a:pPr>
              <a:buNone/>
            </a:pPr>
            <a:r>
              <a:rPr lang="en-IN" sz="4200" dirty="0" smtClean="0">
                <a:latin typeface="Times New Roman" pitchFamily="18" charset="0"/>
                <a:cs typeface="Times New Roman" pitchFamily="18" charset="0"/>
              </a:rPr>
              <a:t> </a:t>
            </a:r>
          </a:p>
          <a:p>
            <a:pPr>
              <a:buNone/>
            </a:pPr>
            <a:r>
              <a:rPr lang="en-IN" sz="4200" b="1" u="sng" dirty="0" smtClean="0">
                <a:latin typeface="Times New Roman" pitchFamily="18" charset="0"/>
                <a:cs typeface="Times New Roman" pitchFamily="18" charset="0"/>
              </a:rPr>
              <a:t>Mission: </a:t>
            </a:r>
            <a:endParaRPr lang="en-IN" sz="4200" dirty="0" smtClean="0">
              <a:latin typeface="Times New Roman" pitchFamily="18" charset="0"/>
              <a:cs typeface="Times New Roman" pitchFamily="18" charset="0"/>
            </a:endParaRPr>
          </a:p>
          <a:p>
            <a:pPr algn="just">
              <a:buNone/>
            </a:pPr>
            <a:r>
              <a:rPr lang="en-IN" sz="4200" dirty="0" smtClean="0">
                <a:latin typeface="Times New Roman" pitchFamily="18" charset="0"/>
                <a:cs typeface="Times New Roman" pitchFamily="18" charset="0"/>
              </a:rPr>
              <a:t>       To provide compassionate patient care based on evidence-based practice through our excellent medical and support staff resulting in satisfied services delivery. </a:t>
            </a:r>
          </a:p>
          <a:p>
            <a:pPr>
              <a:buNone/>
            </a:pPr>
            <a:r>
              <a:rPr lang="en-IN" sz="4200" dirty="0" smtClean="0">
                <a:latin typeface="Times New Roman" pitchFamily="18" charset="0"/>
                <a:cs typeface="Times New Roman" pitchFamily="18" charset="0"/>
              </a:rPr>
              <a:t> </a:t>
            </a:r>
          </a:p>
          <a:p>
            <a:pPr>
              <a:buNone/>
            </a:pPr>
            <a:r>
              <a:rPr lang="en-IN" sz="4200" b="1" u="sng" dirty="0" smtClean="0">
                <a:latin typeface="Times New Roman" pitchFamily="18" charset="0"/>
                <a:cs typeface="Times New Roman" pitchFamily="18" charset="0"/>
              </a:rPr>
              <a:t>Quality policy:</a:t>
            </a:r>
            <a:endParaRPr lang="en-IN" sz="4200" dirty="0" smtClean="0">
              <a:latin typeface="Times New Roman" pitchFamily="18" charset="0"/>
              <a:cs typeface="Times New Roman" pitchFamily="18" charset="0"/>
            </a:endParaRPr>
          </a:p>
          <a:p>
            <a:pPr algn="just">
              <a:buNone/>
            </a:pPr>
            <a:r>
              <a:rPr lang="en-IN" sz="4200" dirty="0" smtClean="0">
                <a:latin typeface="Times New Roman" pitchFamily="18" charset="0"/>
                <a:cs typeface="Times New Roman" pitchFamily="18" charset="0"/>
              </a:rPr>
              <a:t>       The hospital provides medical care through technology to achieve continual improvement in satisfying the changing needs of the patients, belonging to the poor and needy section of society at an affordable cost. </a:t>
            </a:r>
          </a:p>
          <a:p>
            <a:pPr>
              <a:buNone/>
            </a:pPr>
            <a:r>
              <a:rPr lang="en-IN" sz="4200" dirty="0" smtClean="0"/>
              <a:t/>
            </a:r>
            <a:br>
              <a:rPr lang="en-IN" sz="4200" dirty="0" smtClean="0"/>
            </a:br>
            <a:r>
              <a:rPr lang="en-IN" sz="4200" dirty="0" smtClean="0"/>
              <a:t> </a:t>
            </a:r>
          </a:p>
          <a:p>
            <a:pPr>
              <a:buNone/>
            </a:pP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pPr>
              <a:buNone/>
            </a:pP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u="sng" dirty="0" smtClean="0">
                <a:latin typeface="Times New Roman" pitchFamily="18" charset="0"/>
                <a:cs typeface="Times New Roman" pitchFamily="18" charset="0"/>
              </a:rPr>
              <a:t>INTRODUCTION:</a:t>
            </a:r>
            <a:endParaRPr lang="en-IN" sz="24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buNone/>
            </a:pPr>
            <a:r>
              <a:rPr lang="en-IN" sz="2400" dirty="0" smtClean="0">
                <a:latin typeface="Times New Roman" pitchFamily="18" charset="0"/>
                <a:cs typeface="Times New Roman" pitchFamily="18" charset="0"/>
              </a:rPr>
              <a:t>    Surveying </a:t>
            </a:r>
            <a:r>
              <a:rPr lang="en-IN" sz="2400" dirty="0">
                <a:latin typeface="Times New Roman" pitchFamily="18" charset="0"/>
                <a:cs typeface="Times New Roman" pitchFamily="18" charset="0"/>
              </a:rPr>
              <a:t>patient satisfaction can offer patients an </a:t>
            </a:r>
            <a:r>
              <a:rPr lang="en-IN" sz="2400" dirty="0" smtClean="0">
                <a:latin typeface="Times New Roman" pitchFamily="18" charset="0"/>
                <a:cs typeface="Times New Roman" pitchFamily="18" charset="0"/>
              </a:rPr>
              <a:t>opportunity to participate </a:t>
            </a:r>
            <a:r>
              <a:rPr lang="en-IN" sz="2400" dirty="0">
                <a:latin typeface="Times New Roman" pitchFamily="18" charset="0"/>
                <a:cs typeface="Times New Roman" pitchFamily="18" charset="0"/>
              </a:rPr>
              <a:t>in their care </a:t>
            </a:r>
            <a:r>
              <a:rPr lang="en-IN" sz="2400" dirty="0" smtClean="0">
                <a:latin typeface="Times New Roman" pitchFamily="18" charset="0"/>
                <a:cs typeface="Times New Roman" pitchFamily="18" charset="0"/>
              </a:rPr>
              <a:t>by</a:t>
            </a:r>
          </a:p>
          <a:p>
            <a:pPr algn="just">
              <a:buNone/>
            </a:pP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reporting </a:t>
            </a:r>
            <a:r>
              <a:rPr lang="en-IN" sz="2400" dirty="0" smtClean="0">
                <a:latin typeface="Times New Roman" pitchFamily="18" charset="0"/>
                <a:cs typeface="Times New Roman" pitchFamily="18" charset="0"/>
              </a:rPr>
              <a:t>their </a:t>
            </a:r>
            <a:r>
              <a:rPr lang="en-IN" sz="2400" dirty="0">
                <a:latin typeface="Times New Roman" pitchFamily="18" charset="0"/>
                <a:cs typeface="Times New Roman" pitchFamily="18" charset="0"/>
              </a:rPr>
              <a:t>care experiences </a:t>
            </a:r>
            <a:r>
              <a:rPr lang="en-IN" sz="2400" dirty="0" smtClean="0">
                <a:latin typeface="Times New Roman" pitchFamily="18" charset="0"/>
                <a:cs typeface="Times New Roman" pitchFamily="18" charset="0"/>
              </a:rPr>
              <a:t>and building </a:t>
            </a:r>
            <a:r>
              <a:rPr lang="en-IN" sz="2400" dirty="0">
                <a:latin typeface="Times New Roman" pitchFamily="18" charset="0"/>
                <a:cs typeface="Times New Roman" pitchFamily="18" charset="0"/>
              </a:rPr>
              <a:t>engagements</a:t>
            </a:r>
            <a:r>
              <a:rPr lang="en-IN" sz="2400" dirty="0" smtClean="0">
                <a:latin typeface="Times New Roman" pitchFamily="18" charset="0"/>
                <a:cs typeface="Times New Roman" pitchFamily="18" charset="0"/>
              </a:rPr>
              <a:t>.</a:t>
            </a:r>
          </a:p>
          <a:p>
            <a:pPr algn="just">
              <a:buNone/>
            </a:pPr>
            <a:endParaRPr lang="en-IN" sz="2400" dirty="0" smtClean="0">
              <a:latin typeface="Times New Roman" pitchFamily="18" charset="0"/>
              <a:cs typeface="Times New Roman" pitchFamily="18" charset="0"/>
            </a:endParaRPr>
          </a:p>
          <a:p>
            <a:pPr algn="just">
              <a:buNone/>
            </a:pPr>
            <a:r>
              <a:rPr lang="en-IN" sz="2400" dirty="0" smtClean="0">
                <a:latin typeface="Times New Roman" pitchFamily="18" charset="0"/>
                <a:cs typeface="Times New Roman" pitchFamily="18" charset="0"/>
              </a:rPr>
              <a:t>    Contentment and the feeling of satisfaction reflects Quality Assurance.</a:t>
            </a:r>
          </a:p>
          <a:p>
            <a:pPr algn="just">
              <a:buNone/>
            </a:pPr>
            <a:endParaRPr lang="en-IN" sz="2400" dirty="0" smtClean="0">
              <a:latin typeface="Times New Roman" pitchFamily="18" charset="0"/>
              <a:cs typeface="Times New Roman" pitchFamily="18" charset="0"/>
            </a:endParaRPr>
          </a:p>
          <a:p>
            <a:pPr algn="just">
              <a:buNone/>
            </a:pPr>
            <a:r>
              <a:rPr lang="en-IN" sz="2400" dirty="0" smtClean="0">
                <a:latin typeface="Times New Roman" pitchFamily="18" charset="0"/>
                <a:cs typeface="Times New Roman" pitchFamily="18" charset="0"/>
              </a:rPr>
              <a:t>     This enhances not only the patient footfall but the brand value of the organisation. </a:t>
            </a:r>
          </a:p>
          <a:p>
            <a:pPr algn="just">
              <a:buNone/>
            </a:pPr>
            <a:endParaRPr lang="en-IN" sz="2400" dirty="0" smtClean="0">
              <a:latin typeface="Times New Roman" pitchFamily="18" charset="0"/>
              <a:cs typeface="Times New Roman" pitchFamily="18" charset="0"/>
            </a:endParaRPr>
          </a:p>
          <a:p>
            <a:pPr algn="just">
              <a:buNone/>
            </a:pPr>
            <a:r>
              <a:rPr lang="en-IN" sz="2400" dirty="0" smtClean="0">
                <a:latin typeface="Times New Roman" pitchFamily="18" charset="0"/>
                <a:cs typeface="Times New Roman" pitchFamily="18" charset="0"/>
              </a:rPr>
              <a:t>     Further sustainability in the existing competition.</a:t>
            </a:r>
          </a:p>
          <a:p>
            <a:pPr algn="just">
              <a:buNone/>
            </a:pPr>
            <a:r>
              <a:rPr lang="en-IN" sz="2400" dirty="0" smtClean="0">
                <a:latin typeface="Times New Roman" pitchFamily="18" charset="0"/>
                <a:cs typeface="Times New Roman" pitchFamily="18" charset="0"/>
              </a:rPr>
              <a:t>    </a:t>
            </a: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b="1" u="sng" dirty="0" smtClean="0">
                <a:latin typeface="Times New Roman" pitchFamily="18" charset="0"/>
                <a:cs typeface="Times New Roman" pitchFamily="18" charset="0"/>
              </a:rPr>
              <a:t>REVIEW OF LITRATURE</a:t>
            </a:r>
            <a:endParaRPr lang="en-IN" sz="2400" dirty="0"/>
          </a:p>
        </p:txBody>
      </p:sp>
      <p:sp>
        <p:nvSpPr>
          <p:cNvPr id="3" name="Content Placeholder 2"/>
          <p:cNvSpPr>
            <a:spLocks noGrp="1"/>
          </p:cNvSpPr>
          <p:nvPr>
            <p:ph idx="1"/>
          </p:nvPr>
        </p:nvSpPr>
        <p:spPr/>
        <p:txBody>
          <a:bodyPr>
            <a:normAutofit fontScale="55000" lnSpcReduction="20000"/>
          </a:bodyPr>
          <a:lstStyle/>
          <a:p>
            <a:r>
              <a:rPr lang="en-IN" dirty="0" smtClean="0">
                <a:latin typeface="Times New Roman" pitchFamily="18" charset="0"/>
                <a:cs typeface="Times New Roman" pitchFamily="18" charset="0"/>
              </a:rPr>
              <a:t>Otto Robertson, Michael Dunbar and group:</a:t>
            </a:r>
            <a:r>
              <a:rPr lang="en-IN" i="1"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During a validation process of the Swedish knee process-change the vital steps of the operative procedures.</a:t>
            </a:r>
          </a:p>
          <a:p>
            <a:endParaRPr lang="en-IN" dirty="0" smtClean="0">
              <a:latin typeface="Times New Roman" pitchFamily="18" charset="0"/>
              <a:cs typeface="Times New Roman" pitchFamily="18" charset="0"/>
            </a:endParaRPr>
          </a:p>
          <a:p>
            <a:r>
              <a:rPr lang="en-IN" dirty="0" err="1" smtClean="0">
                <a:latin typeface="Times New Roman" pitchFamily="18" charset="0"/>
                <a:cs typeface="Times New Roman" pitchFamily="18" charset="0"/>
              </a:rPr>
              <a:t>Urden</a:t>
            </a:r>
            <a:r>
              <a:rPr lang="en-IN" dirty="0" smtClean="0">
                <a:latin typeface="Times New Roman" pitchFamily="18" charset="0"/>
                <a:cs typeface="Times New Roman" pitchFamily="18" charset="0"/>
              </a:rPr>
              <a:t>:</a:t>
            </a:r>
            <a:r>
              <a:rPr lang="en-IN" i="1"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health care consumers are demanding excellence in care and services from care providers, and payers-expectations.</a:t>
            </a:r>
          </a:p>
          <a:p>
            <a:pPr>
              <a:buNone/>
            </a:pP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Lea </a:t>
            </a:r>
            <a:r>
              <a:rPr lang="en-IN" dirty="0" err="1" smtClean="0">
                <a:latin typeface="Times New Roman" pitchFamily="18" charset="0"/>
                <a:cs typeface="Times New Roman" pitchFamily="18" charset="0"/>
              </a:rPr>
              <a:t>Aharony</a:t>
            </a:r>
            <a:r>
              <a:rPr lang="en-IN" dirty="0" smtClean="0">
                <a:latin typeface="Times New Roman" pitchFamily="18" charset="0"/>
                <a:cs typeface="Times New Roman" pitchFamily="18" charset="0"/>
              </a:rPr>
              <a:t>, Stephen </a:t>
            </a:r>
            <a:r>
              <a:rPr lang="en-IN" dirty="0" err="1" smtClean="0">
                <a:latin typeface="Times New Roman" pitchFamily="18" charset="0"/>
                <a:cs typeface="Times New Roman" pitchFamily="18" charset="0"/>
              </a:rPr>
              <a:t>Strasser</a:t>
            </a:r>
            <a:r>
              <a:rPr lang="en-IN" dirty="0" smtClean="0">
                <a:latin typeface="Times New Roman" pitchFamily="18" charset="0"/>
                <a:cs typeface="Times New Roman" pitchFamily="18" charset="0"/>
              </a:rPr>
              <a:t>:</a:t>
            </a:r>
            <a:r>
              <a:rPr lang="en-IN" i="1"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Patient satisfaction: what we know about and what we still need to explore 1993; patients-central focus of both health care delivery and quality assurance efforts. </a:t>
            </a:r>
          </a:p>
          <a:p>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P. </a:t>
            </a:r>
            <a:r>
              <a:rPr lang="en-IN" dirty="0" err="1" smtClean="0">
                <a:latin typeface="Times New Roman" pitchFamily="18" charset="0"/>
                <a:cs typeface="Times New Roman" pitchFamily="18" charset="0"/>
              </a:rPr>
              <a:t>Mishra</a:t>
            </a:r>
            <a:r>
              <a:rPr lang="en-IN" dirty="0" smtClean="0">
                <a:latin typeface="Times New Roman" pitchFamily="18" charset="0"/>
                <a:cs typeface="Times New Roman" pitchFamily="18" charset="0"/>
              </a:rPr>
              <a:t> and </a:t>
            </a:r>
            <a:r>
              <a:rPr lang="en-IN" dirty="0" err="1" smtClean="0">
                <a:latin typeface="Times New Roman" pitchFamily="18" charset="0"/>
                <a:cs typeface="Times New Roman" pitchFamily="18" charset="0"/>
              </a:rPr>
              <a:t>Shakti</a:t>
            </a:r>
            <a:r>
              <a:rPr lang="en-IN" dirty="0" smtClean="0">
                <a:latin typeface="Times New Roman" pitchFamily="18" charset="0"/>
                <a:cs typeface="Times New Roman" pitchFamily="18" charset="0"/>
              </a:rPr>
              <a:t>:</a:t>
            </a:r>
            <a:r>
              <a:rPr lang="en-IN" i="1"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tertiary care hospital-including admission level, room preparation, toilets hygiene, staff behaviour, orderlies behaviour, food services, etc. </a:t>
            </a:r>
          </a:p>
          <a:p>
            <a:pPr>
              <a:buNone/>
            </a:pP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 Indian journal of community medicine: needs to strengthen the infrastructure and human resources at lower level.</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2400" b="1" u="sng" dirty="0" smtClean="0">
                <a:latin typeface="Times New Roman" pitchFamily="18" charset="0"/>
                <a:cs typeface="Times New Roman" pitchFamily="18" charset="0"/>
              </a:rPr>
              <a:t>OBJECTIVE:</a:t>
            </a:r>
            <a:r>
              <a:rPr lang="en-IN" dirty="0" smtClean="0">
                <a:latin typeface="Times New Roman" pitchFamily="18" charset="0"/>
                <a:cs typeface="Times New Roman" pitchFamily="18" charset="0"/>
              </a:rPr>
              <a:t> </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buNone/>
            </a:pPr>
            <a:r>
              <a:rPr lang="en-IN" sz="2800" b="1" dirty="0" smtClean="0">
                <a:latin typeface="Times New Roman" pitchFamily="18" charset="0"/>
                <a:cs typeface="Times New Roman" pitchFamily="18" charset="0"/>
              </a:rPr>
              <a:t>General Objective:</a:t>
            </a:r>
          </a:p>
          <a:p>
            <a:pPr algn="just">
              <a:buNone/>
            </a:pPr>
            <a:r>
              <a:rPr lang="en-IN" sz="2800" dirty="0" smtClean="0">
                <a:latin typeface="Times New Roman" pitchFamily="18" charset="0"/>
                <a:cs typeface="Times New Roman" pitchFamily="18" charset="0"/>
              </a:rPr>
              <a:t>   To </a:t>
            </a:r>
            <a:r>
              <a:rPr lang="en-IN" sz="2800" dirty="0">
                <a:latin typeface="Times New Roman" pitchFamily="18" charset="0"/>
                <a:cs typeface="Times New Roman" pitchFamily="18" charset="0"/>
              </a:rPr>
              <a:t>assess the patient satisfaction level in a multispecialty hospital by patient satisfaction survey</a:t>
            </a:r>
            <a:r>
              <a:rPr lang="en-IN" sz="2800" dirty="0" smtClean="0">
                <a:latin typeface="Times New Roman" pitchFamily="18" charset="0"/>
                <a:cs typeface="Times New Roman" pitchFamily="18" charset="0"/>
              </a:rPr>
              <a:t>.</a:t>
            </a:r>
          </a:p>
          <a:p>
            <a:pPr algn="just">
              <a:buNone/>
            </a:pPr>
            <a:endParaRPr lang="en-IN" sz="2800" dirty="0" smtClean="0">
              <a:latin typeface="Times New Roman" pitchFamily="18" charset="0"/>
              <a:cs typeface="Times New Roman" pitchFamily="18" charset="0"/>
            </a:endParaRPr>
          </a:p>
          <a:p>
            <a:pPr algn="just">
              <a:buNone/>
            </a:pPr>
            <a:endParaRPr lang="en-IN" sz="2800" dirty="0" smtClean="0">
              <a:latin typeface="Times New Roman" pitchFamily="18" charset="0"/>
              <a:cs typeface="Times New Roman" pitchFamily="18" charset="0"/>
            </a:endParaRPr>
          </a:p>
          <a:p>
            <a:pPr algn="just">
              <a:buNone/>
            </a:pPr>
            <a:r>
              <a:rPr lang="en-IN" sz="2800" b="1" dirty="0" smtClean="0">
                <a:latin typeface="Times New Roman" pitchFamily="18" charset="0"/>
                <a:cs typeface="Times New Roman" pitchFamily="18" charset="0"/>
              </a:rPr>
              <a:t>Specific Objectives:</a:t>
            </a:r>
          </a:p>
          <a:p>
            <a:pPr lvl="0"/>
            <a:r>
              <a:rPr lang="en-IN" sz="2800" dirty="0" smtClean="0">
                <a:latin typeface="Times New Roman" pitchFamily="18" charset="0"/>
                <a:cs typeface="Times New Roman" pitchFamily="18" charset="0"/>
              </a:rPr>
              <a:t>To </a:t>
            </a:r>
            <a:r>
              <a:rPr lang="en-IN" sz="2800" dirty="0">
                <a:latin typeface="Times New Roman" pitchFamily="18" charset="0"/>
                <a:cs typeface="Times New Roman" pitchFamily="18" charset="0"/>
              </a:rPr>
              <a:t>assess the patient satisfaction level.</a:t>
            </a:r>
          </a:p>
          <a:p>
            <a:pPr>
              <a:buNone/>
            </a:pPr>
            <a:r>
              <a:rPr lang="en-IN" sz="2800" dirty="0">
                <a:latin typeface="Times New Roman" pitchFamily="18" charset="0"/>
                <a:cs typeface="Times New Roman" pitchFamily="18" charset="0"/>
              </a:rPr>
              <a:t> </a:t>
            </a:r>
          </a:p>
          <a:p>
            <a:pPr lvl="0"/>
            <a:r>
              <a:rPr lang="en-IN" sz="2800" dirty="0">
                <a:latin typeface="Times New Roman" pitchFamily="18" charset="0"/>
                <a:cs typeface="Times New Roman" pitchFamily="18" charset="0"/>
              </a:rPr>
              <a:t>To discover the </a:t>
            </a:r>
            <a:r>
              <a:rPr lang="en-IN" sz="2800" dirty="0" smtClean="0">
                <a:latin typeface="Times New Roman" pitchFamily="18" charset="0"/>
                <a:cs typeface="Times New Roman" pitchFamily="18" charset="0"/>
              </a:rPr>
              <a:t>areas of improvement in relation to patient satisfaction.</a:t>
            </a:r>
            <a:endParaRPr lang="en-IN" sz="2800" dirty="0">
              <a:latin typeface="Times New Roman" pitchFamily="18" charset="0"/>
              <a:cs typeface="Times New Roman" pitchFamily="18" charset="0"/>
            </a:endParaRPr>
          </a:p>
          <a:p>
            <a:pPr>
              <a:buNone/>
            </a:pPr>
            <a:r>
              <a:rPr lang="en-IN" sz="2800" dirty="0">
                <a:latin typeface="Times New Roman" pitchFamily="18" charset="0"/>
                <a:cs typeface="Times New Roman" pitchFamily="18" charset="0"/>
              </a:rPr>
              <a:t> </a:t>
            </a:r>
          </a:p>
          <a:p>
            <a:pPr algn="just">
              <a:buNone/>
            </a:pPr>
            <a:endParaRPr lang="en-IN" dirty="0"/>
          </a:p>
          <a:p>
            <a:pPr algn="just">
              <a:buNone/>
            </a:pPr>
            <a:endParaRPr lang="en-IN" dirty="0" smtClean="0">
              <a:latin typeface="Times New Roman" pitchFamily="18" charset="0"/>
              <a:cs typeface="Times New Roman" pitchFamily="18" charset="0"/>
            </a:endParaRPr>
          </a:p>
          <a:p>
            <a:pPr>
              <a:buNone/>
            </a:pP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u="sng" dirty="0" smtClean="0">
                <a:latin typeface="Times New Roman" pitchFamily="18" charset="0"/>
                <a:cs typeface="Times New Roman" pitchFamily="18" charset="0"/>
              </a:rPr>
              <a:t>METHODOLOGY:</a:t>
            </a:r>
            <a:endParaRPr lang="en-IN" sz="24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sz="2400" b="1" dirty="0">
                <a:latin typeface="Times New Roman" pitchFamily="18" charset="0"/>
                <a:cs typeface="Times New Roman" pitchFamily="18" charset="0"/>
              </a:rPr>
              <a:t>Study Design: </a:t>
            </a:r>
            <a:r>
              <a:rPr lang="en-IN" sz="2400" dirty="0">
                <a:latin typeface="Times New Roman" pitchFamily="18" charset="0"/>
                <a:cs typeface="Times New Roman" pitchFamily="18" charset="0"/>
              </a:rPr>
              <a:t>Cross Sectional Study.</a:t>
            </a:r>
          </a:p>
          <a:p>
            <a:r>
              <a:rPr lang="en-IN" sz="2400" dirty="0">
                <a:latin typeface="Times New Roman" pitchFamily="18" charset="0"/>
                <a:cs typeface="Times New Roman" pitchFamily="18" charset="0"/>
              </a:rPr>
              <a:t> </a:t>
            </a:r>
          </a:p>
          <a:p>
            <a:r>
              <a:rPr lang="en-IN" sz="2400" b="1" dirty="0">
                <a:latin typeface="Times New Roman" pitchFamily="18" charset="0"/>
                <a:cs typeface="Times New Roman" pitchFamily="18" charset="0"/>
              </a:rPr>
              <a:t>Study Area: </a:t>
            </a:r>
            <a:r>
              <a:rPr lang="en-IN" sz="2400" dirty="0" smtClean="0">
                <a:latin typeface="Times New Roman" pitchFamily="18" charset="0"/>
                <a:cs typeface="Times New Roman" pitchFamily="18" charset="0"/>
              </a:rPr>
              <a:t>I/OPD</a:t>
            </a:r>
            <a:r>
              <a:rPr lang="en-IN" sz="2400" b="1"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Surbhi </a:t>
            </a:r>
            <a:r>
              <a:rPr lang="en-IN" sz="2400" dirty="0">
                <a:latin typeface="Times New Roman" pitchFamily="18" charset="0"/>
                <a:cs typeface="Times New Roman" pitchFamily="18" charset="0"/>
              </a:rPr>
              <a:t>Hospital Noida U.P.</a:t>
            </a:r>
          </a:p>
          <a:p>
            <a:r>
              <a:rPr lang="en-IN" sz="2400" dirty="0">
                <a:latin typeface="Times New Roman" pitchFamily="18" charset="0"/>
                <a:cs typeface="Times New Roman" pitchFamily="18" charset="0"/>
              </a:rPr>
              <a:t> </a:t>
            </a:r>
          </a:p>
          <a:p>
            <a:r>
              <a:rPr lang="en-IN" sz="2400" b="1" dirty="0">
                <a:latin typeface="Times New Roman" pitchFamily="18" charset="0"/>
                <a:cs typeface="Times New Roman" pitchFamily="18" charset="0"/>
              </a:rPr>
              <a:t>Study Population: </a:t>
            </a:r>
            <a:r>
              <a:rPr lang="en-IN" sz="2400" dirty="0">
                <a:latin typeface="Times New Roman" pitchFamily="18" charset="0"/>
                <a:cs typeface="Times New Roman" pitchFamily="18" charset="0"/>
              </a:rPr>
              <a:t>I/OPD patients.</a:t>
            </a:r>
          </a:p>
          <a:p>
            <a:r>
              <a:rPr lang="en-IN" sz="2400" dirty="0">
                <a:latin typeface="Times New Roman" pitchFamily="18" charset="0"/>
                <a:cs typeface="Times New Roman" pitchFamily="18" charset="0"/>
              </a:rPr>
              <a:t> </a:t>
            </a:r>
          </a:p>
          <a:p>
            <a:r>
              <a:rPr lang="en-IN" sz="2400" b="1" dirty="0">
                <a:latin typeface="Times New Roman" pitchFamily="18" charset="0"/>
                <a:cs typeface="Times New Roman" pitchFamily="18" charset="0"/>
              </a:rPr>
              <a:t>Data collection Tools and techniques:</a:t>
            </a:r>
            <a:endParaRPr lang="en-IN" sz="2400" dirty="0">
              <a:latin typeface="Times New Roman" pitchFamily="18" charset="0"/>
              <a:cs typeface="Times New Roman" pitchFamily="18" charset="0"/>
            </a:endParaRPr>
          </a:p>
          <a:p>
            <a:r>
              <a:rPr lang="en-IN" sz="2400" b="1" dirty="0">
                <a:latin typeface="Times New Roman" pitchFamily="18" charset="0"/>
                <a:cs typeface="Times New Roman" pitchFamily="18" charset="0"/>
              </a:rPr>
              <a:t> </a:t>
            </a:r>
            <a:endParaRPr lang="en-IN" sz="2400" dirty="0">
              <a:latin typeface="Times New Roman" pitchFamily="18" charset="0"/>
              <a:cs typeface="Times New Roman" pitchFamily="18" charset="0"/>
            </a:endParaRPr>
          </a:p>
          <a:p>
            <a:r>
              <a:rPr lang="en-IN" sz="2400" b="1" dirty="0">
                <a:latin typeface="Times New Roman" pitchFamily="18" charset="0"/>
                <a:cs typeface="Times New Roman" pitchFamily="18" charset="0"/>
              </a:rPr>
              <a:t>Tool: </a:t>
            </a:r>
            <a:r>
              <a:rPr lang="en-IN" sz="2400" dirty="0">
                <a:latin typeface="Times New Roman" pitchFamily="18" charset="0"/>
                <a:cs typeface="Times New Roman" pitchFamily="18" charset="0"/>
              </a:rPr>
              <a:t>Patient Satisfaction Questionnaire.</a:t>
            </a:r>
          </a:p>
          <a:p>
            <a:r>
              <a:rPr lang="en-IN" sz="2400" b="1" dirty="0">
                <a:latin typeface="Times New Roman" pitchFamily="18" charset="0"/>
                <a:cs typeface="Times New Roman" pitchFamily="18" charset="0"/>
              </a:rPr>
              <a:t>Technique: </a:t>
            </a:r>
            <a:r>
              <a:rPr lang="en-IN" sz="2400" dirty="0">
                <a:latin typeface="Times New Roman" pitchFamily="18" charset="0"/>
                <a:cs typeface="Times New Roman" pitchFamily="18" charset="0"/>
              </a:rPr>
              <a:t>Obtaining responses on </a:t>
            </a:r>
            <a:r>
              <a:rPr lang="en-IN" sz="2400" dirty="0" err="1">
                <a:latin typeface="Times New Roman" pitchFamily="18" charset="0"/>
                <a:cs typeface="Times New Roman" pitchFamily="18" charset="0"/>
              </a:rPr>
              <a:t>likert’s</a:t>
            </a:r>
            <a:r>
              <a:rPr lang="en-IN" sz="2400" dirty="0">
                <a:latin typeface="Times New Roman" pitchFamily="18" charset="0"/>
                <a:cs typeface="Times New Roman" pitchFamily="18" charset="0"/>
              </a:rPr>
              <a:t> scale.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b="1" u="sng" dirty="0" smtClean="0">
                <a:latin typeface="Times New Roman" pitchFamily="18" charset="0"/>
                <a:cs typeface="Times New Roman" pitchFamily="18" charset="0"/>
              </a:rPr>
              <a:t>PARAMETER:</a:t>
            </a:r>
            <a:endParaRPr lang="en-IN" sz="24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IN" sz="2400" u="sng" dirty="0" smtClean="0">
                <a:latin typeface="Times New Roman" pitchFamily="18" charset="0"/>
                <a:cs typeface="Times New Roman" pitchFamily="18" charset="0"/>
              </a:rPr>
              <a:t>Based on: below mentioned parameter:</a:t>
            </a:r>
            <a:endParaRPr lang="en-IN" sz="2400" dirty="0" smtClean="0">
              <a:latin typeface="Times New Roman" pitchFamily="18" charset="0"/>
              <a:cs typeface="Times New Roman" pitchFamily="18" charset="0"/>
            </a:endParaRPr>
          </a:p>
          <a:p>
            <a:pPr algn="just">
              <a:buNone/>
            </a:pPr>
            <a:r>
              <a:rPr lang="en-IN" sz="2400" i="1" dirty="0" smtClean="0">
                <a:latin typeface="Times New Roman" pitchFamily="18" charset="0"/>
                <a:cs typeface="Times New Roman" pitchFamily="18" charset="0"/>
              </a:rPr>
              <a:t> </a:t>
            </a:r>
            <a:endParaRPr lang="en-IN" sz="2400" dirty="0" smtClean="0">
              <a:latin typeface="Times New Roman" pitchFamily="18" charset="0"/>
              <a:cs typeface="Times New Roman" pitchFamily="18" charset="0"/>
            </a:endParaRPr>
          </a:p>
          <a:p>
            <a:pPr algn="just">
              <a:buNone/>
            </a:pPr>
            <a:r>
              <a:rPr lang="en-IN" sz="2400" dirty="0" smtClean="0">
                <a:latin typeface="Times New Roman" pitchFamily="18" charset="0"/>
                <a:cs typeface="Times New Roman" pitchFamily="18" charset="0"/>
              </a:rPr>
              <a:t>1) General Aspects                  </a:t>
            </a:r>
          </a:p>
          <a:p>
            <a:pPr algn="just">
              <a:buNone/>
            </a:pPr>
            <a:r>
              <a:rPr lang="en-IN" sz="2400" dirty="0" smtClean="0">
                <a:latin typeface="Times New Roman" pitchFamily="18" charset="0"/>
                <a:cs typeface="Times New Roman" pitchFamily="18" charset="0"/>
              </a:rPr>
              <a:t>2) Technical Quality </a:t>
            </a:r>
          </a:p>
          <a:p>
            <a:pPr algn="just">
              <a:buNone/>
            </a:pPr>
            <a:r>
              <a:rPr lang="en-IN" sz="2400" dirty="0" smtClean="0">
                <a:latin typeface="Times New Roman" pitchFamily="18" charset="0"/>
                <a:cs typeface="Times New Roman" pitchFamily="18" charset="0"/>
              </a:rPr>
              <a:t>3) Interpersonal Manner</a:t>
            </a:r>
          </a:p>
          <a:p>
            <a:pPr algn="just">
              <a:buNone/>
            </a:pPr>
            <a:r>
              <a:rPr lang="en-IN" sz="2400" dirty="0" smtClean="0">
                <a:latin typeface="Times New Roman" pitchFamily="18" charset="0"/>
                <a:cs typeface="Times New Roman" pitchFamily="18" charset="0"/>
              </a:rPr>
              <a:t>4) Communication</a:t>
            </a:r>
          </a:p>
          <a:p>
            <a:pPr algn="just">
              <a:buNone/>
            </a:pPr>
            <a:r>
              <a:rPr lang="en-IN" sz="2400" dirty="0" smtClean="0">
                <a:latin typeface="Times New Roman" pitchFamily="18" charset="0"/>
                <a:cs typeface="Times New Roman" pitchFamily="18" charset="0"/>
              </a:rPr>
              <a:t>5) Financial Aspect </a:t>
            </a:r>
          </a:p>
          <a:p>
            <a:pPr algn="just">
              <a:buNone/>
            </a:pPr>
            <a:r>
              <a:rPr lang="en-IN" sz="2400" dirty="0" smtClean="0">
                <a:latin typeface="Times New Roman" pitchFamily="18" charset="0"/>
                <a:cs typeface="Times New Roman" pitchFamily="18" charset="0"/>
              </a:rPr>
              <a:t>6) Time spent with the Doctor</a:t>
            </a:r>
          </a:p>
          <a:p>
            <a:pPr algn="just">
              <a:buNone/>
            </a:pPr>
            <a:r>
              <a:rPr lang="en-IN" sz="2400" dirty="0" smtClean="0">
                <a:latin typeface="Times New Roman" pitchFamily="18" charset="0"/>
                <a:cs typeface="Times New Roman" pitchFamily="18" charset="0"/>
              </a:rPr>
              <a:t>7)Accessibility and Convenience</a:t>
            </a:r>
            <a:endParaRPr lang="en-IN" sz="2400" dirty="0" smtClean="0"/>
          </a:p>
          <a:p>
            <a:pPr>
              <a:buNone/>
            </a:pP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b="1" u="sng" dirty="0" smtClean="0">
                <a:latin typeface="Times New Roman" pitchFamily="18" charset="0"/>
                <a:cs typeface="Times New Roman" pitchFamily="18" charset="0"/>
              </a:rPr>
              <a:t>CONTD..</a:t>
            </a:r>
            <a:endParaRPr lang="en-IN" sz="24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IN" sz="2400" dirty="0" smtClean="0">
                <a:latin typeface="Times New Roman" pitchFamily="18" charset="0"/>
                <a:cs typeface="Times New Roman" pitchFamily="18" charset="0"/>
              </a:rPr>
              <a:t>This is based over the scale of 5 i.e.  :</a:t>
            </a:r>
          </a:p>
          <a:p>
            <a:pPr>
              <a:buNone/>
            </a:pPr>
            <a:r>
              <a:rPr lang="en-IN" sz="2400" dirty="0" smtClean="0">
                <a:latin typeface="Times New Roman" pitchFamily="18" charset="0"/>
                <a:cs typeface="Times New Roman" pitchFamily="18" charset="0"/>
              </a:rPr>
              <a:t>    Strongly Disagree, </a:t>
            </a:r>
          </a:p>
          <a:p>
            <a:pPr>
              <a:buNone/>
            </a:pPr>
            <a:r>
              <a:rPr lang="en-IN" sz="2400" dirty="0" smtClean="0">
                <a:latin typeface="Times New Roman" pitchFamily="18" charset="0"/>
                <a:cs typeface="Times New Roman" pitchFamily="18" charset="0"/>
              </a:rPr>
              <a:t>    Disagree, </a:t>
            </a:r>
          </a:p>
          <a:p>
            <a:pPr>
              <a:buNone/>
            </a:pPr>
            <a:r>
              <a:rPr lang="en-IN" sz="2400" dirty="0" smtClean="0">
                <a:latin typeface="Times New Roman" pitchFamily="18" charset="0"/>
                <a:cs typeface="Times New Roman" pitchFamily="18" charset="0"/>
              </a:rPr>
              <a:t>    Uncertain, </a:t>
            </a:r>
          </a:p>
          <a:p>
            <a:pPr>
              <a:buNone/>
            </a:pPr>
            <a:r>
              <a:rPr lang="en-IN" sz="2400" dirty="0" smtClean="0">
                <a:latin typeface="Times New Roman" pitchFamily="18" charset="0"/>
                <a:cs typeface="Times New Roman" pitchFamily="18" charset="0"/>
              </a:rPr>
              <a:t>    Agree and </a:t>
            </a:r>
          </a:p>
          <a:p>
            <a:pPr>
              <a:buNone/>
            </a:pPr>
            <a:r>
              <a:rPr lang="en-IN" sz="2400" dirty="0" smtClean="0">
                <a:latin typeface="Times New Roman" pitchFamily="18" charset="0"/>
                <a:cs typeface="Times New Roman" pitchFamily="18" charset="0"/>
              </a:rPr>
              <a:t>    Strongly Agree. </a:t>
            </a:r>
          </a:p>
          <a:p>
            <a:pPr>
              <a:buNone/>
            </a:pPr>
            <a:r>
              <a:rPr lang="en-IN" sz="2400" dirty="0" smtClean="0">
                <a:latin typeface="Times New Roman" pitchFamily="18" charset="0"/>
                <a:cs typeface="Times New Roman" pitchFamily="18" charset="0"/>
              </a:rPr>
              <a:t>     </a:t>
            </a:r>
            <a:endParaRPr lang="en-IN" sz="2400" dirty="0" smtClean="0"/>
          </a:p>
          <a:p>
            <a:pPr>
              <a:buNone/>
            </a:pP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1697</TotalTime>
  <Words>841</Words>
  <Application>Microsoft Office PowerPoint</Application>
  <PresentationFormat>On-screen Show (4:3)</PresentationFormat>
  <Paragraphs>234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PATIENT SATISFACTION SURVEY    AT SURBHI HOSPITAL PVT. LTD. NOIDA  FOR THE PERIOD OF 3 MONTHS  FROM 1ST FEBRUARY 2018 TO 30TH APRIL 2018   GUIDED BY  DR. PANKAJ TALREJA</vt:lpstr>
      <vt:lpstr>CONTENTS:</vt:lpstr>
      <vt:lpstr>ABOUT THE ORGANISATION:</vt:lpstr>
      <vt:lpstr>INTRODUCTION:</vt:lpstr>
      <vt:lpstr>REVIEW OF LITRATURE</vt:lpstr>
      <vt:lpstr>OBJECTIVE: </vt:lpstr>
      <vt:lpstr>METHODOLOGY:</vt:lpstr>
      <vt:lpstr>PARAMETER:</vt:lpstr>
      <vt:lpstr>CONTD..</vt:lpstr>
      <vt:lpstr>Question numbers… </vt:lpstr>
      <vt:lpstr>RESULT:</vt:lpstr>
      <vt:lpstr>RESULT CONTD..</vt:lpstr>
      <vt:lpstr>OUTCOME:</vt:lpstr>
      <vt:lpstr>DISCUSSION:</vt:lpstr>
      <vt:lpstr>CONTD..</vt:lpstr>
      <vt:lpstr>RECOMMENDATIONS</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SATISFACTION SURVEY</dc:title>
  <dc:creator>NITESH</dc:creator>
  <cp:lastModifiedBy>NITESH</cp:lastModifiedBy>
  <cp:revision>71</cp:revision>
  <dcterms:created xsi:type="dcterms:W3CDTF">2018-05-10T20:47:18Z</dcterms:created>
  <dcterms:modified xsi:type="dcterms:W3CDTF">2018-05-24T05:39:39Z</dcterms:modified>
</cp:coreProperties>
</file>