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02" r:id="rId2"/>
    <p:sldId id="296" r:id="rId3"/>
    <p:sldId id="297" r:id="rId4"/>
    <p:sldId id="298" r:id="rId5"/>
    <p:sldId id="299" r:id="rId6"/>
    <p:sldId id="300" r:id="rId7"/>
    <p:sldId id="303" r:id="rId8"/>
    <p:sldId id="301" r:id="rId9"/>
    <p:sldId id="257" r:id="rId10"/>
    <p:sldId id="259" r:id="rId11"/>
    <p:sldId id="260" r:id="rId12"/>
    <p:sldId id="261" r:id="rId13"/>
    <p:sldId id="295" r:id="rId14"/>
    <p:sldId id="293" r:id="rId15"/>
    <p:sldId id="263" r:id="rId16"/>
    <p:sldId id="264" r:id="rId17"/>
    <p:sldId id="276" r:id="rId18"/>
    <p:sldId id="277" r:id="rId19"/>
    <p:sldId id="265" r:id="rId20"/>
    <p:sldId id="266" r:id="rId21"/>
    <p:sldId id="267" r:id="rId22"/>
    <p:sldId id="308" r:id="rId23"/>
    <p:sldId id="304" r:id="rId24"/>
    <p:sldId id="268" r:id="rId25"/>
    <p:sldId id="305" r:id="rId26"/>
    <p:sldId id="270" r:id="rId27"/>
    <p:sldId id="271" r:id="rId28"/>
    <p:sldId id="272" r:id="rId29"/>
    <p:sldId id="278" r:id="rId30"/>
    <p:sldId id="306" r:id="rId31"/>
    <p:sldId id="307" r:id="rId32"/>
    <p:sldId id="273" r:id="rId33"/>
    <p:sldId id="274" r:id="rId34"/>
    <p:sldId id="280" r:id="rId35"/>
    <p:sldId id="281" r:id="rId36"/>
    <p:sldId id="282" r:id="rId37"/>
    <p:sldId id="283" r:id="rId38"/>
    <p:sldId id="284" r:id="rId39"/>
    <p:sldId id="285" r:id="rId40"/>
    <p:sldId id="286" r:id="rId41"/>
    <p:sldId id="287" r:id="rId42"/>
    <p:sldId id="289" r:id="rId43"/>
    <p:sldId id="290" r:id="rId44"/>
    <p:sldId id="291" r:id="rId45"/>
    <p:sldId id="29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60"/>
  </p:normalViewPr>
  <p:slideViewPr>
    <p:cSldViewPr snapToGrid="0">
      <p:cViewPr varScale="1">
        <p:scale>
          <a:sx n="82" d="100"/>
          <a:sy n="82" d="100"/>
        </p:scale>
        <p:origin x="68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chouhan\Desktop\Dissertation%20Final\Socio%20Economic%20Status%20Calcula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chouhan\Desktop\Dissertation%20Final\Socio%20Economic%20Status%20Calculat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chouhan\Desktop\Dissertation%20Final\Heath%20Expen%20Componen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chouhan\Desktop\Dissertation%20Final\Heath%20Expen%20Componen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chouhan\Desktop\Dissertation%20Final\Heath%20Expen%20Componen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chouhan\Desktop\Dissertation%20Final\Illnes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a:t>Gender</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3647-4840-81BB-B5E4B03530AA}"/>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3647-4840-81BB-B5E4B03530AA}"/>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Sheet2!$B$7:$C$7</c:f>
              <c:strCache>
                <c:ptCount val="2"/>
                <c:pt idx="0">
                  <c:v>Male</c:v>
                </c:pt>
                <c:pt idx="1">
                  <c:v>Female</c:v>
                </c:pt>
              </c:strCache>
            </c:strRef>
          </c:cat>
          <c:val>
            <c:numRef>
              <c:f>Sheet2!$B$8:$C$8</c:f>
              <c:numCache>
                <c:formatCode>General</c:formatCode>
                <c:ptCount val="2"/>
                <c:pt idx="0">
                  <c:v>85</c:v>
                </c:pt>
                <c:pt idx="1">
                  <c:v>42</c:v>
                </c:pt>
              </c:numCache>
            </c:numRef>
          </c:val>
          <c:extLst>
            <c:ext xmlns:c16="http://schemas.microsoft.com/office/drawing/2014/chart" uri="{C3380CC4-5D6E-409C-BE32-E72D297353CC}">
              <c16:uniqueId val="{00000004-3647-4840-81BB-B5E4B03530AA}"/>
            </c:ext>
          </c:extLst>
        </c:ser>
        <c:dLbls>
          <c:showLegendKey val="0"/>
          <c:showVal val="0"/>
          <c:showCatName val="0"/>
          <c:showSerName val="0"/>
          <c:showPercent val="1"/>
          <c:showBubbleSize val="0"/>
          <c:showLeaderLines val="1"/>
        </c:dLbls>
        <c:firstSliceAng val="0"/>
        <c:holeSize val="70"/>
      </c:doughnut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Socio Economic Status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5A96-4B88-9242-34B527E8760A}"/>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5A96-4B88-9242-34B527E8760A}"/>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5A96-4B88-9242-34B527E8760A}"/>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5A96-4B88-9242-34B527E8760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Sheet2!$A$1:$D$1</c:f>
              <c:strCache>
                <c:ptCount val="3"/>
                <c:pt idx="0">
                  <c:v>Upper</c:v>
                </c:pt>
                <c:pt idx="1">
                  <c:v>Upper Middle</c:v>
                </c:pt>
                <c:pt idx="2">
                  <c:v>Lower middle</c:v>
                </c:pt>
              </c:strCache>
            </c:strRef>
          </c:cat>
          <c:val>
            <c:numRef>
              <c:f>Sheet2!$A$2:$D$2</c:f>
              <c:numCache>
                <c:formatCode>0.0</c:formatCode>
                <c:ptCount val="4"/>
                <c:pt idx="0">
                  <c:v>25.984251968503933</c:v>
                </c:pt>
                <c:pt idx="1">
                  <c:v>70.078740157480311</c:v>
                </c:pt>
                <c:pt idx="2">
                  <c:v>3.9370078740157481</c:v>
                </c:pt>
              </c:numCache>
            </c:numRef>
          </c:val>
          <c:extLst>
            <c:ext xmlns:c16="http://schemas.microsoft.com/office/drawing/2014/chart" uri="{C3380CC4-5D6E-409C-BE32-E72D297353CC}">
              <c16:uniqueId val="{00000008-5A96-4B88-9242-34B527E8760A}"/>
            </c:ext>
          </c:extLst>
        </c:ser>
        <c:dLbls>
          <c:dLblPos val="bestFit"/>
          <c:showLegendKey val="0"/>
          <c:showVal val="1"/>
          <c:showCatName val="0"/>
          <c:showSerName val="0"/>
          <c:showPercent val="0"/>
          <c:showBubbleSize val="0"/>
          <c:showLeaderLines val="1"/>
        </c:dLbls>
      </c:pie3D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Health Insurance</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0410-402D-AECE-0436B1C2E0A2}"/>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0410-402D-AECE-0436B1C2E0A2}"/>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Insurance!$C$2:$D$2</c:f>
              <c:strCache>
                <c:ptCount val="2"/>
                <c:pt idx="0">
                  <c:v>Yes</c:v>
                </c:pt>
                <c:pt idx="1">
                  <c:v>No</c:v>
                </c:pt>
              </c:strCache>
            </c:strRef>
          </c:cat>
          <c:val>
            <c:numRef>
              <c:f>Insurance!$C$3:$D$3</c:f>
              <c:numCache>
                <c:formatCode>0.0</c:formatCode>
                <c:ptCount val="2"/>
                <c:pt idx="0">
                  <c:v>74.803149606299215</c:v>
                </c:pt>
                <c:pt idx="1">
                  <c:v>25.196850393700785</c:v>
                </c:pt>
              </c:numCache>
            </c:numRef>
          </c:val>
          <c:extLst>
            <c:ext xmlns:c16="http://schemas.microsoft.com/office/drawing/2014/chart" uri="{C3380CC4-5D6E-409C-BE32-E72D297353CC}">
              <c16:uniqueId val="{00000004-0410-402D-AECE-0436B1C2E0A2}"/>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Insurance Reimbursement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Insurance!$F$2:$H$2</c:f>
              <c:strCache>
                <c:ptCount val="3"/>
                <c:pt idx="0">
                  <c:v>None</c:v>
                </c:pt>
                <c:pt idx="1">
                  <c:v>Partial</c:v>
                </c:pt>
                <c:pt idx="2">
                  <c:v>Whole</c:v>
                </c:pt>
              </c:strCache>
            </c:strRef>
          </c:cat>
          <c:val>
            <c:numRef>
              <c:f>Insurance!$F$3:$H$3</c:f>
              <c:numCache>
                <c:formatCode>0%</c:formatCode>
                <c:ptCount val="3"/>
                <c:pt idx="0">
                  <c:v>0.52631578947368418</c:v>
                </c:pt>
                <c:pt idx="1">
                  <c:v>0.3473684210526316</c:v>
                </c:pt>
                <c:pt idx="2">
                  <c:v>0.12631578947368421</c:v>
                </c:pt>
              </c:numCache>
            </c:numRef>
          </c:val>
          <c:extLst>
            <c:ext xmlns:c16="http://schemas.microsoft.com/office/drawing/2014/chart" uri="{C3380CC4-5D6E-409C-BE32-E72D297353CC}">
              <c16:uniqueId val="{00000001-BD1E-4D23-86C3-FA411C0F75EF}"/>
            </c:ext>
          </c:extLst>
        </c:ser>
        <c:dLbls>
          <c:dLblPos val="outEnd"/>
          <c:showLegendKey val="0"/>
          <c:showVal val="1"/>
          <c:showCatName val="0"/>
          <c:showSerName val="0"/>
          <c:showPercent val="0"/>
          <c:showBubbleSize val="0"/>
        </c:dLbls>
        <c:gapWidth val="219"/>
        <c:overlap val="-27"/>
        <c:axId val="547689056"/>
        <c:axId val="545155872"/>
      </c:barChart>
      <c:catAx>
        <c:axId val="547689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5155872"/>
        <c:crosses val="autoZero"/>
        <c:auto val="1"/>
        <c:lblAlgn val="ctr"/>
        <c:lblOffset val="100"/>
        <c:noMultiLvlLbl val="0"/>
      </c:catAx>
      <c:valAx>
        <c:axId val="54515587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7689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Health Expenditure Components</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CC12-4C56-8D4A-E648F9957E8C}"/>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CC12-4C56-8D4A-E648F9957E8C}"/>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CC12-4C56-8D4A-E648F9957E8C}"/>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CC12-4C56-8D4A-E648F9957E8C}"/>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CC12-4C56-8D4A-E648F9957E8C}"/>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CC12-4C56-8D4A-E648F9957E8C}"/>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CC12-4C56-8D4A-E648F9957E8C}"/>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CC12-4C56-8D4A-E648F9957E8C}"/>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1-CC12-4C56-8D4A-E648F9957E8C}"/>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3-CC12-4C56-8D4A-E648F9957E8C}"/>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5-CC12-4C56-8D4A-E648F9957E8C}"/>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7-CC12-4C56-8D4A-E648F9957E8C}"/>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9-CC12-4C56-8D4A-E648F9957E8C}"/>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B-CC12-4C56-8D4A-E648F9957E8C}"/>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D-CC12-4C56-8D4A-E648F9957E8C}"/>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F-CC12-4C56-8D4A-E648F9957E8C}"/>
                </c:ext>
              </c:extLst>
            </c:dLbl>
            <c:spPr>
              <a:noFill/>
              <a:ln>
                <a:noFill/>
              </a:ln>
              <a:effectLst/>
            </c:sp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New!$H$5:$O$5</c:f>
              <c:strCache>
                <c:ptCount val="8"/>
                <c:pt idx="0">
                  <c:v>OPD</c:v>
                </c:pt>
                <c:pt idx="1">
                  <c:v>Hospitalization</c:v>
                </c:pt>
                <c:pt idx="2">
                  <c:v>Dentistry</c:v>
                </c:pt>
                <c:pt idx="3">
                  <c:v>Medications</c:v>
                </c:pt>
                <c:pt idx="4">
                  <c:v>Medical Test</c:v>
                </c:pt>
                <c:pt idx="5">
                  <c:v>Health Care Product</c:v>
                </c:pt>
                <c:pt idx="6">
                  <c:v>Travel</c:v>
                </c:pt>
                <c:pt idx="7">
                  <c:v>Food</c:v>
                </c:pt>
              </c:strCache>
            </c:strRef>
          </c:cat>
          <c:val>
            <c:numRef>
              <c:f>New!$H$6:$O$6</c:f>
              <c:numCache>
                <c:formatCode>0%</c:formatCode>
                <c:ptCount val="8"/>
                <c:pt idx="0">
                  <c:v>0.11591643019635899</c:v>
                </c:pt>
                <c:pt idx="1">
                  <c:v>0.24533786247062189</c:v>
                </c:pt>
                <c:pt idx="2">
                  <c:v>5.009991859744297E-2</c:v>
                </c:pt>
                <c:pt idx="3">
                  <c:v>0.21052430545881126</c:v>
                </c:pt>
                <c:pt idx="4">
                  <c:v>9.49151460425708E-2</c:v>
                </c:pt>
                <c:pt idx="5">
                  <c:v>4.3928995203619543E-2</c:v>
                </c:pt>
                <c:pt idx="6">
                  <c:v>0.15902590584380885</c:v>
                </c:pt>
                <c:pt idx="7">
                  <c:v>8.0251436186765696E-2</c:v>
                </c:pt>
              </c:numCache>
            </c:numRef>
          </c:val>
          <c:extLst>
            <c:ext xmlns:c16="http://schemas.microsoft.com/office/drawing/2014/chart" uri="{C3380CC4-5D6E-409C-BE32-E72D297353CC}">
              <c16:uniqueId val="{00000010-CC12-4C56-8D4A-E648F9957E8C}"/>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Illness Treated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Sheet1!$G$2:$K$2</c:f>
              <c:strCache>
                <c:ptCount val="5"/>
                <c:pt idx="0">
                  <c:v>Minor Illness</c:v>
                </c:pt>
                <c:pt idx="1">
                  <c:v>Non Communicable</c:v>
                </c:pt>
                <c:pt idx="2">
                  <c:v>Communicable</c:v>
                </c:pt>
                <c:pt idx="3">
                  <c:v>Accident</c:v>
                </c:pt>
                <c:pt idx="4">
                  <c:v>Surgery</c:v>
                </c:pt>
              </c:strCache>
            </c:strRef>
          </c:cat>
          <c:val>
            <c:numRef>
              <c:f>Sheet1!$G$3:$K$3</c:f>
              <c:numCache>
                <c:formatCode>General</c:formatCode>
                <c:ptCount val="5"/>
                <c:pt idx="0">
                  <c:v>49.6</c:v>
                </c:pt>
                <c:pt idx="1">
                  <c:v>32.299999999999997</c:v>
                </c:pt>
                <c:pt idx="2">
                  <c:v>10.199999999999999</c:v>
                </c:pt>
                <c:pt idx="3">
                  <c:v>7.9</c:v>
                </c:pt>
                <c:pt idx="4">
                  <c:v>2.4</c:v>
                </c:pt>
              </c:numCache>
            </c:numRef>
          </c:val>
          <c:extLst>
            <c:ext xmlns:c16="http://schemas.microsoft.com/office/drawing/2014/chart" uri="{C3380CC4-5D6E-409C-BE32-E72D297353CC}">
              <c16:uniqueId val="{00000000-1AB5-4BD4-982E-06DB9800E956}"/>
            </c:ext>
          </c:extLst>
        </c:ser>
        <c:dLbls>
          <c:dLblPos val="outEnd"/>
          <c:showLegendKey val="0"/>
          <c:showVal val="1"/>
          <c:showCatName val="0"/>
          <c:showSerName val="0"/>
          <c:showPercent val="0"/>
          <c:showBubbleSize val="0"/>
        </c:dLbls>
        <c:gapWidth val="219"/>
        <c:overlap val="-27"/>
        <c:axId val="301447280"/>
        <c:axId val="301447608"/>
      </c:barChart>
      <c:catAx>
        <c:axId val="30144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1447608"/>
        <c:crosses val="autoZero"/>
        <c:auto val="1"/>
        <c:lblAlgn val="ctr"/>
        <c:lblOffset val="100"/>
        <c:noMultiLvlLbl val="0"/>
      </c:catAx>
      <c:valAx>
        <c:axId val="301447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1447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4A93BA-5947-4735-8006-41C44A28D90F}" type="doc">
      <dgm:prSet loTypeId="urn:microsoft.com/office/officeart/2005/8/layout/vList2" loCatId="list" qsTypeId="urn:microsoft.com/office/officeart/2005/8/quickstyle/simple5" qsCatId="simple" csTypeId="urn:microsoft.com/office/officeart/2005/8/colors/accent6_1" csCatId="accent6"/>
      <dgm:spPr/>
      <dgm:t>
        <a:bodyPr/>
        <a:lstStyle/>
        <a:p>
          <a:endParaRPr lang="en-US"/>
        </a:p>
      </dgm:t>
    </dgm:pt>
    <dgm:pt modelId="{DFD86C74-AF94-475E-931A-2F8DC7E46E5D}">
      <dgm:prSet/>
      <dgm:spPr/>
      <dgm:t>
        <a:bodyPr/>
        <a:lstStyle/>
        <a:p>
          <a:r>
            <a:rPr lang="en-US" b="1" i="1"/>
            <a:t>Healthcare Policy Review and Design</a:t>
          </a:r>
          <a:endParaRPr lang="en-US"/>
        </a:p>
      </dgm:t>
    </dgm:pt>
    <dgm:pt modelId="{AF503DD1-0456-4FDE-B2D4-CED0F711F457}" type="parTrans" cxnId="{2920475D-C99A-454B-A3D5-D654A07392EE}">
      <dgm:prSet/>
      <dgm:spPr/>
      <dgm:t>
        <a:bodyPr/>
        <a:lstStyle/>
        <a:p>
          <a:endParaRPr lang="en-US"/>
        </a:p>
      </dgm:t>
    </dgm:pt>
    <dgm:pt modelId="{F2600292-716A-4235-A16D-819218F60891}" type="sibTrans" cxnId="{2920475D-C99A-454B-A3D5-D654A07392EE}">
      <dgm:prSet/>
      <dgm:spPr/>
      <dgm:t>
        <a:bodyPr/>
        <a:lstStyle/>
        <a:p>
          <a:endParaRPr lang="en-US"/>
        </a:p>
      </dgm:t>
    </dgm:pt>
    <dgm:pt modelId="{4464BF6C-A6C2-4A7D-AE08-BCBADD0ED9ED}">
      <dgm:prSet/>
      <dgm:spPr/>
      <dgm:t>
        <a:bodyPr/>
        <a:lstStyle/>
        <a:p>
          <a:r>
            <a:rPr lang="en-US" b="1"/>
            <a:t>Quality Assurance</a:t>
          </a:r>
          <a:endParaRPr lang="en-US"/>
        </a:p>
      </dgm:t>
    </dgm:pt>
    <dgm:pt modelId="{EF363B22-3594-4CCA-A762-C12965CF1532}" type="parTrans" cxnId="{3237B0FB-AF4F-48C5-ACCA-B85C211F2FB7}">
      <dgm:prSet/>
      <dgm:spPr/>
      <dgm:t>
        <a:bodyPr/>
        <a:lstStyle/>
        <a:p>
          <a:endParaRPr lang="en-US"/>
        </a:p>
      </dgm:t>
    </dgm:pt>
    <dgm:pt modelId="{34B4722B-C680-4351-9570-4B39835E1D01}" type="sibTrans" cxnId="{3237B0FB-AF4F-48C5-ACCA-B85C211F2FB7}">
      <dgm:prSet/>
      <dgm:spPr/>
      <dgm:t>
        <a:bodyPr/>
        <a:lstStyle/>
        <a:p>
          <a:endParaRPr lang="en-US"/>
        </a:p>
      </dgm:t>
    </dgm:pt>
    <dgm:pt modelId="{2B727A95-7949-4628-862D-E64DA8115DFD}">
      <dgm:prSet/>
      <dgm:spPr/>
      <dgm:t>
        <a:bodyPr/>
        <a:lstStyle/>
        <a:p>
          <a:r>
            <a:rPr lang="en-US" b="1"/>
            <a:t>Performance Improvement</a:t>
          </a:r>
          <a:endParaRPr lang="en-US"/>
        </a:p>
      </dgm:t>
    </dgm:pt>
    <dgm:pt modelId="{7B61B6FF-8A92-421E-85FC-8D6B0E63E076}" type="parTrans" cxnId="{06ABCDA4-C8A2-4A80-B326-30694BED0054}">
      <dgm:prSet/>
      <dgm:spPr/>
      <dgm:t>
        <a:bodyPr/>
        <a:lstStyle/>
        <a:p>
          <a:endParaRPr lang="en-US"/>
        </a:p>
      </dgm:t>
    </dgm:pt>
    <dgm:pt modelId="{D0C19211-EB34-4E57-A545-1D3E81B56245}" type="sibTrans" cxnId="{06ABCDA4-C8A2-4A80-B326-30694BED0054}">
      <dgm:prSet/>
      <dgm:spPr/>
      <dgm:t>
        <a:bodyPr/>
        <a:lstStyle/>
        <a:p>
          <a:endParaRPr lang="en-US"/>
        </a:p>
      </dgm:t>
    </dgm:pt>
    <dgm:pt modelId="{45BFA100-EF31-4631-83C6-12262BEC3F67}">
      <dgm:prSet/>
      <dgm:spPr/>
      <dgm:t>
        <a:bodyPr/>
        <a:lstStyle/>
        <a:p>
          <a:r>
            <a:rPr lang="en-US" b="1"/>
            <a:t>Supply Chain Management</a:t>
          </a:r>
          <a:endParaRPr lang="en-US"/>
        </a:p>
      </dgm:t>
    </dgm:pt>
    <dgm:pt modelId="{999D6A63-A7D9-4382-B000-86BFCAF881A2}" type="parTrans" cxnId="{97118710-656A-4C0A-8A78-0F40B5E2A4FF}">
      <dgm:prSet/>
      <dgm:spPr/>
      <dgm:t>
        <a:bodyPr/>
        <a:lstStyle/>
        <a:p>
          <a:endParaRPr lang="en-US"/>
        </a:p>
      </dgm:t>
    </dgm:pt>
    <dgm:pt modelId="{7AE4591B-B1E9-458B-A47C-1E697DEC0890}" type="sibTrans" cxnId="{97118710-656A-4C0A-8A78-0F40B5E2A4FF}">
      <dgm:prSet/>
      <dgm:spPr/>
      <dgm:t>
        <a:bodyPr/>
        <a:lstStyle/>
        <a:p>
          <a:endParaRPr lang="en-US"/>
        </a:p>
      </dgm:t>
    </dgm:pt>
    <dgm:pt modelId="{4051C9BB-CE90-42F9-B8DF-938C3907A64D}">
      <dgm:prSet/>
      <dgm:spPr/>
      <dgm:t>
        <a:bodyPr/>
        <a:lstStyle/>
        <a:p>
          <a:r>
            <a:rPr lang="en-US" b="1"/>
            <a:t>Total Performance Improvement</a:t>
          </a:r>
          <a:endParaRPr lang="en-US"/>
        </a:p>
      </dgm:t>
    </dgm:pt>
    <dgm:pt modelId="{02B8FE55-9E8B-406B-B2E4-38DAE429E2E1}" type="parTrans" cxnId="{AB49F09A-1E8B-452D-B10C-C2C58AE37A3E}">
      <dgm:prSet/>
      <dgm:spPr/>
      <dgm:t>
        <a:bodyPr/>
        <a:lstStyle/>
        <a:p>
          <a:endParaRPr lang="en-US"/>
        </a:p>
      </dgm:t>
    </dgm:pt>
    <dgm:pt modelId="{C3BF92B0-CF69-4A60-9B91-D7B5AEF6FA11}" type="sibTrans" cxnId="{AB49F09A-1E8B-452D-B10C-C2C58AE37A3E}">
      <dgm:prSet/>
      <dgm:spPr/>
      <dgm:t>
        <a:bodyPr/>
        <a:lstStyle/>
        <a:p>
          <a:endParaRPr lang="en-US"/>
        </a:p>
      </dgm:t>
    </dgm:pt>
    <dgm:pt modelId="{3D1835D9-AE91-4EB3-8A65-7AA24F3470D4}">
      <dgm:prSet/>
      <dgm:spPr/>
      <dgm:t>
        <a:bodyPr/>
        <a:lstStyle/>
        <a:p>
          <a:r>
            <a:rPr lang="en-US" b="1"/>
            <a:t>Process Optimization</a:t>
          </a:r>
          <a:endParaRPr lang="en-US"/>
        </a:p>
      </dgm:t>
    </dgm:pt>
    <dgm:pt modelId="{F192F278-FDC4-4973-9B2B-0DB856077E33}" type="parTrans" cxnId="{F1C51B8B-72A4-4BCB-8651-1A1DA9D80DE6}">
      <dgm:prSet/>
      <dgm:spPr/>
      <dgm:t>
        <a:bodyPr/>
        <a:lstStyle/>
        <a:p>
          <a:endParaRPr lang="en-US"/>
        </a:p>
      </dgm:t>
    </dgm:pt>
    <dgm:pt modelId="{F8910B70-FFB4-4ED6-91C5-DB36B6E89C40}" type="sibTrans" cxnId="{F1C51B8B-72A4-4BCB-8651-1A1DA9D80DE6}">
      <dgm:prSet/>
      <dgm:spPr/>
      <dgm:t>
        <a:bodyPr/>
        <a:lstStyle/>
        <a:p>
          <a:endParaRPr lang="en-US"/>
        </a:p>
      </dgm:t>
    </dgm:pt>
    <dgm:pt modelId="{A2FE83EC-4800-433C-91F2-465A5D4A6F04}">
      <dgm:prSet/>
      <dgm:spPr/>
      <dgm:t>
        <a:bodyPr/>
        <a:lstStyle/>
        <a:p>
          <a:r>
            <a:rPr lang="en-US" b="1"/>
            <a:t>Other Services- Utilization of Facilities such as OT, Opd</a:t>
          </a:r>
          <a:endParaRPr lang="en-US"/>
        </a:p>
      </dgm:t>
    </dgm:pt>
    <dgm:pt modelId="{24CA4295-B84D-4B73-AB3A-4748DBA91ACB}" type="parTrans" cxnId="{CC2ABFF6-6091-45A1-A8B2-28478C6F0458}">
      <dgm:prSet/>
      <dgm:spPr/>
      <dgm:t>
        <a:bodyPr/>
        <a:lstStyle/>
        <a:p>
          <a:endParaRPr lang="en-US"/>
        </a:p>
      </dgm:t>
    </dgm:pt>
    <dgm:pt modelId="{2ACFCB7C-691A-414C-AFCB-7D1A0E25D1AF}" type="sibTrans" cxnId="{CC2ABFF6-6091-45A1-A8B2-28478C6F0458}">
      <dgm:prSet/>
      <dgm:spPr/>
      <dgm:t>
        <a:bodyPr/>
        <a:lstStyle/>
        <a:p>
          <a:endParaRPr lang="en-US"/>
        </a:p>
      </dgm:t>
    </dgm:pt>
    <dgm:pt modelId="{5E5975FB-D767-4A49-A3AE-A348DC2A8FF0}">
      <dgm:prSet/>
      <dgm:spPr/>
      <dgm:t>
        <a:bodyPr/>
        <a:lstStyle/>
        <a:p>
          <a:r>
            <a:rPr lang="en-US" b="1"/>
            <a:t>Program Management	</a:t>
          </a:r>
          <a:endParaRPr lang="en-US"/>
        </a:p>
      </dgm:t>
    </dgm:pt>
    <dgm:pt modelId="{DBDEA254-3B29-4A70-A7D4-AEFAE5AFA6A8}" type="parTrans" cxnId="{C9E4FE7D-280E-4A62-A93B-D72D56DE39B5}">
      <dgm:prSet/>
      <dgm:spPr/>
      <dgm:t>
        <a:bodyPr/>
        <a:lstStyle/>
        <a:p>
          <a:endParaRPr lang="en-US"/>
        </a:p>
      </dgm:t>
    </dgm:pt>
    <dgm:pt modelId="{6D4FF42D-D123-4546-9D41-812209BEFDA1}" type="sibTrans" cxnId="{C9E4FE7D-280E-4A62-A93B-D72D56DE39B5}">
      <dgm:prSet/>
      <dgm:spPr/>
      <dgm:t>
        <a:bodyPr/>
        <a:lstStyle/>
        <a:p>
          <a:endParaRPr lang="en-US"/>
        </a:p>
      </dgm:t>
    </dgm:pt>
    <dgm:pt modelId="{D6BDCCAC-062C-4586-849B-FF9F7E18C092}">
      <dgm:prSet/>
      <dgm:spPr/>
      <dgm:t>
        <a:bodyPr/>
        <a:lstStyle/>
        <a:p>
          <a:r>
            <a:rPr lang="en-US" b="1"/>
            <a:t>Infrastructure Advisory</a:t>
          </a:r>
          <a:endParaRPr lang="en-US"/>
        </a:p>
      </dgm:t>
    </dgm:pt>
    <dgm:pt modelId="{D119996E-5E5C-4AF9-BD70-7E42D276AC3D}" type="parTrans" cxnId="{C5A441CE-570F-4CD3-B314-F13AE1F51244}">
      <dgm:prSet/>
      <dgm:spPr/>
      <dgm:t>
        <a:bodyPr/>
        <a:lstStyle/>
        <a:p>
          <a:endParaRPr lang="en-US"/>
        </a:p>
      </dgm:t>
    </dgm:pt>
    <dgm:pt modelId="{D9E8C636-8780-4607-A44E-CC1FA94FA6AB}" type="sibTrans" cxnId="{C5A441CE-570F-4CD3-B314-F13AE1F51244}">
      <dgm:prSet/>
      <dgm:spPr/>
      <dgm:t>
        <a:bodyPr/>
        <a:lstStyle/>
        <a:p>
          <a:endParaRPr lang="en-US"/>
        </a:p>
      </dgm:t>
    </dgm:pt>
    <dgm:pt modelId="{35D779C9-A778-460C-B159-26AC4C5669B5}">
      <dgm:prSet/>
      <dgm:spPr/>
      <dgm:t>
        <a:bodyPr/>
        <a:lstStyle/>
        <a:p>
          <a:r>
            <a:rPr lang="en-US" b="1"/>
            <a:t>Institutional Strengthening &amp; Capacity Building</a:t>
          </a:r>
          <a:endParaRPr lang="en-US"/>
        </a:p>
      </dgm:t>
    </dgm:pt>
    <dgm:pt modelId="{324223EE-CFFB-4BC7-84E6-9CA05A9BC99C}" type="parTrans" cxnId="{34EC4730-A92D-40E5-8ABC-B47B1EBBB57D}">
      <dgm:prSet/>
      <dgm:spPr/>
      <dgm:t>
        <a:bodyPr/>
        <a:lstStyle/>
        <a:p>
          <a:endParaRPr lang="en-US"/>
        </a:p>
      </dgm:t>
    </dgm:pt>
    <dgm:pt modelId="{38A5F201-91C2-40CB-A61B-1606F08EC520}" type="sibTrans" cxnId="{34EC4730-A92D-40E5-8ABC-B47B1EBBB57D}">
      <dgm:prSet/>
      <dgm:spPr/>
      <dgm:t>
        <a:bodyPr/>
        <a:lstStyle/>
        <a:p>
          <a:endParaRPr lang="en-US"/>
        </a:p>
      </dgm:t>
    </dgm:pt>
    <dgm:pt modelId="{14FE9BC1-26BF-4AB0-BE6E-8A33D05BED9F}" type="pres">
      <dgm:prSet presAssocID="{D04A93BA-5947-4735-8006-41C44A28D90F}" presName="linear" presStyleCnt="0">
        <dgm:presLayoutVars>
          <dgm:animLvl val="lvl"/>
          <dgm:resizeHandles val="exact"/>
        </dgm:presLayoutVars>
      </dgm:prSet>
      <dgm:spPr/>
    </dgm:pt>
    <dgm:pt modelId="{9BD39C1F-A66F-4D51-A4DD-16B17C13C4D4}" type="pres">
      <dgm:prSet presAssocID="{DFD86C74-AF94-475E-931A-2F8DC7E46E5D}" presName="parentText" presStyleLbl="node1" presStyleIdx="0" presStyleCnt="6">
        <dgm:presLayoutVars>
          <dgm:chMax val="0"/>
          <dgm:bulletEnabled val="1"/>
        </dgm:presLayoutVars>
      </dgm:prSet>
      <dgm:spPr/>
    </dgm:pt>
    <dgm:pt modelId="{F0BC260C-5646-4133-8822-5257E6FADD51}" type="pres">
      <dgm:prSet presAssocID="{F2600292-716A-4235-A16D-819218F60891}" presName="spacer" presStyleCnt="0"/>
      <dgm:spPr/>
    </dgm:pt>
    <dgm:pt modelId="{B8503DA2-A436-4B59-8D75-C16BF0D3F4B2}" type="pres">
      <dgm:prSet presAssocID="{4464BF6C-A6C2-4A7D-AE08-BCBADD0ED9ED}" presName="parentText" presStyleLbl="node1" presStyleIdx="1" presStyleCnt="6">
        <dgm:presLayoutVars>
          <dgm:chMax val="0"/>
          <dgm:bulletEnabled val="1"/>
        </dgm:presLayoutVars>
      </dgm:prSet>
      <dgm:spPr/>
    </dgm:pt>
    <dgm:pt modelId="{016F1DA6-8F2E-46F0-97FA-8190B4FCCC93}" type="pres">
      <dgm:prSet presAssocID="{34B4722B-C680-4351-9570-4B39835E1D01}" presName="spacer" presStyleCnt="0"/>
      <dgm:spPr/>
    </dgm:pt>
    <dgm:pt modelId="{458C1798-E0B0-4DB4-A53D-54F7EF9BAFE2}" type="pres">
      <dgm:prSet presAssocID="{2B727A95-7949-4628-862D-E64DA8115DFD}" presName="parentText" presStyleLbl="node1" presStyleIdx="2" presStyleCnt="6">
        <dgm:presLayoutVars>
          <dgm:chMax val="0"/>
          <dgm:bulletEnabled val="1"/>
        </dgm:presLayoutVars>
      </dgm:prSet>
      <dgm:spPr/>
    </dgm:pt>
    <dgm:pt modelId="{5A96ECA4-1B93-47B4-AAE6-CE975078240C}" type="pres">
      <dgm:prSet presAssocID="{2B727A95-7949-4628-862D-E64DA8115DFD}" presName="childText" presStyleLbl="revTx" presStyleIdx="0" presStyleCnt="1">
        <dgm:presLayoutVars>
          <dgm:bulletEnabled val="1"/>
        </dgm:presLayoutVars>
      </dgm:prSet>
      <dgm:spPr/>
    </dgm:pt>
    <dgm:pt modelId="{2F23E1C6-2F5F-4C28-B3C1-B45B1300A242}" type="pres">
      <dgm:prSet presAssocID="{5E5975FB-D767-4A49-A3AE-A348DC2A8FF0}" presName="parentText" presStyleLbl="node1" presStyleIdx="3" presStyleCnt="6">
        <dgm:presLayoutVars>
          <dgm:chMax val="0"/>
          <dgm:bulletEnabled val="1"/>
        </dgm:presLayoutVars>
      </dgm:prSet>
      <dgm:spPr/>
    </dgm:pt>
    <dgm:pt modelId="{9F634686-C1D9-48E2-8F61-37D267ED3F26}" type="pres">
      <dgm:prSet presAssocID="{6D4FF42D-D123-4546-9D41-812209BEFDA1}" presName="spacer" presStyleCnt="0"/>
      <dgm:spPr/>
    </dgm:pt>
    <dgm:pt modelId="{6DB9A680-2203-45F0-9CFD-171DBAA3F779}" type="pres">
      <dgm:prSet presAssocID="{D6BDCCAC-062C-4586-849B-FF9F7E18C092}" presName="parentText" presStyleLbl="node1" presStyleIdx="4" presStyleCnt="6">
        <dgm:presLayoutVars>
          <dgm:chMax val="0"/>
          <dgm:bulletEnabled val="1"/>
        </dgm:presLayoutVars>
      </dgm:prSet>
      <dgm:spPr/>
    </dgm:pt>
    <dgm:pt modelId="{FBA55729-BDA9-48A7-AA8E-00AEA1C9C019}" type="pres">
      <dgm:prSet presAssocID="{D9E8C636-8780-4607-A44E-CC1FA94FA6AB}" presName="spacer" presStyleCnt="0"/>
      <dgm:spPr/>
    </dgm:pt>
    <dgm:pt modelId="{ABCF6538-90E3-4C0A-B1FB-29579C4A2795}" type="pres">
      <dgm:prSet presAssocID="{35D779C9-A778-460C-B159-26AC4C5669B5}" presName="parentText" presStyleLbl="node1" presStyleIdx="5" presStyleCnt="6">
        <dgm:presLayoutVars>
          <dgm:chMax val="0"/>
          <dgm:bulletEnabled val="1"/>
        </dgm:presLayoutVars>
      </dgm:prSet>
      <dgm:spPr/>
    </dgm:pt>
  </dgm:ptLst>
  <dgm:cxnLst>
    <dgm:cxn modelId="{7DDD7709-74A3-493E-AE5D-0655A2F8C08C}" type="presOf" srcId="{5E5975FB-D767-4A49-A3AE-A348DC2A8FF0}" destId="{2F23E1C6-2F5F-4C28-B3C1-B45B1300A242}" srcOrd="0" destOrd="0" presId="urn:microsoft.com/office/officeart/2005/8/layout/vList2"/>
    <dgm:cxn modelId="{97118710-656A-4C0A-8A78-0F40B5E2A4FF}" srcId="{2B727A95-7949-4628-862D-E64DA8115DFD}" destId="{45BFA100-EF31-4631-83C6-12262BEC3F67}" srcOrd="0" destOrd="0" parTransId="{999D6A63-A7D9-4382-B000-86BFCAF881A2}" sibTransId="{7AE4591B-B1E9-458B-A47C-1E697DEC0890}"/>
    <dgm:cxn modelId="{B17EEB2A-DD76-4585-AA8E-A85F3F00A72B}" type="presOf" srcId="{D04A93BA-5947-4735-8006-41C44A28D90F}" destId="{14FE9BC1-26BF-4AB0-BE6E-8A33D05BED9F}" srcOrd="0" destOrd="0" presId="urn:microsoft.com/office/officeart/2005/8/layout/vList2"/>
    <dgm:cxn modelId="{34EC4730-A92D-40E5-8ABC-B47B1EBBB57D}" srcId="{D04A93BA-5947-4735-8006-41C44A28D90F}" destId="{35D779C9-A778-460C-B159-26AC4C5669B5}" srcOrd="5" destOrd="0" parTransId="{324223EE-CFFB-4BC7-84E6-9CA05A9BC99C}" sibTransId="{38A5F201-91C2-40CB-A61B-1606F08EC520}"/>
    <dgm:cxn modelId="{C73BE334-06AC-4ADA-9217-3D31D1D61153}" type="presOf" srcId="{2B727A95-7949-4628-862D-E64DA8115DFD}" destId="{458C1798-E0B0-4DB4-A53D-54F7EF9BAFE2}" srcOrd="0" destOrd="0" presId="urn:microsoft.com/office/officeart/2005/8/layout/vList2"/>
    <dgm:cxn modelId="{767E8535-0BFC-4926-888D-76C2DC5BDCFD}" type="presOf" srcId="{A2FE83EC-4800-433C-91F2-465A5D4A6F04}" destId="{5A96ECA4-1B93-47B4-AAE6-CE975078240C}" srcOrd="0" destOrd="3" presId="urn:microsoft.com/office/officeart/2005/8/layout/vList2"/>
    <dgm:cxn modelId="{0D529C40-ECF3-45F4-A58D-46D99754F946}" type="presOf" srcId="{45BFA100-EF31-4631-83C6-12262BEC3F67}" destId="{5A96ECA4-1B93-47B4-AAE6-CE975078240C}" srcOrd="0" destOrd="0" presId="urn:microsoft.com/office/officeart/2005/8/layout/vList2"/>
    <dgm:cxn modelId="{2920475D-C99A-454B-A3D5-D654A07392EE}" srcId="{D04A93BA-5947-4735-8006-41C44A28D90F}" destId="{DFD86C74-AF94-475E-931A-2F8DC7E46E5D}" srcOrd="0" destOrd="0" parTransId="{AF503DD1-0456-4FDE-B2D4-CED0F711F457}" sibTransId="{F2600292-716A-4235-A16D-819218F60891}"/>
    <dgm:cxn modelId="{A29AAE45-7F5B-4599-ABA3-A7C2F02FC04D}" type="presOf" srcId="{D6BDCCAC-062C-4586-849B-FF9F7E18C092}" destId="{6DB9A680-2203-45F0-9CFD-171DBAA3F779}" srcOrd="0" destOrd="0" presId="urn:microsoft.com/office/officeart/2005/8/layout/vList2"/>
    <dgm:cxn modelId="{4BE8E247-2202-4A05-B773-AA4A13408F8A}" type="presOf" srcId="{DFD86C74-AF94-475E-931A-2F8DC7E46E5D}" destId="{9BD39C1F-A66F-4D51-A4DD-16B17C13C4D4}" srcOrd="0" destOrd="0" presId="urn:microsoft.com/office/officeart/2005/8/layout/vList2"/>
    <dgm:cxn modelId="{FDCC8A74-397F-418C-8E4C-EC4569502436}" type="presOf" srcId="{35D779C9-A778-460C-B159-26AC4C5669B5}" destId="{ABCF6538-90E3-4C0A-B1FB-29579C4A2795}" srcOrd="0" destOrd="0" presId="urn:microsoft.com/office/officeart/2005/8/layout/vList2"/>
    <dgm:cxn modelId="{C9E4FE7D-280E-4A62-A93B-D72D56DE39B5}" srcId="{D04A93BA-5947-4735-8006-41C44A28D90F}" destId="{5E5975FB-D767-4A49-A3AE-A348DC2A8FF0}" srcOrd="3" destOrd="0" parTransId="{DBDEA254-3B29-4A70-A7D4-AEFAE5AFA6A8}" sibTransId="{6D4FF42D-D123-4546-9D41-812209BEFDA1}"/>
    <dgm:cxn modelId="{FBD8B888-E2FE-4DEC-835E-E2A4D416011A}" type="presOf" srcId="{3D1835D9-AE91-4EB3-8A65-7AA24F3470D4}" destId="{5A96ECA4-1B93-47B4-AAE6-CE975078240C}" srcOrd="0" destOrd="2" presId="urn:microsoft.com/office/officeart/2005/8/layout/vList2"/>
    <dgm:cxn modelId="{F1C51B8B-72A4-4BCB-8651-1A1DA9D80DE6}" srcId="{2B727A95-7949-4628-862D-E64DA8115DFD}" destId="{3D1835D9-AE91-4EB3-8A65-7AA24F3470D4}" srcOrd="2" destOrd="0" parTransId="{F192F278-FDC4-4973-9B2B-0DB856077E33}" sibTransId="{F8910B70-FFB4-4ED6-91C5-DB36B6E89C40}"/>
    <dgm:cxn modelId="{AB49F09A-1E8B-452D-B10C-C2C58AE37A3E}" srcId="{2B727A95-7949-4628-862D-E64DA8115DFD}" destId="{4051C9BB-CE90-42F9-B8DF-938C3907A64D}" srcOrd="1" destOrd="0" parTransId="{02B8FE55-9E8B-406B-B2E4-38DAE429E2E1}" sibTransId="{C3BF92B0-CF69-4A60-9B91-D7B5AEF6FA11}"/>
    <dgm:cxn modelId="{06ABCDA4-C8A2-4A80-B326-30694BED0054}" srcId="{D04A93BA-5947-4735-8006-41C44A28D90F}" destId="{2B727A95-7949-4628-862D-E64DA8115DFD}" srcOrd="2" destOrd="0" parTransId="{7B61B6FF-8A92-421E-85FC-8D6B0E63E076}" sibTransId="{D0C19211-EB34-4E57-A545-1D3E81B56245}"/>
    <dgm:cxn modelId="{06DA0BA6-0480-44FA-81EB-F20D15E2041A}" type="presOf" srcId="{4464BF6C-A6C2-4A7D-AE08-BCBADD0ED9ED}" destId="{B8503DA2-A436-4B59-8D75-C16BF0D3F4B2}" srcOrd="0" destOrd="0" presId="urn:microsoft.com/office/officeart/2005/8/layout/vList2"/>
    <dgm:cxn modelId="{C5A441CE-570F-4CD3-B314-F13AE1F51244}" srcId="{D04A93BA-5947-4735-8006-41C44A28D90F}" destId="{D6BDCCAC-062C-4586-849B-FF9F7E18C092}" srcOrd="4" destOrd="0" parTransId="{D119996E-5E5C-4AF9-BD70-7E42D276AC3D}" sibTransId="{D9E8C636-8780-4607-A44E-CC1FA94FA6AB}"/>
    <dgm:cxn modelId="{97DC73E7-5315-4223-929A-089C0BFAA5EA}" type="presOf" srcId="{4051C9BB-CE90-42F9-B8DF-938C3907A64D}" destId="{5A96ECA4-1B93-47B4-AAE6-CE975078240C}" srcOrd="0" destOrd="1" presId="urn:microsoft.com/office/officeart/2005/8/layout/vList2"/>
    <dgm:cxn modelId="{CC2ABFF6-6091-45A1-A8B2-28478C6F0458}" srcId="{2B727A95-7949-4628-862D-E64DA8115DFD}" destId="{A2FE83EC-4800-433C-91F2-465A5D4A6F04}" srcOrd="3" destOrd="0" parTransId="{24CA4295-B84D-4B73-AB3A-4748DBA91ACB}" sibTransId="{2ACFCB7C-691A-414C-AFCB-7D1A0E25D1AF}"/>
    <dgm:cxn modelId="{3237B0FB-AF4F-48C5-ACCA-B85C211F2FB7}" srcId="{D04A93BA-5947-4735-8006-41C44A28D90F}" destId="{4464BF6C-A6C2-4A7D-AE08-BCBADD0ED9ED}" srcOrd="1" destOrd="0" parTransId="{EF363B22-3594-4CCA-A762-C12965CF1532}" sibTransId="{34B4722B-C680-4351-9570-4B39835E1D01}"/>
    <dgm:cxn modelId="{97BC1326-0A11-4C8D-9C69-FD6E8E680336}" type="presParOf" srcId="{14FE9BC1-26BF-4AB0-BE6E-8A33D05BED9F}" destId="{9BD39C1F-A66F-4D51-A4DD-16B17C13C4D4}" srcOrd="0" destOrd="0" presId="urn:microsoft.com/office/officeart/2005/8/layout/vList2"/>
    <dgm:cxn modelId="{192D3F12-7F49-4632-A1CA-23AFEFC79B0D}" type="presParOf" srcId="{14FE9BC1-26BF-4AB0-BE6E-8A33D05BED9F}" destId="{F0BC260C-5646-4133-8822-5257E6FADD51}" srcOrd="1" destOrd="0" presId="urn:microsoft.com/office/officeart/2005/8/layout/vList2"/>
    <dgm:cxn modelId="{78745AF4-E1EE-4B71-96BA-2C4E514A74EF}" type="presParOf" srcId="{14FE9BC1-26BF-4AB0-BE6E-8A33D05BED9F}" destId="{B8503DA2-A436-4B59-8D75-C16BF0D3F4B2}" srcOrd="2" destOrd="0" presId="urn:microsoft.com/office/officeart/2005/8/layout/vList2"/>
    <dgm:cxn modelId="{62003054-32DD-4376-8765-DD3F99656F96}" type="presParOf" srcId="{14FE9BC1-26BF-4AB0-BE6E-8A33D05BED9F}" destId="{016F1DA6-8F2E-46F0-97FA-8190B4FCCC93}" srcOrd="3" destOrd="0" presId="urn:microsoft.com/office/officeart/2005/8/layout/vList2"/>
    <dgm:cxn modelId="{13365D01-2223-4488-868C-73CD9EBA8F5D}" type="presParOf" srcId="{14FE9BC1-26BF-4AB0-BE6E-8A33D05BED9F}" destId="{458C1798-E0B0-4DB4-A53D-54F7EF9BAFE2}" srcOrd="4" destOrd="0" presId="urn:microsoft.com/office/officeart/2005/8/layout/vList2"/>
    <dgm:cxn modelId="{20D299B9-8B71-4F34-B308-B102C4F9A375}" type="presParOf" srcId="{14FE9BC1-26BF-4AB0-BE6E-8A33D05BED9F}" destId="{5A96ECA4-1B93-47B4-AAE6-CE975078240C}" srcOrd="5" destOrd="0" presId="urn:microsoft.com/office/officeart/2005/8/layout/vList2"/>
    <dgm:cxn modelId="{0720250D-D188-4FFC-A3C4-91A40E1934D5}" type="presParOf" srcId="{14FE9BC1-26BF-4AB0-BE6E-8A33D05BED9F}" destId="{2F23E1C6-2F5F-4C28-B3C1-B45B1300A242}" srcOrd="6" destOrd="0" presId="urn:microsoft.com/office/officeart/2005/8/layout/vList2"/>
    <dgm:cxn modelId="{59E43862-9256-477D-B1A9-A1D2BC8BFF98}" type="presParOf" srcId="{14FE9BC1-26BF-4AB0-BE6E-8A33D05BED9F}" destId="{9F634686-C1D9-48E2-8F61-37D267ED3F26}" srcOrd="7" destOrd="0" presId="urn:microsoft.com/office/officeart/2005/8/layout/vList2"/>
    <dgm:cxn modelId="{56DE3ED1-673B-4A25-BCEB-1965517BFD6B}" type="presParOf" srcId="{14FE9BC1-26BF-4AB0-BE6E-8A33D05BED9F}" destId="{6DB9A680-2203-45F0-9CFD-171DBAA3F779}" srcOrd="8" destOrd="0" presId="urn:microsoft.com/office/officeart/2005/8/layout/vList2"/>
    <dgm:cxn modelId="{F6643647-ED52-406A-8AC9-5F6B090F571B}" type="presParOf" srcId="{14FE9BC1-26BF-4AB0-BE6E-8A33D05BED9F}" destId="{FBA55729-BDA9-48A7-AA8E-00AEA1C9C019}" srcOrd="9" destOrd="0" presId="urn:microsoft.com/office/officeart/2005/8/layout/vList2"/>
    <dgm:cxn modelId="{2C994FC8-5E5B-4D3B-9580-14BC84248F73}" type="presParOf" srcId="{14FE9BC1-26BF-4AB0-BE6E-8A33D05BED9F}" destId="{ABCF6538-90E3-4C0A-B1FB-29579C4A2795}"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81978D9-A60F-4574-A3B1-6347D2F60EC6}" type="doc">
      <dgm:prSet loTypeId="urn:microsoft.com/office/officeart/2005/8/layout/vProcess5" loCatId="process" qsTypeId="urn:microsoft.com/office/officeart/2005/8/quickstyle/simple1" qsCatId="simple" csTypeId="urn:microsoft.com/office/officeart/2005/8/colors/accent5_1" csCatId="accent5"/>
      <dgm:spPr/>
      <dgm:t>
        <a:bodyPr/>
        <a:lstStyle/>
        <a:p>
          <a:endParaRPr lang="en-US"/>
        </a:p>
      </dgm:t>
    </dgm:pt>
    <dgm:pt modelId="{3500C0B1-49EF-4EB3-8C35-F01307514ED9}">
      <dgm:prSet/>
      <dgm:spPr/>
      <dgm:t>
        <a:bodyPr/>
        <a:lstStyle/>
        <a:p>
          <a:r>
            <a:rPr lang="en-US"/>
            <a:t>Out of Pocket Expenditure Indicator was calculated using WHO OOP indicator formula as</a:t>
          </a:r>
        </a:p>
      </dgm:t>
    </dgm:pt>
    <dgm:pt modelId="{0BB54E70-8FB9-4275-A2C7-C6937D3693DC}" type="parTrans" cxnId="{C65B1F01-CE3B-4376-BA84-CAC115C709A5}">
      <dgm:prSet/>
      <dgm:spPr/>
      <dgm:t>
        <a:bodyPr/>
        <a:lstStyle/>
        <a:p>
          <a:endParaRPr lang="en-US"/>
        </a:p>
      </dgm:t>
    </dgm:pt>
    <dgm:pt modelId="{566A7045-C077-48AD-9D7D-8CDFFC24C086}" type="sibTrans" cxnId="{C65B1F01-CE3B-4376-BA84-CAC115C709A5}">
      <dgm:prSet phldrT="01" phldr="0"/>
      <dgm:spPr/>
      <dgm:t>
        <a:bodyPr/>
        <a:lstStyle/>
        <a:p>
          <a:r>
            <a:rPr lang="en-US"/>
            <a:t>01</a:t>
          </a:r>
        </a:p>
      </dgm:t>
    </dgm:pt>
    <dgm:pt modelId="{2590131F-67D7-4055-A6A8-10ACEEA9CDD2}">
      <dgm:prSet/>
      <dgm:spPr/>
      <dgm:t>
        <a:bodyPr/>
        <a:lstStyle/>
        <a:p>
          <a:r>
            <a:rPr lang="en-US"/>
            <a:t>OOP = (Household Out of Pocket Expenditure for Health during past 12 months/ Total Household Income) x 100</a:t>
          </a:r>
        </a:p>
      </dgm:t>
    </dgm:pt>
    <dgm:pt modelId="{C39BF475-85C0-4595-A127-29AD6E9AB32C}" type="parTrans" cxnId="{013A1783-46AD-4808-A5DC-0FAC370DF141}">
      <dgm:prSet/>
      <dgm:spPr/>
      <dgm:t>
        <a:bodyPr/>
        <a:lstStyle/>
        <a:p>
          <a:endParaRPr lang="en-US"/>
        </a:p>
      </dgm:t>
    </dgm:pt>
    <dgm:pt modelId="{951EA4C6-549B-4DCC-A965-A6E5C132827A}" type="sibTrans" cxnId="{013A1783-46AD-4808-A5DC-0FAC370DF141}">
      <dgm:prSet phldrT="02" phldr="0"/>
      <dgm:spPr/>
      <dgm:t>
        <a:bodyPr/>
        <a:lstStyle/>
        <a:p>
          <a:r>
            <a:rPr lang="en-US"/>
            <a:t>02</a:t>
          </a:r>
        </a:p>
      </dgm:t>
    </dgm:pt>
    <dgm:pt modelId="{AF7CAF65-80AD-48BC-B455-A70124E5D691}">
      <dgm:prSet/>
      <dgm:spPr/>
      <dgm:t>
        <a:bodyPr/>
        <a:lstStyle/>
        <a:p>
          <a:r>
            <a:rPr lang="en-US"/>
            <a:t>Categorized into 4 categories</a:t>
          </a:r>
        </a:p>
      </dgm:t>
    </dgm:pt>
    <dgm:pt modelId="{A09E53B0-C08C-4774-8756-91509528A287}" type="parTrans" cxnId="{323FFBC0-1265-412D-A4BE-F41231990C69}">
      <dgm:prSet/>
      <dgm:spPr/>
      <dgm:t>
        <a:bodyPr/>
        <a:lstStyle/>
        <a:p>
          <a:endParaRPr lang="en-US"/>
        </a:p>
      </dgm:t>
    </dgm:pt>
    <dgm:pt modelId="{50AB115C-C379-4871-80FF-1C075037FA41}" type="sibTrans" cxnId="{323FFBC0-1265-412D-A4BE-F41231990C69}">
      <dgm:prSet phldrT="03" phldr="0"/>
      <dgm:spPr/>
      <dgm:t>
        <a:bodyPr/>
        <a:lstStyle/>
        <a:p>
          <a:endParaRPr lang="en-US"/>
        </a:p>
      </dgm:t>
    </dgm:pt>
    <dgm:pt modelId="{79017E99-FFFF-467C-B1BB-FCD495AD8F25}">
      <dgm:prSet/>
      <dgm:spPr/>
      <dgm:t>
        <a:bodyPr/>
        <a:lstStyle/>
        <a:p>
          <a:r>
            <a:rPr lang="en-US"/>
            <a:t>0-10%</a:t>
          </a:r>
        </a:p>
      </dgm:t>
    </dgm:pt>
    <dgm:pt modelId="{F0A50B1A-EB33-4069-B3F9-FA99A559935B}" type="parTrans" cxnId="{C2C48BD6-E2E5-475A-B501-6289E7D0EBC4}">
      <dgm:prSet/>
      <dgm:spPr/>
      <dgm:t>
        <a:bodyPr/>
        <a:lstStyle/>
        <a:p>
          <a:endParaRPr lang="en-US"/>
        </a:p>
      </dgm:t>
    </dgm:pt>
    <dgm:pt modelId="{B0277517-C4DF-44F0-9AF3-FFE8E6F8DF4D}" type="sibTrans" cxnId="{C2C48BD6-E2E5-475A-B501-6289E7D0EBC4}">
      <dgm:prSet/>
      <dgm:spPr/>
      <dgm:t>
        <a:bodyPr/>
        <a:lstStyle/>
        <a:p>
          <a:endParaRPr lang="en-US"/>
        </a:p>
      </dgm:t>
    </dgm:pt>
    <dgm:pt modelId="{9EDDBCD2-E45C-43DA-B2CC-9FB4221DC136}">
      <dgm:prSet/>
      <dgm:spPr/>
      <dgm:t>
        <a:bodyPr/>
        <a:lstStyle/>
        <a:p>
          <a:r>
            <a:rPr lang="en-US"/>
            <a:t>10-20%</a:t>
          </a:r>
        </a:p>
      </dgm:t>
    </dgm:pt>
    <dgm:pt modelId="{CBADBF12-E181-4365-924B-AE2B9C7A1A59}" type="parTrans" cxnId="{DEB39056-17DE-4566-9217-3C27FF263863}">
      <dgm:prSet/>
      <dgm:spPr/>
      <dgm:t>
        <a:bodyPr/>
        <a:lstStyle/>
        <a:p>
          <a:endParaRPr lang="en-US"/>
        </a:p>
      </dgm:t>
    </dgm:pt>
    <dgm:pt modelId="{2F62157D-38FC-44A5-8B21-AF8E3CA624C9}" type="sibTrans" cxnId="{DEB39056-17DE-4566-9217-3C27FF263863}">
      <dgm:prSet/>
      <dgm:spPr/>
      <dgm:t>
        <a:bodyPr/>
        <a:lstStyle/>
        <a:p>
          <a:endParaRPr lang="en-US"/>
        </a:p>
      </dgm:t>
    </dgm:pt>
    <dgm:pt modelId="{F039DD78-CDBE-4EC6-9A62-01B4E2DB25E1}">
      <dgm:prSet/>
      <dgm:spPr/>
      <dgm:t>
        <a:bodyPr/>
        <a:lstStyle/>
        <a:p>
          <a:r>
            <a:rPr lang="en-US" dirty="0"/>
            <a:t>20-40%</a:t>
          </a:r>
        </a:p>
      </dgm:t>
    </dgm:pt>
    <dgm:pt modelId="{4A677E13-4FFD-4104-B349-86819D993A64}" type="parTrans" cxnId="{F516E697-3B13-4805-AF3C-211CAD074515}">
      <dgm:prSet/>
      <dgm:spPr/>
      <dgm:t>
        <a:bodyPr/>
        <a:lstStyle/>
        <a:p>
          <a:endParaRPr lang="en-US"/>
        </a:p>
      </dgm:t>
    </dgm:pt>
    <dgm:pt modelId="{601FEBF5-E5EE-4530-81D8-C28613BF80A8}" type="sibTrans" cxnId="{F516E697-3B13-4805-AF3C-211CAD074515}">
      <dgm:prSet/>
      <dgm:spPr/>
      <dgm:t>
        <a:bodyPr/>
        <a:lstStyle/>
        <a:p>
          <a:endParaRPr lang="en-US"/>
        </a:p>
      </dgm:t>
    </dgm:pt>
    <dgm:pt modelId="{086567D5-9F37-4DFB-A76B-8434C58F9B4A}">
      <dgm:prSet/>
      <dgm:spPr/>
      <dgm:t>
        <a:bodyPr/>
        <a:lstStyle/>
        <a:p>
          <a:r>
            <a:rPr lang="en-US"/>
            <a:t>≥ 40</a:t>
          </a:r>
        </a:p>
      </dgm:t>
    </dgm:pt>
    <dgm:pt modelId="{C9BF9907-FB23-4D54-B542-84C175A6A5C0}" type="parTrans" cxnId="{8DF3ED0D-5E7F-409E-AAA5-B2CC5867829A}">
      <dgm:prSet/>
      <dgm:spPr/>
      <dgm:t>
        <a:bodyPr/>
        <a:lstStyle/>
        <a:p>
          <a:endParaRPr lang="en-US"/>
        </a:p>
      </dgm:t>
    </dgm:pt>
    <dgm:pt modelId="{56751EF1-E7F8-47AA-AD4A-86C1C27425CE}" type="sibTrans" cxnId="{8DF3ED0D-5E7F-409E-AAA5-B2CC5867829A}">
      <dgm:prSet/>
      <dgm:spPr/>
      <dgm:t>
        <a:bodyPr/>
        <a:lstStyle/>
        <a:p>
          <a:endParaRPr lang="en-US"/>
        </a:p>
      </dgm:t>
    </dgm:pt>
    <dgm:pt modelId="{CD1F9EF0-F250-4C9D-AA76-156CA6D579FE}" type="pres">
      <dgm:prSet presAssocID="{C81978D9-A60F-4574-A3B1-6347D2F60EC6}" presName="outerComposite" presStyleCnt="0">
        <dgm:presLayoutVars>
          <dgm:chMax val="5"/>
          <dgm:dir/>
          <dgm:resizeHandles val="exact"/>
        </dgm:presLayoutVars>
      </dgm:prSet>
      <dgm:spPr/>
    </dgm:pt>
    <dgm:pt modelId="{E3227ED5-7A30-45EF-89A5-EFE6905A3148}" type="pres">
      <dgm:prSet presAssocID="{C81978D9-A60F-4574-A3B1-6347D2F60EC6}" presName="dummyMaxCanvas" presStyleCnt="0">
        <dgm:presLayoutVars/>
      </dgm:prSet>
      <dgm:spPr/>
    </dgm:pt>
    <dgm:pt modelId="{0644F9C8-29D9-4AA5-81FE-C57D7B764DFF}" type="pres">
      <dgm:prSet presAssocID="{C81978D9-A60F-4574-A3B1-6347D2F60EC6}" presName="ThreeNodes_1" presStyleLbl="node1" presStyleIdx="0" presStyleCnt="3">
        <dgm:presLayoutVars>
          <dgm:bulletEnabled val="1"/>
        </dgm:presLayoutVars>
      </dgm:prSet>
      <dgm:spPr/>
    </dgm:pt>
    <dgm:pt modelId="{3FC5E947-6FBB-4A58-A0F9-E4D8BE5DF359}" type="pres">
      <dgm:prSet presAssocID="{C81978D9-A60F-4574-A3B1-6347D2F60EC6}" presName="ThreeNodes_2" presStyleLbl="node1" presStyleIdx="1" presStyleCnt="3">
        <dgm:presLayoutVars>
          <dgm:bulletEnabled val="1"/>
        </dgm:presLayoutVars>
      </dgm:prSet>
      <dgm:spPr/>
    </dgm:pt>
    <dgm:pt modelId="{92393D10-BF8F-4A8B-8C1A-8F5834D12C74}" type="pres">
      <dgm:prSet presAssocID="{C81978D9-A60F-4574-A3B1-6347D2F60EC6}" presName="ThreeNodes_3" presStyleLbl="node1" presStyleIdx="2" presStyleCnt="3">
        <dgm:presLayoutVars>
          <dgm:bulletEnabled val="1"/>
        </dgm:presLayoutVars>
      </dgm:prSet>
      <dgm:spPr/>
    </dgm:pt>
    <dgm:pt modelId="{77BF47C7-D194-4AB9-A6EF-5ABB802A2CAC}" type="pres">
      <dgm:prSet presAssocID="{C81978D9-A60F-4574-A3B1-6347D2F60EC6}" presName="ThreeConn_1-2" presStyleLbl="fgAccFollowNode1" presStyleIdx="0" presStyleCnt="2">
        <dgm:presLayoutVars>
          <dgm:bulletEnabled val="1"/>
        </dgm:presLayoutVars>
      </dgm:prSet>
      <dgm:spPr/>
    </dgm:pt>
    <dgm:pt modelId="{DAB32D6B-0BB7-4CAD-93D3-5F601F0D7DD0}" type="pres">
      <dgm:prSet presAssocID="{C81978D9-A60F-4574-A3B1-6347D2F60EC6}" presName="ThreeConn_2-3" presStyleLbl="fgAccFollowNode1" presStyleIdx="1" presStyleCnt="2">
        <dgm:presLayoutVars>
          <dgm:bulletEnabled val="1"/>
        </dgm:presLayoutVars>
      </dgm:prSet>
      <dgm:spPr/>
    </dgm:pt>
    <dgm:pt modelId="{CAE5B0BD-5C65-495E-80EF-0262D73FF7FB}" type="pres">
      <dgm:prSet presAssocID="{C81978D9-A60F-4574-A3B1-6347D2F60EC6}" presName="ThreeNodes_1_text" presStyleLbl="node1" presStyleIdx="2" presStyleCnt="3">
        <dgm:presLayoutVars>
          <dgm:bulletEnabled val="1"/>
        </dgm:presLayoutVars>
      </dgm:prSet>
      <dgm:spPr/>
    </dgm:pt>
    <dgm:pt modelId="{13548A9E-2D50-4DE0-B78A-F569C563F8BD}" type="pres">
      <dgm:prSet presAssocID="{C81978D9-A60F-4574-A3B1-6347D2F60EC6}" presName="ThreeNodes_2_text" presStyleLbl="node1" presStyleIdx="2" presStyleCnt="3">
        <dgm:presLayoutVars>
          <dgm:bulletEnabled val="1"/>
        </dgm:presLayoutVars>
      </dgm:prSet>
      <dgm:spPr/>
    </dgm:pt>
    <dgm:pt modelId="{251FA764-DD40-4CF6-9072-3F68E3C608AB}" type="pres">
      <dgm:prSet presAssocID="{C81978D9-A60F-4574-A3B1-6347D2F60EC6}" presName="ThreeNodes_3_text" presStyleLbl="node1" presStyleIdx="2" presStyleCnt="3">
        <dgm:presLayoutVars>
          <dgm:bulletEnabled val="1"/>
        </dgm:presLayoutVars>
      </dgm:prSet>
      <dgm:spPr/>
    </dgm:pt>
  </dgm:ptLst>
  <dgm:cxnLst>
    <dgm:cxn modelId="{C65B1F01-CE3B-4376-BA84-CAC115C709A5}" srcId="{C81978D9-A60F-4574-A3B1-6347D2F60EC6}" destId="{3500C0B1-49EF-4EB3-8C35-F01307514ED9}" srcOrd="0" destOrd="0" parTransId="{0BB54E70-8FB9-4275-A2C7-C6937D3693DC}" sibTransId="{566A7045-C077-48AD-9D7D-8CDFFC24C086}"/>
    <dgm:cxn modelId="{8DF3ED0D-5E7F-409E-AAA5-B2CC5867829A}" srcId="{AF7CAF65-80AD-48BC-B455-A70124E5D691}" destId="{086567D5-9F37-4DFB-A76B-8434C58F9B4A}" srcOrd="3" destOrd="0" parTransId="{C9BF9907-FB23-4D54-B542-84C175A6A5C0}" sibTransId="{56751EF1-E7F8-47AA-AD4A-86C1C27425CE}"/>
    <dgm:cxn modelId="{561CE31B-47F7-4B85-B02F-A24B3E1B5E74}" type="presOf" srcId="{951EA4C6-549B-4DCC-A965-A6E5C132827A}" destId="{DAB32D6B-0BB7-4CAD-93D3-5F601F0D7DD0}" srcOrd="0" destOrd="0" presId="urn:microsoft.com/office/officeart/2005/8/layout/vProcess5"/>
    <dgm:cxn modelId="{98B7701F-4199-4EFE-8E86-FC30AC789B79}" type="presOf" srcId="{3500C0B1-49EF-4EB3-8C35-F01307514ED9}" destId="{CAE5B0BD-5C65-495E-80EF-0262D73FF7FB}" srcOrd="1" destOrd="0" presId="urn:microsoft.com/office/officeart/2005/8/layout/vProcess5"/>
    <dgm:cxn modelId="{D41B2220-E934-4CC5-BEAB-8DF5C9401E58}" type="presOf" srcId="{C81978D9-A60F-4574-A3B1-6347D2F60EC6}" destId="{CD1F9EF0-F250-4C9D-AA76-156CA6D579FE}" srcOrd="0" destOrd="0" presId="urn:microsoft.com/office/officeart/2005/8/layout/vProcess5"/>
    <dgm:cxn modelId="{9C0BCC36-6A08-41D1-9988-1571E55E9C2B}" type="presOf" srcId="{2590131F-67D7-4055-A6A8-10ACEEA9CDD2}" destId="{3FC5E947-6FBB-4A58-A0F9-E4D8BE5DF359}" srcOrd="0" destOrd="0" presId="urn:microsoft.com/office/officeart/2005/8/layout/vProcess5"/>
    <dgm:cxn modelId="{9E21E35E-E638-482F-9864-9591AE94E76C}" type="presOf" srcId="{9EDDBCD2-E45C-43DA-B2CC-9FB4221DC136}" destId="{251FA764-DD40-4CF6-9072-3F68E3C608AB}" srcOrd="1" destOrd="2" presId="urn:microsoft.com/office/officeart/2005/8/layout/vProcess5"/>
    <dgm:cxn modelId="{03E56B63-1DDC-43E2-BF65-963351CFC56B}" type="presOf" srcId="{F039DD78-CDBE-4EC6-9A62-01B4E2DB25E1}" destId="{251FA764-DD40-4CF6-9072-3F68E3C608AB}" srcOrd="1" destOrd="3" presId="urn:microsoft.com/office/officeart/2005/8/layout/vProcess5"/>
    <dgm:cxn modelId="{EF843F46-DE0D-4266-8F5D-BC2C67EDB00E}" type="presOf" srcId="{3500C0B1-49EF-4EB3-8C35-F01307514ED9}" destId="{0644F9C8-29D9-4AA5-81FE-C57D7B764DFF}" srcOrd="0" destOrd="0" presId="urn:microsoft.com/office/officeart/2005/8/layout/vProcess5"/>
    <dgm:cxn modelId="{936BF16D-596B-4789-964C-4D60F2615BB6}" type="presOf" srcId="{79017E99-FFFF-467C-B1BB-FCD495AD8F25}" destId="{251FA764-DD40-4CF6-9072-3F68E3C608AB}" srcOrd="1" destOrd="1" presId="urn:microsoft.com/office/officeart/2005/8/layout/vProcess5"/>
    <dgm:cxn modelId="{70A94975-1AA9-447C-BF4B-B62C41014E0D}" type="presOf" srcId="{086567D5-9F37-4DFB-A76B-8434C58F9B4A}" destId="{251FA764-DD40-4CF6-9072-3F68E3C608AB}" srcOrd="1" destOrd="4" presId="urn:microsoft.com/office/officeart/2005/8/layout/vProcess5"/>
    <dgm:cxn modelId="{DEB39056-17DE-4566-9217-3C27FF263863}" srcId="{AF7CAF65-80AD-48BC-B455-A70124E5D691}" destId="{9EDDBCD2-E45C-43DA-B2CC-9FB4221DC136}" srcOrd="1" destOrd="0" parTransId="{CBADBF12-E181-4365-924B-AE2B9C7A1A59}" sibTransId="{2F62157D-38FC-44A5-8B21-AF8E3CA624C9}"/>
    <dgm:cxn modelId="{013A1783-46AD-4808-A5DC-0FAC370DF141}" srcId="{C81978D9-A60F-4574-A3B1-6347D2F60EC6}" destId="{2590131F-67D7-4055-A6A8-10ACEEA9CDD2}" srcOrd="1" destOrd="0" parTransId="{C39BF475-85C0-4595-A127-29AD6E9AB32C}" sibTransId="{951EA4C6-549B-4DCC-A965-A6E5C132827A}"/>
    <dgm:cxn modelId="{9DA2D588-1C1C-4213-9C0D-E2962C555403}" type="presOf" srcId="{AF7CAF65-80AD-48BC-B455-A70124E5D691}" destId="{92393D10-BF8F-4A8B-8C1A-8F5834D12C74}" srcOrd="0" destOrd="0" presId="urn:microsoft.com/office/officeart/2005/8/layout/vProcess5"/>
    <dgm:cxn modelId="{F516E697-3B13-4805-AF3C-211CAD074515}" srcId="{AF7CAF65-80AD-48BC-B455-A70124E5D691}" destId="{F039DD78-CDBE-4EC6-9A62-01B4E2DB25E1}" srcOrd="2" destOrd="0" parTransId="{4A677E13-4FFD-4104-B349-86819D993A64}" sibTransId="{601FEBF5-E5EE-4530-81D8-C28613BF80A8}"/>
    <dgm:cxn modelId="{F902E4A2-CDB4-4D27-B844-00F821B98C32}" type="presOf" srcId="{AF7CAF65-80AD-48BC-B455-A70124E5D691}" destId="{251FA764-DD40-4CF6-9072-3F68E3C608AB}" srcOrd="1" destOrd="0" presId="urn:microsoft.com/office/officeart/2005/8/layout/vProcess5"/>
    <dgm:cxn modelId="{5B81F6A7-5134-41E1-B908-BA195E0290C3}" type="presOf" srcId="{566A7045-C077-48AD-9D7D-8CDFFC24C086}" destId="{77BF47C7-D194-4AB9-A6EF-5ABB802A2CAC}" srcOrd="0" destOrd="0" presId="urn:microsoft.com/office/officeart/2005/8/layout/vProcess5"/>
    <dgm:cxn modelId="{1C1C2CB9-7EEA-4458-91D7-1347DC378F8F}" type="presOf" srcId="{F039DD78-CDBE-4EC6-9A62-01B4E2DB25E1}" destId="{92393D10-BF8F-4A8B-8C1A-8F5834D12C74}" srcOrd="0" destOrd="3" presId="urn:microsoft.com/office/officeart/2005/8/layout/vProcess5"/>
    <dgm:cxn modelId="{0C4764C0-C296-4C44-9F00-E136F967E9A5}" type="presOf" srcId="{086567D5-9F37-4DFB-A76B-8434C58F9B4A}" destId="{92393D10-BF8F-4A8B-8C1A-8F5834D12C74}" srcOrd="0" destOrd="4" presId="urn:microsoft.com/office/officeart/2005/8/layout/vProcess5"/>
    <dgm:cxn modelId="{323FFBC0-1265-412D-A4BE-F41231990C69}" srcId="{C81978D9-A60F-4574-A3B1-6347D2F60EC6}" destId="{AF7CAF65-80AD-48BC-B455-A70124E5D691}" srcOrd="2" destOrd="0" parTransId="{A09E53B0-C08C-4774-8756-91509528A287}" sibTransId="{50AB115C-C379-4871-80FF-1C075037FA41}"/>
    <dgm:cxn modelId="{34DD46CC-6735-4F36-B47C-6F688505338B}" type="presOf" srcId="{2590131F-67D7-4055-A6A8-10ACEEA9CDD2}" destId="{13548A9E-2D50-4DE0-B78A-F569C563F8BD}" srcOrd="1" destOrd="0" presId="urn:microsoft.com/office/officeart/2005/8/layout/vProcess5"/>
    <dgm:cxn modelId="{1170F1D3-32C5-4FDE-8ABF-C2F30404EC08}" type="presOf" srcId="{79017E99-FFFF-467C-B1BB-FCD495AD8F25}" destId="{92393D10-BF8F-4A8B-8C1A-8F5834D12C74}" srcOrd="0" destOrd="1" presId="urn:microsoft.com/office/officeart/2005/8/layout/vProcess5"/>
    <dgm:cxn modelId="{C2C48BD6-E2E5-475A-B501-6289E7D0EBC4}" srcId="{AF7CAF65-80AD-48BC-B455-A70124E5D691}" destId="{79017E99-FFFF-467C-B1BB-FCD495AD8F25}" srcOrd="0" destOrd="0" parTransId="{F0A50B1A-EB33-4069-B3F9-FA99A559935B}" sibTransId="{B0277517-C4DF-44F0-9AF3-FFE8E6F8DF4D}"/>
    <dgm:cxn modelId="{2CB8C0FA-B5A6-4E64-A091-73F7426F5508}" type="presOf" srcId="{9EDDBCD2-E45C-43DA-B2CC-9FB4221DC136}" destId="{92393D10-BF8F-4A8B-8C1A-8F5834D12C74}" srcOrd="0" destOrd="2" presId="urn:microsoft.com/office/officeart/2005/8/layout/vProcess5"/>
    <dgm:cxn modelId="{9944F9CF-0CD5-457C-82B0-4019C95CE566}" type="presParOf" srcId="{CD1F9EF0-F250-4C9D-AA76-156CA6D579FE}" destId="{E3227ED5-7A30-45EF-89A5-EFE6905A3148}" srcOrd="0" destOrd="0" presId="urn:microsoft.com/office/officeart/2005/8/layout/vProcess5"/>
    <dgm:cxn modelId="{A470F111-BC1C-435B-A1FA-EAB996740EF3}" type="presParOf" srcId="{CD1F9EF0-F250-4C9D-AA76-156CA6D579FE}" destId="{0644F9C8-29D9-4AA5-81FE-C57D7B764DFF}" srcOrd="1" destOrd="0" presId="urn:microsoft.com/office/officeart/2005/8/layout/vProcess5"/>
    <dgm:cxn modelId="{BB3A31F1-22BA-44DB-899F-E32437C61F30}" type="presParOf" srcId="{CD1F9EF0-F250-4C9D-AA76-156CA6D579FE}" destId="{3FC5E947-6FBB-4A58-A0F9-E4D8BE5DF359}" srcOrd="2" destOrd="0" presId="urn:microsoft.com/office/officeart/2005/8/layout/vProcess5"/>
    <dgm:cxn modelId="{90BB11E4-AAA6-45D9-BEA4-CA8F0AFF9EDF}" type="presParOf" srcId="{CD1F9EF0-F250-4C9D-AA76-156CA6D579FE}" destId="{92393D10-BF8F-4A8B-8C1A-8F5834D12C74}" srcOrd="3" destOrd="0" presId="urn:microsoft.com/office/officeart/2005/8/layout/vProcess5"/>
    <dgm:cxn modelId="{65D7792D-FE53-4DED-8842-DA27474CA235}" type="presParOf" srcId="{CD1F9EF0-F250-4C9D-AA76-156CA6D579FE}" destId="{77BF47C7-D194-4AB9-A6EF-5ABB802A2CAC}" srcOrd="4" destOrd="0" presId="urn:microsoft.com/office/officeart/2005/8/layout/vProcess5"/>
    <dgm:cxn modelId="{5F0B8F54-0503-4C59-A2FB-A02FA9C27CF3}" type="presParOf" srcId="{CD1F9EF0-F250-4C9D-AA76-156CA6D579FE}" destId="{DAB32D6B-0BB7-4CAD-93D3-5F601F0D7DD0}" srcOrd="5" destOrd="0" presId="urn:microsoft.com/office/officeart/2005/8/layout/vProcess5"/>
    <dgm:cxn modelId="{0E338C13-C60B-417F-BCBA-D2D283373B05}" type="presParOf" srcId="{CD1F9EF0-F250-4C9D-AA76-156CA6D579FE}" destId="{CAE5B0BD-5C65-495E-80EF-0262D73FF7FB}" srcOrd="6" destOrd="0" presId="urn:microsoft.com/office/officeart/2005/8/layout/vProcess5"/>
    <dgm:cxn modelId="{E74688AA-629D-49A4-ACF1-C55E9AE44209}" type="presParOf" srcId="{CD1F9EF0-F250-4C9D-AA76-156CA6D579FE}" destId="{13548A9E-2D50-4DE0-B78A-F569C563F8BD}" srcOrd="7" destOrd="0" presId="urn:microsoft.com/office/officeart/2005/8/layout/vProcess5"/>
    <dgm:cxn modelId="{70B7EBFE-F768-4DAF-97EB-9C5090F17F04}" type="presParOf" srcId="{CD1F9EF0-F250-4C9D-AA76-156CA6D579FE}" destId="{251FA764-DD40-4CF6-9072-3F68E3C608AB}"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E9CC2AA-7779-4E2C-A1AC-EA0A582FD83D}"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n-US"/>
        </a:p>
      </dgm:t>
    </dgm:pt>
    <dgm:pt modelId="{F907B4BD-56C2-41E6-954E-40C96896C5EE}">
      <dgm:prSet/>
      <dgm:spPr/>
      <dgm:t>
        <a:bodyPr/>
        <a:lstStyle/>
        <a:p>
          <a:r>
            <a:rPr lang="en-US" dirty="0"/>
            <a:t>8.7% suffered from catastrophic health expenditure (CHE) and about 4% suffered severe stress on their other subsistence needs due to disproportionate spending on healthcare</a:t>
          </a:r>
        </a:p>
      </dgm:t>
    </dgm:pt>
    <dgm:pt modelId="{BDC847F8-3033-4DB2-B00A-B8AB65468B42}" type="parTrans" cxnId="{A3BF38CC-F563-43D8-B181-942FCA8577FF}">
      <dgm:prSet/>
      <dgm:spPr/>
      <dgm:t>
        <a:bodyPr/>
        <a:lstStyle/>
        <a:p>
          <a:endParaRPr lang="en-US"/>
        </a:p>
      </dgm:t>
    </dgm:pt>
    <dgm:pt modelId="{0237E51E-E06F-4401-AF90-97D2FCEBAD81}" type="sibTrans" cxnId="{A3BF38CC-F563-43D8-B181-942FCA8577FF}">
      <dgm:prSet/>
      <dgm:spPr/>
      <dgm:t>
        <a:bodyPr/>
        <a:lstStyle/>
        <a:p>
          <a:endParaRPr lang="en-US"/>
        </a:p>
      </dgm:t>
    </dgm:pt>
    <dgm:pt modelId="{6F38F888-DB6E-4553-A182-A913FF5B553A}">
      <dgm:prSet/>
      <dgm:spPr/>
      <dgm:t>
        <a:bodyPr/>
        <a:lstStyle/>
        <a:p>
          <a:r>
            <a:rPr lang="en-US"/>
            <a:t>Of those families who suffered CHE 45% had a member with chronic disease in household which is consistent with findings of Rezopur (2017)</a:t>
          </a:r>
        </a:p>
      </dgm:t>
    </dgm:pt>
    <dgm:pt modelId="{58B075C2-891C-4BE9-B5DB-C6F6B767928B}" type="parTrans" cxnId="{8B31482F-18FC-43D4-9CE9-1C7716688094}">
      <dgm:prSet/>
      <dgm:spPr/>
      <dgm:t>
        <a:bodyPr/>
        <a:lstStyle/>
        <a:p>
          <a:endParaRPr lang="en-US"/>
        </a:p>
      </dgm:t>
    </dgm:pt>
    <dgm:pt modelId="{72AAE08E-1B84-4C23-BD73-07EAA5F266CD}" type="sibTrans" cxnId="{8B31482F-18FC-43D4-9CE9-1C7716688094}">
      <dgm:prSet/>
      <dgm:spPr/>
      <dgm:t>
        <a:bodyPr/>
        <a:lstStyle/>
        <a:p>
          <a:endParaRPr lang="en-US"/>
        </a:p>
      </dgm:t>
    </dgm:pt>
    <dgm:pt modelId="{58730317-53A3-400B-9748-845FCF4CC30A}">
      <dgm:prSet/>
      <dgm:spPr/>
      <dgm:t>
        <a:bodyPr/>
        <a:lstStyle/>
        <a:p>
          <a:r>
            <a:rPr lang="en-US" dirty="0"/>
            <a:t>Out of 8.7% who suffered CHE, 3.1% were not hospitalized and availed only OPD service. </a:t>
          </a:r>
        </a:p>
      </dgm:t>
    </dgm:pt>
    <dgm:pt modelId="{AD348963-35FF-481D-8C02-E7D70C810B86}" type="parTrans" cxnId="{B3390631-E2C1-4C37-91F2-F55C88A3CA86}">
      <dgm:prSet/>
      <dgm:spPr/>
      <dgm:t>
        <a:bodyPr/>
        <a:lstStyle/>
        <a:p>
          <a:endParaRPr lang="en-US"/>
        </a:p>
      </dgm:t>
    </dgm:pt>
    <dgm:pt modelId="{2B7E2A0E-4371-4FC7-9AB8-9A07AAD12D42}" type="sibTrans" cxnId="{B3390631-E2C1-4C37-91F2-F55C88A3CA86}">
      <dgm:prSet/>
      <dgm:spPr/>
      <dgm:t>
        <a:bodyPr/>
        <a:lstStyle/>
        <a:p>
          <a:endParaRPr lang="en-US"/>
        </a:p>
      </dgm:t>
    </dgm:pt>
    <dgm:pt modelId="{6C37A361-5212-42A4-AB80-7AD78CD76074}">
      <dgm:prSet/>
      <dgm:spPr/>
      <dgm:t>
        <a:bodyPr/>
        <a:lstStyle/>
        <a:p>
          <a:r>
            <a:rPr lang="en-US"/>
            <a:t>If expressed taking CHE as denominator 36.3% availed only OPD services yet suffered Catastrophic Health Expenditure.</a:t>
          </a:r>
        </a:p>
      </dgm:t>
    </dgm:pt>
    <dgm:pt modelId="{34A91B63-2453-46B0-864F-067A566C8CEF}" type="parTrans" cxnId="{33F73B90-6138-48C7-810D-CDCF692E15E7}">
      <dgm:prSet/>
      <dgm:spPr/>
      <dgm:t>
        <a:bodyPr/>
        <a:lstStyle/>
        <a:p>
          <a:endParaRPr lang="en-US"/>
        </a:p>
      </dgm:t>
    </dgm:pt>
    <dgm:pt modelId="{8B8E611D-8E7C-486E-A131-F6C0AD24473E}" type="sibTrans" cxnId="{33F73B90-6138-48C7-810D-CDCF692E15E7}">
      <dgm:prSet/>
      <dgm:spPr/>
      <dgm:t>
        <a:bodyPr/>
        <a:lstStyle/>
        <a:p>
          <a:endParaRPr lang="en-US"/>
        </a:p>
      </dgm:t>
    </dgm:pt>
    <dgm:pt modelId="{EE409E21-4E0C-4C81-A90B-E06CC9142B07}">
      <dgm:prSet/>
      <dgm:spPr/>
      <dgm:t>
        <a:bodyPr/>
        <a:lstStyle/>
        <a:p>
          <a:r>
            <a:rPr lang="en-US"/>
            <a:t>Only availed OPD services and had expenditure more than 10% were 13%</a:t>
          </a:r>
        </a:p>
      </dgm:t>
    </dgm:pt>
    <dgm:pt modelId="{DA0A8D7E-C7AE-4AB8-9E87-47A2F713FAD0}" type="parTrans" cxnId="{6E452BF5-407C-4F7F-B14E-1C02402CAF59}">
      <dgm:prSet/>
      <dgm:spPr/>
      <dgm:t>
        <a:bodyPr/>
        <a:lstStyle/>
        <a:p>
          <a:endParaRPr lang="en-US"/>
        </a:p>
      </dgm:t>
    </dgm:pt>
    <dgm:pt modelId="{416B3973-E35E-4FD3-B267-1E56AE5C9C8C}" type="sibTrans" cxnId="{6E452BF5-407C-4F7F-B14E-1C02402CAF59}">
      <dgm:prSet/>
      <dgm:spPr/>
      <dgm:t>
        <a:bodyPr/>
        <a:lstStyle/>
        <a:p>
          <a:endParaRPr lang="en-US"/>
        </a:p>
      </dgm:t>
    </dgm:pt>
    <dgm:pt modelId="{783A1535-B58B-417B-9430-23D0D277421A}" type="pres">
      <dgm:prSet presAssocID="{CE9CC2AA-7779-4E2C-A1AC-EA0A582FD83D}" presName="vert0" presStyleCnt="0">
        <dgm:presLayoutVars>
          <dgm:dir/>
          <dgm:animOne val="branch"/>
          <dgm:animLvl val="lvl"/>
        </dgm:presLayoutVars>
      </dgm:prSet>
      <dgm:spPr/>
    </dgm:pt>
    <dgm:pt modelId="{0ED75A15-5714-44A7-8030-D5550E0335C0}" type="pres">
      <dgm:prSet presAssocID="{F907B4BD-56C2-41E6-954E-40C96896C5EE}" presName="thickLine" presStyleLbl="alignNode1" presStyleIdx="0" presStyleCnt="5"/>
      <dgm:spPr/>
    </dgm:pt>
    <dgm:pt modelId="{7D9ACEDF-4150-4F59-87E1-29779046277A}" type="pres">
      <dgm:prSet presAssocID="{F907B4BD-56C2-41E6-954E-40C96896C5EE}" presName="horz1" presStyleCnt="0"/>
      <dgm:spPr/>
    </dgm:pt>
    <dgm:pt modelId="{5D7AC814-64EC-4E9D-BBDD-843F90FFF086}" type="pres">
      <dgm:prSet presAssocID="{F907B4BD-56C2-41E6-954E-40C96896C5EE}" presName="tx1" presStyleLbl="revTx" presStyleIdx="0" presStyleCnt="5"/>
      <dgm:spPr/>
    </dgm:pt>
    <dgm:pt modelId="{F3B6101D-666A-4A9A-B229-36D0F9D2D393}" type="pres">
      <dgm:prSet presAssocID="{F907B4BD-56C2-41E6-954E-40C96896C5EE}" presName="vert1" presStyleCnt="0"/>
      <dgm:spPr/>
    </dgm:pt>
    <dgm:pt modelId="{B5625EF1-D2DF-4C73-A7F5-36F485AFDFAF}" type="pres">
      <dgm:prSet presAssocID="{6F38F888-DB6E-4553-A182-A913FF5B553A}" presName="thickLine" presStyleLbl="alignNode1" presStyleIdx="1" presStyleCnt="5"/>
      <dgm:spPr/>
    </dgm:pt>
    <dgm:pt modelId="{310C54A4-8E22-4E73-B0E1-09C5A54025BB}" type="pres">
      <dgm:prSet presAssocID="{6F38F888-DB6E-4553-A182-A913FF5B553A}" presName="horz1" presStyleCnt="0"/>
      <dgm:spPr/>
    </dgm:pt>
    <dgm:pt modelId="{2A249428-94F4-4ACE-BF86-A2D6C5740D0E}" type="pres">
      <dgm:prSet presAssocID="{6F38F888-DB6E-4553-A182-A913FF5B553A}" presName="tx1" presStyleLbl="revTx" presStyleIdx="1" presStyleCnt="5"/>
      <dgm:spPr/>
    </dgm:pt>
    <dgm:pt modelId="{5B8FECBF-E568-44A8-AAA9-465D24A29CB2}" type="pres">
      <dgm:prSet presAssocID="{6F38F888-DB6E-4553-A182-A913FF5B553A}" presName="vert1" presStyleCnt="0"/>
      <dgm:spPr/>
    </dgm:pt>
    <dgm:pt modelId="{93801132-FE77-4E76-835D-C4BE7C840583}" type="pres">
      <dgm:prSet presAssocID="{58730317-53A3-400B-9748-845FCF4CC30A}" presName="thickLine" presStyleLbl="alignNode1" presStyleIdx="2" presStyleCnt="5"/>
      <dgm:spPr/>
    </dgm:pt>
    <dgm:pt modelId="{68A3D9C5-930C-459B-A22F-0FB42372E7DD}" type="pres">
      <dgm:prSet presAssocID="{58730317-53A3-400B-9748-845FCF4CC30A}" presName="horz1" presStyleCnt="0"/>
      <dgm:spPr/>
    </dgm:pt>
    <dgm:pt modelId="{17DC12C8-9D92-47A2-ABEC-D1BFC7E001CC}" type="pres">
      <dgm:prSet presAssocID="{58730317-53A3-400B-9748-845FCF4CC30A}" presName="tx1" presStyleLbl="revTx" presStyleIdx="2" presStyleCnt="5"/>
      <dgm:spPr/>
    </dgm:pt>
    <dgm:pt modelId="{0349185B-7809-4801-850A-A66EC6F4B5DA}" type="pres">
      <dgm:prSet presAssocID="{58730317-53A3-400B-9748-845FCF4CC30A}" presName="vert1" presStyleCnt="0"/>
      <dgm:spPr/>
    </dgm:pt>
    <dgm:pt modelId="{09FDBEFB-499E-4354-A3E5-D680725769C2}" type="pres">
      <dgm:prSet presAssocID="{6C37A361-5212-42A4-AB80-7AD78CD76074}" presName="thickLine" presStyleLbl="alignNode1" presStyleIdx="3" presStyleCnt="5"/>
      <dgm:spPr/>
    </dgm:pt>
    <dgm:pt modelId="{33723A58-14E4-4DFE-BB99-39C1EE179CFC}" type="pres">
      <dgm:prSet presAssocID="{6C37A361-5212-42A4-AB80-7AD78CD76074}" presName="horz1" presStyleCnt="0"/>
      <dgm:spPr/>
    </dgm:pt>
    <dgm:pt modelId="{1EBC9973-FF1A-4127-8FDE-38968DA36F2C}" type="pres">
      <dgm:prSet presAssocID="{6C37A361-5212-42A4-AB80-7AD78CD76074}" presName="tx1" presStyleLbl="revTx" presStyleIdx="3" presStyleCnt="5"/>
      <dgm:spPr/>
    </dgm:pt>
    <dgm:pt modelId="{51B737B5-4483-4E0C-9865-B39423795743}" type="pres">
      <dgm:prSet presAssocID="{6C37A361-5212-42A4-AB80-7AD78CD76074}" presName="vert1" presStyleCnt="0"/>
      <dgm:spPr/>
    </dgm:pt>
    <dgm:pt modelId="{58C58126-C33F-4D46-BC86-B04B23E53EF7}" type="pres">
      <dgm:prSet presAssocID="{EE409E21-4E0C-4C81-A90B-E06CC9142B07}" presName="thickLine" presStyleLbl="alignNode1" presStyleIdx="4" presStyleCnt="5"/>
      <dgm:spPr/>
    </dgm:pt>
    <dgm:pt modelId="{E27DF438-860B-4AC5-B3C3-257433DC873E}" type="pres">
      <dgm:prSet presAssocID="{EE409E21-4E0C-4C81-A90B-E06CC9142B07}" presName="horz1" presStyleCnt="0"/>
      <dgm:spPr/>
    </dgm:pt>
    <dgm:pt modelId="{F233FA2E-E8C2-47DC-A71A-370B42000426}" type="pres">
      <dgm:prSet presAssocID="{EE409E21-4E0C-4C81-A90B-E06CC9142B07}" presName="tx1" presStyleLbl="revTx" presStyleIdx="4" presStyleCnt="5"/>
      <dgm:spPr/>
    </dgm:pt>
    <dgm:pt modelId="{5A6E7CBF-360A-4CDB-8293-43E77F05E12F}" type="pres">
      <dgm:prSet presAssocID="{EE409E21-4E0C-4C81-A90B-E06CC9142B07}" presName="vert1" presStyleCnt="0"/>
      <dgm:spPr/>
    </dgm:pt>
  </dgm:ptLst>
  <dgm:cxnLst>
    <dgm:cxn modelId="{1E8E8A0C-E053-41F4-92BC-8BA20E3DBEA8}" type="presOf" srcId="{EE409E21-4E0C-4C81-A90B-E06CC9142B07}" destId="{F233FA2E-E8C2-47DC-A71A-370B42000426}" srcOrd="0" destOrd="0" presId="urn:microsoft.com/office/officeart/2008/layout/LinedList"/>
    <dgm:cxn modelId="{7B36C311-8AD3-4825-8D0A-E3B57B9EC6AE}" type="presOf" srcId="{6F38F888-DB6E-4553-A182-A913FF5B553A}" destId="{2A249428-94F4-4ACE-BF86-A2D6C5740D0E}" srcOrd="0" destOrd="0" presId="urn:microsoft.com/office/officeart/2008/layout/LinedList"/>
    <dgm:cxn modelId="{584C4D25-46E5-4CA3-B7F7-662766373973}" type="presOf" srcId="{CE9CC2AA-7779-4E2C-A1AC-EA0A582FD83D}" destId="{783A1535-B58B-417B-9430-23D0D277421A}" srcOrd="0" destOrd="0" presId="urn:microsoft.com/office/officeart/2008/layout/LinedList"/>
    <dgm:cxn modelId="{8B31482F-18FC-43D4-9CE9-1C7716688094}" srcId="{CE9CC2AA-7779-4E2C-A1AC-EA0A582FD83D}" destId="{6F38F888-DB6E-4553-A182-A913FF5B553A}" srcOrd="1" destOrd="0" parTransId="{58B075C2-891C-4BE9-B5DB-C6F6B767928B}" sibTransId="{72AAE08E-1B84-4C23-BD73-07EAA5F266CD}"/>
    <dgm:cxn modelId="{B3390631-E2C1-4C37-91F2-F55C88A3CA86}" srcId="{CE9CC2AA-7779-4E2C-A1AC-EA0A582FD83D}" destId="{58730317-53A3-400B-9748-845FCF4CC30A}" srcOrd="2" destOrd="0" parTransId="{AD348963-35FF-481D-8C02-E7D70C810B86}" sibTransId="{2B7E2A0E-4371-4FC7-9AB8-9A07AAD12D42}"/>
    <dgm:cxn modelId="{FDDBE54C-087D-4AD0-9846-811F28191F8D}" type="presOf" srcId="{58730317-53A3-400B-9748-845FCF4CC30A}" destId="{17DC12C8-9D92-47A2-ABEC-D1BFC7E001CC}" srcOrd="0" destOrd="0" presId="urn:microsoft.com/office/officeart/2008/layout/LinedList"/>
    <dgm:cxn modelId="{EF3C2A8A-5B6E-47CA-80A0-C6D3D3001B53}" type="presOf" srcId="{F907B4BD-56C2-41E6-954E-40C96896C5EE}" destId="{5D7AC814-64EC-4E9D-BBDD-843F90FFF086}" srcOrd="0" destOrd="0" presId="urn:microsoft.com/office/officeart/2008/layout/LinedList"/>
    <dgm:cxn modelId="{33F73B90-6138-48C7-810D-CDCF692E15E7}" srcId="{CE9CC2AA-7779-4E2C-A1AC-EA0A582FD83D}" destId="{6C37A361-5212-42A4-AB80-7AD78CD76074}" srcOrd="3" destOrd="0" parTransId="{34A91B63-2453-46B0-864F-067A566C8CEF}" sibTransId="{8B8E611D-8E7C-486E-A131-F6C0AD24473E}"/>
    <dgm:cxn modelId="{A3BF38CC-F563-43D8-B181-942FCA8577FF}" srcId="{CE9CC2AA-7779-4E2C-A1AC-EA0A582FD83D}" destId="{F907B4BD-56C2-41E6-954E-40C96896C5EE}" srcOrd="0" destOrd="0" parTransId="{BDC847F8-3033-4DB2-B00A-B8AB65468B42}" sibTransId="{0237E51E-E06F-4401-AF90-97D2FCEBAD81}"/>
    <dgm:cxn modelId="{2B5DB8D4-D526-485D-8CFB-60C882BADEB8}" type="presOf" srcId="{6C37A361-5212-42A4-AB80-7AD78CD76074}" destId="{1EBC9973-FF1A-4127-8FDE-38968DA36F2C}" srcOrd="0" destOrd="0" presId="urn:microsoft.com/office/officeart/2008/layout/LinedList"/>
    <dgm:cxn modelId="{6E452BF5-407C-4F7F-B14E-1C02402CAF59}" srcId="{CE9CC2AA-7779-4E2C-A1AC-EA0A582FD83D}" destId="{EE409E21-4E0C-4C81-A90B-E06CC9142B07}" srcOrd="4" destOrd="0" parTransId="{DA0A8D7E-C7AE-4AB8-9E87-47A2F713FAD0}" sibTransId="{416B3973-E35E-4FD3-B267-1E56AE5C9C8C}"/>
    <dgm:cxn modelId="{583E1800-1539-49BD-9D1A-9CC6E7D4801A}" type="presParOf" srcId="{783A1535-B58B-417B-9430-23D0D277421A}" destId="{0ED75A15-5714-44A7-8030-D5550E0335C0}" srcOrd="0" destOrd="0" presId="urn:microsoft.com/office/officeart/2008/layout/LinedList"/>
    <dgm:cxn modelId="{D578959E-8788-4D67-82F1-0D1F9FD7DB8C}" type="presParOf" srcId="{783A1535-B58B-417B-9430-23D0D277421A}" destId="{7D9ACEDF-4150-4F59-87E1-29779046277A}" srcOrd="1" destOrd="0" presId="urn:microsoft.com/office/officeart/2008/layout/LinedList"/>
    <dgm:cxn modelId="{B13CD08A-D536-422A-AB26-4A9823CFE70D}" type="presParOf" srcId="{7D9ACEDF-4150-4F59-87E1-29779046277A}" destId="{5D7AC814-64EC-4E9D-BBDD-843F90FFF086}" srcOrd="0" destOrd="0" presId="urn:microsoft.com/office/officeart/2008/layout/LinedList"/>
    <dgm:cxn modelId="{8353746E-4B13-465A-A3F5-F7A9F0AB7860}" type="presParOf" srcId="{7D9ACEDF-4150-4F59-87E1-29779046277A}" destId="{F3B6101D-666A-4A9A-B229-36D0F9D2D393}" srcOrd="1" destOrd="0" presId="urn:microsoft.com/office/officeart/2008/layout/LinedList"/>
    <dgm:cxn modelId="{62654404-E067-40C4-8923-E5FC398D79D1}" type="presParOf" srcId="{783A1535-B58B-417B-9430-23D0D277421A}" destId="{B5625EF1-D2DF-4C73-A7F5-36F485AFDFAF}" srcOrd="2" destOrd="0" presId="urn:microsoft.com/office/officeart/2008/layout/LinedList"/>
    <dgm:cxn modelId="{B7D449E8-12A5-40D0-8755-C38152762544}" type="presParOf" srcId="{783A1535-B58B-417B-9430-23D0D277421A}" destId="{310C54A4-8E22-4E73-B0E1-09C5A54025BB}" srcOrd="3" destOrd="0" presId="urn:microsoft.com/office/officeart/2008/layout/LinedList"/>
    <dgm:cxn modelId="{2638E0C3-86B3-42E6-B0C2-ABE116AC4986}" type="presParOf" srcId="{310C54A4-8E22-4E73-B0E1-09C5A54025BB}" destId="{2A249428-94F4-4ACE-BF86-A2D6C5740D0E}" srcOrd="0" destOrd="0" presId="urn:microsoft.com/office/officeart/2008/layout/LinedList"/>
    <dgm:cxn modelId="{B9FE8CA5-18DB-437C-8B05-C4214F7EAE71}" type="presParOf" srcId="{310C54A4-8E22-4E73-B0E1-09C5A54025BB}" destId="{5B8FECBF-E568-44A8-AAA9-465D24A29CB2}" srcOrd="1" destOrd="0" presId="urn:microsoft.com/office/officeart/2008/layout/LinedList"/>
    <dgm:cxn modelId="{F9386BBE-4AA3-4C8C-A1BE-9A825AA69318}" type="presParOf" srcId="{783A1535-B58B-417B-9430-23D0D277421A}" destId="{93801132-FE77-4E76-835D-C4BE7C840583}" srcOrd="4" destOrd="0" presId="urn:microsoft.com/office/officeart/2008/layout/LinedList"/>
    <dgm:cxn modelId="{BBFD63C3-E319-4954-B1DE-151FA4476D08}" type="presParOf" srcId="{783A1535-B58B-417B-9430-23D0D277421A}" destId="{68A3D9C5-930C-459B-A22F-0FB42372E7DD}" srcOrd="5" destOrd="0" presId="urn:microsoft.com/office/officeart/2008/layout/LinedList"/>
    <dgm:cxn modelId="{2645BCC2-4531-4913-BF1E-E4F7058EC6C0}" type="presParOf" srcId="{68A3D9C5-930C-459B-A22F-0FB42372E7DD}" destId="{17DC12C8-9D92-47A2-ABEC-D1BFC7E001CC}" srcOrd="0" destOrd="0" presId="urn:microsoft.com/office/officeart/2008/layout/LinedList"/>
    <dgm:cxn modelId="{D91BFD74-D84D-41BD-986F-D3EAC3E2B92C}" type="presParOf" srcId="{68A3D9C5-930C-459B-A22F-0FB42372E7DD}" destId="{0349185B-7809-4801-850A-A66EC6F4B5DA}" srcOrd="1" destOrd="0" presId="urn:microsoft.com/office/officeart/2008/layout/LinedList"/>
    <dgm:cxn modelId="{0C80B6E1-A06F-47C7-8FBF-6E0EE7CF8EDE}" type="presParOf" srcId="{783A1535-B58B-417B-9430-23D0D277421A}" destId="{09FDBEFB-499E-4354-A3E5-D680725769C2}" srcOrd="6" destOrd="0" presId="urn:microsoft.com/office/officeart/2008/layout/LinedList"/>
    <dgm:cxn modelId="{A9F64A16-B40E-4397-82A5-676D09F3F7C1}" type="presParOf" srcId="{783A1535-B58B-417B-9430-23D0D277421A}" destId="{33723A58-14E4-4DFE-BB99-39C1EE179CFC}" srcOrd="7" destOrd="0" presId="urn:microsoft.com/office/officeart/2008/layout/LinedList"/>
    <dgm:cxn modelId="{4EB138FB-CE71-40E6-AF27-E7EA0486DDC1}" type="presParOf" srcId="{33723A58-14E4-4DFE-BB99-39C1EE179CFC}" destId="{1EBC9973-FF1A-4127-8FDE-38968DA36F2C}" srcOrd="0" destOrd="0" presId="urn:microsoft.com/office/officeart/2008/layout/LinedList"/>
    <dgm:cxn modelId="{AED48679-A550-4D22-A6E8-64940CDC40EC}" type="presParOf" srcId="{33723A58-14E4-4DFE-BB99-39C1EE179CFC}" destId="{51B737B5-4483-4E0C-9865-B39423795743}" srcOrd="1" destOrd="0" presId="urn:microsoft.com/office/officeart/2008/layout/LinedList"/>
    <dgm:cxn modelId="{CD9EF3DA-174A-464B-9336-1509AC948914}" type="presParOf" srcId="{783A1535-B58B-417B-9430-23D0D277421A}" destId="{58C58126-C33F-4D46-BC86-B04B23E53EF7}" srcOrd="8" destOrd="0" presId="urn:microsoft.com/office/officeart/2008/layout/LinedList"/>
    <dgm:cxn modelId="{3F8280A7-EC68-477F-9109-129331236551}" type="presParOf" srcId="{783A1535-B58B-417B-9430-23D0D277421A}" destId="{E27DF438-860B-4AC5-B3C3-257433DC873E}" srcOrd="9" destOrd="0" presId="urn:microsoft.com/office/officeart/2008/layout/LinedList"/>
    <dgm:cxn modelId="{B16ED176-A3A3-4E66-BE33-E23303DFA8DA}" type="presParOf" srcId="{E27DF438-860B-4AC5-B3C3-257433DC873E}" destId="{F233FA2E-E8C2-47DC-A71A-370B42000426}" srcOrd="0" destOrd="0" presId="urn:microsoft.com/office/officeart/2008/layout/LinedList"/>
    <dgm:cxn modelId="{47B070D8-762E-48D1-BE77-E888321EC5D9}" type="presParOf" srcId="{E27DF438-860B-4AC5-B3C3-257433DC873E}" destId="{5A6E7CBF-360A-4CDB-8293-43E77F05E12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DD9B198-5ADF-4873-8211-B3C68A9A49A3}" type="doc">
      <dgm:prSet loTypeId="urn:microsoft.com/office/officeart/2008/layout/LinedList" loCatId="list" qsTypeId="urn:microsoft.com/office/officeart/2005/8/quickstyle/simple1" qsCatId="simple" csTypeId="urn:microsoft.com/office/officeart/2005/8/colors/accent5_1" csCatId="accent5"/>
      <dgm:spPr/>
      <dgm:t>
        <a:bodyPr/>
        <a:lstStyle/>
        <a:p>
          <a:endParaRPr lang="en-US"/>
        </a:p>
      </dgm:t>
    </dgm:pt>
    <dgm:pt modelId="{CF51EF7B-0221-437A-A893-6D7306A60D6A}">
      <dgm:prSet/>
      <dgm:spPr/>
      <dgm:t>
        <a:bodyPr/>
        <a:lstStyle/>
        <a:p>
          <a:r>
            <a:rPr lang="en-US"/>
            <a:t>79% Out of Pocket expenditure for health care needs and prefer going to private sector to meet their health demands.</a:t>
          </a:r>
        </a:p>
      </dgm:t>
    </dgm:pt>
    <dgm:pt modelId="{43CCB6B9-27AE-4B85-A779-D9DB10DD95E1}" type="parTrans" cxnId="{FD46FC95-F5D7-4E6D-930D-E418FF660524}">
      <dgm:prSet/>
      <dgm:spPr/>
      <dgm:t>
        <a:bodyPr/>
        <a:lstStyle/>
        <a:p>
          <a:endParaRPr lang="en-US"/>
        </a:p>
      </dgm:t>
    </dgm:pt>
    <dgm:pt modelId="{108A1A4C-D136-4D55-B309-39FE70321985}" type="sibTrans" cxnId="{FD46FC95-F5D7-4E6D-930D-E418FF660524}">
      <dgm:prSet/>
      <dgm:spPr/>
      <dgm:t>
        <a:bodyPr/>
        <a:lstStyle/>
        <a:p>
          <a:endParaRPr lang="en-US"/>
        </a:p>
      </dgm:t>
    </dgm:pt>
    <dgm:pt modelId="{D9B06134-88FC-408D-9F39-61CDA0617261}">
      <dgm:prSet/>
      <dgm:spPr/>
      <dgm:t>
        <a:bodyPr/>
        <a:lstStyle/>
        <a:p>
          <a:r>
            <a:rPr lang="en-US"/>
            <a:t>Treatment for Non-Communicable disease (32.3%) apart from minor illness is most sought for in urban households</a:t>
          </a:r>
        </a:p>
      </dgm:t>
    </dgm:pt>
    <dgm:pt modelId="{7135154C-26B6-4BC3-9034-D5F2E3796E74}" type="parTrans" cxnId="{406E961D-713B-4BDB-9B9D-43A8A12858F2}">
      <dgm:prSet/>
      <dgm:spPr/>
      <dgm:t>
        <a:bodyPr/>
        <a:lstStyle/>
        <a:p>
          <a:endParaRPr lang="en-US"/>
        </a:p>
      </dgm:t>
    </dgm:pt>
    <dgm:pt modelId="{25DB95DD-0E09-4889-A09B-04C50509457C}" type="sibTrans" cxnId="{406E961D-713B-4BDB-9B9D-43A8A12858F2}">
      <dgm:prSet/>
      <dgm:spPr/>
      <dgm:t>
        <a:bodyPr/>
        <a:lstStyle/>
        <a:p>
          <a:endParaRPr lang="en-US"/>
        </a:p>
      </dgm:t>
    </dgm:pt>
    <dgm:pt modelId="{0DDA68CD-4402-4F64-B163-4F170E52A83A}">
      <dgm:prSet/>
      <dgm:spPr/>
      <dgm:t>
        <a:bodyPr/>
        <a:lstStyle/>
        <a:p>
          <a:r>
            <a:rPr lang="en-US"/>
            <a:t>Elderly member in household puts household at risk of suffering CHE</a:t>
          </a:r>
        </a:p>
      </dgm:t>
    </dgm:pt>
    <dgm:pt modelId="{24C50463-585C-48F3-A70D-92CA1A523854}" type="parTrans" cxnId="{1F617B18-D53D-4102-8D92-028F169579B3}">
      <dgm:prSet/>
      <dgm:spPr/>
      <dgm:t>
        <a:bodyPr/>
        <a:lstStyle/>
        <a:p>
          <a:endParaRPr lang="en-US"/>
        </a:p>
      </dgm:t>
    </dgm:pt>
    <dgm:pt modelId="{340DC7FA-6114-421B-B419-7E323C955A63}" type="sibTrans" cxnId="{1F617B18-D53D-4102-8D92-028F169579B3}">
      <dgm:prSet/>
      <dgm:spPr/>
      <dgm:t>
        <a:bodyPr/>
        <a:lstStyle/>
        <a:p>
          <a:endParaRPr lang="en-US"/>
        </a:p>
      </dgm:t>
    </dgm:pt>
    <dgm:pt modelId="{A6FEB260-2E46-4290-8241-281C259BA740}">
      <dgm:prSet/>
      <dgm:spPr/>
      <dgm:t>
        <a:bodyPr/>
        <a:lstStyle/>
        <a:p>
          <a:r>
            <a:rPr lang="en-US"/>
            <a:t>Travelling expenses often neglected also are major contributor to health expenditure</a:t>
          </a:r>
        </a:p>
      </dgm:t>
    </dgm:pt>
    <dgm:pt modelId="{5BA7510D-6631-43E0-8801-B2E100F6E62B}" type="parTrans" cxnId="{729070B2-8673-42F8-89F8-32D69C42C5C5}">
      <dgm:prSet/>
      <dgm:spPr/>
      <dgm:t>
        <a:bodyPr/>
        <a:lstStyle/>
        <a:p>
          <a:endParaRPr lang="en-US"/>
        </a:p>
      </dgm:t>
    </dgm:pt>
    <dgm:pt modelId="{B7BE684D-2201-4783-A130-51B1256D2127}" type="sibTrans" cxnId="{729070B2-8673-42F8-89F8-32D69C42C5C5}">
      <dgm:prSet/>
      <dgm:spPr/>
      <dgm:t>
        <a:bodyPr/>
        <a:lstStyle/>
        <a:p>
          <a:endParaRPr lang="en-US"/>
        </a:p>
      </dgm:t>
    </dgm:pt>
    <dgm:pt modelId="{08B3E162-8A46-4300-9557-3D91D22C4D1F}" type="pres">
      <dgm:prSet presAssocID="{8DD9B198-5ADF-4873-8211-B3C68A9A49A3}" presName="vert0" presStyleCnt="0">
        <dgm:presLayoutVars>
          <dgm:dir/>
          <dgm:animOne val="branch"/>
          <dgm:animLvl val="lvl"/>
        </dgm:presLayoutVars>
      </dgm:prSet>
      <dgm:spPr/>
    </dgm:pt>
    <dgm:pt modelId="{AB255C08-0289-4B5E-A0E3-18C4078DA9A3}" type="pres">
      <dgm:prSet presAssocID="{CF51EF7B-0221-437A-A893-6D7306A60D6A}" presName="thickLine" presStyleLbl="alignNode1" presStyleIdx="0" presStyleCnt="4"/>
      <dgm:spPr/>
    </dgm:pt>
    <dgm:pt modelId="{966454E7-59FC-403D-8F84-4EB760795295}" type="pres">
      <dgm:prSet presAssocID="{CF51EF7B-0221-437A-A893-6D7306A60D6A}" presName="horz1" presStyleCnt="0"/>
      <dgm:spPr/>
    </dgm:pt>
    <dgm:pt modelId="{635C4578-6A61-456E-A77D-71CAA07D428B}" type="pres">
      <dgm:prSet presAssocID="{CF51EF7B-0221-437A-A893-6D7306A60D6A}" presName="tx1" presStyleLbl="revTx" presStyleIdx="0" presStyleCnt="4"/>
      <dgm:spPr/>
    </dgm:pt>
    <dgm:pt modelId="{27E4E668-8DFE-4851-9DB8-52EA97DDF8FA}" type="pres">
      <dgm:prSet presAssocID="{CF51EF7B-0221-437A-A893-6D7306A60D6A}" presName="vert1" presStyleCnt="0"/>
      <dgm:spPr/>
    </dgm:pt>
    <dgm:pt modelId="{EB8BA9A6-D346-4FD7-ABEB-A6BF5E361877}" type="pres">
      <dgm:prSet presAssocID="{D9B06134-88FC-408D-9F39-61CDA0617261}" presName="thickLine" presStyleLbl="alignNode1" presStyleIdx="1" presStyleCnt="4"/>
      <dgm:spPr/>
    </dgm:pt>
    <dgm:pt modelId="{405DA55E-C81D-43B4-8A0B-9A0D435E3960}" type="pres">
      <dgm:prSet presAssocID="{D9B06134-88FC-408D-9F39-61CDA0617261}" presName="horz1" presStyleCnt="0"/>
      <dgm:spPr/>
    </dgm:pt>
    <dgm:pt modelId="{CAEBEFD7-0FE0-4C4D-A434-76F455110443}" type="pres">
      <dgm:prSet presAssocID="{D9B06134-88FC-408D-9F39-61CDA0617261}" presName="tx1" presStyleLbl="revTx" presStyleIdx="1" presStyleCnt="4"/>
      <dgm:spPr/>
    </dgm:pt>
    <dgm:pt modelId="{B9280925-CADD-4E4E-A842-06EF6C7409EA}" type="pres">
      <dgm:prSet presAssocID="{D9B06134-88FC-408D-9F39-61CDA0617261}" presName="vert1" presStyleCnt="0"/>
      <dgm:spPr/>
    </dgm:pt>
    <dgm:pt modelId="{1CB35D82-AB69-4A3E-A0DD-82BCF955551A}" type="pres">
      <dgm:prSet presAssocID="{0DDA68CD-4402-4F64-B163-4F170E52A83A}" presName="thickLine" presStyleLbl="alignNode1" presStyleIdx="2" presStyleCnt="4"/>
      <dgm:spPr/>
    </dgm:pt>
    <dgm:pt modelId="{6D2CBBEA-1D72-4B2F-B2ED-ED742EDB831C}" type="pres">
      <dgm:prSet presAssocID="{0DDA68CD-4402-4F64-B163-4F170E52A83A}" presName="horz1" presStyleCnt="0"/>
      <dgm:spPr/>
    </dgm:pt>
    <dgm:pt modelId="{EF13AB33-3C4F-4499-988C-2CE0F0760C4A}" type="pres">
      <dgm:prSet presAssocID="{0DDA68CD-4402-4F64-B163-4F170E52A83A}" presName="tx1" presStyleLbl="revTx" presStyleIdx="2" presStyleCnt="4"/>
      <dgm:spPr/>
    </dgm:pt>
    <dgm:pt modelId="{9CCC9587-BC8E-4BBB-9F08-6DDAE89D773A}" type="pres">
      <dgm:prSet presAssocID="{0DDA68CD-4402-4F64-B163-4F170E52A83A}" presName="vert1" presStyleCnt="0"/>
      <dgm:spPr/>
    </dgm:pt>
    <dgm:pt modelId="{A25533BF-1E89-4DC9-A018-2869B8544EEA}" type="pres">
      <dgm:prSet presAssocID="{A6FEB260-2E46-4290-8241-281C259BA740}" presName="thickLine" presStyleLbl="alignNode1" presStyleIdx="3" presStyleCnt="4"/>
      <dgm:spPr/>
    </dgm:pt>
    <dgm:pt modelId="{C75C4437-142B-43F6-8498-BB8B092122DE}" type="pres">
      <dgm:prSet presAssocID="{A6FEB260-2E46-4290-8241-281C259BA740}" presName="horz1" presStyleCnt="0"/>
      <dgm:spPr/>
    </dgm:pt>
    <dgm:pt modelId="{140E7FF4-75D2-4EF8-A527-1C49A238151E}" type="pres">
      <dgm:prSet presAssocID="{A6FEB260-2E46-4290-8241-281C259BA740}" presName="tx1" presStyleLbl="revTx" presStyleIdx="3" presStyleCnt="4"/>
      <dgm:spPr/>
    </dgm:pt>
    <dgm:pt modelId="{EA7545C0-1610-4489-8960-7D09606FDE70}" type="pres">
      <dgm:prSet presAssocID="{A6FEB260-2E46-4290-8241-281C259BA740}" presName="vert1" presStyleCnt="0"/>
      <dgm:spPr/>
    </dgm:pt>
  </dgm:ptLst>
  <dgm:cxnLst>
    <dgm:cxn modelId="{1F617B18-D53D-4102-8D92-028F169579B3}" srcId="{8DD9B198-5ADF-4873-8211-B3C68A9A49A3}" destId="{0DDA68CD-4402-4F64-B163-4F170E52A83A}" srcOrd="2" destOrd="0" parTransId="{24C50463-585C-48F3-A70D-92CA1A523854}" sibTransId="{340DC7FA-6114-421B-B419-7E323C955A63}"/>
    <dgm:cxn modelId="{406E961D-713B-4BDB-9B9D-43A8A12858F2}" srcId="{8DD9B198-5ADF-4873-8211-B3C68A9A49A3}" destId="{D9B06134-88FC-408D-9F39-61CDA0617261}" srcOrd="1" destOrd="0" parTransId="{7135154C-26B6-4BC3-9034-D5F2E3796E74}" sibTransId="{25DB95DD-0E09-4889-A09B-04C50509457C}"/>
    <dgm:cxn modelId="{B1EB666C-A550-4B2D-9BD8-29BB27377632}" type="presOf" srcId="{A6FEB260-2E46-4290-8241-281C259BA740}" destId="{140E7FF4-75D2-4EF8-A527-1C49A238151E}" srcOrd="0" destOrd="0" presId="urn:microsoft.com/office/officeart/2008/layout/LinedList"/>
    <dgm:cxn modelId="{C850FB56-B4E6-4528-A2AC-FC9F09188EFE}" type="presOf" srcId="{0DDA68CD-4402-4F64-B163-4F170E52A83A}" destId="{EF13AB33-3C4F-4499-988C-2CE0F0760C4A}" srcOrd="0" destOrd="0" presId="urn:microsoft.com/office/officeart/2008/layout/LinedList"/>
    <dgm:cxn modelId="{7C07E587-4CC3-4823-A878-890B68A6DBC9}" type="presOf" srcId="{8DD9B198-5ADF-4873-8211-B3C68A9A49A3}" destId="{08B3E162-8A46-4300-9557-3D91D22C4D1F}" srcOrd="0" destOrd="0" presId="urn:microsoft.com/office/officeart/2008/layout/LinedList"/>
    <dgm:cxn modelId="{6321AE8B-095F-4979-AC0C-C352E108831C}" type="presOf" srcId="{D9B06134-88FC-408D-9F39-61CDA0617261}" destId="{CAEBEFD7-0FE0-4C4D-A434-76F455110443}" srcOrd="0" destOrd="0" presId="urn:microsoft.com/office/officeart/2008/layout/LinedList"/>
    <dgm:cxn modelId="{FD46FC95-F5D7-4E6D-930D-E418FF660524}" srcId="{8DD9B198-5ADF-4873-8211-B3C68A9A49A3}" destId="{CF51EF7B-0221-437A-A893-6D7306A60D6A}" srcOrd="0" destOrd="0" parTransId="{43CCB6B9-27AE-4B85-A779-D9DB10DD95E1}" sibTransId="{108A1A4C-D136-4D55-B309-39FE70321985}"/>
    <dgm:cxn modelId="{98DF20A1-8461-4F31-9C4C-114BEB74C0AD}" type="presOf" srcId="{CF51EF7B-0221-437A-A893-6D7306A60D6A}" destId="{635C4578-6A61-456E-A77D-71CAA07D428B}" srcOrd="0" destOrd="0" presId="urn:microsoft.com/office/officeart/2008/layout/LinedList"/>
    <dgm:cxn modelId="{729070B2-8673-42F8-89F8-32D69C42C5C5}" srcId="{8DD9B198-5ADF-4873-8211-B3C68A9A49A3}" destId="{A6FEB260-2E46-4290-8241-281C259BA740}" srcOrd="3" destOrd="0" parTransId="{5BA7510D-6631-43E0-8801-B2E100F6E62B}" sibTransId="{B7BE684D-2201-4783-A130-51B1256D2127}"/>
    <dgm:cxn modelId="{61247E78-CFE4-43A3-B9A7-D081913E51CA}" type="presParOf" srcId="{08B3E162-8A46-4300-9557-3D91D22C4D1F}" destId="{AB255C08-0289-4B5E-A0E3-18C4078DA9A3}" srcOrd="0" destOrd="0" presId="urn:microsoft.com/office/officeart/2008/layout/LinedList"/>
    <dgm:cxn modelId="{325EC6DD-FE89-439B-BD33-2292E67A31A0}" type="presParOf" srcId="{08B3E162-8A46-4300-9557-3D91D22C4D1F}" destId="{966454E7-59FC-403D-8F84-4EB760795295}" srcOrd="1" destOrd="0" presId="urn:microsoft.com/office/officeart/2008/layout/LinedList"/>
    <dgm:cxn modelId="{0E21F7B3-A4E1-4C6B-8061-15E142A1643F}" type="presParOf" srcId="{966454E7-59FC-403D-8F84-4EB760795295}" destId="{635C4578-6A61-456E-A77D-71CAA07D428B}" srcOrd="0" destOrd="0" presId="urn:microsoft.com/office/officeart/2008/layout/LinedList"/>
    <dgm:cxn modelId="{0B6D244A-AF59-4B12-982D-27DE3CCC5ECA}" type="presParOf" srcId="{966454E7-59FC-403D-8F84-4EB760795295}" destId="{27E4E668-8DFE-4851-9DB8-52EA97DDF8FA}" srcOrd="1" destOrd="0" presId="urn:microsoft.com/office/officeart/2008/layout/LinedList"/>
    <dgm:cxn modelId="{8E3749FC-436E-44F7-A741-A557446377B5}" type="presParOf" srcId="{08B3E162-8A46-4300-9557-3D91D22C4D1F}" destId="{EB8BA9A6-D346-4FD7-ABEB-A6BF5E361877}" srcOrd="2" destOrd="0" presId="urn:microsoft.com/office/officeart/2008/layout/LinedList"/>
    <dgm:cxn modelId="{E88B91D0-1FD0-4ABB-922D-E93458206D6A}" type="presParOf" srcId="{08B3E162-8A46-4300-9557-3D91D22C4D1F}" destId="{405DA55E-C81D-43B4-8A0B-9A0D435E3960}" srcOrd="3" destOrd="0" presId="urn:microsoft.com/office/officeart/2008/layout/LinedList"/>
    <dgm:cxn modelId="{4C31ED80-3305-40BA-B241-0013EBE78D68}" type="presParOf" srcId="{405DA55E-C81D-43B4-8A0B-9A0D435E3960}" destId="{CAEBEFD7-0FE0-4C4D-A434-76F455110443}" srcOrd="0" destOrd="0" presId="urn:microsoft.com/office/officeart/2008/layout/LinedList"/>
    <dgm:cxn modelId="{B2F03E97-FF27-4F1F-BA79-14361C55B2A1}" type="presParOf" srcId="{405DA55E-C81D-43B4-8A0B-9A0D435E3960}" destId="{B9280925-CADD-4E4E-A842-06EF6C7409EA}" srcOrd="1" destOrd="0" presId="urn:microsoft.com/office/officeart/2008/layout/LinedList"/>
    <dgm:cxn modelId="{9416CF5F-AC55-4D93-8B12-68BD3FB54379}" type="presParOf" srcId="{08B3E162-8A46-4300-9557-3D91D22C4D1F}" destId="{1CB35D82-AB69-4A3E-A0DD-82BCF955551A}" srcOrd="4" destOrd="0" presId="urn:microsoft.com/office/officeart/2008/layout/LinedList"/>
    <dgm:cxn modelId="{A86EA7D6-C8E3-47A9-8FB8-6D9D2BC9926A}" type="presParOf" srcId="{08B3E162-8A46-4300-9557-3D91D22C4D1F}" destId="{6D2CBBEA-1D72-4B2F-B2ED-ED742EDB831C}" srcOrd="5" destOrd="0" presId="urn:microsoft.com/office/officeart/2008/layout/LinedList"/>
    <dgm:cxn modelId="{11A503F6-7787-4734-984D-286E88C6606D}" type="presParOf" srcId="{6D2CBBEA-1D72-4B2F-B2ED-ED742EDB831C}" destId="{EF13AB33-3C4F-4499-988C-2CE0F0760C4A}" srcOrd="0" destOrd="0" presId="urn:microsoft.com/office/officeart/2008/layout/LinedList"/>
    <dgm:cxn modelId="{05578D1C-5A8C-4D6D-8DE6-88854865D7B7}" type="presParOf" srcId="{6D2CBBEA-1D72-4B2F-B2ED-ED742EDB831C}" destId="{9CCC9587-BC8E-4BBB-9F08-6DDAE89D773A}" srcOrd="1" destOrd="0" presId="urn:microsoft.com/office/officeart/2008/layout/LinedList"/>
    <dgm:cxn modelId="{F8900275-F8B3-47A0-82DA-48A1B2BA521D}" type="presParOf" srcId="{08B3E162-8A46-4300-9557-3D91D22C4D1F}" destId="{A25533BF-1E89-4DC9-A018-2869B8544EEA}" srcOrd="6" destOrd="0" presId="urn:microsoft.com/office/officeart/2008/layout/LinedList"/>
    <dgm:cxn modelId="{D09F38EC-811B-4011-BF10-858904E7FE8D}" type="presParOf" srcId="{08B3E162-8A46-4300-9557-3D91D22C4D1F}" destId="{C75C4437-142B-43F6-8498-BB8B092122DE}" srcOrd="7" destOrd="0" presId="urn:microsoft.com/office/officeart/2008/layout/LinedList"/>
    <dgm:cxn modelId="{CA3CC8BE-765A-4A79-ACD6-32C02E1C89DE}" type="presParOf" srcId="{C75C4437-142B-43F6-8498-BB8B092122DE}" destId="{140E7FF4-75D2-4EF8-A527-1C49A238151E}" srcOrd="0" destOrd="0" presId="urn:microsoft.com/office/officeart/2008/layout/LinedList"/>
    <dgm:cxn modelId="{2A0D73F3-98A0-4116-9BA5-DE622AA48F12}" type="presParOf" srcId="{C75C4437-142B-43F6-8498-BB8B092122DE}" destId="{EA7545C0-1610-4489-8960-7D09606FDE7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90B6B3-644E-436D-AC65-96CA5CBDC45A}" type="doc">
      <dgm:prSet loTypeId="urn:microsoft.com/office/officeart/2008/layout/LinedList" loCatId="list" qsTypeId="urn:microsoft.com/office/officeart/2005/8/quickstyle/simple3" qsCatId="simple" csTypeId="urn:microsoft.com/office/officeart/2005/8/colors/accent1_1" csCatId="accent1" phldr="1"/>
      <dgm:spPr/>
      <dgm:t>
        <a:bodyPr/>
        <a:lstStyle/>
        <a:p>
          <a:endParaRPr lang="en-US"/>
        </a:p>
      </dgm:t>
    </dgm:pt>
    <dgm:pt modelId="{42F8A61F-9741-4008-A99A-BDB22B4362C5}">
      <dgm:prSet/>
      <dgm:spPr/>
      <dgm:t>
        <a:bodyPr/>
        <a:lstStyle/>
        <a:p>
          <a:r>
            <a:rPr lang="en-US"/>
            <a:t>Growing incidence of catastrophic expenditures due to rising healthcare costs as major contributor to poverty in India(NHP 2017)</a:t>
          </a:r>
        </a:p>
      </dgm:t>
    </dgm:pt>
    <dgm:pt modelId="{B584BC8B-4FDC-4255-BAEA-C50172311938}" type="parTrans" cxnId="{3AC2FCA7-6EFF-4707-B8D3-4ADC76AF021D}">
      <dgm:prSet/>
      <dgm:spPr/>
      <dgm:t>
        <a:bodyPr/>
        <a:lstStyle/>
        <a:p>
          <a:endParaRPr lang="en-US"/>
        </a:p>
      </dgm:t>
    </dgm:pt>
    <dgm:pt modelId="{D041AA33-7706-402D-A16B-120F62FCDFC0}" type="sibTrans" cxnId="{3AC2FCA7-6EFF-4707-B8D3-4ADC76AF021D}">
      <dgm:prSet/>
      <dgm:spPr/>
      <dgm:t>
        <a:bodyPr/>
        <a:lstStyle/>
        <a:p>
          <a:endParaRPr lang="en-US"/>
        </a:p>
      </dgm:t>
    </dgm:pt>
    <dgm:pt modelId="{DD834FFE-A526-4B3F-A9E2-E5C21E92CE8E}">
      <dgm:prSet/>
      <dgm:spPr/>
      <dgm:t>
        <a:bodyPr/>
        <a:lstStyle/>
        <a:p>
          <a:r>
            <a:rPr lang="en-US"/>
            <a:t>In urban areas of India between 2004 and 2014 OOP has increased by 50 percent while it was much lower in rural area as 24% (Shamika R. et al, 2016)</a:t>
          </a:r>
        </a:p>
      </dgm:t>
    </dgm:pt>
    <dgm:pt modelId="{2CCD7D97-C223-448A-B85C-3B261F51C77D}" type="parTrans" cxnId="{967B6450-C100-43E1-AE43-31D901719C55}">
      <dgm:prSet/>
      <dgm:spPr/>
      <dgm:t>
        <a:bodyPr/>
        <a:lstStyle/>
        <a:p>
          <a:endParaRPr lang="en-US"/>
        </a:p>
      </dgm:t>
    </dgm:pt>
    <dgm:pt modelId="{206A17A4-7130-4A22-AE39-EA06C7A6B8D9}" type="sibTrans" cxnId="{967B6450-C100-43E1-AE43-31D901719C55}">
      <dgm:prSet/>
      <dgm:spPr/>
      <dgm:t>
        <a:bodyPr/>
        <a:lstStyle/>
        <a:p>
          <a:endParaRPr lang="en-US"/>
        </a:p>
      </dgm:t>
    </dgm:pt>
    <dgm:pt modelId="{C6C5AA1A-9AEA-43EB-89AB-1D16F3B04014}">
      <dgm:prSet/>
      <dgm:spPr/>
      <dgm:t>
        <a:bodyPr/>
        <a:lstStyle/>
        <a:p>
          <a:r>
            <a:rPr lang="en-US"/>
            <a:t>Study done in Bangladesh found that incidence of CHE is more in Urban areas than in rural areas (Khan J. et al, 2017)</a:t>
          </a:r>
        </a:p>
      </dgm:t>
    </dgm:pt>
    <dgm:pt modelId="{CFB5C370-059D-43E9-98EC-996D2A581BDF}" type="parTrans" cxnId="{D8F56D32-8DA1-4536-8A23-16DD38142C92}">
      <dgm:prSet/>
      <dgm:spPr/>
      <dgm:t>
        <a:bodyPr/>
        <a:lstStyle/>
        <a:p>
          <a:endParaRPr lang="en-US"/>
        </a:p>
      </dgm:t>
    </dgm:pt>
    <dgm:pt modelId="{22A07572-2B49-420F-BEA6-C4C422B16263}" type="sibTrans" cxnId="{D8F56D32-8DA1-4536-8A23-16DD38142C92}">
      <dgm:prSet/>
      <dgm:spPr/>
      <dgm:t>
        <a:bodyPr/>
        <a:lstStyle/>
        <a:p>
          <a:endParaRPr lang="en-US"/>
        </a:p>
      </dgm:t>
    </dgm:pt>
    <dgm:pt modelId="{AB1CB785-2159-4061-B9D9-0E3D26F55FDA}">
      <dgm:prSet/>
      <dgm:spPr/>
      <dgm:t>
        <a:bodyPr/>
        <a:lstStyle/>
        <a:p>
          <a:r>
            <a:rPr lang="en-US"/>
            <a:t>Private sector has gained center stage in urban areas and urban household rely mostly on income/ savings for financial expenditures (Jayakrishnan T. et al, 2016)</a:t>
          </a:r>
        </a:p>
      </dgm:t>
    </dgm:pt>
    <dgm:pt modelId="{831905E6-698B-4A32-83CD-DA8A01169F41}" type="parTrans" cxnId="{C38DEB19-04F7-408B-B51E-DA9B7FA6A187}">
      <dgm:prSet/>
      <dgm:spPr/>
      <dgm:t>
        <a:bodyPr/>
        <a:lstStyle/>
        <a:p>
          <a:endParaRPr lang="en-US"/>
        </a:p>
      </dgm:t>
    </dgm:pt>
    <dgm:pt modelId="{A26C0B4A-486D-453B-8E85-51998AD40191}" type="sibTrans" cxnId="{C38DEB19-04F7-408B-B51E-DA9B7FA6A187}">
      <dgm:prSet/>
      <dgm:spPr/>
      <dgm:t>
        <a:bodyPr/>
        <a:lstStyle/>
        <a:p>
          <a:endParaRPr lang="en-US"/>
        </a:p>
      </dgm:t>
    </dgm:pt>
    <dgm:pt modelId="{9E7E0C7F-38FE-4F65-9DF0-3135834C5834}">
      <dgm:prSet/>
      <dgm:spPr/>
      <dgm:t>
        <a:bodyPr/>
        <a:lstStyle/>
        <a:p>
          <a:r>
            <a:rPr lang="en-US" dirty="0"/>
            <a:t>National health policy 2017 highlights importance of developing partnerships with private sectors in urban areas given their large presence in the urban areas</a:t>
          </a:r>
        </a:p>
      </dgm:t>
    </dgm:pt>
    <dgm:pt modelId="{E075B8CA-7338-43E9-8FF1-E18CBD91B473}" type="parTrans" cxnId="{D52F6171-D2CA-4327-8113-8B67311C1851}">
      <dgm:prSet/>
      <dgm:spPr/>
      <dgm:t>
        <a:bodyPr/>
        <a:lstStyle/>
        <a:p>
          <a:endParaRPr lang="en-US"/>
        </a:p>
      </dgm:t>
    </dgm:pt>
    <dgm:pt modelId="{B5A86C05-B973-4C9F-9EBE-CF42DF3349CC}" type="sibTrans" cxnId="{D52F6171-D2CA-4327-8113-8B67311C1851}">
      <dgm:prSet/>
      <dgm:spPr/>
      <dgm:t>
        <a:bodyPr/>
        <a:lstStyle/>
        <a:p>
          <a:endParaRPr lang="en-US"/>
        </a:p>
      </dgm:t>
    </dgm:pt>
    <dgm:pt modelId="{E73CDDDF-4821-429D-9C50-A8CF2824CCF8}" type="pres">
      <dgm:prSet presAssocID="{1090B6B3-644E-436D-AC65-96CA5CBDC45A}" presName="vert0" presStyleCnt="0">
        <dgm:presLayoutVars>
          <dgm:dir/>
          <dgm:animOne val="branch"/>
          <dgm:animLvl val="lvl"/>
        </dgm:presLayoutVars>
      </dgm:prSet>
      <dgm:spPr/>
    </dgm:pt>
    <dgm:pt modelId="{2A2D33FC-52ED-4BB0-BFE7-C0EF9C3287FB}" type="pres">
      <dgm:prSet presAssocID="{42F8A61F-9741-4008-A99A-BDB22B4362C5}" presName="thickLine" presStyleLbl="alignNode1" presStyleIdx="0" presStyleCnt="5"/>
      <dgm:spPr/>
    </dgm:pt>
    <dgm:pt modelId="{6A2CAD4E-AB25-4F82-93B9-8601C720CA91}" type="pres">
      <dgm:prSet presAssocID="{42F8A61F-9741-4008-A99A-BDB22B4362C5}" presName="horz1" presStyleCnt="0"/>
      <dgm:spPr/>
    </dgm:pt>
    <dgm:pt modelId="{3EEF0DBD-1641-453C-9C38-327165EE2EB7}" type="pres">
      <dgm:prSet presAssocID="{42F8A61F-9741-4008-A99A-BDB22B4362C5}" presName="tx1" presStyleLbl="revTx" presStyleIdx="0" presStyleCnt="5"/>
      <dgm:spPr/>
    </dgm:pt>
    <dgm:pt modelId="{72E2C0F7-7DFC-405F-8527-25B7BABD28E5}" type="pres">
      <dgm:prSet presAssocID="{42F8A61F-9741-4008-A99A-BDB22B4362C5}" presName="vert1" presStyleCnt="0"/>
      <dgm:spPr/>
    </dgm:pt>
    <dgm:pt modelId="{3E41C88E-4440-4DAD-9BAC-C56547F1E05C}" type="pres">
      <dgm:prSet presAssocID="{DD834FFE-A526-4B3F-A9E2-E5C21E92CE8E}" presName="thickLine" presStyleLbl="alignNode1" presStyleIdx="1" presStyleCnt="5"/>
      <dgm:spPr/>
    </dgm:pt>
    <dgm:pt modelId="{4E67E5FF-4B5F-4CA3-AB4F-EA36A67FC9BF}" type="pres">
      <dgm:prSet presAssocID="{DD834FFE-A526-4B3F-A9E2-E5C21E92CE8E}" presName="horz1" presStyleCnt="0"/>
      <dgm:spPr/>
    </dgm:pt>
    <dgm:pt modelId="{A7FDFC95-29EB-4527-BF9E-07D301971F9C}" type="pres">
      <dgm:prSet presAssocID="{DD834FFE-A526-4B3F-A9E2-E5C21E92CE8E}" presName="tx1" presStyleLbl="revTx" presStyleIdx="1" presStyleCnt="5"/>
      <dgm:spPr/>
    </dgm:pt>
    <dgm:pt modelId="{F632F5D8-5380-4811-A094-09B9AA5F286E}" type="pres">
      <dgm:prSet presAssocID="{DD834FFE-A526-4B3F-A9E2-E5C21E92CE8E}" presName="vert1" presStyleCnt="0"/>
      <dgm:spPr/>
    </dgm:pt>
    <dgm:pt modelId="{BD540A07-D5CF-4E8A-9F67-52D9011B62B6}" type="pres">
      <dgm:prSet presAssocID="{C6C5AA1A-9AEA-43EB-89AB-1D16F3B04014}" presName="thickLine" presStyleLbl="alignNode1" presStyleIdx="2" presStyleCnt="5"/>
      <dgm:spPr/>
    </dgm:pt>
    <dgm:pt modelId="{65AC4D9D-CBE8-4CA8-8507-3813D470FA06}" type="pres">
      <dgm:prSet presAssocID="{C6C5AA1A-9AEA-43EB-89AB-1D16F3B04014}" presName="horz1" presStyleCnt="0"/>
      <dgm:spPr/>
    </dgm:pt>
    <dgm:pt modelId="{372DD8B0-AEF1-469F-B9A6-81E2B54F421A}" type="pres">
      <dgm:prSet presAssocID="{C6C5AA1A-9AEA-43EB-89AB-1D16F3B04014}" presName="tx1" presStyleLbl="revTx" presStyleIdx="2" presStyleCnt="5"/>
      <dgm:spPr/>
    </dgm:pt>
    <dgm:pt modelId="{8BE390F0-EA68-4FC5-8D2C-DFC81DCFB59F}" type="pres">
      <dgm:prSet presAssocID="{C6C5AA1A-9AEA-43EB-89AB-1D16F3B04014}" presName="vert1" presStyleCnt="0"/>
      <dgm:spPr/>
    </dgm:pt>
    <dgm:pt modelId="{DEDCADA4-B7F1-451A-B47E-C11C84188551}" type="pres">
      <dgm:prSet presAssocID="{AB1CB785-2159-4061-B9D9-0E3D26F55FDA}" presName="thickLine" presStyleLbl="alignNode1" presStyleIdx="3" presStyleCnt="5"/>
      <dgm:spPr/>
    </dgm:pt>
    <dgm:pt modelId="{A619BF2B-3CD7-4E0B-8F6F-38FBAB360EE2}" type="pres">
      <dgm:prSet presAssocID="{AB1CB785-2159-4061-B9D9-0E3D26F55FDA}" presName="horz1" presStyleCnt="0"/>
      <dgm:spPr/>
    </dgm:pt>
    <dgm:pt modelId="{CA9B5ECF-2EB4-4F92-B502-735A8E0D65B1}" type="pres">
      <dgm:prSet presAssocID="{AB1CB785-2159-4061-B9D9-0E3D26F55FDA}" presName="tx1" presStyleLbl="revTx" presStyleIdx="3" presStyleCnt="5"/>
      <dgm:spPr/>
    </dgm:pt>
    <dgm:pt modelId="{DF7720A2-27AB-4DFE-98BE-87F914956D2A}" type="pres">
      <dgm:prSet presAssocID="{AB1CB785-2159-4061-B9D9-0E3D26F55FDA}" presName="vert1" presStyleCnt="0"/>
      <dgm:spPr/>
    </dgm:pt>
    <dgm:pt modelId="{D6EFAFC6-5DAE-4939-A40C-B10F6B7C505B}" type="pres">
      <dgm:prSet presAssocID="{9E7E0C7F-38FE-4F65-9DF0-3135834C5834}" presName="thickLine" presStyleLbl="alignNode1" presStyleIdx="4" presStyleCnt="5"/>
      <dgm:spPr/>
    </dgm:pt>
    <dgm:pt modelId="{49472D90-DC34-4E0C-BD1A-5035F3F1F28B}" type="pres">
      <dgm:prSet presAssocID="{9E7E0C7F-38FE-4F65-9DF0-3135834C5834}" presName="horz1" presStyleCnt="0"/>
      <dgm:spPr/>
    </dgm:pt>
    <dgm:pt modelId="{F89955CB-4EA5-429D-9156-027B162121D1}" type="pres">
      <dgm:prSet presAssocID="{9E7E0C7F-38FE-4F65-9DF0-3135834C5834}" presName="tx1" presStyleLbl="revTx" presStyleIdx="4" presStyleCnt="5"/>
      <dgm:spPr/>
    </dgm:pt>
    <dgm:pt modelId="{DF1E81C1-B2F9-49CE-A68D-CD003F7C4B63}" type="pres">
      <dgm:prSet presAssocID="{9E7E0C7F-38FE-4F65-9DF0-3135834C5834}" presName="vert1" presStyleCnt="0"/>
      <dgm:spPr/>
    </dgm:pt>
  </dgm:ptLst>
  <dgm:cxnLst>
    <dgm:cxn modelId="{C38DEB19-04F7-408B-B51E-DA9B7FA6A187}" srcId="{1090B6B3-644E-436D-AC65-96CA5CBDC45A}" destId="{AB1CB785-2159-4061-B9D9-0E3D26F55FDA}" srcOrd="3" destOrd="0" parTransId="{831905E6-698B-4A32-83CD-DA8A01169F41}" sibTransId="{A26C0B4A-486D-453B-8E85-51998AD40191}"/>
    <dgm:cxn modelId="{D8F56D32-8DA1-4536-8A23-16DD38142C92}" srcId="{1090B6B3-644E-436D-AC65-96CA5CBDC45A}" destId="{C6C5AA1A-9AEA-43EB-89AB-1D16F3B04014}" srcOrd="2" destOrd="0" parTransId="{CFB5C370-059D-43E9-98EC-996D2A581BDF}" sibTransId="{22A07572-2B49-420F-BEA6-C4C422B16263}"/>
    <dgm:cxn modelId="{3BF00B44-0619-4F12-AE2E-DF5A596A53A5}" type="presOf" srcId="{C6C5AA1A-9AEA-43EB-89AB-1D16F3B04014}" destId="{372DD8B0-AEF1-469F-B9A6-81E2B54F421A}" srcOrd="0" destOrd="0" presId="urn:microsoft.com/office/officeart/2008/layout/LinedList"/>
    <dgm:cxn modelId="{967B6450-C100-43E1-AE43-31D901719C55}" srcId="{1090B6B3-644E-436D-AC65-96CA5CBDC45A}" destId="{DD834FFE-A526-4B3F-A9E2-E5C21E92CE8E}" srcOrd="1" destOrd="0" parTransId="{2CCD7D97-C223-448A-B85C-3B261F51C77D}" sibTransId="{206A17A4-7130-4A22-AE39-EA06C7A6B8D9}"/>
    <dgm:cxn modelId="{D52F6171-D2CA-4327-8113-8B67311C1851}" srcId="{1090B6B3-644E-436D-AC65-96CA5CBDC45A}" destId="{9E7E0C7F-38FE-4F65-9DF0-3135834C5834}" srcOrd="4" destOrd="0" parTransId="{E075B8CA-7338-43E9-8FF1-E18CBD91B473}" sibTransId="{B5A86C05-B973-4C9F-9EBE-CF42DF3349CC}"/>
    <dgm:cxn modelId="{3AC2FCA7-6EFF-4707-B8D3-4ADC76AF021D}" srcId="{1090B6B3-644E-436D-AC65-96CA5CBDC45A}" destId="{42F8A61F-9741-4008-A99A-BDB22B4362C5}" srcOrd="0" destOrd="0" parTransId="{B584BC8B-4FDC-4255-BAEA-C50172311938}" sibTransId="{D041AA33-7706-402D-A16B-120F62FCDFC0}"/>
    <dgm:cxn modelId="{548D1AB5-1B4D-47BE-9142-47934335B33C}" type="presOf" srcId="{DD834FFE-A526-4B3F-A9E2-E5C21E92CE8E}" destId="{A7FDFC95-29EB-4527-BF9E-07D301971F9C}" srcOrd="0" destOrd="0" presId="urn:microsoft.com/office/officeart/2008/layout/LinedList"/>
    <dgm:cxn modelId="{8E9997BA-98ED-47F6-9567-1F4F21DF83E6}" type="presOf" srcId="{AB1CB785-2159-4061-B9D9-0E3D26F55FDA}" destId="{CA9B5ECF-2EB4-4F92-B502-735A8E0D65B1}" srcOrd="0" destOrd="0" presId="urn:microsoft.com/office/officeart/2008/layout/LinedList"/>
    <dgm:cxn modelId="{10344FEC-3B32-41F1-AC0C-FCBB62C7F5D4}" type="presOf" srcId="{42F8A61F-9741-4008-A99A-BDB22B4362C5}" destId="{3EEF0DBD-1641-453C-9C38-327165EE2EB7}" srcOrd="0" destOrd="0" presId="urn:microsoft.com/office/officeart/2008/layout/LinedList"/>
    <dgm:cxn modelId="{07C59AEE-B391-432C-B32E-4C91D93C3A1B}" type="presOf" srcId="{9E7E0C7F-38FE-4F65-9DF0-3135834C5834}" destId="{F89955CB-4EA5-429D-9156-027B162121D1}" srcOrd="0" destOrd="0" presId="urn:microsoft.com/office/officeart/2008/layout/LinedList"/>
    <dgm:cxn modelId="{74A7C0EE-3312-4DC8-B6A1-D97C3EDFA153}" type="presOf" srcId="{1090B6B3-644E-436D-AC65-96CA5CBDC45A}" destId="{E73CDDDF-4821-429D-9C50-A8CF2824CCF8}" srcOrd="0" destOrd="0" presId="urn:microsoft.com/office/officeart/2008/layout/LinedList"/>
    <dgm:cxn modelId="{8A98E754-F9D3-490F-97DC-DE747333C8C1}" type="presParOf" srcId="{E73CDDDF-4821-429D-9C50-A8CF2824CCF8}" destId="{2A2D33FC-52ED-4BB0-BFE7-C0EF9C3287FB}" srcOrd="0" destOrd="0" presId="urn:microsoft.com/office/officeart/2008/layout/LinedList"/>
    <dgm:cxn modelId="{A408C8BB-2F07-4FBD-A0FA-67F8EDA8A8B8}" type="presParOf" srcId="{E73CDDDF-4821-429D-9C50-A8CF2824CCF8}" destId="{6A2CAD4E-AB25-4F82-93B9-8601C720CA91}" srcOrd="1" destOrd="0" presId="urn:microsoft.com/office/officeart/2008/layout/LinedList"/>
    <dgm:cxn modelId="{C668C80C-06FD-484C-830A-F1C8F42F1F3C}" type="presParOf" srcId="{6A2CAD4E-AB25-4F82-93B9-8601C720CA91}" destId="{3EEF0DBD-1641-453C-9C38-327165EE2EB7}" srcOrd="0" destOrd="0" presId="urn:microsoft.com/office/officeart/2008/layout/LinedList"/>
    <dgm:cxn modelId="{34F9F87F-F8AF-478F-A145-F03A7B525BE1}" type="presParOf" srcId="{6A2CAD4E-AB25-4F82-93B9-8601C720CA91}" destId="{72E2C0F7-7DFC-405F-8527-25B7BABD28E5}" srcOrd="1" destOrd="0" presId="urn:microsoft.com/office/officeart/2008/layout/LinedList"/>
    <dgm:cxn modelId="{11AD9901-7D5B-42BD-A11B-F2060D283741}" type="presParOf" srcId="{E73CDDDF-4821-429D-9C50-A8CF2824CCF8}" destId="{3E41C88E-4440-4DAD-9BAC-C56547F1E05C}" srcOrd="2" destOrd="0" presId="urn:microsoft.com/office/officeart/2008/layout/LinedList"/>
    <dgm:cxn modelId="{7C2A44FB-FF69-45E5-8F22-470E3220D33B}" type="presParOf" srcId="{E73CDDDF-4821-429D-9C50-A8CF2824CCF8}" destId="{4E67E5FF-4B5F-4CA3-AB4F-EA36A67FC9BF}" srcOrd="3" destOrd="0" presId="urn:microsoft.com/office/officeart/2008/layout/LinedList"/>
    <dgm:cxn modelId="{41DA7440-A289-49D2-BF65-4C16C00DD391}" type="presParOf" srcId="{4E67E5FF-4B5F-4CA3-AB4F-EA36A67FC9BF}" destId="{A7FDFC95-29EB-4527-BF9E-07D301971F9C}" srcOrd="0" destOrd="0" presId="urn:microsoft.com/office/officeart/2008/layout/LinedList"/>
    <dgm:cxn modelId="{8073EE01-8A2D-4C84-812C-E549F6F965C7}" type="presParOf" srcId="{4E67E5FF-4B5F-4CA3-AB4F-EA36A67FC9BF}" destId="{F632F5D8-5380-4811-A094-09B9AA5F286E}" srcOrd="1" destOrd="0" presId="urn:microsoft.com/office/officeart/2008/layout/LinedList"/>
    <dgm:cxn modelId="{3436509A-CA60-47B6-A9EA-8C3A57D7D72A}" type="presParOf" srcId="{E73CDDDF-4821-429D-9C50-A8CF2824CCF8}" destId="{BD540A07-D5CF-4E8A-9F67-52D9011B62B6}" srcOrd="4" destOrd="0" presId="urn:microsoft.com/office/officeart/2008/layout/LinedList"/>
    <dgm:cxn modelId="{22C36CB7-8A25-41BB-9AE8-E91C3324278A}" type="presParOf" srcId="{E73CDDDF-4821-429D-9C50-A8CF2824CCF8}" destId="{65AC4D9D-CBE8-4CA8-8507-3813D470FA06}" srcOrd="5" destOrd="0" presId="urn:microsoft.com/office/officeart/2008/layout/LinedList"/>
    <dgm:cxn modelId="{C9132583-69F9-4995-9FC8-58FDB0C3EDF4}" type="presParOf" srcId="{65AC4D9D-CBE8-4CA8-8507-3813D470FA06}" destId="{372DD8B0-AEF1-469F-B9A6-81E2B54F421A}" srcOrd="0" destOrd="0" presId="urn:microsoft.com/office/officeart/2008/layout/LinedList"/>
    <dgm:cxn modelId="{AD0FA98C-4105-4692-9469-BDFDC2399841}" type="presParOf" srcId="{65AC4D9D-CBE8-4CA8-8507-3813D470FA06}" destId="{8BE390F0-EA68-4FC5-8D2C-DFC81DCFB59F}" srcOrd="1" destOrd="0" presId="urn:microsoft.com/office/officeart/2008/layout/LinedList"/>
    <dgm:cxn modelId="{50C9FB27-3B20-40AE-B76B-42B99C656EFF}" type="presParOf" srcId="{E73CDDDF-4821-429D-9C50-A8CF2824CCF8}" destId="{DEDCADA4-B7F1-451A-B47E-C11C84188551}" srcOrd="6" destOrd="0" presId="urn:microsoft.com/office/officeart/2008/layout/LinedList"/>
    <dgm:cxn modelId="{295323E9-6E66-403E-9F22-0CEDFCDB8E92}" type="presParOf" srcId="{E73CDDDF-4821-429D-9C50-A8CF2824CCF8}" destId="{A619BF2B-3CD7-4E0B-8F6F-38FBAB360EE2}" srcOrd="7" destOrd="0" presId="urn:microsoft.com/office/officeart/2008/layout/LinedList"/>
    <dgm:cxn modelId="{13255B89-3479-4583-899B-A4E191A285DB}" type="presParOf" srcId="{A619BF2B-3CD7-4E0B-8F6F-38FBAB360EE2}" destId="{CA9B5ECF-2EB4-4F92-B502-735A8E0D65B1}" srcOrd="0" destOrd="0" presId="urn:microsoft.com/office/officeart/2008/layout/LinedList"/>
    <dgm:cxn modelId="{56154F03-FDFC-452C-8348-C2D4BCD58DF5}" type="presParOf" srcId="{A619BF2B-3CD7-4E0B-8F6F-38FBAB360EE2}" destId="{DF7720A2-27AB-4DFE-98BE-87F914956D2A}" srcOrd="1" destOrd="0" presId="urn:microsoft.com/office/officeart/2008/layout/LinedList"/>
    <dgm:cxn modelId="{ACE84804-A7F7-4D7A-892D-2EDDEE3F1C77}" type="presParOf" srcId="{E73CDDDF-4821-429D-9C50-A8CF2824CCF8}" destId="{D6EFAFC6-5DAE-4939-A40C-B10F6B7C505B}" srcOrd="8" destOrd="0" presId="urn:microsoft.com/office/officeart/2008/layout/LinedList"/>
    <dgm:cxn modelId="{CE41ADAE-51AC-47D5-9BB4-8198E513AE23}" type="presParOf" srcId="{E73CDDDF-4821-429D-9C50-A8CF2824CCF8}" destId="{49472D90-DC34-4E0C-BD1A-5035F3F1F28B}" srcOrd="9" destOrd="0" presId="urn:microsoft.com/office/officeart/2008/layout/LinedList"/>
    <dgm:cxn modelId="{02B48859-6BC7-4C6B-BF91-7CE1F7F5FF39}" type="presParOf" srcId="{49472D90-DC34-4E0C-BD1A-5035F3F1F28B}" destId="{F89955CB-4EA5-429D-9156-027B162121D1}" srcOrd="0" destOrd="0" presId="urn:microsoft.com/office/officeart/2008/layout/LinedList"/>
    <dgm:cxn modelId="{E35F79C5-4676-4337-A71F-ED2D0D24612C}" type="presParOf" srcId="{49472D90-DC34-4E0C-BD1A-5035F3F1F28B}" destId="{DF1E81C1-B2F9-49CE-A68D-CD003F7C4B6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ED5586-334B-4331-ACB7-1C5905F38745}" type="doc">
      <dgm:prSet loTypeId="urn:microsoft.com/office/officeart/2005/8/layout/hierarchy1" loCatId="hierarchy" qsTypeId="urn:microsoft.com/office/officeart/2005/8/quickstyle/simple4" qsCatId="simple" csTypeId="urn:microsoft.com/office/officeart/2005/8/colors/accent0_3" csCatId="mainScheme" phldr="1"/>
      <dgm:spPr/>
      <dgm:t>
        <a:bodyPr/>
        <a:lstStyle/>
        <a:p>
          <a:endParaRPr lang="en-US"/>
        </a:p>
      </dgm:t>
    </dgm:pt>
    <dgm:pt modelId="{DBB4FA1B-0731-4485-9FB1-25F7561042EB}">
      <dgm:prSet/>
      <dgm:spPr/>
      <dgm:t>
        <a:bodyPr/>
        <a:lstStyle/>
        <a:p>
          <a:r>
            <a:rPr lang="en-US" dirty="0"/>
            <a:t>NHPS scheme will provide poor households financial risk protection but scheme has skipped the other two strata of population that is Middle and Upper Income category </a:t>
          </a:r>
        </a:p>
      </dgm:t>
    </dgm:pt>
    <dgm:pt modelId="{09F504BB-EE89-4A8F-B710-B9FC05A0A416}" type="parTrans" cxnId="{29234578-86F0-40D4-B792-804C0CEFD409}">
      <dgm:prSet/>
      <dgm:spPr/>
      <dgm:t>
        <a:bodyPr/>
        <a:lstStyle/>
        <a:p>
          <a:endParaRPr lang="en-US"/>
        </a:p>
      </dgm:t>
    </dgm:pt>
    <dgm:pt modelId="{EE4BD794-FFAA-431E-B258-4654155B2D94}" type="sibTrans" cxnId="{29234578-86F0-40D4-B792-804C0CEFD409}">
      <dgm:prSet/>
      <dgm:spPr/>
      <dgm:t>
        <a:bodyPr/>
        <a:lstStyle/>
        <a:p>
          <a:endParaRPr lang="en-US"/>
        </a:p>
      </dgm:t>
    </dgm:pt>
    <dgm:pt modelId="{8E699492-9C55-4720-AA48-337321615772}">
      <dgm:prSet/>
      <dgm:spPr/>
      <dgm:t>
        <a:bodyPr/>
        <a:lstStyle/>
        <a:p>
          <a:r>
            <a:rPr lang="en-US" dirty="0"/>
            <a:t>Although it is agreed that poor households are more vulnerable to suffer from CHE but findings have shown that share of OOP in rich households is much higher (Pal R., 2010)</a:t>
          </a:r>
        </a:p>
      </dgm:t>
    </dgm:pt>
    <dgm:pt modelId="{A3059F71-F46B-469E-99F2-3CE83FA7452F}" type="parTrans" cxnId="{6DA410A4-8137-4D54-A7CD-072998E6D412}">
      <dgm:prSet/>
      <dgm:spPr/>
      <dgm:t>
        <a:bodyPr/>
        <a:lstStyle/>
        <a:p>
          <a:endParaRPr lang="en-US"/>
        </a:p>
      </dgm:t>
    </dgm:pt>
    <dgm:pt modelId="{CC57603D-1116-4F45-BF68-A2386A006070}" type="sibTrans" cxnId="{6DA410A4-8137-4D54-A7CD-072998E6D412}">
      <dgm:prSet/>
      <dgm:spPr/>
      <dgm:t>
        <a:bodyPr/>
        <a:lstStyle/>
        <a:p>
          <a:endParaRPr lang="en-US"/>
        </a:p>
      </dgm:t>
    </dgm:pt>
    <dgm:pt modelId="{24CEA584-6D27-40C4-881E-A669C3E09AAC}" type="pres">
      <dgm:prSet presAssocID="{91ED5586-334B-4331-ACB7-1C5905F38745}" presName="hierChild1" presStyleCnt="0">
        <dgm:presLayoutVars>
          <dgm:chPref val="1"/>
          <dgm:dir/>
          <dgm:animOne val="branch"/>
          <dgm:animLvl val="lvl"/>
          <dgm:resizeHandles/>
        </dgm:presLayoutVars>
      </dgm:prSet>
      <dgm:spPr/>
    </dgm:pt>
    <dgm:pt modelId="{B46AF0E3-351F-4779-92A5-EF420C23ECB3}" type="pres">
      <dgm:prSet presAssocID="{DBB4FA1B-0731-4485-9FB1-25F7561042EB}" presName="hierRoot1" presStyleCnt="0"/>
      <dgm:spPr/>
    </dgm:pt>
    <dgm:pt modelId="{90603831-D309-4C5D-B665-2D3E35408045}" type="pres">
      <dgm:prSet presAssocID="{DBB4FA1B-0731-4485-9FB1-25F7561042EB}" presName="composite" presStyleCnt="0"/>
      <dgm:spPr/>
    </dgm:pt>
    <dgm:pt modelId="{C1DF82EC-546B-4ED9-94D7-8987011AF342}" type="pres">
      <dgm:prSet presAssocID="{DBB4FA1B-0731-4485-9FB1-25F7561042EB}" presName="background" presStyleLbl="node0" presStyleIdx="0" presStyleCnt="2"/>
      <dgm:spPr/>
    </dgm:pt>
    <dgm:pt modelId="{B23D26E6-91B3-417A-B365-D6A08D441979}" type="pres">
      <dgm:prSet presAssocID="{DBB4FA1B-0731-4485-9FB1-25F7561042EB}" presName="text" presStyleLbl="fgAcc0" presStyleIdx="0" presStyleCnt="2">
        <dgm:presLayoutVars>
          <dgm:chPref val="3"/>
        </dgm:presLayoutVars>
      </dgm:prSet>
      <dgm:spPr/>
    </dgm:pt>
    <dgm:pt modelId="{7F7974E6-D205-449E-9B72-A426549DCB29}" type="pres">
      <dgm:prSet presAssocID="{DBB4FA1B-0731-4485-9FB1-25F7561042EB}" presName="hierChild2" presStyleCnt="0"/>
      <dgm:spPr/>
    </dgm:pt>
    <dgm:pt modelId="{262FF62D-7728-4232-BEDC-E8012FE32A97}" type="pres">
      <dgm:prSet presAssocID="{8E699492-9C55-4720-AA48-337321615772}" presName="hierRoot1" presStyleCnt="0"/>
      <dgm:spPr/>
    </dgm:pt>
    <dgm:pt modelId="{F53BAD4D-00A2-4456-ADC9-BE9E87C7DBDF}" type="pres">
      <dgm:prSet presAssocID="{8E699492-9C55-4720-AA48-337321615772}" presName="composite" presStyleCnt="0"/>
      <dgm:spPr/>
    </dgm:pt>
    <dgm:pt modelId="{31C92CF8-FC80-4040-A69D-8DD7CDDB63BD}" type="pres">
      <dgm:prSet presAssocID="{8E699492-9C55-4720-AA48-337321615772}" presName="background" presStyleLbl="node0" presStyleIdx="1" presStyleCnt="2"/>
      <dgm:spPr/>
    </dgm:pt>
    <dgm:pt modelId="{4EA30A6E-0EAD-4C0E-B6AD-60C9A71957E0}" type="pres">
      <dgm:prSet presAssocID="{8E699492-9C55-4720-AA48-337321615772}" presName="text" presStyleLbl="fgAcc0" presStyleIdx="1" presStyleCnt="2">
        <dgm:presLayoutVars>
          <dgm:chPref val="3"/>
        </dgm:presLayoutVars>
      </dgm:prSet>
      <dgm:spPr/>
    </dgm:pt>
    <dgm:pt modelId="{FF7A5D84-CB59-442A-83C1-4D49DB8AD746}" type="pres">
      <dgm:prSet presAssocID="{8E699492-9C55-4720-AA48-337321615772}" presName="hierChild2" presStyleCnt="0"/>
      <dgm:spPr/>
    </dgm:pt>
  </dgm:ptLst>
  <dgm:cxnLst>
    <dgm:cxn modelId="{29234578-86F0-40D4-B792-804C0CEFD409}" srcId="{91ED5586-334B-4331-ACB7-1C5905F38745}" destId="{DBB4FA1B-0731-4485-9FB1-25F7561042EB}" srcOrd="0" destOrd="0" parTransId="{09F504BB-EE89-4A8F-B710-B9FC05A0A416}" sibTransId="{EE4BD794-FFAA-431E-B258-4654155B2D94}"/>
    <dgm:cxn modelId="{6DA410A4-8137-4D54-A7CD-072998E6D412}" srcId="{91ED5586-334B-4331-ACB7-1C5905F38745}" destId="{8E699492-9C55-4720-AA48-337321615772}" srcOrd="1" destOrd="0" parTransId="{A3059F71-F46B-469E-99F2-3CE83FA7452F}" sibTransId="{CC57603D-1116-4F45-BF68-A2386A006070}"/>
    <dgm:cxn modelId="{18ADF4A9-CC87-4288-84E4-72E538265358}" type="presOf" srcId="{91ED5586-334B-4331-ACB7-1C5905F38745}" destId="{24CEA584-6D27-40C4-881E-A669C3E09AAC}" srcOrd="0" destOrd="0" presId="urn:microsoft.com/office/officeart/2005/8/layout/hierarchy1"/>
    <dgm:cxn modelId="{AA9783EF-312D-4E16-BFDD-2DB240A7F0DE}" type="presOf" srcId="{8E699492-9C55-4720-AA48-337321615772}" destId="{4EA30A6E-0EAD-4C0E-B6AD-60C9A71957E0}" srcOrd="0" destOrd="0" presId="urn:microsoft.com/office/officeart/2005/8/layout/hierarchy1"/>
    <dgm:cxn modelId="{67363CFB-164B-48FB-B71A-9A4AD544A730}" type="presOf" srcId="{DBB4FA1B-0731-4485-9FB1-25F7561042EB}" destId="{B23D26E6-91B3-417A-B365-D6A08D441979}" srcOrd="0" destOrd="0" presId="urn:microsoft.com/office/officeart/2005/8/layout/hierarchy1"/>
    <dgm:cxn modelId="{2A60D6F9-3FD0-4A53-8613-32F5A27EA7B0}" type="presParOf" srcId="{24CEA584-6D27-40C4-881E-A669C3E09AAC}" destId="{B46AF0E3-351F-4779-92A5-EF420C23ECB3}" srcOrd="0" destOrd="0" presId="urn:microsoft.com/office/officeart/2005/8/layout/hierarchy1"/>
    <dgm:cxn modelId="{60D98AA5-0A46-4D0B-A77A-92BE132F4D72}" type="presParOf" srcId="{B46AF0E3-351F-4779-92A5-EF420C23ECB3}" destId="{90603831-D309-4C5D-B665-2D3E35408045}" srcOrd="0" destOrd="0" presId="urn:microsoft.com/office/officeart/2005/8/layout/hierarchy1"/>
    <dgm:cxn modelId="{1D1ECF1B-1BAC-4265-85A5-6928D3E440DC}" type="presParOf" srcId="{90603831-D309-4C5D-B665-2D3E35408045}" destId="{C1DF82EC-546B-4ED9-94D7-8987011AF342}" srcOrd="0" destOrd="0" presId="urn:microsoft.com/office/officeart/2005/8/layout/hierarchy1"/>
    <dgm:cxn modelId="{708B6925-E6DE-4596-BCBF-D6C5380DD96A}" type="presParOf" srcId="{90603831-D309-4C5D-B665-2D3E35408045}" destId="{B23D26E6-91B3-417A-B365-D6A08D441979}" srcOrd="1" destOrd="0" presId="urn:microsoft.com/office/officeart/2005/8/layout/hierarchy1"/>
    <dgm:cxn modelId="{A5DAC2CE-A090-4DE6-9668-E33B60F40985}" type="presParOf" srcId="{B46AF0E3-351F-4779-92A5-EF420C23ECB3}" destId="{7F7974E6-D205-449E-9B72-A426549DCB29}" srcOrd="1" destOrd="0" presId="urn:microsoft.com/office/officeart/2005/8/layout/hierarchy1"/>
    <dgm:cxn modelId="{FDE4271B-1DB6-4C95-AA20-6E681B9D578C}" type="presParOf" srcId="{24CEA584-6D27-40C4-881E-A669C3E09AAC}" destId="{262FF62D-7728-4232-BEDC-E8012FE32A97}" srcOrd="1" destOrd="0" presId="urn:microsoft.com/office/officeart/2005/8/layout/hierarchy1"/>
    <dgm:cxn modelId="{4A9C8B4C-38B5-4F5E-8331-9CBE212E63ED}" type="presParOf" srcId="{262FF62D-7728-4232-BEDC-E8012FE32A97}" destId="{F53BAD4D-00A2-4456-ADC9-BE9E87C7DBDF}" srcOrd="0" destOrd="0" presId="urn:microsoft.com/office/officeart/2005/8/layout/hierarchy1"/>
    <dgm:cxn modelId="{1E562951-C0B7-4D25-889D-C77925CF626D}" type="presParOf" srcId="{F53BAD4D-00A2-4456-ADC9-BE9E87C7DBDF}" destId="{31C92CF8-FC80-4040-A69D-8DD7CDDB63BD}" srcOrd="0" destOrd="0" presId="urn:microsoft.com/office/officeart/2005/8/layout/hierarchy1"/>
    <dgm:cxn modelId="{B9B1BD80-E61C-4EDA-B61A-EE54A5762AE2}" type="presParOf" srcId="{F53BAD4D-00A2-4456-ADC9-BE9E87C7DBDF}" destId="{4EA30A6E-0EAD-4C0E-B6AD-60C9A71957E0}" srcOrd="1" destOrd="0" presId="urn:microsoft.com/office/officeart/2005/8/layout/hierarchy1"/>
    <dgm:cxn modelId="{85EA924D-5DE6-4D55-BFE3-6763117E8526}" type="presParOf" srcId="{262FF62D-7728-4232-BEDC-E8012FE32A97}" destId="{FF7A5D84-CB59-442A-83C1-4D49DB8AD74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306215-7623-4CAD-8E92-F2DFDC27DBFC}" type="doc">
      <dgm:prSet loTypeId="urn:microsoft.com/office/officeart/2005/8/layout/hierarchy1" loCatId="hierarchy" qsTypeId="urn:microsoft.com/office/officeart/2005/8/quickstyle/simple1" qsCatId="simple" csTypeId="urn:microsoft.com/office/officeart/2005/8/colors/accent0_1" csCatId="mainScheme" phldr="1"/>
      <dgm:spPr/>
      <dgm:t>
        <a:bodyPr/>
        <a:lstStyle/>
        <a:p>
          <a:endParaRPr lang="en-US"/>
        </a:p>
      </dgm:t>
    </dgm:pt>
    <dgm:pt modelId="{D02A85DC-2D19-4DA1-BBD4-CE6E8562C08D}">
      <dgm:prSet/>
      <dgm:spPr/>
      <dgm:t>
        <a:bodyPr/>
        <a:lstStyle/>
        <a:p>
          <a:r>
            <a:rPr lang="en-US" dirty="0"/>
            <a:t>What is Expenditure for health care of urban household of Delhi?</a:t>
          </a:r>
        </a:p>
      </dgm:t>
    </dgm:pt>
    <dgm:pt modelId="{2DC83B54-CEC3-41EC-B3C9-DBF2453D8632}" type="parTrans" cxnId="{0AF53A1C-8D8B-4F34-9971-7841D5B2AB41}">
      <dgm:prSet/>
      <dgm:spPr/>
      <dgm:t>
        <a:bodyPr/>
        <a:lstStyle/>
        <a:p>
          <a:endParaRPr lang="en-US"/>
        </a:p>
      </dgm:t>
    </dgm:pt>
    <dgm:pt modelId="{A055ADFA-9277-4E6D-9A42-1A884B81CCC6}" type="sibTrans" cxnId="{0AF53A1C-8D8B-4F34-9971-7841D5B2AB41}">
      <dgm:prSet/>
      <dgm:spPr/>
      <dgm:t>
        <a:bodyPr/>
        <a:lstStyle/>
        <a:p>
          <a:endParaRPr lang="en-US"/>
        </a:p>
      </dgm:t>
    </dgm:pt>
    <dgm:pt modelId="{7C637398-B92B-45A0-B7BB-F315366F9CA4}">
      <dgm:prSet/>
      <dgm:spPr/>
      <dgm:t>
        <a:bodyPr/>
        <a:lstStyle/>
        <a:p>
          <a:r>
            <a:rPr lang="en-US"/>
            <a:t>What is the contribution of OOP to overall Health Expenditure?</a:t>
          </a:r>
        </a:p>
      </dgm:t>
    </dgm:pt>
    <dgm:pt modelId="{5534A572-787A-49EE-B4F0-76DC7556A8B3}" type="parTrans" cxnId="{0A92E159-FAE0-49A2-8755-372EB150A5C1}">
      <dgm:prSet/>
      <dgm:spPr/>
      <dgm:t>
        <a:bodyPr/>
        <a:lstStyle/>
        <a:p>
          <a:endParaRPr lang="en-US"/>
        </a:p>
      </dgm:t>
    </dgm:pt>
    <dgm:pt modelId="{489CBAF7-2364-4AD8-89E6-A0A9094DA900}" type="sibTrans" cxnId="{0A92E159-FAE0-49A2-8755-372EB150A5C1}">
      <dgm:prSet/>
      <dgm:spPr/>
      <dgm:t>
        <a:bodyPr/>
        <a:lstStyle/>
        <a:p>
          <a:endParaRPr lang="en-US"/>
        </a:p>
      </dgm:t>
    </dgm:pt>
    <dgm:pt modelId="{DA9C47EF-62C5-4360-A396-9A7B0C10F7FD}">
      <dgm:prSet/>
      <dgm:spPr/>
      <dgm:t>
        <a:bodyPr/>
        <a:lstStyle/>
        <a:p>
          <a:r>
            <a:rPr lang="en-US" dirty="0"/>
            <a:t>Do household face catastrophic health expenditure in Delhi?</a:t>
          </a:r>
        </a:p>
      </dgm:t>
    </dgm:pt>
    <dgm:pt modelId="{C40D86EB-7CC7-47D8-A77B-7305133BBC87}" type="parTrans" cxnId="{3AB81A78-326E-4024-BAC0-7CA6F77B9B03}">
      <dgm:prSet/>
      <dgm:spPr/>
      <dgm:t>
        <a:bodyPr/>
        <a:lstStyle/>
        <a:p>
          <a:endParaRPr lang="en-US"/>
        </a:p>
      </dgm:t>
    </dgm:pt>
    <dgm:pt modelId="{A7CC5187-7B29-4951-9474-45E3E74A8832}" type="sibTrans" cxnId="{3AB81A78-326E-4024-BAC0-7CA6F77B9B03}">
      <dgm:prSet/>
      <dgm:spPr/>
      <dgm:t>
        <a:bodyPr/>
        <a:lstStyle/>
        <a:p>
          <a:endParaRPr lang="en-US"/>
        </a:p>
      </dgm:t>
    </dgm:pt>
    <dgm:pt modelId="{E6AFF168-E85E-46E5-8C2C-D3E4CA8A00AE}" type="pres">
      <dgm:prSet presAssocID="{D8306215-7623-4CAD-8E92-F2DFDC27DBFC}" presName="hierChild1" presStyleCnt="0">
        <dgm:presLayoutVars>
          <dgm:chPref val="1"/>
          <dgm:dir/>
          <dgm:animOne val="branch"/>
          <dgm:animLvl val="lvl"/>
          <dgm:resizeHandles/>
        </dgm:presLayoutVars>
      </dgm:prSet>
      <dgm:spPr/>
    </dgm:pt>
    <dgm:pt modelId="{30D9642B-AA96-404A-9CA0-A122E3E19B64}" type="pres">
      <dgm:prSet presAssocID="{D02A85DC-2D19-4DA1-BBD4-CE6E8562C08D}" presName="hierRoot1" presStyleCnt="0"/>
      <dgm:spPr/>
    </dgm:pt>
    <dgm:pt modelId="{D12A095D-3F69-44A2-B373-C8BE1FCC141E}" type="pres">
      <dgm:prSet presAssocID="{D02A85DC-2D19-4DA1-BBD4-CE6E8562C08D}" presName="composite" presStyleCnt="0"/>
      <dgm:spPr/>
    </dgm:pt>
    <dgm:pt modelId="{3FE4AC1E-AD7D-4A25-9962-7FC56D469F80}" type="pres">
      <dgm:prSet presAssocID="{D02A85DC-2D19-4DA1-BBD4-CE6E8562C08D}" presName="background" presStyleLbl="node0" presStyleIdx="0" presStyleCnt="3"/>
      <dgm:spPr/>
    </dgm:pt>
    <dgm:pt modelId="{3DA9CF60-5A66-4BAC-9797-9A23EBD8C000}" type="pres">
      <dgm:prSet presAssocID="{D02A85DC-2D19-4DA1-BBD4-CE6E8562C08D}" presName="text" presStyleLbl="fgAcc0" presStyleIdx="0" presStyleCnt="3">
        <dgm:presLayoutVars>
          <dgm:chPref val="3"/>
        </dgm:presLayoutVars>
      </dgm:prSet>
      <dgm:spPr/>
    </dgm:pt>
    <dgm:pt modelId="{66445F50-29A0-4527-9964-82ACB27C048B}" type="pres">
      <dgm:prSet presAssocID="{D02A85DC-2D19-4DA1-BBD4-CE6E8562C08D}" presName="hierChild2" presStyleCnt="0"/>
      <dgm:spPr/>
    </dgm:pt>
    <dgm:pt modelId="{974D8B4E-31D0-4DFC-A4A1-CCDB42DDDDDC}" type="pres">
      <dgm:prSet presAssocID="{7C637398-B92B-45A0-B7BB-F315366F9CA4}" presName="hierRoot1" presStyleCnt="0"/>
      <dgm:spPr/>
    </dgm:pt>
    <dgm:pt modelId="{36B175C6-DA4E-4EBE-9600-008599B85892}" type="pres">
      <dgm:prSet presAssocID="{7C637398-B92B-45A0-B7BB-F315366F9CA4}" presName="composite" presStyleCnt="0"/>
      <dgm:spPr/>
    </dgm:pt>
    <dgm:pt modelId="{450F1558-D926-471F-8F94-4685D3349B7D}" type="pres">
      <dgm:prSet presAssocID="{7C637398-B92B-45A0-B7BB-F315366F9CA4}" presName="background" presStyleLbl="node0" presStyleIdx="1" presStyleCnt="3"/>
      <dgm:spPr/>
    </dgm:pt>
    <dgm:pt modelId="{890DCC12-ADD0-41ED-8DAC-69800B453076}" type="pres">
      <dgm:prSet presAssocID="{7C637398-B92B-45A0-B7BB-F315366F9CA4}" presName="text" presStyleLbl="fgAcc0" presStyleIdx="1" presStyleCnt="3">
        <dgm:presLayoutVars>
          <dgm:chPref val="3"/>
        </dgm:presLayoutVars>
      </dgm:prSet>
      <dgm:spPr/>
    </dgm:pt>
    <dgm:pt modelId="{EE7A0411-09F8-4E84-BD86-5195B8CC95EE}" type="pres">
      <dgm:prSet presAssocID="{7C637398-B92B-45A0-B7BB-F315366F9CA4}" presName="hierChild2" presStyleCnt="0"/>
      <dgm:spPr/>
    </dgm:pt>
    <dgm:pt modelId="{A0B4AABE-CD45-48A7-968C-F87A0D1BC0CF}" type="pres">
      <dgm:prSet presAssocID="{DA9C47EF-62C5-4360-A396-9A7B0C10F7FD}" presName="hierRoot1" presStyleCnt="0"/>
      <dgm:spPr/>
    </dgm:pt>
    <dgm:pt modelId="{FF4522BC-F2B3-4D7D-893D-402BDB4C2F29}" type="pres">
      <dgm:prSet presAssocID="{DA9C47EF-62C5-4360-A396-9A7B0C10F7FD}" presName="composite" presStyleCnt="0"/>
      <dgm:spPr/>
    </dgm:pt>
    <dgm:pt modelId="{296735AD-427D-4188-98B8-B9C09F31D912}" type="pres">
      <dgm:prSet presAssocID="{DA9C47EF-62C5-4360-A396-9A7B0C10F7FD}" presName="background" presStyleLbl="node0" presStyleIdx="2" presStyleCnt="3"/>
      <dgm:spPr/>
    </dgm:pt>
    <dgm:pt modelId="{F86130FE-9A95-429D-9F58-7F73BE8CE266}" type="pres">
      <dgm:prSet presAssocID="{DA9C47EF-62C5-4360-A396-9A7B0C10F7FD}" presName="text" presStyleLbl="fgAcc0" presStyleIdx="2" presStyleCnt="3">
        <dgm:presLayoutVars>
          <dgm:chPref val="3"/>
        </dgm:presLayoutVars>
      </dgm:prSet>
      <dgm:spPr/>
    </dgm:pt>
    <dgm:pt modelId="{7E3D453E-5685-48BB-BF12-17E19FCA5D35}" type="pres">
      <dgm:prSet presAssocID="{DA9C47EF-62C5-4360-A396-9A7B0C10F7FD}" presName="hierChild2" presStyleCnt="0"/>
      <dgm:spPr/>
    </dgm:pt>
  </dgm:ptLst>
  <dgm:cxnLst>
    <dgm:cxn modelId="{0AF53A1C-8D8B-4F34-9971-7841D5B2AB41}" srcId="{D8306215-7623-4CAD-8E92-F2DFDC27DBFC}" destId="{D02A85DC-2D19-4DA1-BBD4-CE6E8562C08D}" srcOrd="0" destOrd="0" parTransId="{2DC83B54-CEC3-41EC-B3C9-DBF2453D8632}" sibTransId="{A055ADFA-9277-4E6D-9A42-1A884B81CCC6}"/>
    <dgm:cxn modelId="{06D6C928-9ADF-48AC-B0DC-FA6DBEF4CCCF}" type="presOf" srcId="{7C637398-B92B-45A0-B7BB-F315366F9CA4}" destId="{890DCC12-ADD0-41ED-8DAC-69800B453076}" srcOrd="0" destOrd="0" presId="urn:microsoft.com/office/officeart/2005/8/layout/hierarchy1"/>
    <dgm:cxn modelId="{409D5239-3F1A-48AA-91F7-2B34084BEDFB}" type="presOf" srcId="{D02A85DC-2D19-4DA1-BBD4-CE6E8562C08D}" destId="{3DA9CF60-5A66-4BAC-9797-9A23EBD8C000}" srcOrd="0" destOrd="0" presId="urn:microsoft.com/office/officeart/2005/8/layout/hierarchy1"/>
    <dgm:cxn modelId="{76C70876-381F-4DE0-B4A3-018EE16C8910}" type="presOf" srcId="{D8306215-7623-4CAD-8E92-F2DFDC27DBFC}" destId="{E6AFF168-E85E-46E5-8C2C-D3E4CA8A00AE}" srcOrd="0" destOrd="0" presId="urn:microsoft.com/office/officeart/2005/8/layout/hierarchy1"/>
    <dgm:cxn modelId="{3AB81A78-326E-4024-BAC0-7CA6F77B9B03}" srcId="{D8306215-7623-4CAD-8E92-F2DFDC27DBFC}" destId="{DA9C47EF-62C5-4360-A396-9A7B0C10F7FD}" srcOrd="2" destOrd="0" parTransId="{C40D86EB-7CC7-47D8-A77B-7305133BBC87}" sibTransId="{A7CC5187-7B29-4951-9474-45E3E74A8832}"/>
    <dgm:cxn modelId="{0A92E159-FAE0-49A2-8755-372EB150A5C1}" srcId="{D8306215-7623-4CAD-8E92-F2DFDC27DBFC}" destId="{7C637398-B92B-45A0-B7BB-F315366F9CA4}" srcOrd="1" destOrd="0" parTransId="{5534A572-787A-49EE-B4F0-76DC7556A8B3}" sibTransId="{489CBAF7-2364-4AD8-89E6-A0A9094DA900}"/>
    <dgm:cxn modelId="{681460F2-6707-4B42-B61B-0333113BCE1C}" type="presOf" srcId="{DA9C47EF-62C5-4360-A396-9A7B0C10F7FD}" destId="{F86130FE-9A95-429D-9F58-7F73BE8CE266}" srcOrd="0" destOrd="0" presId="urn:microsoft.com/office/officeart/2005/8/layout/hierarchy1"/>
    <dgm:cxn modelId="{59F3442A-98CD-44A0-9BBC-34971052932A}" type="presParOf" srcId="{E6AFF168-E85E-46E5-8C2C-D3E4CA8A00AE}" destId="{30D9642B-AA96-404A-9CA0-A122E3E19B64}" srcOrd="0" destOrd="0" presId="urn:microsoft.com/office/officeart/2005/8/layout/hierarchy1"/>
    <dgm:cxn modelId="{85B55AFB-C160-448E-941D-AC4CEF5C4369}" type="presParOf" srcId="{30D9642B-AA96-404A-9CA0-A122E3E19B64}" destId="{D12A095D-3F69-44A2-B373-C8BE1FCC141E}" srcOrd="0" destOrd="0" presId="urn:microsoft.com/office/officeart/2005/8/layout/hierarchy1"/>
    <dgm:cxn modelId="{6DB1B0C6-D076-4DC3-AFD9-0001147A1095}" type="presParOf" srcId="{D12A095D-3F69-44A2-B373-C8BE1FCC141E}" destId="{3FE4AC1E-AD7D-4A25-9962-7FC56D469F80}" srcOrd="0" destOrd="0" presId="urn:microsoft.com/office/officeart/2005/8/layout/hierarchy1"/>
    <dgm:cxn modelId="{140A1F88-F4D4-48FB-A26B-9C3A530324EF}" type="presParOf" srcId="{D12A095D-3F69-44A2-B373-C8BE1FCC141E}" destId="{3DA9CF60-5A66-4BAC-9797-9A23EBD8C000}" srcOrd="1" destOrd="0" presId="urn:microsoft.com/office/officeart/2005/8/layout/hierarchy1"/>
    <dgm:cxn modelId="{F24FFF52-B95C-4ADE-A59A-CC029D00242A}" type="presParOf" srcId="{30D9642B-AA96-404A-9CA0-A122E3E19B64}" destId="{66445F50-29A0-4527-9964-82ACB27C048B}" srcOrd="1" destOrd="0" presId="urn:microsoft.com/office/officeart/2005/8/layout/hierarchy1"/>
    <dgm:cxn modelId="{2C31A0A6-767C-4F2F-B809-1FF5589D3607}" type="presParOf" srcId="{E6AFF168-E85E-46E5-8C2C-D3E4CA8A00AE}" destId="{974D8B4E-31D0-4DFC-A4A1-CCDB42DDDDDC}" srcOrd="1" destOrd="0" presId="urn:microsoft.com/office/officeart/2005/8/layout/hierarchy1"/>
    <dgm:cxn modelId="{1F82B7E2-A561-4AF1-ABC3-B6F612EECD89}" type="presParOf" srcId="{974D8B4E-31D0-4DFC-A4A1-CCDB42DDDDDC}" destId="{36B175C6-DA4E-4EBE-9600-008599B85892}" srcOrd="0" destOrd="0" presId="urn:microsoft.com/office/officeart/2005/8/layout/hierarchy1"/>
    <dgm:cxn modelId="{B2309C93-4C81-4F7F-B1F6-EB34690A76D6}" type="presParOf" srcId="{36B175C6-DA4E-4EBE-9600-008599B85892}" destId="{450F1558-D926-471F-8F94-4685D3349B7D}" srcOrd="0" destOrd="0" presId="urn:microsoft.com/office/officeart/2005/8/layout/hierarchy1"/>
    <dgm:cxn modelId="{27F103B7-A385-454C-9E82-20971114EEAE}" type="presParOf" srcId="{36B175C6-DA4E-4EBE-9600-008599B85892}" destId="{890DCC12-ADD0-41ED-8DAC-69800B453076}" srcOrd="1" destOrd="0" presId="urn:microsoft.com/office/officeart/2005/8/layout/hierarchy1"/>
    <dgm:cxn modelId="{587B612C-B158-46D0-9FBE-EAEDC5267DA7}" type="presParOf" srcId="{974D8B4E-31D0-4DFC-A4A1-CCDB42DDDDDC}" destId="{EE7A0411-09F8-4E84-BD86-5195B8CC95EE}" srcOrd="1" destOrd="0" presId="urn:microsoft.com/office/officeart/2005/8/layout/hierarchy1"/>
    <dgm:cxn modelId="{FB139485-3009-4665-A606-D49EF5D1E151}" type="presParOf" srcId="{E6AFF168-E85E-46E5-8C2C-D3E4CA8A00AE}" destId="{A0B4AABE-CD45-48A7-968C-F87A0D1BC0CF}" srcOrd="2" destOrd="0" presId="urn:microsoft.com/office/officeart/2005/8/layout/hierarchy1"/>
    <dgm:cxn modelId="{6B28FFF6-31C4-49E3-8143-EF507BD220CD}" type="presParOf" srcId="{A0B4AABE-CD45-48A7-968C-F87A0D1BC0CF}" destId="{FF4522BC-F2B3-4D7D-893D-402BDB4C2F29}" srcOrd="0" destOrd="0" presId="urn:microsoft.com/office/officeart/2005/8/layout/hierarchy1"/>
    <dgm:cxn modelId="{149FB5AB-3221-4AE7-A1ED-FC8175B09949}" type="presParOf" srcId="{FF4522BC-F2B3-4D7D-893D-402BDB4C2F29}" destId="{296735AD-427D-4188-98B8-B9C09F31D912}" srcOrd="0" destOrd="0" presId="urn:microsoft.com/office/officeart/2005/8/layout/hierarchy1"/>
    <dgm:cxn modelId="{A233991B-2EB7-4493-A12D-C5DBACB2DBA6}" type="presParOf" srcId="{FF4522BC-F2B3-4D7D-893D-402BDB4C2F29}" destId="{F86130FE-9A95-429D-9F58-7F73BE8CE266}" srcOrd="1" destOrd="0" presId="urn:microsoft.com/office/officeart/2005/8/layout/hierarchy1"/>
    <dgm:cxn modelId="{9DDA93C9-A21D-40AD-ACF3-AF0448BA70E7}" type="presParOf" srcId="{A0B4AABE-CD45-48A7-968C-F87A0D1BC0CF}" destId="{7E3D453E-5685-48BB-BF12-17E19FCA5D3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718543-A77A-4555-AB8A-982268CF5251}"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53EA4349-A7D9-4C4A-8AEE-D00A15E27EA8}">
      <dgm:prSet/>
      <dgm:spPr/>
      <dgm:t>
        <a:bodyPr/>
        <a:lstStyle/>
        <a:p>
          <a:r>
            <a:rPr lang="en-US"/>
            <a:t>To determine Health Expenditure and Out of Pocket Expenditure of Urban Households</a:t>
          </a:r>
        </a:p>
      </dgm:t>
    </dgm:pt>
    <dgm:pt modelId="{98106F7F-99BE-4F0E-99CC-2D367E2BED61}" type="parTrans" cxnId="{C2387C83-3984-4D2E-B8CB-3347662991A1}">
      <dgm:prSet/>
      <dgm:spPr/>
      <dgm:t>
        <a:bodyPr/>
        <a:lstStyle/>
        <a:p>
          <a:endParaRPr lang="en-US"/>
        </a:p>
      </dgm:t>
    </dgm:pt>
    <dgm:pt modelId="{23BC0A5F-B956-4C76-9C22-6B94CB7CCA61}" type="sibTrans" cxnId="{C2387C83-3984-4D2E-B8CB-3347662991A1}">
      <dgm:prSet/>
      <dgm:spPr/>
      <dgm:t>
        <a:bodyPr/>
        <a:lstStyle/>
        <a:p>
          <a:endParaRPr lang="en-US"/>
        </a:p>
      </dgm:t>
    </dgm:pt>
    <dgm:pt modelId="{5794F702-1E79-4534-BD15-27B731F01EC2}">
      <dgm:prSet/>
      <dgm:spPr/>
      <dgm:t>
        <a:bodyPr/>
        <a:lstStyle/>
        <a:p>
          <a:r>
            <a:rPr lang="en-US"/>
            <a:t>To assess incidence of Catastrophic Health Expenditure (CHE) in Urban Households</a:t>
          </a:r>
        </a:p>
      </dgm:t>
    </dgm:pt>
    <dgm:pt modelId="{416D8CD8-478A-4FE3-AF9F-50C4A0FC7F77}" type="parTrans" cxnId="{6858C145-2B65-4373-8040-88DE8179CF8E}">
      <dgm:prSet/>
      <dgm:spPr/>
      <dgm:t>
        <a:bodyPr/>
        <a:lstStyle/>
        <a:p>
          <a:endParaRPr lang="en-US"/>
        </a:p>
      </dgm:t>
    </dgm:pt>
    <dgm:pt modelId="{8CB2E3C1-90A9-4609-B84D-B9757377EA9A}" type="sibTrans" cxnId="{6858C145-2B65-4373-8040-88DE8179CF8E}">
      <dgm:prSet/>
      <dgm:spPr/>
      <dgm:t>
        <a:bodyPr/>
        <a:lstStyle/>
        <a:p>
          <a:endParaRPr lang="en-US"/>
        </a:p>
      </dgm:t>
    </dgm:pt>
    <dgm:pt modelId="{D3C8F698-B513-4D81-9DD7-66E5F308F2D1}">
      <dgm:prSet/>
      <dgm:spPr/>
      <dgm:t>
        <a:bodyPr/>
        <a:lstStyle/>
        <a:p>
          <a:r>
            <a:rPr lang="en-US"/>
            <a:t>To study various factors that result in Out Of Pocket Expenditure in Urban Households</a:t>
          </a:r>
        </a:p>
      </dgm:t>
    </dgm:pt>
    <dgm:pt modelId="{D2D40920-07D8-4F9A-88E3-7C0A123389F1}" type="parTrans" cxnId="{2BB1B886-D422-4888-A5F0-349F27D0BD0F}">
      <dgm:prSet/>
      <dgm:spPr/>
      <dgm:t>
        <a:bodyPr/>
        <a:lstStyle/>
        <a:p>
          <a:endParaRPr lang="en-US"/>
        </a:p>
      </dgm:t>
    </dgm:pt>
    <dgm:pt modelId="{BF8E20F6-18A9-4C9E-B7A3-9EE2CBDA87D3}" type="sibTrans" cxnId="{2BB1B886-D422-4888-A5F0-349F27D0BD0F}">
      <dgm:prSet/>
      <dgm:spPr/>
      <dgm:t>
        <a:bodyPr/>
        <a:lstStyle/>
        <a:p>
          <a:endParaRPr lang="en-US"/>
        </a:p>
      </dgm:t>
    </dgm:pt>
    <dgm:pt modelId="{1C51D2A6-FA47-4E48-BE65-97BD9D0DBD9E}" type="pres">
      <dgm:prSet presAssocID="{90718543-A77A-4555-AB8A-982268CF5251}" presName="hierChild1" presStyleCnt="0">
        <dgm:presLayoutVars>
          <dgm:chPref val="1"/>
          <dgm:dir/>
          <dgm:animOne val="branch"/>
          <dgm:animLvl val="lvl"/>
          <dgm:resizeHandles/>
        </dgm:presLayoutVars>
      </dgm:prSet>
      <dgm:spPr/>
    </dgm:pt>
    <dgm:pt modelId="{26D85302-3455-4970-8556-76E6FFC199D4}" type="pres">
      <dgm:prSet presAssocID="{53EA4349-A7D9-4C4A-8AEE-D00A15E27EA8}" presName="hierRoot1" presStyleCnt="0"/>
      <dgm:spPr/>
    </dgm:pt>
    <dgm:pt modelId="{01D3C51D-DAE2-411E-BB38-5983E6A40357}" type="pres">
      <dgm:prSet presAssocID="{53EA4349-A7D9-4C4A-8AEE-D00A15E27EA8}" presName="composite" presStyleCnt="0"/>
      <dgm:spPr/>
    </dgm:pt>
    <dgm:pt modelId="{4AA8CE1B-BDF5-4DF9-8426-848B828569EF}" type="pres">
      <dgm:prSet presAssocID="{53EA4349-A7D9-4C4A-8AEE-D00A15E27EA8}" presName="background" presStyleLbl="node0" presStyleIdx="0" presStyleCnt="3"/>
      <dgm:spPr/>
    </dgm:pt>
    <dgm:pt modelId="{EC6319B7-D611-431F-A903-7EB6F73F9078}" type="pres">
      <dgm:prSet presAssocID="{53EA4349-A7D9-4C4A-8AEE-D00A15E27EA8}" presName="text" presStyleLbl="fgAcc0" presStyleIdx="0" presStyleCnt="3">
        <dgm:presLayoutVars>
          <dgm:chPref val="3"/>
        </dgm:presLayoutVars>
      </dgm:prSet>
      <dgm:spPr/>
    </dgm:pt>
    <dgm:pt modelId="{0808DD8E-5B69-4107-9BBD-869ED2D35DEA}" type="pres">
      <dgm:prSet presAssocID="{53EA4349-A7D9-4C4A-8AEE-D00A15E27EA8}" presName="hierChild2" presStyleCnt="0"/>
      <dgm:spPr/>
    </dgm:pt>
    <dgm:pt modelId="{40B41FE7-C5C4-4A3A-979F-18B0127776C2}" type="pres">
      <dgm:prSet presAssocID="{5794F702-1E79-4534-BD15-27B731F01EC2}" presName="hierRoot1" presStyleCnt="0"/>
      <dgm:spPr/>
    </dgm:pt>
    <dgm:pt modelId="{84AC3FF8-8258-47B3-B649-067B3F7152C9}" type="pres">
      <dgm:prSet presAssocID="{5794F702-1E79-4534-BD15-27B731F01EC2}" presName="composite" presStyleCnt="0"/>
      <dgm:spPr/>
    </dgm:pt>
    <dgm:pt modelId="{9FC03658-3053-4C33-B87B-18672DB22A99}" type="pres">
      <dgm:prSet presAssocID="{5794F702-1E79-4534-BD15-27B731F01EC2}" presName="background" presStyleLbl="node0" presStyleIdx="1" presStyleCnt="3"/>
      <dgm:spPr/>
    </dgm:pt>
    <dgm:pt modelId="{57ACD727-D18A-45B0-AEF7-EFD51F445081}" type="pres">
      <dgm:prSet presAssocID="{5794F702-1E79-4534-BD15-27B731F01EC2}" presName="text" presStyleLbl="fgAcc0" presStyleIdx="1" presStyleCnt="3">
        <dgm:presLayoutVars>
          <dgm:chPref val="3"/>
        </dgm:presLayoutVars>
      </dgm:prSet>
      <dgm:spPr/>
    </dgm:pt>
    <dgm:pt modelId="{06BF920E-87C0-449B-B60D-CA70EE564F3D}" type="pres">
      <dgm:prSet presAssocID="{5794F702-1E79-4534-BD15-27B731F01EC2}" presName="hierChild2" presStyleCnt="0"/>
      <dgm:spPr/>
    </dgm:pt>
    <dgm:pt modelId="{E3002AAB-DD9F-468D-AA80-D7FB1A3FC76E}" type="pres">
      <dgm:prSet presAssocID="{D3C8F698-B513-4D81-9DD7-66E5F308F2D1}" presName="hierRoot1" presStyleCnt="0"/>
      <dgm:spPr/>
    </dgm:pt>
    <dgm:pt modelId="{6D17E176-6167-45D6-9F8E-AAD080C93073}" type="pres">
      <dgm:prSet presAssocID="{D3C8F698-B513-4D81-9DD7-66E5F308F2D1}" presName="composite" presStyleCnt="0"/>
      <dgm:spPr/>
    </dgm:pt>
    <dgm:pt modelId="{C849E88C-63F2-4179-A836-14EB011FD30D}" type="pres">
      <dgm:prSet presAssocID="{D3C8F698-B513-4D81-9DD7-66E5F308F2D1}" presName="background" presStyleLbl="node0" presStyleIdx="2" presStyleCnt="3"/>
      <dgm:spPr/>
    </dgm:pt>
    <dgm:pt modelId="{8011F383-5BA2-42CE-BE55-CF9A791F38F5}" type="pres">
      <dgm:prSet presAssocID="{D3C8F698-B513-4D81-9DD7-66E5F308F2D1}" presName="text" presStyleLbl="fgAcc0" presStyleIdx="2" presStyleCnt="3">
        <dgm:presLayoutVars>
          <dgm:chPref val="3"/>
        </dgm:presLayoutVars>
      </dgm:prSet>
      <dgm:spPr/>
    </dgm:pt>
    <dgm:pt modelId="{64CB918A-A482-4B5B-9AF3-CFDC25B181AA}" type="pres">
      <dgm:prSet presAssocID="{D3C8F698-B513-4D81-9DD7-66E5F308F2D1}" presName="hierChild2" presStyleCnt="0"/>
      <dgm:spPr/>
    </dgm:pt>
  </dgm:ptLst>
  <dgm:cxnLst>
    <dgm:cxn modelId="{CB8A5F2F-C33F-47DA-886A-99B69A2A95B9}" type="presOf" srcId="{5794F702-1E79-4534-BD15-27B731F01EC2}" destId="{57ACD727-D18A-45B0-AEF7-EFD51F445081}" srcOrd="0" destOrd="0" presId="urn:microsoft.com/office/officeart/2005/8/layout/hierarchy1"/>
    <dgm:cxn modelId="{6858C145-2B65-4373-8040-88DE8179CF8E}" srcId="{90718543-A77A-4555-AB8A-982268CF5251}" destId="{5794F702-1E79-4534-BD15-27B731F01EC2}" srcOrd="1" destOrd="0" parTransId="{416D8CD8-478A-4FE3-AF9F-50C4A0FC7F77}" sibTransId="{8CB2E3C1-90A9-4609-B84D-B9757377EA9A}"/>
    <dgm:cxn modelId="{C2387C83-3984-4D2E-B8CB-3347662991A1}" srcId="{90718543-A77A-4555-AB8A-982268CF5251}" destId="{53EA4349-A7D9-4C4A-8AEE-D00A15E27EA8}" srcOrd="0" destOrd="0" parTransId="{98106F7F-99BE-4F0E-99CC-2D367E2BED61}" sibTransId="{23BC0A5F-B956-4C76-9C22-6B94CB7CCA61}"/>
    <dgm:cxn modelId="{86CF8486-72E7-40D3-B0CA-AE551417BD77}" type="presOf" srcId="{90718543-A77A-4555-AB8A-982268CF5251}" destId="{1C51D2A6-FA47-4E48-BE65-97BD9D0DBD9E}" srcOrd="0" destOrd="0" presId="urn:microsoft.com/office/officeart/2005/8/layout/hierarchy1"/>
    <dgm:cxn modelId="{2BB1B886-D422-4888-A5F0-349F27D0BD0F}" srcId="{90718543-A77A-4555-AB8A-982268CF5251}" destId="{D3C8F698-B513-4D81-9DD7-66E5F308F2D1}" srcOrd="2" destOrd="0" parTransId="{D2D40920-07D8-4F9A-88E3-7C0A123389F1}" sibTransId="{BF8E20F6-18A9-4C9E-B7A3-9EE2CBDA87D3}"/>
    <dgm:cxn modelId="{20F94593-9C29-47FA-A968-7C2EF4A107D5}" type="presOf" srcId="{D3C8F698-B513-4D81-9DD7-66E5F308F2D1}" destId="{8011F383-5BA2-42CE-BE55-CF9A791F38F5}" srcOrd="0" destOrd="0" presId="urn:microsoft.com/office/officeart/2005/8/layout/hierarchy1"/>
    <dgm:cxn modelId="{2CF789F9-9BCA-4D8F-854D-CF10783ADD16}" type="presOf" srcId="{53EA4349-A7D9-4C4A-8AEE-D00A15E27EA8}" destId="{EC6319B7-D611-431F-A903-7EB6F73F9078}" srcOrd="0" destOrd="0" presId="urn:microsoft.com/office/officeart/2005/8/layout/hierarchy1"/>
    <dgm:cxn modelId="{3D58FD69-224F-46B5-87A4-86588810325D}" type="presParOf" srcId="{1C51D2A6-FA47-4E48-BE65-97BD9D0DBD9E}" destId="{26D85302-3455-4970-8556-76E6FFC199D4}" srcOrd="0" destOrd="0" presId="urn:microsoft.com/office/officeart/2005/8/layout/hierarchy1"/>
    <dgm:cxn modelId="{4D447A30-6B90-4A3D-8438-84CA65955E65}" type="presParOf" srcId="{26D85302-3455-4970-8556-76E6FFC199D4}" destId="{01D3C51D-DAE2-411E-BB38-5983E6A40357}" srcOrd="0" destOrd="0" presId="urn:microsoft.com/office/officeart/2005/8/layout/hierarchy1"/>
    <dgm:cxn modelId="{9170ACA5-8E4B-49C1-B18B-D478DE759C66}" type="presParOf" srcId="{01D3C51D-DAE2-411E-BB38-5983E6A40357}" destId="{4AA8CE1B-BDF5-4DF9-8426-848B828569EF}" srcOrd="0" destOrd="0" presId="urn:microsoft.com/office/officeart/2005/8/layout/hierarchy1"/>
    <dgm:cxn modelId="{8FED968D-9E74-4FEE-83E0-392CD68FF502}" type="presParOf" srcId="{01D3C51D-DAE2-411E-BB38-5983E6A40357}" destId="{EC6319B7-D611-431F-A903-7EB6F73F9078}" srcOrd="1" destOrd="0" presId="urn:microsoft.com/office/officeart/2005/8/layout/hierarchy1"/>
    <dgm:cxn modelId="{A01E6AD5-6495-44F4-B0AD-1582D4AEDB70}" type="presParOf" srcId="{26D85302-3455-4970-8556-76E6FFC199D4}" destId="{0808DD8E-5B69-4107-9BBD-869ED2D35DEA}" srcOrd="1" destOrd="0" presId="urn:microsoft.com/office/officeart/2005/8/layout/hierarchy1"/>
    <dgm:cxn modelId="{A9C6F7BD-4448-4230-9318-AD7B45424885}" type="presParOf" srcId="{1C51D2A6-FA47-4E48-BE65-97BD9D0DBD9E}" destId="{40B41FE7-C5C4-4A3A-979F-18B0127776C2}" srcOrd="1" destOrd="0" presId="urn:microsoft.com/office/officeart/2005/8/layout/hierarchy1"/>
    <dgm:cxn modelId="{B3893266-2AD4-4FD0-B0AB-172CC0428243}" type="presParOf" srcId="{40B41FE7-C5C4-4A3A-979F-18B0127776C2}" destId="{84AC3FF8-8258-47B3-B649-067B3F7152C9}" srcOrd="0" destOrd="0" presId="urn:microsoft.com/office/officeart/2005/8/layout/hierarchy1"/>
    <dgm:cxn modelId="{2A06445A-3BB6-41AD-93FF-4397FC9EB0F7}" type="presParOf" srcId="{84AC3FF8-8258-47B3-B649-067B3F7152C9}" destId="{9FC03658-3053-4C33-B87B-18672DB22A99}" srcOrd="0" destOrd="0" presId="urn:microsoft.com/office/officeart/2005/8/layout/hierarchy1"/>
    <dgm:cxn modelId="{E55912C7-E8FA-4784-AC4F-1697D665BB95}" type="presParOf" srcId="{84AC3FF8-8258-47B3-B649-067B3F7152C9}" destId="{57ACD727-D18A-45B0-AEF7-EFD51F445081}" srcOrd="1" destOrd="0" presId="urn:microsoft.com/office/officeart/2005/8/layout/hierarchy1"/>
    <dgm:cxn modelId="{3992790B-BB45-4AC4-BC1E-0E437FD44D3F}" type="presParOf" srcId="{40B41FE7-C5C4-4A3A-979F-18B0127776C2}" destId="{06BF920E-87C0-449B-B60D-CA70EE564F3D}" srcOrd="1" destOrd="0" presId="urn:microsoft.com/office/officeart/2005/8/layout/hierarchy1"/>
    <dgm:cxn modelId="{05AFC63C-582E-4D40-B220-E1F26B5D69BE}" type="presParOf" srcId="{1C51D2A6-FA47-4E48-BE65-97BD9D0DBD9E}" destId="{E3002AAB-DD9F-468D-AA80-D7FB1A3FC76E}" srcOrd="2" destOrd="0" presId="urn:microsoft.com/office/officeart/2005/8/layout/hierarchy1"/>
    <dgm:cxn modelId="{B3FC1AF1-59DF-433E-8797-7DA2B77BC0C9}" type="presParOf" srcId="{E3002AAB-DD9F-468D-AA80-D7FB1A3FC76E}" destId="{6D17E176-6167-45D6-9F8E-AAD080C93073}" srcOrd="0" destOrd="0" presId="urn:microsoft.com/office/officeart/2005/8/layout/hierarchy1"/>
    <dgm:cxn modelId="{21FDDC7D-8019-49B6-AFCE-EF18D288CCD6}" type="presParOf" srcId="{6D17E176-6167-45D6-9F8E-AAD080C93073}" destId="{C849E88C-63F2-4179-A836-14EB011FD30D}" srcOrd="0" destOrd="0" presId="urn:microsoft.com/office/officeart/2005/8/layout/hierarchy1"/>
    <dgm:cxn modelId="{78220B71-47D0-49B4-A22D-20DCFD0C1E2B}" type="presParOf" srcId="{6D17E176-6167-45D6-9F8E-AAD080C93073}" destId="{8011F383-5BA2-42CE-BE55-CF9A791F38F5}" srcOrd="1" destOrd="0" presId="urn:microsoft.com/office/officeart/2005/8/layout/hierarchy1"/>
    <dgm:cxn modelId="{FF5B58B5-41EA-4B4A-B8C3-947252E983D6}" type="presParOf" srcId="{E3002AAB-DD9F-468D-AA80-D7FB1A3FC76E}" destId="{64CB918A-A482-4B5B-9AF3-CFDC25B181A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A9DF8D-C038-4E8C-A0FD-3054BD94B555}" type="doc">
      <dgm:prSet loTypeId="urn:microsoft.com/office/officeart/2008/layout/LinedList" loCatId="list" qsTypeId="urn:microsoft.com/office/officeart/2005/8/quickstyle/simple2" qsCatId="simple" csTypeId="urn:microsoft.com/office/officeart/2005/8/colors/accent0_3" csCatId="mainScheme" phldr="1"/>
      <dgm:spPr/>
      <dgm:t>
        <a:bodyPr/>
        <a:lstStyle/>
        <a:p>
          <a:endParaRPr lang="en-US"/>
        </a:p>
      </dgm:t>
    </dgm:pt>
    <dgm:pt modelId="{BD7AE6B0-C4ED-479E-B2EF-E81F75B89724}">
      <dgm:prSet/>
      <dgm:spPr/>
      <dgm:t>
        <a:bodyPr/>
        <a:lstStyle/>
        <a:p>
          <a:r>
            <a:rPr lang="en-US"/>
            <a:t>Study Type- Cross Sectional Study</a:t>
          </a:r>
        </a:p>
      </dgm:t>
    </dgm:pt>
    <dgm:pt modelId="{3912A81B-AF05-4C0C-98D0-062A91EE7FB1}" type="parTrans" cxnId="{451D1041-F59E-41A6-A0C3-12F32151A110}">
      <dgm:prSet/>
      <dgm:spPr/>
      <dgm:t>
        <a:bodyPr/>
        <a:lstStyle/>
        <a:p>
          <a:endParaRPr lang="en-US"/>
        </a:p>
      </dgm:t>
    </dgm:pt>
    <dgm:pt modelId="{055B862D-A11A-42FA-94D2-6080729F3EA8}" type="sibTrans" cxnId="{451D1041-F59E-41A6-A0C3-12F32151A110}">
      <dgm:prSet/>
      <dgm:spPr/>
      <dgm:t>
        <a:bodyPr/>
        <a:lstStyle/>
        <a:p>
          <a:endParaRPr lang="en-US"/>
        </a:p>
      </dgm:t>
    </dgm:pt>
    <dgm:pt modelId="{61405283-5200-4743-B0A1-B4FE98A6DBA2}">
      <dgm:prSet/>
      <dgm:spPr/>
      <dgm:t>
        <a:bodyPr/>
        <a:lstStyle/>
        <a:p>
          <a:r>
            <a:rPr lang="en-US"/>
            <a:t>Study Participants- Upper and Middle Income Category Urban Households</a:t>
          </a:r>
        </a:p>
      </dgm:t>
    </dgm:pt>
    <dgm:pt modelId="{6EF51106-E313-40EF-87A5-7837C42FF476}" type="parTrans" cxnId="{625C4E6C-F54B-4A8C-88DE-7243766880C3}">
      <dgm:prSet/>
      <dgm:spPr/>
      <dgm:t>
        <a:bodyPr/>
        <a:lstStyle/>
        <a:p>
          <a:endParaRPr lang="en-US"/>
        </a:p>
      </dgm:t>
    </dgm:pt>
    <dgm:pt modelId="{DDEBD88C-8467-48B8-855E-12693066177A}" type="sibTrans" cxnId="{625C4E6C-F54B-4A8C-88DE-7243766880C3}">
      <dgm:prSet/>
      <dgm:spPr/>
      <dgm:t>
        <a:bodyPr/>
        <a:lstStyle/>
        <a:p>
          <a:endParaRPr lang="en-US"/>
        </a:p>
      </dgm:t>
    </dgm:pt>
    <dgm:pt modelId="{6E5F5673-E68D-4E45-9DD0-C2C2111E87E6}">
      <dgm:prSet/>
      <dgm:spPr/>
      <dgm:t>
        <a:bodyPr/>
        <a:lstStyle/>
        <a:p>
          <a:r>
            <a:rPr lang="en-US" dirty="0"/>
            <a:t>Study Area- South West District, New Delhi</a:t>
          </a:r>
        </a:p>
      </dgm:t>
    </dgm:pt>
    <dgm:pt modelId="{0BF554E2-D1EC-44EB-8FA3-13A216B558BE}" type="parTrans" cxnId="{5EF178D2-4EA5-4DF3-A760-DF89B7AE0AF0}">
      <dgm:prSet/>
      <dgm:spPr/>
      <dgm:t>
        <a:bodyPr/>
        <a:lstStyle/>
        <a:p>
          <a:endParaRPr lang="en-US"/>
        </a:p>
      </dgm:t>
    </dgm:pt>
    <dgm:pt modelId="{9883D50E-8E6E-4136-A2E5-F3A2DCB4A4E5}" type="sibTrans" cxnId="{5EF178D2-4EA5-4DF3-A760-DF89B7AE0AF0}">
      <dgm:prSet/>
      <dgm:spPr/>
      <dgm:t>
        <a:bodyPr/>
        <a:lstStyle/>
        <a:p>
          <a:endParaRPr lang="en-US"/>
        </a:p>
      </dgm:t>
    </dgm:pt>
    <dgm:pt modelId="{CEEDE49A-D65A-4539-9FBD-0A95F7A8215E}">
      <dgm:prSet/>
      <dgm:spPr/>
      <dgm:t>
        <a:bodyPr/>
        <a:lstStyle/>
        <a:p>
          <a:r>
            <a:rPr lang="en-US" dirty="0"/>
            <a:t>Sampling Method- </a:t>
          </a:r>
          <a:r>
            <a:rPr lang="en-US" dirty="0" err="1"/>
            <a:t>Dilman</a:t>
          </a:r>
          <a:r>
            <a:rPr lang="en-US" dirty="0"/>
            <a:t> Method, Sample Size Calculator</a:t>
          </a:r>
        </a:p>
      </dgm:t>
    </dgm:pt>
    <dgm:pt modelId="{643119A4-0F42-4618-A437-84CBC8B6782C}" type="parTrans" cxnId="{8220B0CD-8623-475D-81EE-11D4E23A2AD5}">
      <dgm:prSet/>
      <dgm:spPr/>
      <dgm:t>
        <a:bodyPr/>
        <a:lstStyle/>
        <a:p>
          <a:endParaRPr lang="en-US"/>
        </a:p>
      </dgm:t>
    </dgm:pt>
    <dgm:pt modelId="{9B7B0C1C-4D01-4D87-BC15-B3772B10BC4B}" type="sibTrans" cxnId="{8220B0CD-8623-475D-81EE-11D4E23A2AD5}">
      <dgm:prSet/>
      <dgm:spPr/>
      <dgm:t>
        <a:bodyPr/>
        <a:lstStyle/>
        <a:p>
          <a:endParaRPr lang="en-US"/>
        </a:p>
      </dgm:t>
    </dgm:pt>
    <dgm:pt modelId="{F73B4E90-F1E2-4EF6-A0C5-4DDEA661EF89}">
      <dgm:prSet/>
      <dgm:spPr/>
      <dgm:t>
        <a:bodyPr/>
        <a:lstStyle/>
        <a:p>
          <a:r>
            <a:rPr lang="en-US" dirty="0"/>
            <a:t>Sample Size- </a:t>
          </a:r>
          <a:r>
            <a:rPr lang="pl-PL" u="sng" dirty="0"/>
            <a:t>Ns = (Np )( p)(1− p)</a:t>
          </a:r>
          <a:endParaRPr lang="en-US" u="sng" dirty="0"/>
        </a:p>
        <a:p>
          <a:r>
            <a:rPr lang="en-US" dirty="0"/>
            <a:t>	        </a:t>
          </a:r>
          <a:r>
            <a:rPr lang="pl-PL" dirty="0"/>
            <a:t>(Np −1)(B/C)2 + ( p)(1− p)</a:t>
          </a:r>
          <a:endParaRPr lang="en-US" dirty="0"/>
        </a:p>
      </dgm:t>
    </dgm:pt>
    <dgm:pt modelId="{0D7FBAD3-E046-45E1-9973-D0997DE0CFD8}" type="parTrans" cxnId="{8DBF641B-36A3-4754-8068-DDD093B0C48C}">
      <dgm:prSet/>
      <dgm:spPr/>
      <dgm:t>
        <a:bodyPr/>
        <a:lstStyle/>
        <a:p>
          <a:endParaRPr lang="en-US"/>
        </a:p>
      </dgm:t>
    </dgm:pt>
    <dgm:pt modelId="{7238DE78-6205-4C3A-9F89-25721D4A3509}" type="sibTrans" cxnId="{8DBF641B-36A3-4754-8068-DDD093B0C48C}">
      <dgm:prSet/>
      <dgm:spPr/>
      <dgm:t>
        <a:bodyPr/>
        <a:lstStyle/>
        <a:p>
          <a:endParaRPr lang="en-US"/>
        </a:p>
      </dgm:t>
    </dgm:pt>
    <dgm:pt modelId="{CCF0455C-5DF3-467E-B237-A791F45A86DD}" type="pres">
      <dgm:prSet presAssocID="{F5A9DF8D-C038-4E8C-A0FD-3054BD94B555}" presName="vert0" presStyleCnt="0">
        <dgm:presLayoutVars>
          <dgm:dir/>
          <dgm:animOne val="branch"/>
          <dgm:animLvl val="lvl"/>
        </dgm:presLayoutVars>
      </dgm:prSet>
      <dgm:spPr/>
    </dgm:pt>
    <dgm:pt modelId="{2EBCE23B-0391-4AF8-A4D7-AD443E8AC33A}" type="pres">
      <dgm:prSet presAssocID="{BD7AE6B0-C4ED-479E-B2EF-E81F75B89724}" presName="thickLine" presStyleLbl="alignNode1" presStyleIdx="0" presStyleCnt="5"/>
      <dgm:spPr/>
    </dgm:pt>
    <dgm:pt modelId="{3A5098A0-3DC3-45E2-BEA1-5DF8A493DFA2}" type="pres">
      <dgm:prSet presAssocID="{BD7AE6B0-C4ED-479E-B2EF-E81F75B89724}" presName="horz1" presStyleCnt="0"/>
      <dgm:spPr/>
    </dgm:pt>
    <dgm:pt modelId="{4DCCE9DA-7B17-48A7-8450-1F4161A1314B}" type="pres">
      <dgm:prSet presAssocID="{BD7AE6B0-C4ED-479E-B2EF-E81F75B89724}" presName="tx1" presStyleLbl="revTx" presStyleIdx="0" presStyleCnt="5"/>
      <dgm:spPr/>
    </dgm:pt>
    <dgm:pt modelId="{BC0F19D5-E98A-4490-B48F-E42DE785902B}" type="pres">
      <dgm:prSet presAssocID="{BD7AE6B0-C4ED-479E-B2EF-E81F75B89724}" presName="vert1" presStyleCnt="0"/>
      <dgm:spPr/>
    </dgm:pt>
    <dgm:pt modelId="{5AE605B8-7B99-4419-A665-916BAB3D96F5}" type="pres">
      <dgm:prSet presAssocID="{61405283-5200-4743-B0A1-B4FE98A6DBA2}" presName="thickLine" presStyleLbl="alignNode1" presStyleIdx="1" presStyleCnt="5"/>
      <dgm:spPr/>
    </dgm:pt>
    <dgm:pt modelId="{D2EFFEFA-C8A8-4274-B16B-84D698B5DB8D}" type="pres">
      <dgm:prSet presAssocID="{61405283-5200-4743-B0A1-B4FE98A6DBA2}" presName="horz1" presStyleCnt="0"/>
      <dgm:spPr/>
    </dgm:pt>
    <dgm:pt modelId="{0A7854EC-15A0-431E-9E01-137C1EC1F201}" type="pres">
      <dgm:prSet presAssocID="{61405283-5200-4743-B0A1-B4FE98A6DBA2}" presName="tx1" presStyleLbl="revTx" presStyleIdx="1" presStyleCnt="5"/>
      <dgm:spPr/>
    </dgm:pt>
    <dgm:pt modelId="{E282E31C-898C-43F3-9BA4-A4A6D49106F9}" type="pres">
      <dgm:prSet presAssocID="{61405283-5200-4743-B0A1-B4FE98A6DBA2}" presName="vert1" presStyleCnt="0"/>
      <dgm:spPr/>
    </dgm:pt>
    <dgm:pt modelId="{BF5B8935-846D-44F0-B096-A1E4D77D5609}" type="pres">
      <dgm:prSet presAssocID="{6E5F5673-E68D-4E45-9DD0-C2C2111E87E6}" presName="thickLine" presStyleLbl="alignNode1" presStyleIdx="2" presStyleCnt="5"/>
      <dgm:spPr/>
    </dgm:pt>
    <dgm:pt modelId="{E4AD7693-72FC-4F08-9119-EE014F823C55}" type="pres">
      <dgm:prSet presAssocID="{6E5F5673-E68D-4E45-9DD0-C2C2111E87E6}" presName="horz1" presStyleCnt="0"/>
      <dgm:spPr/>
    </dgm:pt>
    <dgm:pt modelId="{D5F18D98-DBC6-45D6-B0E0-CCD166B15348}" type="pres">
      <dgm:prSet presAssocID="{6E5F5673-E68D-4E45-9DD0-C2C2111E87E6}" presName="tx1" presStyleLbl="revTx" presStyleIdx="2" presStyleCnt="5"/>
      <dgm:spPr/>
    </dgm:pt>
    <dgm:pt modelId="{85B1FAB8-0B6D-4905-8B7B-1E78EC80093A}" type="pres">
      <dgm:prSet presAssocID="{6E5F5673-E68D-4E45-9DD0-C2C2111E87E6}" presName="vert1" presStyleCnt="0"/>
      <dgm:spPr/>
    </dgm:pt>
    <dgm:pt modelId="{48BE58E5-58D6-4ED9-9DC2-3EFEF9B68964}" type="pres">
      <dgm:prSet presAssocID="{CEEDE49A-D65A-4539-9FBD-0A95F7A8215E}" presName="thickLine" presStyleLbl="alignNode1" presStyleIdx="3" presStyleCnt="5"/>
      <dgm:spPr/>
    </dgm:pt>
    <dgm:pt modelId="{5840C4B7-9B19-42C6-99C2-71659A855A7D}" type="pres">
      <dgm:prSet presAssocID="{CEEDE49A-D65A-4539-9FBD-0A95F7A8215E}" presName="horz1" presStyleCnt="0"/>
      <dgm:spPr/>
    </dgm:pt>
    <dgm:pt modelId="{C949E39B-4781-40AC-8112-267BA3C3B292}" type="pres">
      <dgm:prSet presAssocID="{CEEDE49A-D65A-4539-9FBD-0A95F7A8215E}" presName="tx1" presStyleLbl="revTx" presStyleIdx="3" presStyleCnt="5"/>
      <dgm:spPr/>
    </dgm:pt>
    <dgm:pt modelId="{ADB5FB83-21A2-4BC1-8FAA-82F97BEFECAB}" type="pres">
      <dgm:prSet presAssocID="{CEEDE49A-D65A-4539-9FBD-0A95F7A8215E}" presName="vert1" presStyleCnt="0"/>
      <dgm:spPr/>
    </dgm:pt>
    <dgm:pt modelId="{A12CCECC-F455-4A87-8E4B-377F93D3C399}" type="pres">
      <dgm:prSet presAssocID="{F73B4E90-F1E2-4EF6-A0C5-4DDEA661EF89}" presName="thickLine" presStyleLbl="alignNode1" presStyleIdx="4" presStyleCnt="5"/>
      <dgm:spPr/>
    </dgm:pt>
    <dgm:pt modelId="{64CD1838-E077-4E60-B715-4D77E56CC645}" type="pres">
      <dgm:prSet presAssocID="{F73B4E90-F1E2-4EF6-A0C5-4DDEA661EF89}" presName="horz1" presStyleCnt="0"/>
      <dgm:spPr/>
    </dgm:pt>
    <dgm:pt modelId="{858BBA57-285D-4978-B99C-92B45408F43B}" type="pres">
      <dgm:prSet presAssocID="{F73B4E90-F1E2-4EF6-A0C5-4DDEA661EF89}" presName="tx1" presStyleLbl="revTx" presStyleIdx="4" presStyleCnt="5"/>
      <dgm:spPr/>
    </dgm:pt>
    <dgm:pt modelId="{275997C8-0DE1-44F6-946F-48213C26486B}" type="pres">
      <dgm:prSet presAssocID="{F73B4E90-F1E2-4EF6-A0C5-4DDEA661EF89}" presName="vert1" presStyleCnt="0"/>
      <dgm:spPr/>
    </dgm:pt>
  </dgm:ptLst>
  <dgm:cxnLst>
    <dgm:cxn modelId="{B8DDCE01-8684-46BB-B529-E9D56B258F8F}" type="presOf" srcId="{F73B4E90-F1E2-4EF6-A0C5-4DDEA661EF89}" destId="{858BBA57-285D-4978-B99C-92B45408F43B}" srcOrd="0" destOrd="0" presId="urn:microsoft.com/office/officeart/2008/layout/LinedList"/>
    <dgm:cxn modelId="{8DBF641B-36A3-4754-8068-DDD093B0C48C}" srcId="{F5A9DF8D-C038-4E8C-A0FD-3054BD94B555}" destId="{F73B4E90-F1E2-4EF6-A0C5-4DDEA661EF89}" srcOrd="4" destOrd="0" parTransId="{0D7FBAD3-E046-45E1-9973-D0997DE0CFD8}" sibTransId="{7238DE78-6205-4C3A-9F89-25721D4A3509}"/>
    <dgm:cxn modelId="{451D1041-F59E-41A6-A0C3-12F32151A110}" srcId="{F5A9DF8D-C038-4E8C-A0FD-3054BD94B555}" destId="{BD7AE6B0-C4ED-479E-B2EF-E81F75B89724}" srcOrd="0" destOrd="0" parTransId="{3912A81B-AF05-4C0C-98D0-062A91EE7FB1}" sibTransId="{055B862D-A11A-42FA-94D2-6080729F3EA8}"/>
    <dgm:cxn modelId="{625C4E6C-F54B-4A8C-88DE-7243766880C3}" srcId="{F5A9DF8D-C038-4E8C-A0FD-3054BD94B555}" destId="{61405283-5200-4743-B0A1-B4FE98A6DBA2}" srcOrd="1" destOrd="0" parTransId="{6EF51106-E313-40EF-87A5-7837C42FF476}" sibTransId="{DDEBD88C-8467-48B8-855E-12693066177A}"/>
    <dgm:cxn modelId="{4F1EBF6C-6E35-481F-8673-32AC6F962A4B}" type="presOf" srcId="{F5A9DF8D-C038-4E8C-A0FD-3054BD94B555}" destId="{CCF0455C-5DF3-467E-B237-A791F45A86DD}" srcOrd="0" destOrd="0" presId="urn:microsoft.com/office/officeart/2008/layout/LinedList"/>
    <dgm:cxn modelId="{E8874B59-5D15-47EE-829E-79C421E6F20F}" type="presOf" srcId="{6E5F5673-E68D-4E45-9DD0-C2C2111E87E6}" destId="{D5F18D98-DBC6-45D6-B0E0-CCD166B15348}" srcOrd="0" destOrd="0" presId="urn:microsoft.com/office/officeart/2008/layout/LinedList"/>
    <dgm:cxn modelId="{485BAE8F-BCB4-449A-84C2-433552A8A94E}" type="presOf" srcId="{61405283-5200-4743-B0A1-B4FE98A6DBA2}" destId="{0A7854EC-15A0-431E-9E01-137C1EC1F201}" srcOrd="0" destOrd="0" presId="urn:microsoft.com/office/officeart/2008/layout/LinedList"/>
    <dgm:cxn modelId="{8220B0CD-8623-475D-81EE-11D4E23A2AD5}" srcId="{F5A9DF8D-C038-4E8C-A0FD-3054BD94B555}" destId="{CEEDE49A-D65A-4539-9FBD-0A95F7A8215E}" srcOrd="3" destOrd="0" parTransId="{643119A4-0F42-4618-A437-84CBC8B6782C}" sibTransId="{9B7B0C1C-4D01-4D87-BC15-B3772B10BC4B}"/>
    <dgm:cxn modelId="{5EF178D2-4EA5-4DF3-A760-DF89B7AE0AF0}" srcId="{F5A9DF8D-C038-4E8C-A0FD-3054BD94B555}" destId="{6E5F5673-E68D-4E45-9DD0-C2C2111E87E6}" srcOrd="2" destOrd="0" parTransId="{0BF554E2-D1EC-44EB-8FA3-13A216B558BE}" sibTransId="{9883D50E-8E6E-4136-A2E5-F3A2DCB4A4E5}"/>
    <dgm:cxn modelId="{56F09DE7-ED22-4758-9A94-8E734B541327}" type="presOf" srcId="{CEEDE49A-D65A-4539-9FBD-0A95F7A8215E}" destId="{C949E39B-4781-40AC-8112-267BA3C3B292}" srcOrd="0" destOrd="0" presId="urn:microsoft.com/office/officeart/2008/layout/LinedList"/>
    <dgm:cxn modelId="{0BAC2CEF-1D31-4562-9082-4FB8690651C7}" type="presOf" srcId="{BD7AE6B0-C4ED-479E-B2EF-E81F75B89724}" destId="{4DCCE9DA-7B17-48A7-8450-1F4161A1314B}" srcOrd="0" destOrd="0" presId="urn:microsoft.com/office/officeart/2008/layout/LinedList"/>
    <dgm:cxn modelId="{F1416323-358E-47FA-A4BD-915571407357}" type="presParOf" srcId="{CCF0455C-5DF3-467E-B237-A791F45A86DD}" destId="{2EBCE23B-0391-4AF8-A4D7-AD443E8AC33A}" srcOrd="0" destOrd="0" presId="urn:microsoft.com/office/officeart/2008/layout/LinedList"/>
    <dgm:cxn modelId="{DC219780-53FB-4469-8587-D725B5157234}" type="presParOf" srcId="{CCF0455C-5DF3-467E-B237-A791F45A86DD}" destId="{3A5098A0-3DC3-45E2-BEA1-5DF8A493DFA2}" srcOrd="1" destOrd="0" presId="urn:microsoft.com/office/officeart/2008/layout/LinedList"/>
    <dgm:cxn modelId="{4DF933E2-F90D-4FD8-A924-2C7690F3857C}" type="presParOf" srcId="{3A5098A0-3DC3-45E2-BEA1-5DF8A493DFA2}" destId="{4DCCE9DA-7B17-48A7-8450-1F4161A1314B}" srcOrd="0" destOrd="0" presId="urn:microsoft.com/office/officeart/2008/layout/LinedList"/>
    <dgm:cxn modelId="{17F6F822-6AF5-4771-A87E-E5D96672C60C}" type="presParOf" srcId="{3A5098A0-3DC3-45E2-BEA1-5DF8A493DFA2}" destId="{BC0F19D5-E98A-4490-B48F-E42DE785902B}" srcOrd="1" destOrd="0" presId="urn:microsoft.com/office/officeart/2008/layout/LinedList"/>
    <dgm:cxn modelId="{E07D9116-38DD-43A9-9589-C97519820776}" type="presParOf" srcId="{CCF0455C-5DF3-467E-B237-A791F45A86DD}" destId="{5AE605B8-7B99-4419-A665-916BAB3D96F5}" srcOrd="2" destOrd="0" presId="urn:microsoft.com/office/officeart/2008/layout/LinedList"/>
    <dgm:cxn modelId="{3FEF97A2-EF6C-4CDF-8847-F2383DF69459}" type="presParOf" srcId="{CCF0455C-5DF3-467E-B237-A791F45A86DD}" destId="{D2EFFEFA-C8A8-4274-B16B-84D698B5DB8D}" srcOrd="3" destOrd="0" presId="urn:microsoft.com/office/officeart/2008/layout/LinedList"/>
    <dgm:cxn modelId="{F527A397-3C33-48D1-8B76-3AFEB65AB5E5}" type="presParOf" srcId="{D2EFFEFA-C8A8-4274-B16B-84D698B5DB8D}" destId="{0A7854EC-15A0-431E-9E01-137C1EC1F201}" srcOrd="0" destOrd="0" presId="urn:microsoft.com/office/officeart/2008/layout/LinedList"/>
    <dgm:cxn modelId="{5370261E-5355-43EC-A243-65B4E566D9E9}" type="presParOf" srcId="{D2EFFEFA-C8A8-4274-B16B-84D698B5DB8D}" destId="{E282E31C-898C-43F3-9BA4-A4A6D49106F9}" srcOrd="1" destOrd="0" presId="urn:microsoft.com/office/officeart/2008/layout/LinedList"/>
    <dgm:cxn modelId="{36C51F3F-F6FF-49B5-8E29-3BB168E85133}" type="presParOf" srcId="{CCF0455C-5DF3-467E-B237-A791F45A86DD}" destId="{BF5B8935-846D-44F0-B096-A1E4D77D5609}" srcOrd="4" destOrd="0" presId="urn:microsoft.com/office/officeart/2008/layout/LinedList"/>
    <dgm:cxn modelId="{4A32872B-894F-4D98-B00C-9269EB588620}" type="presParOf" srcId="{CCF0455C-5DF3-467E-B237-A791F45A86DD}" destId="{E4AD7693-72FC-4F08-9119-EE014F823C55}" srcOrd="5" destOrd="0" presId="urn:microsoft.com/office/officeart/2008/layout/LinedList"/>
    <dgm:cxn modelId="{0C1BF8B4-311F-45D3-99A0-73532F44B342}" type="presParOf" srcId="{E4AD7693-72FC-4F08-9119-EE014F823C55}" destId="{D5F18D98-DBC6-45D6-B0E0-CCD166B15348}" srcOrd="0" destOrd="0" presId="urn:microsoft.com/office/officeart/2008/layout/LinedList"/>
    <dgm:cxn modelId="{8B11E5DF-5C6B-446E-AC2A-604D322EF000}" type="presParOf" srcId="{E4AD7693-72FC-4F08-9119-EE014F823C55}" destId="{85B1FAB8-0B6D-4905-8B7B-1E78EC80093A}" srcOrd="1" destOrd="0" presId="urn:microsoft.com/office/officeart/2008/layout/LinedList"/>
    <dgm:cxn modelId="{9CCC6245-B2D8-458B-AB84-90E2A6E89487}" type="presParOf" srcId="{CCF0455C-5DF3-467E-B237-A791F45A86DD}" destId="{48BE58E5-58D6-4ED9-9DC2-3EFEF9B68964}" srcOrd="6" destOrd="0" presId="urn:microsoft.com/office/officeart/2008/layout/LinedList"/>
    <dgm:cxn modelId="{4C90DF1E-394A-44BC-8DDF-FC1148D0F6D3}" type="presParOf" srcId="{CCF0455C-5DF3-467E-B237-A791F45A86DD}" destId="{5840C4B7-9B19-42C6-99C2-71659A855A7D}" srcOrd="7" destOrd="0" presId="urn:microsoft.com/office/officeart/2008/layout/LinedList"/>
    <dgm:cxn modelId="{D1539702-DCB4-4539-91DF-17BEC41581F6}" type="presParOf" srcId="{5840C4B7-9B19-42C6-99C2-71659A855A7D}" destId="{C949E39B-4781-40AC-8112-267BA3C3B292}" srcOrd="0" destOrd="0" presId="urn:microsoft.com/office/officeart/2008/layout/LinedList"/>
    <dgm:cxn modelId="{49DBA003-5272-4F78-9379-21DC6960813F}" type="presParOf" srcId="{5840C4B7-9B19-42C6-99C2-71659A855A7D}" destId="{ADB5FB83-21A2-4BC1-8FAA-82F97BEFECAB}" srcOrd="1" destOrd="0" presId="urn:microsoft.com/office/officeart/2008/layout/LinedList"/>
    <dgm:cxn modelId="{7F5A782E-8BFF-4FEA-9DBD-C3F128A8946C}" type="presParOf" srcId="{CCF0455C-5DF3-467E-B237-A791F45A86DD}" destId="{A12CCECC-F455-4A87-8E4B-377F93D3C399}" srcOrd="8" destOrd="0" presId="urn:microsoft.com/office/officeart/2008/layout/LinedList"/>
    <dgm:cxn modelId="{E8D53A83-D078-4E84-9AC4-F4EADE71196A}" type="presParOf" srcId="{CCF0455C-5DF3-467E-B237-A791F45A86DD}" destId="{64CD1838-E077-4E60-B715-4D77E56CC645}" srcOrd="9" destOrd="0" presId="urn:microsoft.com/office/officeart/2008/layout/LinedList"/>
    <dgm:cxn modelId="{979E306B-9726-4A05-98BD-09A001177FAC}" type="presParOf" srcId="{64CD1838-E077-4E60-B715-4D77E56CC645}" destId="{858BBA57-285D-4978-B99C-92B45408F43B}" srcOrd="0" destOrd="0" presId="urn:microsoft.com/office/officeart/2008/layout/LinedList"/>
    <dgm:cxn modelId="{8F0B22FB-A87E-4F92-A8BD-55FCC1D115EA}" type="presParOf" srcId="{64CD1838-E077-4E60-B715-4D77E56CC645}" destId="{275997C8-0DE1-44F6-946F-48213C26486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315F8F6-9CAC-49FB-AD0C-E48271F1AB03}" type="doc">
      <dgm:prSet loTypeId="urn:microsoft.com/office/officeart/2008/layout/LinedList" loCatId="list" qsTypeId="urn:microsoft.com/office/officeart/2005/8/quickstyle/simple4" qsCatId="simple" csTypeId="urn:microsoft.com/office/officeart/2005/8/colors/accent6_2" csCatId="accent6" phldr="1"/>
      <dgm:spPr/>
      <dgm:t>
        <a:bodyPr/>
        <a:lstStyle/>
        <a:p>
          <a:endParaRPr lang="en-US"/>
        </a:p>
      </dgm:t>
    </dgm:pt>
    <dgm:pt modelId="{921A5141-A0AB-4772-BCC5-8FB9522DB687}">
      <dgm:prSet/>
      <dgm:spPr/>
      <dgm:t>
        <a:bodyPr/>
        <a:lstStyle/>
        <a:p>
          <a:r>
            <a:rPr lang="en-US"/>
            <a:t>Prevalence of out of Pocket Health Expenditure in India is 63% (According to NHA Data)</a:t>
          </a:r>
        </a:p>
      </dgm:t>
    </dgm:pt>
    <dgm:pt modelId="{9DA9FD42-14E1-4818-9111-9813C6FF0727}" type="parTrans" cxnId="{60AA1094-5082-4453-ABBF-B965D390FBF4}">
      <dgm:prSet/>
      <dgm:spPr/>
      <dgm:t>
        <a:bodyPr/>
        <a:lstStyle/>
        <a:p>
          <a:endParaRPr lang="en-US"/>
        </a:p>
      </dgm:t>
    </dgm:pt>
    <dgm:pt modelId="{A35D2B39-A490-4237-B44C-74379218B1C9}" type="sibTrans" cxnId="{60AA1094-5082-4453-ABBF-B965D390FBF4}">
      <dgm:prSet/>
      <dgm:spPr/>
      <dgm:t>
        <a:bodyPr/>
        <a:lstStyle/>
        <a:p>
          <a:endParaRPr lang="en-US"/>
        </a:p>
      </dgm:t>
    </dgm:pt>
    <dgm:pt modelId="{8FE93091-3A28-4076-8B57-498118F22F24}">
      <dgm:prSet/>
      <dgm:spPr/>
      <dgm:t>
        <a:bodyPr/>
        <a:lstStyle/>
        <a:p>
          <a:r>
            <a:rPr lang="en-US"/>
            <a:t>For Delhi - Sample size is 358 (with the CI of 1.96, Error term is 0.05 and Prevalence is 63%)</a:t>
          </a:r>
        </a:p>
      </dgm:t>
    </dgm:pt>
    <dgm:pt modelId="{F19B00BF-ED2F-453D-B454-CE66E8B8CBFB}" type="parTrans" cxnId="{16722B26-7B2B-4EDB-854E-FBD26F1306A9}">
      <dgm:prSet/>
      <dgm:spPr/>
      <dgm:t>
        <a:bodyPr/>
        <a:lstStyle/>
        <a:p>
          <a:endParaRPr lang="en-US"/>
        </a:p>
      </dgm:t>
    </dgm:pt>
    <dgm:pt modelId="{AE5ABCC9-B831-47CC-83C8-24BFE3F8381B}" type="sibTrans" cxnId="{16722B26-7B2B-4EDB-854E-FBD26F1306A9}">
      <dgm:prSet/>
      <dgm:spPr/>
      <dgm:t>
        <a:bodyPr/>
        <a:lstStyle/>
        <a:p>
          <a:endParaRPr lang="en-US"/>
        </a:p>
      </dgm:t>
    </dgm:pt>
    <dgm:pt modelId="{D221F2C0-D496-4CD6-A11B-920AE09D0B37}">
      <dgm:prSet/>
      <dgm:spPr/>
      <dgm:t>
        <a:bodyPr/>
        <a:lstStyle/>
        <a:p>
          <a:r>
            <a:rPr lang="en-US"/>
            <a:t>Southwest District has largest share – 30.9%</a:t>
          </a:r>
        </a:p>
      </dgm:t>
    </dgm:pt>
    <dgm:pt modelId="{B351D4E5-A2FA-4E02-BAB8-100F06D9D89E}" type="parTrans" cxnId="{3E63E6ED-B470-4D24-A7D5-36362E4D35AF}">
      <dgm:prSet/>
      <dgm:spPr/>
      <dgm:t>
        <a:bodyPr/>
        <a:lstStyle/>
        <a:p>
          <a:endParaRPr lang="en-US"/>
        </a:p>
      </dgm:t>
    </dgm:pt>
    <dgm:pt modelId="{C88A437D-4AE0-4815-886D-2DC5F75578E0}" type="sibTrans" cxnId="{3E63E6ED-B470-4D24-A7D5-36362E4D35AF}">
      <dgm:prSet/>
      <dgm:spPr/>
      <dgm:t>
        <a:bodyPr/>
        <a:lstStyle/>
        <a:p>
          <a:endParaRPr lang="en-US"/>
        </a:p>
      </dgm:t>
    </dgm:pt>
    <dgm:pt modelId="{480921AE-7F66-4A0A-AE46-815E09998829}">
      <dgm:prSet/>
      <dgm:spPr/>
      <dgm:t>
        <a:bodyPr/>
        <a:lstStyle/>
        <a:p>
          <a:r>
            <a:rPr lang="en-US" dirty="0"/>
            <a:t>Sample Size with 20% Non response rate = 134, valid response =127</a:t>
          </a:r>
        </a:p>
      </dgm:t>
    </dgm:pt>
    <dgm:pt modelId="{6EBB8919-62AF-4D61-A18E-E58A7110D63E}" type="parTrans" cxnId="{C2C60305-D32F-4A10-A7CD-A63BFB347873}">
      <dgm:prSet/>
      <dgm:spPr/>
      <dgm:t>
        <a:bodyPr/>
        <a:lstStyle/>
        <a:p>
          <a:endParaRPr lang="en-US"/>
        </a:p>
      </dgm:t>
    </dgm:pt>
    <dgm:pt modelId="{57632FD0-FB49-456E-B7E5-B8B7E6D8114C}" type="sibTrans" cxnId="{C2C60305-D32F-4A10-A7CD-A63BFB347873}">
      <dgm:prSet/>
      <dgm:spPr/>
      <dgm:t>
        <a:bodyPr/>
        <a:lstStyle/>
        <a:p>
          <a:endParaRPr lang="en-US"/>
        </a:p>
      </dgm:t>
    </dgm:pt>
    <dgm:pt modelId="{C31F80E4-0411-447F-AC77-44BA0245CDC1}" type="pres">
      <dgm:prSet presAssocID="{F315F8F6-9CAC-49FB-AD0C-E48271F1AB03}" presName="vert0" presStyleCnt="0">
        <dgm:presLayoutVars>
          <dgm:dir/>
          <dgm:animOne val="branch"/>
          <dgm:animLvl val="lvl"/>
        </dgm:presLayoutVars>
      </dgm:prSet>
      <dgm:spPr/>
    </dgm:pt>
    <dgm:pt modelId="{B8E6DB83-B8A4-4A52-8648-CAD9D6346739}" type="pres">
      <dgm:prSet presAssocID="{921A5141-A0AB-4772-BCC5-8FB9522DB687}" presName="thickLine" presStyleLbl="alignNode1" presStyleIdx="0" presStyleCnt="4"/>
      <dgm:spPr/>
    </dgm:pt>
    <dgm:pt modelId="{557A36EF-5601-468B-A337-8D684E4DFBF3}" type="pres">
      <dgm:prSet presAssocID="{921A5141-A0AB-4772-BCC5-8FB9522DB687}" presName="horz1" presStyleCnt="0"/>
      <dgm:spPr/>
    </dgm:pt>
    <dgm:pt modelId="{D4A04C9F-E253-4A8A-B19E-E0BB6B3A44C3}" type="pres">
      <dgm:prSet presAssocID="{921A5141-A0AB-4772-BCC5-8FB9522DB687}" presName="tx1" presStyleLbl="revTx" presStyleIdx="0" presStyleCnt="4"/>
      <dgm:spPr/>
    </dgm:pt>
    <dgm:pt modelId="{46758E5C-2065-4D29-80BE-42EFE823A18E}" type="pres">
      <dgm:prSet presAssocID="{921A5141-A0AB-4772-BCC5-8FB9522DB687}" presName="vert1" presStyleCnt="0"/>
      <dgm:spPr/>
    </dgm:pt>
    <dgm:pt modelId="{C1AD595E-9B48-4323-92C3-FC1D86BD7FC6}" type="pres">
      <dgm:prSet presAssocID="{8FE93091-3A28-4076-8B57-498118F22F24}" presName="thickLine" presStyleLbl="alignNode1" presStyleIdx="1" presStyleCnt="4"/>
      <dgm:spPr/>
    </dgm:pt>
    <dgm:pt modelId="{142431FD-B814-4729-BCDA-78C7DDDDE601}" type="pres">
      <dgm:prSet presAssocID="{8FE93091-3A28-4076-8B57-498118F22F24}" presName="horz1" presStyleCnt="0"/>
      <dgm:spPr/>
    </dgm:pt>
    <dgm:pt modelId="{EB9FC10F-4EFA-4A9E-95B9-FE180D61FE4C}" type="pres">
      <dgm:prSet presAssocID="{8FE93091-3A28-4076-8B57-498118F22F24}" presName="tx1" presStyleLbl="revTx" presStyleIdx="1" presStyleCnt="4"/>
      <dgm:spPr/>
    </dgm:pt>
    <dgm:pt modelId="{AD1A8EA7-C7AB-424D-AFC0-98F275A58FC9}" type="pres">
      <dgm:prSet presAssocID="{8FE93091-3A28-4076-8B57-498118F22F24}" presName="vert1" presStyleCnt="0"/>
      <dgm:spPr/>
    </dgm:pt>
    <dgm:pt modelId="{0AAA6A0F-69B3-482A-88E1-B6C68DD17259}" type="pres">
      <dgm:prSet presAssocID="{D221F2C0-D496-4CD6-A11B-920AE09D0B37}" presName="thickLine" presStyleLbl="alignNode1" presStyleIdx="2" presStyleCnt="4"/>
      <dgm:spPr/>
    </dgm:pt>
    <dgm:pt modelId="{62F4E60F-FE48-4D3E-86B2-D048CF2A368F}" type="pres">
      <dgm:prSet presAssocID="{D221F2C0-D496-4CD6-A11B-920AE09D0B37}" presName="horz1" presStyleCnt="0"/>
      <dgm:spPr/>
    </dgm:pt>
    <dgm:pt modelId="{66DA9382-6CA9-48A0-93B6-32C8EFFC1806}" type="pres">
      <dgm:prSet presAssocID="{D221F2C0-D496-4CD6-A11B-920AE09D0B37}" presName="tx1" presStyleLbl="revTx" presStyleIdx="2" presStyleCnt="4"/>
      <dgm:spPr/>
    </dgm:pt>
    <dgm:pt modelId="{D4E6ED48-CED0-409B-85B5-C3C466C4FF67}" type="pres">
      <dgm:prSet presAssocID="{D221F2C0-D496-4CD6-A11B-920AE09D0B37}" presName="vert1" presStyleCnt="0"/>
      <dgm:spPr/>
    </dgm:pt>
    <dgm:pt modelId="{6BCDAA5B-7CFE-4089-BA91-DD95059819F3}" type="pres">
      <dgm:prSet presAssocID="{480921AE-7F66-4A0A-AE46-815E09998829}" presName="thickLine" presStyleLbl="alignNode1" presStyleIdx="3" presStyleCnt="4"/>
      <dgm:spPr/>
    </dgm:pt>
    <dgm:pt modelId="{63615B57-69EA-4B1B-9C9B-71A0762B24F7}" type="pres">
      <dgm:prSet presAssocID="{480921AE-7F66-4A0A-AE46-815E09998829}" presName="horz1" presStyleCnt="0"/>
      <dgm:spPr/>
    </dgm:pt>
    <dgm:pt modelId="{96A55F9E-651C-4399-851B-FFFA2A6AF760}" type="pres">
      <dgm:prSet presAssocID="{480921AE-7F66-4A0A-AE46-815E09998829}" presName="tx1" presStyleLbl="revTx" presStyleIdx="3" presStyleCnt="4"/>
      <dgm:spPr/>
    </dgm:pt>
    <dgm:pt modelId="{F4D86205-C8F1-436A-B653-C3AF2E72196E}" type="pres">
      <dgm:prSet presAssocID="{480921AE-7F66-4A0A-AE46-815E09998829}" presName="vert1" presStyleCnt="0"/>
      <dgm:spPr/>
    </dgm:pt>
  </dgm:ptLst>
  <dgm:cxnLst>
    <dgm:cxn modelId="{C2C60305-D32F-4A10-A7CD-A63BFB347873}" srcId="{F315F8F6-9CAC-49FB-AD0C-E48271F1AB03}" destId="{480921AE-7F66-4A0A-AE46-815E09998829}" srcOrd="3" destOrd="0" parTransId="{6EBB8919-62AF-4D61-A18E-E58A7110D63E}" sibTransId="{57632FD0-FB49-456E-B7E5-B8B7E6D8114C}"/>
    <dgm:cxn modelId="{16722B26-7B2B-4EDB-854E-FBD26F1306A9}" srcId="{F315F8F6-9CAC-49FB-AD0C-E48271F1AB03}" destId="{8FE93091-3A28-4076-8B57-498118F22F24}" srcOrd="1" destOrd="0" parTransId="{F19B00BF-ED2F-453D-B454-CE66E8B8CBFB}" sibTransId="{AE5ABCC9-B831-47CC-83C8-24BFE3F8381B}"/>
    <dgm:cxn modelId="{BE4FF72E-D191-4D64-86CD-654593FFFD91}" type="presOf" srcId="{480921AE-7F66-4A0A-AE46-815E09998829}" destId="{96A55F9E-651C-4399-851B-FFFA2A6AF760}" srcOrd="0" destOrd="0" presId="urn:microsoft.com/office/officeart/2008/layout/LinedList"/>
    <dgm:cxn modelId="{24A11C5D-5794-49EA-99B3-48445DB375EC}" type="presOf" srcId="{8FE93091-3A28-4076-8B57-498118F22F24}" destId="{EB9FC10F-4EFA-4A9E-95B9-FE180D61FE4C}" srcOrd="0" destOrd="0" presId="urn:microsoft.com/office/officeart/2008/layout/LinedList"/>
    <dgm:cxn modelId="{B4FF9667-130F-4B6B-829F-0555603F8438}" type="presOf" srcId="{D221F2C0-D496-4CD6-A11B-920AE09D0B37}" destId="{66DA9382-6CA9-48A0-93B6-32C8EFFC1806}" srcOrd="0" destOrd="0" presId="urn:microsoft.com/office/officeart/2008/layout/LinedList"/>
    <dgm:cxn modelId="{A6600457-A60A-4F44-A908-00CEC8AC1325}" type="presOf" srcId="{F315F8F6-9CAC-49FB-AD0C-E48271F1AB03}" destId="{C31F80E4-0411-447F-AC77-44BA0245CDC1}" srcOrd="0" destOrd="0" presId="urn:microsoft.com/office/officeart/2008/layout/LinedList"/>
    <dgm:cxn modelId="{60AA1094-5082-4453-ABBF-B965D390FBF4}" srcId="{F315F8F6-9CAC-49FB-AD0C-E48271F1AB03}" destId="{921A5141-A0AB-4772-BCC5-8FB9522DB687}" srcOrd="0" destOrd="0" parTransId="{9DA9FD42-14E1-4818-9111-9813C6FF0727}" sibTransId="{A35D2B39-A490-4237-B44C-74379218B1C9}"/>
    <dgm:cxn modelId="{66B6D1E2-AC24-4948-825C-7BDCB6B1D770}" type="presOf" srcId="{921A5141-A0AB-4772-BCC5-8FB9522DB687}" destId="{D4A04C9F-E253-4A8A-B19E-E0BB6B3A44C3}" srcOrd="0" destOrd="0" presId="urn:microsoft.com/office/officeart/2008/layout/LinedList"/>
    <dgm:cxn modelId="{3E63E6ED-B470-4D24-A7D5-36362E4D35AF}" srcId="{F315F8F6-9CAC-49FB-AD0C-E48271F1AB03}" destId="{D221F2C0-D496-4CD6-A11B-920AE09D0B37}" srcOrd="2" destOrd="0" parTransId="{B351D4E5-A2FA-4E02-BAB8-100F06D9D89E}" sibTransId="{C88A437D-4AE0-4815-886D-2DC5F75578E0}"/>
    <dgm:cxn modelId="{48441E32-3E81-43EA-A019-6D4E6D16586A}" type="presParOf" srcId="{C31F80E4-0411-447F-AC77-44BA0245CDC1}" destId="{B8E6DB83-B8A4-4A52-8648-CAD9D6346739}" srcOrd="0" destOrd="0" presId="urn:microsoft.com/office/officeart/2008/layout/LinedList"/>
    <dgm:cxn modelId="{588D030F-C889-4B39-BABA-F5C06F5801BF}" type="presParOf" srcId="{C31F80E4-0411-447F-AC77-44BA0245CDC1}" destId="{557A36EF-5601-468B-A337-8D684E4DFBF3}" srcOrd="1" destOrd="0" presId="urn:microsoft.com/office/officeart/2008/layout/LinedList"/>
    <dgm:cxn modelId="{22B605D2-F5DA-4980-881B-1848E52E4C91}" type="presParOf" srcId="{557A36EF-5601-468B-A337-8D684E4DFBF3}" destId="{D4A04C9F-E253-4A8A-B19E-E0BB6B3A44C3}" srcOrd="0" destOrd="0" presId="urn:microsoft.com/office/officeart/2008/layout/LinedList"/>
    <dgm:cxn modelId="{DB0342B7-80AB-467C-904D-FC6BDF843533}" type="presParOf" srcId="{557A36EF-5601-468B-A337-8D684E4DFBF3}" destId="{46758E5C-2065-4D29-80BE-42EFE823A18E}" srcOrd="1" destOrd="0" presId="urn:microsoft.com/office/officeart/2008/layout/LinedList"/>
    <dgm:cxn modelId="{E806FBF9-675F-4ABD-9877-EAF7961A5F6E}" type="presParOf" srcId="{C31F80E4-0411-447F-AC77-44BA0245CDC1}" destId="{C1AD595E-9B48-4323-92C3-FC1D86BD7FC6}" srcOrd="2" destOrd="0" presId="urn:microsoft.com/office/officeart/2008/layout/LinedList"/>
    <dgm:cxn modelId="{4F1B84EF-4CD4-4ECE-9B0C-A14608F106CD}" type="presParOf" srcId="{C31F80E4-0411-447F-AC77-44BA0245CDC1}" destId="{142431FD-B814-4729-BCDA-78C7DDDDE601}" srcOrd="3" destOrd="0" presId="urn:microsoft.com/office/officeart/2008/layout/LinedList"/>
    <dgm:cxn modelId="{58FB56B1-A5A0-48FE-B0A7-FB2A6F0A0D74}" type="presParOf" srcId="{142431FD-B814-4729-BCDA-78C7DDDDE601}" destId="{EB9FC10F-4EFA-4A9E-95B9-FE180D61FE4C}" srcOrd="0" destOrd="0" presId="urn:microsoft.com/office/officeart/2008/layout/LinedList"/>
    <dgm:cxn modelId="{E0C1E048-BFF5-4B7D-8833-85316241E9A6}" type="presParOf" srcId="{142431FD-B814-4729-BCDA-78C7DDDDE601}" destId="{AD1A8EA7-C7AB-424D-AFC0-98F275A58FC9}" srcOrd="1" destOrd="0" presId="urn:microsoft.com/office/officeart/2008/layout/LinedList"/>
    <dgm:cxn modelId="{5A381BC1-2B55-42D2-B93F-D68B6092D285}" type="presParOf" srcId="{C31F80E4-0411-447F-AC77-44BA0245CDC1}" destId="{0AAA6A0F-69B3-482A-88E1-B6C68DD17259}" srcOrd="4" destOrd="0" presId="urn:microsoft.com/office/officeart/2008/layout/LinedList"/>
    <dgm:cxn modelId="{CA130A0E-7758-40CA-947C-F5DB09445713}" type="presParOf" srcId="{C31F80E4-0411-447F-AC77-44BA0245CDC1}" destId="{62F4E60F-FE48-4D3E-86B2-D048CF2A368F}" srcOrd="5" destOrd="0" presId="urn:microsoft.com/office/officeart/2008/layout/LinedList"/>
    <dgm:cxn modelId="{819F8895-F5FB-48E3-9AF8-E49C91EBB64F}" type="presParOf" srcId="{62F4E60F-FE48-4D3E-86B2-D048CF2A368F}" destId="{66DA9382-6CA9-48A0-93B6-32C8EFFC1806}" srcOrd="0" destOrd="0" presId="urn:microsoft.com/office/officeart/2008/layout/LinedList"/>
    <dgm:cxn modelId="{6486A0A0-FC50-4289-A371-3A970454424D}" type="presParOf" srcId="{62F4E60F-FE48-4D3E-86B2-D048CF2A368F}" destId="{D4E6ED48-CED0-409B-85B5-C3C466C4FF67}" srcOrd="1" destOrd="0" presId="urn:microsoft.com/office/officeart/2008/layout/LinedList"/>
    <dgm:cxn modelId="{1B2748C5-A890-499F-A090-45B363077CAD}" type="presParOf" srcId="{C31F80E4-0411-447F-AC77-44BA0245CDC1}" destId="{6BCDAA5B-7CFE-4089-BA91-DD95059819F3}" srcOrd="6" destOrd="0" presId="urn:microsoft.com/office/officeart/2008/layout/LinedList"/>
    <dgm:cxn modelId="{1B9AD3C5-66F7-4FD2-99E9-B6329A6193CB}" type="presParOf" srcId="{C31F80E4-0411-447F-AC77-44BA0245CDC1}" destId="{63615B57-69EA-4B1B-9C9B-71A0762B24F7}" srcOrd="7" destOrd="0" presId="urn:microsoft.com/office/officeart/2008/layout/LinedList"/>
    <dgm:cxn modelId="{6F95976D-A573-4BF7-8C34-A0083F2D6C07}" type="presParOf" srcId="{63615B57-69EA-4B1B-9C9B-71A0762B24F7}" destId="{96A55F9E-651C-4399-851B-FFFA2A6AF760}" srcOrd="0" destOrd="0" presId="urn:microsoft.com/office/officeart/2008/layout/LinedList"/>
    <dgm:cxn modelId="{458E3813-822F-4EFE-8A41-F1952DCA422C}" type="presParOf" srcId="{63615B57-69EA-4B1B-9C9B-71A0762B24F7}" destId="{F4D86205-C8F1-436A-B653-C3AF2E72196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81AABDD-2C08-4D0F-BF17-697D3D0EF804}" type="doc">
      <dgm:prSet loTypeId="urn:microsoft.com/office/officeart/2008/layout/LinedList" loCatId="list" qsTypeId="urn:microsoft.com/office/officeart/2005/8/quickstyle/simple2" qsCatId="simple" csTypeId="urn:microsoft.com/office/officeart/2005/8/colors/accent0_3" csCatId="mainScheme" phldr="1"/>
      <dgm:spPr/>
      <dgm:t>
        <a:bodyPr/>
        <a:lstStyle/>
        <a:p>
          <a:endParaRPr lang="en-US"/>
        </a:p>
      </dgm:t>
    </dgm:pt>
    <dgm:pt modelId="{71029F7B-5A5E-4784-8DDC-88543C3FFCA8}">
      <dgm:prSet/>
      <dgm:spPr/>
      <dgm:t>
        <a:bodyPr/>
        <a:lstStyle/>
        <a:p>
          <a:r>
            <a:rPr lang="en-US" dirty="0"/>
            <a:t>Section 1 – Socio economic Status &amp; Demographic- modified </a:t>
          </a:r>
          <a:r>
            <a:rPr lang="en-US" dirty="0" err="1"/>
            <a:t>kuppuswamy</a:t>
          </a:r>
          <a:r>
            <a:rPr lang="en-US" dirty="0"/>
            <a:t> scale</a:t>
          </a:r>
        </a:p>
      </dgm:t>
    </dgm:pt>
    <dgm:pt modelId="{72EEF2E2-0DC0-46B7-9D92-6FE545A83DAC}" type="parTrans" cxnId="{CB1E2056-A35A-4BC4-B987-2547CCF26CCB}">
      <dgm:prSet/>
      <dgm:spPr/>
      <dgm:t>
        <a:bodyPr/>
        <a:lstStyle/>
        <a:p>
          <a:endParaRPr lang="en-US"/>
        </a:p>
      </dgm:t>
    </dgm:pt>
    <dgm:pt modelId="{9FC5BF72-6474-40B3-8C25-000109C3BBE3}" type="sibTrans" cxnId="{CB1E2056-A35A-4BC4-B987-2547CCF26CCB}">
      <dgm:prSet/>
      <dgm:spPr/>
      <dgm:t>
        <a:bodyPr/>
        <a:lstStyle/>
        <a:p>
          <a:endParaRPr lang="en-US"/>
        </a:p>
      </dgm:t>
    </dgm:pt>
    <dgm:pt modelId="{A0CC8432-FA86-4876-80EB-3893D8DB6D44}">
      <dgm:prSet/>
      <dgm:spPr/>
      <dgm:t>
        <a:bodyPr/>
        <a:lstStyle/>
        <a:p>
          <a:r>
            <a:rPr lang="en-US"/>
            <a:t>Section 2 – Out Of Pocket Expenditure - WHO 8 point items used in Global health survey 2002-2004</a:t>
          </a:r>
        </a:p>
      </dgm:t>
    </dgm:pt>
    <dgm:pt modelId="{B14358A0-356E-411C-8E44-F5D525661D07}" type="parTrans" cxnId="{906089ED-BF18-4F3D-87A3-CD2ECE513F47}">
      <dgm:prSet/>
      <dgm:spPr/>
      <dgm:t>
        <a:bodyPr/>
        <a:lstStyle/>
        <a:p>
          <a:endParaRPr lang="en-US"/>
        </a:p>
      </dgm:t>
    </dgm:pt>
    <dgm:pt modelId="{60298ECF-6FD3-4C4E-8FBC-9FA55C7CC9E2}" type="sibTrans" cxnId="{906089ED-BF18-4F3D-87A3-CD2ECE513F47}">
      <dgm:prSet/>
      <dgm:spPr/>
      <dgm:t>
        <a:bodyPr/>
        <a:lstStyle/>
        <a:p>
          <a:endParaRPr lang="en-US"/>
        </a:p>
      </dgm:t>
    </dgm:pt>
    <dgm:pt modelId="{BFDE70F0-605F-48DD-ACB9-AE079BFACF3D}">
      <dgm:prSet/>
      <dgm:spPr/>
      <dgm:t>
        <a:bodyPr/>
        <a:lstStyle/>
        <a:p>
          <a:r>
            <a:rPr lang="en-US" dirty="0"/>
            <a:t>Section 3- Based on literature review, 11 questions were added on factors that determine OOP in households as illness treated, illness episode, chronic diseases, elderly member, children below 5 years in households.</a:t>
          </a:r>
        </a:p>
      </dgm:t>
    </dgm:pt>
    <dgm:pt modelId="{F7FA4FCD-2DF3-43F4-A1D1-48BDDE0429B1}" type="parTrans" cxnId="{5B542003-1172-4E5B-86E3-4B26743F060B}">
      <dgm:prSet/>
      <dgm:spPr/>
      <dgm:t>
        <a:bodyPr/>
        <a:lstStyle/>
        <a:p>
          <a:endParaRPr lang="en-US"/>
        </a:p>
      </dgm:t>
    </dgm:pt>
    <dgm:pt modelId="{5DE08083-783D-40F2-B6EA-41FA3125E824}" type="sibTrans" cxnId="{5B542003-1172-4E5B-86E3-4B26743F060B}">
      <dgm:prSet/>
      <dgm:spPr/>
      <dgm:t>
        <a:bodyPr/>
        <a:lstStyle/>
        <a:p>
          <a:endParaRPr lang="en-US"/>
        </a:p>
      </dgm:t>
    </dgm:pt>
    <dgm:pt modelId="{250C6D81-FB09-4F06-AAD4-447E3ADAF481}" type="pres">
      <dgm:prSet presAssocID="{281AABDD-2C08-4D0F-BF17-697D3D0EF804}" presName="vert0" presStyleCnt="0">
        <dgm:presLayoutVars>
          <dgm:dir/>
          <dgm:animOne val="branch"/>
          <dgm:animLvl val="lvl"/>
        </dgm:presLayoutVars>
      </dgm:prSet>
      <dgm:spPr/>
    </dgm:pt>
    <dgm:pt modelId="{EB4850EF-99B8-4491-986C-899DAE181A10}" type="pres">
      <dgm:prSet presAssocID="{71029F7B-5A5E-4784-8DDC-88543C3FFCA8}" presName="thickLine" presStyleLbl="alignNode1" presStyleIdx="0" presStyleCnt="3"/>
      <dgm:spPr/>
    </dgm:pt>
    <dgm:pt modelId="{FBFE96A3-DC51-4EF6-8B46-C67C86DF68C2}" type="pres">
      <dgm:prSet presAssocID="{71029F7B-5A5E-4784-8DDC-88543C3FFCA8}" presName="horz1" presStyleCnt="0"/>
      <dgm:spPr/>
    </dgm:pt>
    <dgm:pt modelId="{2611DD3E-5ED4-4C07-BC7E-F054622AA618}" type="pres">
      <dgm:prSet presAssocID="{71029F7B-5A5E-4784-8DDC-88543C3FFCA8}" presName="tx1" presStyleLbl="revTx" presStyleIdx="0" presStyleCnt="3"/>
      <dgm:spPr/>
    </dgm:pt>
    <dgm:pt modelId="{23AF1C3B-2C1B-412C-B4FC-51C3E49ABABE}" type="pres">
      <dgm:prSet presAssocID="{71029F7B-5A5E-4784-8DDC-88543C3FFCA8}" presName="vert1" presStyleCnt="0"/>
      <dgm:spPr/>
    </dgm:pt>
    <dgm:pt modelId="{04B19015-34E8-4312-A9B5-5A4D730D7D81}" type="pres">
      <dgm:prSet presAssocID="{A0CC8432-FA86-4876-80EB-3893D8DB6D44}" presName="thickLine" presStyleLbl="alignNode1" presStyleIdx="1" presStyleCnt="3"/>
      <dgm:spPr/>
    </dgm:pt>
    <dgm:pt modelId="{750AD30B-3088-4D4D-A3B9-BD23F1D9F11C}" type="pres">
      <dgm:prSet presAssocID="{A0CC8432-FA86-4876-80EB-3893D8DB6D44}" presName="horz1" presStyleCnt="0"/>
      <dgm:spPr/>
    </dgm:pt>
    <dgm:pt modelId="{6AE4CB10-8F38-4F05-88B0-CFD25E8EC4B2}" type="pres">
      <dgm:prSet presAssocID="{A0CC8432-FA86-4876-80EB-3893D8DB6D44}" presName="tx1" presStyleLbl="revTx" presStyleIdx="1" presStyleCnt="3"/>
      <dgm:spPr/>
    </dgm:pt>
    <dgm:pt modelId="{7D8EBA88-4AC6-4EA6-8FDF-87047C87634B}" type="pres">
      <dgm:prSet presAssocID="{A0CC8432-FA86-4876-80EB-3893D8DB6D44}" presName="vert1" presStyleCnt="0"/>
      <dgm:spPr/>
    </dgm:pt>
    <dgm:pt modelId="{EB152213-00CF-4114-93AC-0D07BF5E4D13}" type="pres">
      <dgm:prSet presAssocID="{BFDE70F0-605F-48DD-ACB9-AE079BFACF3D}" presName="thickLine" presStyleLbl="alignNode1" presStyleIdx="2" presStyleCnt="3"/>
      <dgm:spPr/>
    </dgm:pt>
    <dgm:pt modelId="{2AF7F101-58A6-4D2B-86C0-599DBFE1556D}" type="pres">
      <dgm:prSet presAssocID="{BFDE70F0-605F-48DD-ACB9-AE079BFACF3D}" presName="horz1" presStyleCnt="0"/>
      <dgm:spPr/>
    </dgm:pt>
    <dgm:pt modelId="{37479D06-4A90-49C0-9576-F0C758B2B03B}" type="pres">
      <dgm:prSet presAssocID="{BFDE70F0-605F-48DD-ACB9-AE079BFACF3D}" presName="tx1" presStyleLbl="revTx" presStyleIdx="2" presStyleCnt="3"/>
      <dgm:spPr/>
    </dgm:pt>
    <dgm:pt modelId="{5FD01D37-456E-4182-A998-91E81CBD6506}" type="pres">
      <dgm:prSet presAssocID="{BFDE70F0-605F-48DD-ACB9-AE079BFACF3D}" presName="vert1" presStyleCnt="0"/>
      <dgm:spPr/>
    </dgm:pt>
  </dgm:ptLst>
  <dgm:cxnLst>
    <dgm:cxn modelId="{5B542003-1172-4E5B-86E3-4B26743F060B}" srcId="{281AABDD-2C08-4D0F-BF17-697D3D0EF804}" destId="{BFDE70F0-605F-48DD-ACB9-AE079BFACF3D}" srcOrd="2" destOrd="0" parTransId="{F7FA4FCD-2DF3-43F4-A1D1-48BDDE0429B1}" sibTransId="{5DE08083-783D-40F2-B6EA-41FA3125E824}"/>
    <dgm:cxn modelId="{C2892908-1D68-4556-B5D6-10F5178196E5}" type="presOf" srcId="{71029F7B-5A5E-4784-8DDC-88543C3FFCA8}" destId="{2611DD3E-5ED4-4C07-BC7E-F054622AA618}" srcOrd="0" destOrd="0" presId="urn:microsoft.com/office/officeart/2008/layout/LinedList"/>
    <dgm:cxn modelId="{A8197A0D-CEF3-475E-8A6A-C1AFFB7B1B34}" type="presOf" srcId="{A0CC8432-FA86-4876-80EB-3893D8DB6D44}" destId="{6AE4CB10-8F38-4F05-88B0-CFD25E8EC4B2}" srcOrd="0" destOrd="0" presId="urn:microsoft.com/office/officeart/2008/layout/LinedList"/>
    <dgm:cxn modelId="{69D2241D-F340-460D-A55F-9083F56F4476}" type="presOf" srcId="{281AABDD-2C08-4D0F-BF17-697D3D0EF804}" destId="{250C6D81-FB09-4F06-AAD4-447E3ADAF481}" srcOrd="0" destOrd="0" presId="urn:microsoft.com/office/officeart/2008/layout/LinedList"/>
    <dgm:cxn modelId="{86C3793F-5576-49D8-8E82-093A9FF67950}" type="presOf" srcId="{BFDE70F0-605F-48DD-ACB9-AE079BFACF3D}" destId="{37479D06-4A90-49C0-9576-F0C758B2B03B}" srcOrd="0" destOrd="0" presId="urn:microsoft.com/office/officeart/2008/layout/LinedList"/>
    <dgm:cxn modelId="{CB1E2056-A35A-4BC4-B987-2547CCF26CCB}" srcId="{281AABDD-2C08-4D0F-BF17-697D3D0EF804}" destId="{71029F7B-5A5E-4784-8DDC-88543C3FFCA8}" srcOrd="0" destOrd="0" parTransId="{72EEF2E2-0DC0-46B7-9D92-6FE545A83DAC}" sibTransId="{9FC5BF72-6474-40B3-8C25-000109C3BBE3}"/>
    <dgm:cxn modelId="{906089ED-BF18-4F3D-87A3-CD2ECE513F47}" srcId="{281AABDD-2C08-4D0F-BF17-697D3D0EF804}" destId="{A0CC8432-FA86-4876-80EB-3893D8DB6D44}" srcOrd="1" destOrd="0" parTransId="{B14358A0-356E-411C-8E44-F5D525661D07}" sibTransId="{60298ECF-6FD3-4C4E-8FBC-9FA55C7CC9E2}"/>
    <dgm:cxn modelId="{15881696-9C07-4562-8292-DC7BDD45D899}" type="presParOf" srcId="{250C6D81-FB09-4F06-AAD4-447E3ADAF481}" destId="{EB4850EF-99B8-4491-986C-899DAE181A10}" srcOrd="0" destOrd="0" presId="urn:microsoft.com/office/officeart/2008/layout/LinedList"/>
    <dgm:cxn modelId="{E0B09256-62AE-42E4-B802-DDFCE3EB9ADD}" type="presParOf" srcId="{250C6D81-FB09-4F06-AAD4-447E3ADAF481}" destId="{FBFE96A3-DC51-4EF6-8B46-C67C86DF68C2}" srcOrd="1" destOrd="0" presId="urn:microsoft.com/office/officeart/2008/layout/LinedList"/>
    <dgm:cxn modelId="{B37114A4-3988-4965-B035-9F7A4784908A}" type="presParOf" srcId="{FBFE96A3-DC51-4EF6-8B46-C67C86DF68C2}" destId="{2611DD3E-5ED4-4C07-BC7E-F054622AA618}" srcOrd="0" destOrd="0" presId="urn:microsoft.com/office/officeart/2008/layout/LinedList"/>
    <dgm:cxn modelId="{6C1EE707-79B1-4DD8-BD38-23C8400EB6C1}" type="presParOf" srcId="{FBFE96A3-DC51-4EF6-8B46-C67C86DF68C2}" destId="{23AF1C3B-2C1B-412C-B4FC-51C3E49ABABE}" srcOrd="1" destOrd="0" presId="urn:microsoft.com/office/officeart/2008/layout/LinedList"/>
    <dgm:cxn modelId="{142FE5B5-4579-46A4-8894-6A3E86444C5C}" type="presParOf" srcId="{250C6D81-FB09-4F06-AAD4-447E3ADAF481}" destId="{04B19015-34E8-4312-A9B5-5A4D730D7D81}" srcOrd="2" destOrd="0" presId="urn:microsoft.com/office/officeart/2008/layout/LinedList"/>
    <dgm:cxn modelId="{8BB52EA4-8D1B-4A67-B03F-14115F09EC30}" type="presParOf" srcId="{250C6D81-FB09-4F06-AAD4-447E3ADAF481}" destId="{750AD30B-3088-4D4D-A3B9-BD23F1D9F11C}" srcOrd="3" destOrd="0" presId="urn:microsoft.com/office/officeart/2008/layout/LinedList"/>
    <dgm:cxn modelId="{3FB3D1F9-55FD-4A40-A31F-CB3EB9FE1645}" type="presParOf" srcId="{750AD30B-3088-4D4D-A3B9-BD23F1D9F11C}" destId="{6AE4CB10-8F38-4F05-88B0-CFD25E8EC4B2}" srcOrd="0" destOrd="0" presId="urn:microsoft.com/office/officeart/2008/layout/LinedList"/>
    <dgm:cxn modelId="{06187A88-F128-4CF0-B89C-7EEA88819932}" type="presParOf" srcId="{750AD30B-3088-4D4D-A3B9-BD23F1D9F11C}" destId="{7D8EBA88-4AC6-4EA6-8FDF-87047C87634B}" srcOrd="1" destOrd="0" presId="urn:microsoft.com/office/officeart/2008/layout/LinedList"/>
    <dgm:cxn modelId="{65B6EA88-009E-46DE-A774-0FEB707C9E1D}" type="presParOf" srcId="{250C6D81-FB09-4F06-AAD4-447E3ADAF481}" destId="{EB152213-00CF-4114-93AC-0D07BF5E4D13}" srcOrd="4" destOrd="0" presId="urn:microsoft.com/office/officeart/2008/layout/LinedList"/>
    <dgm:cxn modelId="{37C00283-3283-4006-A901-ACA5B1E95756}" type="presParOf" srcId="{250C6D81-FB09-4F06-AAD4-447E3ADAF481}" destId="{2AF7F101-58A6-4D2B-86C0-599DBFE1556D}" srcOrd="5" destOrd="0" presId="urn:microsoft.com/office/officeart/2008/layout/LinedList"/>
    <dgm:cxn modelId="{669EA3D7-0F53-4371-AE63-3C2C0FCF7114}" type="presParOf" srcId="{2AF7F101-58A6-4D2B-86C0-599DBFE1556D}" destId="{37479D06-4A90-49C0-9576-F0C758B2B03B}" srcOrd="0" destOrd="0" presId="urn:microsoft.com/office/officeart/2008/layout/LinedList"/>
    <dgm:cxn modelId="{20C111C3-69EA-45C0-AA36-0BEABE747E43}" type="presParOf" srcId="{2AF7F101-58A6-4D2B-86C0-599DBFE1556D}" destId="{5FD01D37-456E-4182-A998-91E81CBD650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D3D5A1E-AFCE-479D-B02F-6C2EE1B86579}" type="doc">
      <dgm:prSet loTypeId="urn:microsoft.com/office/officeart/2008/layout/LinedList" loCatId="list" qsTypeId="urn:microsoft.com/office/officeart/2005/8/quickstyle/simple2" qsCatId="simple" csTypeId="urn:microsoft.com/office/officeart/2005/8/colors/accent0_3" csCatId="mainScheme" phldr="1"/>
      <dgm:spPr/>
      <dgm:t>
        <a:bodyPr/>
        <a:lstStyle/>
        <a:p>
          <a:endParaRPr lang="en-US"/>
        </a:p>
      </dgm:t>
    </dgm:pt>
    <dgm:pt modelId="{24CE2853-3FDE-4D7A-B82B-77A6060BEB83}">
      <dgm:prSet/>
      <dgm:spPr/>
      <dgm:t>
        <a:bodyPr/>
        <a:lstStyle/>
        <a:p>
          <a:r>
            <a:rPr lang="en-US"/>
            <a:t>OOP= (Household out-of-pocket expenditure for health during the past 12 months / Total household Annual Income(or total income - subsistence needs) in past 12 months) x 100 (WHO)</a:t>
          </a:r>
        </a:p>
      </dgm:t>
    </dgm:pt>
    <dgm:pt modelId="{6597F3AA-DF09-494C-84E9-0820BFF2FE94}" type="parTrans" cxnId="{810BE31E-9EA7-4997-A2BC-21BDAD04F975}">
      <dgm:prSet/>
      <dgm:spPr/>
      <dgm:t>
        <a:bodyPr/>
        <a:lstStyle/>
        <a:p>
          <a:endParaRPr lang="en-US"/>
        </a:p>
      </dgm:t>
    </dgm:pt>
    <dgm:pt modelId="{A922A1E2-C190-47E1-8B79-7C01E2783930}" type="sibTrans" cxnId="{810BE31E-9EA7-4997-A2BC-21BDAD04F975}">
      <dgm:prSet/>
      <dgm:spPr/>
      <dgm:t>
        <a:bodyPr/>
        <a:lstStyle/>
        <a:p>
          <a:endParaRPr lang="en-US"/>
        </a:p>
      </dgm:t>
    </dgm:pt>
    <dgm:pt modelId="{2A2AF9DC-853F-447E-A2B6-106B4FEBB9AB}">
      <dgm:prSet/>
      <dgm:spPr/>
      <dgm:t>
        <a:bodyPr/>
        <a:lstStyle/>
        <a:p>
          <a:r>
            <a:rPr lang="en-US" dirty="0"/>
            <a:t>Exclusion Criteria- Any Household that refused to participate in study was excluded</a:t>
          </a:r>
        </a:p>
      </dgm:t>
    </dgm:pt>
    <dgm:pt modelId="{B6CD7332-8D6B-457E-AE11-94E1DEAFD3B5}" type="parTrans" cxnId="{B1DBB921-3C80-402C-A67B-B9A55D62DC5D}">
      <dgm:prSet/>
      <dgm:spPr/>
      <dgm:t>
        <a:bodyPr/>
        <a:lstStyle/>
        <a:p>
          <a:endParaRPr lang="en-US"/>
        </a:p>
      </dgm:t>
    </dgm:pt>
    <dgm:pt modelId="{D48CA85F-2307-43F5-B6D2-A3068AF312C4}" type="sibTrans" cxnId="{B1DBB921-3C80-402C-A67B-B9A55D62DC5D}">
      <dgm:prSet/>
      <dgm:spPr/>
      <dgm:t>
        <a:bodyPr/>
        <a:lstStyle/>
        <a:p>
          <a:endParaRPr lang="en-US"/>
        </a:p>
      </dgm:t>
    </dgm:pt>
    <dgm:pt modelId="{0451E76F-2B38-4D70-88F0-B9F701F5B854}">
      <dgm:prSet/>
      <dgm:spPr/>
      <dgm:t>
        <a:bodyPr/>
        <a:lstStyle/>
        <a:p>
          <a:r>
            <a:rPr lang="en-US"/>
            <a:t>Inclusion Criteria- Urban Households of New Delhi</a:t>
          </a:r>
        </a:p>
      </dgm:t>
    </dgm:pt>
    <dgm:pt modelId="{CB081C5A-DAAD-48AE-9B76-C6B7D76D2D39}" type="parTrans" cxnId="{D035587C-4E48-45E5-A596-3E2253C2BCB8}">
      <dgm:prSet/>
      <dgm:spPr/>
      <dgm:t>
        <a:bodyPr/>
        <a:lstStyle/>
        <a:p>
          <a:endParaRPr lang="en-US"/>
        </a:p>
      </dgm:t>
    </dgm:pt>
    <dgm:pt modelId="{9E3EDEC4-45F4-4EA8-8FE9-B5A8EC015A58}" type="sibTrans" cxnId="{D035587C-4E48-45E5-A596-3E2253C2BCB8}">
      <dgm:prSet/>
      <dgm:spPr/>
      <dgm:t>
        <a:bodyPr/>
        <a:lstStyle/>
        <a:p>
          <a:endParaRPr lang="en-US"/>
        </a:p>
      </dgm:t>
    </dgm:pt>
    <dgm:pt modelId="{17B7D3BC-BA8B-4085-8BB9-784724DFDB3A}" type="pres">
      <dgm:prSet presAssocID="{1D3D5A1E-AFCE-479D-B02F-6C2EE1B86579}" presName="vert0" presStyleCnt="0">
        <dgm:presLayoutVars>
          <dgm:dir/>
          <dgm:animOne val="branch"/>
          <dgm:animLvl val="lvl"/>
        </dgm:presLayoutVars>
      </dgm:prSet>
      <dgm:spPr/>
    </dgm:pt>
    <dgm:pt modelId="{BD055CBD-CA04-42E5-ACB3-A2DD9F4709AB}" type="pres">
      <dgm:prSet presAssocID="{24CE2853-3FDE-4D7A-B82B-77A6060BEB83}" presName="thickLine" presStyleLbl="alignNode1" presStyleIdx="0" presStyleCnt="3"/>
      <dgm:spPr/>
    </dgm:pt>
    <dgm:pt modelId="{43D15975-456B-4B6F-BB41-998F51B9BCD8}" type="pres">
      <dgm:prSet presAssocID="{24CE2853-3FDE-4D7A-B82B-77A6060BEB83}" presName="horz1" presStyleCnt="0"/>
      <dgm:spPr/>
    </dgm:pt>
    <dgm:pt modelId="{6F99723B-BF5F-455B-BE3C-AB237089FD9C}" type="pres">
      <dgm:prSet presAssocID="{24CE2853-3FDE-4D7A-B82B-77A6060BEB83}" presName="tx1" presStyleLbl="revTx" presStyleIdx="0" presStyleCnt="3"/>
      <dgm:spPr/>
    </dgm:pt>
    <dgm:pt modelId="{26E3BDEE-B5DD-42AE-B8C1-BC6AEE2543AA}" type="pres">
      <dgm:prSet presAssocID="{24CE2853-3FDE-4D7A-B82B-77A6060BEB83}" presName="vert1" presStyleCnt="0"/>
      <dgm:spPr/>
    </dgm:pt>
    <dgm:pt modelId="{C5A6FF3F-C38F-4001-9AF4-7C1F6A057F3B}" type="pres">
      <dgm:prSet presAssocID="{2A2AF9DC-853F-447E-A2B6-106B4FEBB9AB}" presName="thickLine" presStyleLbl="alignNode1" presStyleIdx="1" presStyleCnt="3"/>
      <dgm:spPr/>
    </dgm:pt>
    <dgm:pt modelId="{8931A374-5024-485A-9D10-9AB9B0F29BB4}" type="pres">
      <dgm:prSet presAssocID="{2A2AF9DC-853F-447E-A2B6-106B4FEBB9AB}" presName="horz1" presStyleCnt="0"/>
      <dgm:spPr/>
    </dgm:pt>
    <dgm:pt modelId="{5E60F974-7800-4F3D-9EF8-0F9D367D6F67}" type="pres">
      <dgm:prSet presAssocID="{2A2AF9DC-853F-447E-A2B6-106B4FEBB9AB}" presName="tx1" presStyleLbl="revTx" presStyleIdx="1" presStyleCnt="3"/>
      <dgm:spPr/>
    </dgm:pt>
    <dgm:pt modelId="{D747564F-F315-48C5-98F8-775142B8B282}" type="pres">
      <dgm:prSet presAssocID="{2A2AF9DC-853F-447E-A2B6-106B4FEBB9AB}" presName="vert1" presStyleCnt="0"/>
      <dgm:spPr/>
    </dgm:pt>
    <dgm:pt modelId="{A4A58DC2-9432-4C51-84B2-7D0A046B6B62}" type="pres">
      <dgm:prSet presAssocID="{0451E76F-2B38-4D70-88F0-B9F701F5B854}" presName="thickLine" presStyleLbl="alignNode1" presStyleIdx="2" presStyleCnt="3"/>
      <dgm:spPr/>
    </dgm:pt>
    <dgm:pt modelId="{237A049F-1555-4B63-B1ED-A2E947261BFF}" type="pres">
      <dgm:prSet presAssocID="{0451E76F-2B38-4D70-88F0-B9F701F5B854}" presName="horz1" presStyleCnt="0"/>
      <dgm:spPr/>
    </dgm:pt>
    <dgm:pt modelId="{3F5AC8BA-4125-4EB3-BCF9-3175D9557529}" type="pres">
      <dgm:prSet presAssocID="{0451E76F-2B38-4D70-88F0-B9F701F5B854}" presName="tx1" presStyleLbl="revTx" presStyleIdx="2" presStyleCnt="3"/>
      <dgm:spPr/>
    </dgm:pt>
    <dgm:pt modelId="{57BB85A3-5079-4989-A356-43239969CE21}" type="pres">
      <dgm:prSet presAssocID="{0451E76F-2B38-4D70-88F0-B9F701F5B854}" presName="vert1" presStyleCnt="0"/>
      <dgm:spPr/>
    </dgm:pt>
  </dgm:ptLst>
  <dgm:cxnLst>
    <dgm:cxn modelId="{FA8C4D1A-811D-429F-8436-627D4F54B005}" type="presOf" srcId="{2A2AF9DC-853F-447E-A2B6-106B4FEBB9AB}" destId="{5E60F974-7800-4F3D-9EF8-0F9D367D6F67}" srcOrd="0" destOrd="0" presId="urn:microsoft.com/office/officeart/2008/layout/LinedList"/>
    <dgm:cxn modelId="{810BE31E-9EA7-4997-A2BC-21BDAD04F975}" srcId="{1D3D5A1E-AFCE-479D-B02F-6C2EE1B86579}" destId="{24CE2853-3FDE-4D7A-B82B-77A6060BEB83}" srcOrd="0" destOrd="0" parTransId="{6597F3AA-DF09-494C-84E9-0820BFF2FE94}" sibTransId="{A922A1E2-C190-47E1-8B79-7C01E2783930}"/>
    <dgm:cxn modelId="{B1DBB921-3C80-402C-A67B-B9A55D62DC5D}" srcId="{1D3D5A1E-AFCE-479D-B02F-6C2EE1B86579}" destId="{2A2AF9DC-853F-447E-A2B6-106B4FEBB9AB}" srcOrd="1" destOrd="0" parTransId="{B6CD7332-8D6B-457E-AE11-94E1DEAFD3B5}" sibTransId="{D48CA85F-2307-43F5-B6D2-A3068AF312C4}"/>
    <dgm:cxn modelId="{D035587C-4E48-45E5-A596-3E2253C2BCB8}" srcId="{1D3D5A1E-AFCE-479D-B02F-6C2EE1B86579}" destId="{0451E76F-2B38-4D70-88F0-B9F701F5B854}" srcOrd="2" destOrd="0" parTransId="{CB081C5A-DAAD-48AE-9B76-C6B7D76D2D39}" sibTransId="{9E3EDEC4-45F4-4EA8-8FE9-B5A8EC015A58}"/>
    <dgm:cxn modelId="{BFEA74AD-5B47-4F6A-B675-01009B220309}" type="presOf" srcId="{24CE2853-3FDE-4D7A-B82B-77A6060BEB83}" destId="{6F99723B-BF5F-455B-BE3C-AB237089FD9C}" srcOrd="0" destOrd="0" presId="urn:microsoft.com/office/officeart/2008/layout/LinedList"/>
    <dgm:cxn modelId="{AEA725B4-5B96-40DE-953D-E845BD713AC9}" type="presOf" srcId="{1D3D5A1E-AFCE-479D-B02F-6C2EE1B86579}" destId="{17B7D3BC-BA8B-4085-8BB9-784724DFDB3A}" srcOrd="0" destOrd="0" presId="urn:microsoft.com/office/officeart/2008/layout/LinedList"/>
    <dgm:cxn modelId="{BE1E9DB8-EAE0-43C1-8F4A-6A3A869002DE}" type="presOf" srcId="{0451E76F-2B38-4D70-88F0-B9F701F5B854}" destId="{3F5AC8BA-4125-4EB3-BCF9-3175D9557529}" srcOrd="0" destOrd="0" presId="urn:microsoft.com/office/officeart/2008/layout/LinedList"/>
    <dgm:cxn modelId="{4608D203-3874-40F5-B4E1-A1C28F4187BF}" type="presParOf" srcId="{17B7D3BC-BA8B-4085-8BB9-784724DFDB3A}" destId="{BD055CBD-CA04-42E5-ACB3-A2DD9F4709AB}" srcOrd="0" destOrd="0" presId="urn:microsoft.com/office/officeart/2008/layout/LinedList"/>
    <dgm:cxn modelId="{B93B07C7-E8CA-4C3F-93D7-1B1A86051C5A}" type="presParOf" srcId="{17B7D3BC-BA8B-4085-8BB9-784724DFDB3A}" destId="{43D15975-456B-4B6F-BB41-998F51B9BCD8}" srcOrd="1" destOrd="0" presId="urn:microsoft.com/office/officeart/2008/layout/LinedList"/>
    <dgm:cxn modelId="{6E8D2384-59EE-42E7-BAAC-B57DC24E8F91}" type="presParOf" srcId="{43D15975-456B-4B6F-BB41-998F51B9BCD8}" destId="{6F99723B-BF5F-455B-BE3C-AB237089FD9C}" srcOrd="0" destOrd="0" presId="urn:microsoft.com/office/officeart/2008/layout/LinedList"/>
    <dgm:cxn modelId="{A32D731B-C751-4754-B4F4-552B4FA33F9B}" type="presParOf" srcId="{43D15975-456B-4B6F-BB41-998F51B9BCD8}" destId="{26E3BDEE-B5DD-42AE-B8C1-BC6AEE2543AA}" srcOrd="1" destOrd="0" presId="urn:microsoft.com/office/officeart/2008/layout/LinedList"/>
    <dgm:cxn modelId="{1D06E695-DAC9-4647-B546-097AAC1DA888}" type="presParOf" srcId="{17B7D3BC-BA8B-4085-8BB9-784724DFDB3A}" destId="{C5A6FF3F-C38F-4001-9AF4-7C1F6A057F3B}" srcOrd="2" destOrd="0" presId="urn:microsoft.com/office/officeart/2008/layout/LinedList"/>
    <dgm:cxn modelId="{CCA70039-12C2-4855-86C7-987051063A33}" type="presParOf" srcId="{17B7D3BC-BA8B-4085-8BB9-784724DFDB3A}" destId="{8931A374-5024-485A-9D10-9AB9B0F29BB4}" srcOrd="3" destOrd="0" presId="urn:microsoft.com/office/officeart/2008/layout/LinedList"/>
    <dgm:cxn modelId="{BB89F049-B6C0-45AA-B12F-BA270799FC11}" type="presParOf" srcId="{8931A374-5024-485A-9D10-9AB9B0F29BB4}" destId="{5E60F974-7800-4F3D-9EF8-0F9D367D6F67}" srcOrd="0" destOrd="0" presId="urn:microsoft.com/office/officeart/2008/layout/LinedList"/>
    <dgm:cxn modelId="{5DC9D38C-1558-4ADB-BE4B-7A123DD330FC}" type="presParOf" srcId="{8931A374-5024-485A-9D10-9AB9B0F29BB4}" destId="{D747564F-F315-48C5-98F8-775142B8B282}" srcOrd="1" destOrd="0" presId="urn:microsoft.com/office/officeart/2008/layout/LinedList"/>
    <dgm:cxn modelId="{E35805AF-8606-4505-A757-787A1A2BB2BE}" type="presParOf" srcId="{17B7D3BC-BA8B-4085-8BB9-784724DFDB3A}" destId="{A4A58DC2-9432-4C51-84B2-7D0A046B6B62}" srcOrd="4" destOrd="0" presId="urn:microsoft.com/office/officeart/2008/layout/LinedList"/>
    <dgm:cxn modelId="{DEA34A72-E2A5-43BF-92EB-A9F9483FAF22}" type="presParOf" srcId="{17B7D3BC-BA8B-4085-8BB9-784724DFDB3A}" destId="{237A049F-1555-4B63-B1ED-A2E947261BFF}" srcOrd="5" destOrd="0" presId="urn:microsoft.com/office/officeart/2008/layout/LinedList"/>
    <dgm:cxn modelId="{C340D3F3-1E80-41A6-A11B-D849D6880497}" type="presParOf" srcId="{237A049F-1555-4B63-B1ED-A2E947261BFF}" destId="{3F5AC8BA-4125-4EB3-BCF9-3175D9557529}" srcOrd="0" destOrd="0" presId="urn:microsoft.com/office/officeart/2008/layout/LinedList"/>
    <dgm:cxn modelId="{2D433EEC-D396-43BA-8276-F63AACBA41A1}" type="presParOf" srcId="{237A049F-1555-4B63-B1ED-A2E947261BFF}" destId="{57BB85A3-5079-4989-A356-43239969CE2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39C1F-A66F-4D51-A4DD-16B17C13C4D4}">
      <dsp:nvSpPr>
        <dsp:cNvPr id="0" name=""/>
        <dsp:cNvSpPr/>
      </dsp:nvSpPr>
      <dsp:spPr>
        <a:xfrm>
          <a:off x="0" y="379687"/>
          <a:ext cx="6089650" cy="55165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1" kern="1200"/>
            <a:t>Healthcare Policy Review and Design</a:t>
          </a:r>
          <a:endParaRPr lang="en-US" sz="2300" kern="1200"/>
        </a:p>
      </dsp:txBody>
      <dsp:txXfrm>
        <a:off x="26930" y="406617"/>
        <a:ext cx="6035790" cy="497795"/>
      </dsp:txXfrm>
    </dsp:sp>
    <dsp:sp modelId="{B8503DA2-A436-4B59-8D75-C16BF0D3F4B2}">
      <dsp:nvSpPr>
        <dsp:cNvPr id="0" name=""/>
        <dsp:cNvSpPr/>
      </dsp:nvSpPr>
      <dsp:spPr>
        <a:xfrm>
          <a:off x="0" y="997582"/>
          <a:ext cx="6089650" cy="55165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Quality Assurance</a:t>
          </a:r>
          <a:endParaRPr lang="en-US" sz="2300" kern="1200"/>
        </a:p>
      </dsp:txBody>
      <dsp:txXfrm>
        <a:off x="26930" y="1024512"/>
        <a:ext cx="6035790" cy="497795"/>
      </dsp:txXfrm>
    </dsp:sp>
    <dsp:sp modelId="{458C1798-E0B0-4DB4-A53D-54F7EF9BAFE2}">
      <dsp:nvSpPr>
        <dsp:cNvPr id="0" name=""/>
        <dsp:cNvSpPr/>
      </dsp:nvSpPr>
      <dsp:spPr>
        <a:xfrm>
          <a:off x="0" y="1615477"/>
          <a:ext cx="6089650" cy="55165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Performance Improvement</a:t>
          </a:r>
          <a:endParaRPr lang="en-US" sz="2300" kern="1200"/>
        </a:p>
      </dsp:txBody>
      <dsp:txXfrm>
        <a:off x="26930" y="1642407"/>
        <a:ext cx="6035790" cy="497795"/>
      </dsp:txXfrm>
    </dsp:sp>
    <dsp:sp modelId="{5A96ECA4-1B93-47B4-AAE6-CE975078240C}">
      <dsp:nvSpPr>
        <dsp:cNvPr id="0" name=""/>
        <dsp:cNvSpPr/>
      </dsp:nvSpPr>
      <dsp:spPr>
        <a:xfrm>
          <a:off x="0" y="2167132"/>
          <a:ext cx="6089650" cy="123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34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1" kern="1200"/>
            <a:t>Supply Chain Management</a:t>
          </a:r>
          <a:endParaRPr lang="en-US" sz="1800" kern="1200"/>
        </a:p>
        <a:p>
          <a:pPr marL="171450" lvl="1" indent="-171450" algn="l" defTabSz="800100">
            <a:lnSpc>
              <a:spcPct val="90000"/>
            </a:lnSpc>
            <a:spcBef>
              <a:spcPct val="0"/>
            </a:spcBef>
            <a:spcAft>
              <a:spcPct val="20000"/>
            </a:spcAft>
            <a:buChar char="•"/>
          </a:pPr>
          <a:r>
            <a:rPr lang="en-US" sz="1800" b="1" kern="1200"/>
            <a:t>Total Performance Improvement</a:t>
          </a:r>
          <a:endParaRPr lang="en-US" sz="1800" kern="1200"/>
        </a:p>
        <a:p>
          <a:pPr marL="171450" lvl="1" indent="-171450" algn="l" defTabSz="800100">
            <a:lnSpc>
              <a:spcPct val="90000"/>
            </a:lnSpc>
            <a:spcBef>
              <a:spcPct val="0"/>
            </a:spcBef>
            <a:spcAft>
              <a:spcPct val="20000"/>
            </a:spcAft>
            <a:buChar char="•"/>
          </a:pPr>
          <a:r>
            <a:rPr lang="en-US" sz="1800" b="1" kern="1200"/>
            <a:t>Process Optimization</a:t>
          </a:r>
          <a:endParaRPr lang="en-US" sz="1800" kern="1200"/>
        </a:p>
        <a:p>
          <a:pPr marL="171450" lvl="1" indent="-171450" algn="l" defTabSz="800100">
            <a:lnSpc>
              <a:spcPct val="90000"/>
            </a:lnSpc>
            <a:spcBef>
              <a:spcPct val="0"/>
            </a:spcBef>
            <a:spcAft>
              <a:spcPct val="20000"/>
            </a:spcAft>
            <a:buChar char="•"/>
          </a:pPr>
          <a:r>
            <a:rPr lang="en-US" sz="1800" b="1" kern="1200"/>
            <a:t>Other Services- Utilization of Facilities such as OT, Opd</a:t>
          </a:r>
          <a:endParaRPr lang="en-US" sz="1800" kern="1200"/>
        </a:p>
      </dsp:txBody>
      <dsp:txXfrm>
        <a:off x="0" y="2167132"/>
        <a:ext cx="6089650" cy="1237860"/>
      </dsp:txXfrm>
    </dsp:sp>
    <dsp:sp modelId="{2F23E1C6-2F5F-4C28-B3C1-B45B1300A242}">
      <dsp:nvSpPr>
        <dsp:cNvPr id="0" name=""/>
        <dsp:cNvSpPr/>
      </dsp:nvSpPr>
      <dsp:spPr>
        <a:xfrm>
          <a:off x="0" y="3404992"/>
          <a:ext cx="6089650" cy="55165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Program Management	</a:t>
          </a:r>
          <a:endParaRPr lang="en-US" sz="2300" kern="1200"/>
        </a:p>
      </dsp:txBody>
      <dsp:txXfrm>
        <a:off x="26930" y="3431922"/>
        <a:ext cx="6035790" cy="497795"/>
      </dsp:txXfrm>
    </dsp:sp>
    <dsp:sp modelId="{6DB9A680-2203-45F0-9CFD-171DBAA3F779}">
      <dsp:nvSpPr>
        <dsp:cNvPr id="0" name=""/>
        <dsp:cNvSpPr/>
      </dsp:nvSpPr>
      <dsp:spPr>
        <a:xfrm>
          <a:off x="0" y="4022887"/>
          <a:ext cx="6089650" cy="55165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Infrastructure Advisory</a:t>
          </a:r>
          <a:endParaRPr lang="en-US" sz="2300" kern="1200"/>
        </a:p>
      </dsp:txBody>
      <dsp:txXfrm>
        <a:off x="26930" y="4049817"/>
        <a:ext cx="6035790" cy="497795"/>
      </dsp:txXfrm>
    </dsp:sp>
    <dsp:sp modelId="{ABCF6538-90E3-4C0A-B1FB-29579C4A2795}">
      <dsp:nvSpPr>
        <dsp:cNvPr id="0" name=""/>
        <dsp:cNvSpPr/>
      </dsp:nvSpPr>
      <dsp:spPr>
        <a:xfrm>
          <a:off x="0" y="4640782"/>
          <a:ext cx="6089650" cy="55165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Institutional Strengthening &amp; Capacity Building</a:t>
          </a:r>
          <a:endParaRPr lang="en-US" sz="2300" kern="1200"/>
        </a:p>
      </dsp:txBody>
      <dsp:txXfrm>
        <a:off x="26930" y="4667712"/>
        <a:ext cx="6035790" cy="49779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4F9C8-29D9-4AA5-81FE-C57D7B764DFF}">
      <dsp:nvSpPr>
        <dsp:cNvPr id="0" name=""/>
        <dsp:cNvSpPr/>
      </dsp:nvSpPr>
      <dsp:spPr>
        <a:xfrm>
          <a:off x="0" y="0"/>
          <a:ext cx="8938260" cy="1305401"/>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Out of Pocket Expenditure Indicator was calculated using WHO OOP indicator formula as</a:t>
          </a:r>
        </a:p>
      </dsp:txBody>
      <dsp:txXfrm>
        <a:off x="38234" y="38234"/>
        <a:ext cx="7529629" cy="1228933"/>
      </dsp:txXfrm>
    </dsp:sp>
    <dsp:sp modelId="{3FC5E947-6FBB-4A58-A0F9-E4D8BE5DF359}">
      <dsp:nvSpPr>
        <dsp:cNvPr id="0" name=""/>
        <dsp:cNvSpPr/>
      </dsp:nvSpPr>
      <dsp:spPr>
        <a:xfrm>
          <a:off x="788669" y="1522968"/>
          <a:ext cx="8938260" cy="1305401"/>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OOP = (Household Out of Pocket Expenditure for Health during past 12 months/ Total Household Income) x 100</a:t>
          </a:r>
        </a:p>
      </dsp:txBody>
      <dsp:txXfrm>
        <a:off x="826903" y="1561202"/>
        <a:ext cx="7224611" cy="1228933"/>
      </dsp:txXfrm>
    </dsp:sp>
    <dsp:sp modelId="{92393D10-BF8F-4A8B-8C1A-8F5834D12C74}">
      <dsp:nvSpPr>
        <dsp:cNvPr id="0" name=""/>
        <dsp:cNvSpPr/>
      </dsp:nvSpPr>
      <dsp:spPr>
        <a:xfrm>
          <a:off x="1577339" y="3045936"/>
          <a:ext cx="8938260" cy="1305401"/>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Categorized into 4 categories</a:t>
          </a:r>
        </a:p>
        <a:p>
          <a:pPr marL="114300" lvl="1" indent="-114300" algn="l" defTabSz="533400">
            <a:lnSpc>
              <a:spcPct val="90000"/>
            </a:lnSpc>
            <a:spcBef>
              <a:spcPct val="0"/>
            </a:spcBef>
            <a:spcAft>
              <a:spcPct val="15000"/>
            </a:spcAft>
            <a:buChar char="•"/>
          </a:pPr>
          <a:r>
            <a:rPr lang="en-US" sz="1200" kern="1200"/>
            <a:t>0-10%</a:t>
          </a:r>
        </a:p>
        <a:p>
          <a:pPr marL="114300" lvl="1" indent="-114300" algn="l" defTabSz="533400">
            <a:lnSpc>
              <a:spcPct val="90000"/>
            </a:lnSpc>
            <a:spcBef>
              <a:spcPct val="0"/>
            </a:spcBef>
            <a:spcAft>
              <a:spcPct val="15000"/>
            </a:spcAft>
            <a:buChar char="•"/>
          </a:pPr>
          <a:r>
            <a:rPr lang="en-US" sz="1200" kern="1200"/>
            <a:t>10-20%</a:t>
          </a:r>
        </a:p>
        <a:p>
          <a:pPr marL="114300" lvl="1" indent="-114300" algn="l" defTabSz="533400">
            <a:lnSpc>
              <a:spcPct val="90000"/>
            </a:lnSpc>
            <a:spcBef>
              <a:spcPct val="0"/>
            </a:spcBef>
            <a:spcAft>
              <a:spcPct val="15000"/>
            </a:spcAft>
            <a:buChar char="•"/>
          </a:pPr>
          <a:r>
            <a:rPr lang="en-US" sz="1200" kern="1200" dirty="0"/>
            <a:t>20-40%</a:t>
          </a:r>
        </a:p>
        <a:p>
          <a:pPr marL="114300" lvl="1" indent="-114300" algn="l" defTabSz="533400">
            <a:lnSpc>
              <a:spcPct val="90000"/>
            </a:lnSpc>
            <a:spcBef>
              <a:spcPct val="0"/>
            </a:spcBef>
            <a:spcAft>
              <a:spcPct val="15000"/>
            </a:spcAft>
            <a:buChar char="•"/>
          </a:pPr>
          <a:r>
            <a:rPr lang="en-US" sz="1200" kern="1200"/>
            <a:t>≥ 40</a:t>
          </a:r>
        </a:p>
      </dsp:txBody>
      <dsp:txXfrm>
        <a:off x="1615573" y="3084170"/>
        <a:ext cx="7224611" cy="1228933"/>
      </dsp:txXfrm>
    </dsp:sp>
    <dsp:sp modelId="{77BF47C7-D194-4AB9-A6EF-5ABB802A2CAC}">
      <dsp:nvSpPr>
        <dsp:cNvPr id="0" name=""/>
        <dsp:cNvSpPr/>
      </dsp:nvSpPr>
      <dsp:spPr>
        <a:xfrm>
          <a:off x="8089749" y="989929"/>
          <a:ext cx="848510" cy="848510"/>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5">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a:t>01</a:t>
          </a:r>
        </a:p>
      </dsp:txBody>
      <dsp:txXfrm>
        <a:off x="8280664" y="989929"/>
        <a:ext cx="466680" cy="638504"/>
      </dsp:txXfrm>
    </dsp:sp>
    <dsp:sp modelId="{DAB32D6B-0BB7-4CAD-93D3-5F601F0D7DD0}">
      <dsp:nvSpPr>
        <dsp:cNvPr id="0" name=""/>
        <dsp:cNvSpPr/>
      </dsp:nvSpPr>
      <dsp:spPr>
        <a:xfrm>
          <a:off x="8878419" y="2504195"/>
          <a:ext cx="848510" cy="848510"/>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5">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a:t>02</a:t>
          </a:r>
        </a:p>
      </dsp:txBody>
      <dsp:txXfrm>
        <a:off x="9069334" y="2504195"/>
        <a:ext cx="466680" cy="63850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75A15-5714-44A7-8030-D5550E0335C0}">
      <dsp:nvSpPr>
        <dsp:cNvPr id="0" name=""/>
        <dsp:cNvSpPr/>
      </dsp:nvSpPr>
      <dsp:spPr>
        <a:xfrm>
          <a:off x="0" y="531"/>
          <a:ext cx="10515600"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7AC814-64EC-4E9D-BBDD-843F90FFF086}">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8.7% suffered from catastrophic health expenditure (CHE) and about 4% suffered severe stress on their other subsistence needs due to disproportionate spending on healthcare</a:t>
          </a:r>
        </a:p>
      </dsp:txBody>
      <dsp:txXfrm>
        <a:off x="0" y="531"/>
        <a:ext cx="10515600" cy="870055"/>
      </dsp:txXfrm>
    </dsp:sp>
    <dsp:sp modelId="{B5625EF1-D2DF-4C73-A7F5-36F485AFDFAF}">
      <dsp:nvSpPr>
        <dsp:cNvPr id="0" name=""/>
        <dsp:cNvSpPr/>
      </dsp:nvSpPr>
      <dsp:spPr>
        <a:xfrm>
          <a:off x="0" y="870586"/>
          <a:ext cx="10515600"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249428-94F4-4ACE-BF86-A2D6C5740D0E}">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Of those families who suffered CHE 45% had a member with chronic disease in household which is consistent with findings of Rezopur (2017)</a:t>
          </a:r>
        </a:p>
      </dsp:txBody>
      <dsp:txXfrm>
        <a:off x="0" y="870586"/>
        <a:ext cx="10515600" cy="870055"/>
      </dsp:txXfrm>
    </dsp:sp>
    <dsp:sp modelId="{93801132-FE77-4E76-835D-C4BE7C840583}">
      <dsp:nvSpPr>
        <dsp:cNvPr id="0" name=""/>
        <dsp:cNvSpPr/>
      </dsp:nvSpPr>
      <dsp:spPr>
        <a:xfrm>
          <a:off x="0" y="1740641"/>
          <a:ext cx="10515600"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DC12C8-9D92-47A2-ABEC-D1BFC7E001CC}">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Out of 8.7% who suffered CHE, 3.1% were not hospitalized and availed only OPD service. </a:t>
          </a:r>
        </a:p>
      </dsp:txBody>
      <dsp:txXfrm>
        <a:off x="0" y="1740641"/>
        <a:ext cx="10515600" cy="870055"/>
      </dsp:txXfrm>
    </dsp:sp>
    <dsp:sp modelId="{09FDBEFB-499E-4354-A3E5-D680725769C2}">
      <dsp:nvSpPr>
        <dsp:cNvPr id="0" name=""/>
        <dsp:cNvSpPr/>
      </dsp:nvSpPr>
      <dsp:spPr>
        <a:xfrm>
          <a:off x="0" y="2610696"/>
          <a:ext cx="10515600"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BC9973-FF1A-4127-8FDE-38968DA36F2C}">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If expressed taking CHE as denominator 36.3% availed only OPD services yet suffered Catastrophic Health Expenditure.</a:t>
          </a:r>
        </a:p>
      </dsp:txBody>
      <dsp:txXfrm>
        <a:off x="0" y="2610696"/>
        <a:ext cx="10515600" cy="870055"/>
      </dsp:txXfrm>
    </dsp:sp>
    <dsp:sp modelId="{58C58126-C33F-4D46-BC86-B04B23E53EF7}">
      <dsp:nvSpPr>
        <dsp:cNvPr id="0" name=""/>
        <dsp:cNvSpPr/>
      </dsp:nvSpPr>
      <dsp:spPr>
        <a:xfrm>
          <a:off x="0" y="3480751"/>
          <a:ext cx="10515600"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33FA2E-E8C2-47DC-A71A-370B42000426}">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Only availed OPD services and had expenditure more than 10% were 13%</a:t>
          </a:r>
        </a:p>
      </dsp:txBody>
      <dsp:txXfrm>
        <a:off x="0" y="3480751"/>
        <a:ext cx="10515600" cy="87005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55C08-0289-4B5E-A0E3-18C4078DA9A3}">
      <dsp:nvSpPr>
        <dsp:cNvPr id="0" name=""/>
        <dsp:cNvSpPr/>
      </dsp:nvSpPr>
      <dsp:spPr>
        <a:xfrm>
          <a:off x="0" y="0"/>
          <a:ext cx="10515600" cy="0"/>
        </a:xfrm>
        <a:prstGeom prst="lin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5C4578-6A61-456E-A77D-71CAA07D428B}">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79% Out of Pocket expenditure for health care needs and prefer going to private sector to meet their health demands.</a:t>
          </a:r>
        </a:p>
      </dsp:txBody>
      <dsp:txXfrm>
        <a:off x="0" y="0"/>
        <a:ext cx="10515600" cy="1087834"/>
      </dsp:txXfrm>
    </dsp:sp>
    <dsp:sp modelId="{EB8BA9A6-D346-4FD7-ABEB-A6BF5E361877}">
      <dsp:nvSpPr>
        <dsp:cNvPr id="0" name=""/>
        <dsp:cNvSpPr/>
      </dsp:nvSpPr>
      <dsp:spPr>
        <a:xfrm>
          <a:off x="0" y="1087834"/>
          <a:ext cx="10515600" cy="0"/>
        </a:xfrm>
        <a:prstGeom prst="lin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EBEFD7-0FE0-4C4D-A434-76F455110443}">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Treatment for Non-Communicable disease (32.3%) apart from minor illness is most sought for in urban households</a:t>
          </a:r>
        </a:p>
      </dsp:txBody>
      <dsp:txXfrm>
        <a:off x="0" y="1087834"/>
        <a:ext cx="10515600" cy="1087834"/>
      </dsp:txXfrm>
    </dsp:sp>
    <dsp:sp modelId="{1CB35D82-AB69-4A3E-A0DD-82BCF955551A}">
      <dsp:nvSpPr>
        <dsp:cNvPr id="0" name=""/>
        <dsp:cNvSpPr/>
      </dsp:nvSpPr>
      <dsp:spPr>
        <a:xfrm>
          <a:off x="0" y="2175669"/>
          <a:ext cx="10515600" cy="0"/>
        </a:xfrm>
        <a:prstGeom prst="lin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13AB33-3C4F-4499-988C-2CE0F0760C4A}">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Elderly member in household puts household at risk of suffering CHE</a:t>
          </a:r>
        </a:p>
      </dsp:txBody>
      <dsp:txXfrm>
        <a:off x="0" y="2175669"/>
        <a:ext cx="10515600" cy="1087834"/>
      </dsp:txXfrm>
    </dsp:sp>
    <dsp:sp modelId="{A25533BF-1E89-4DC9-A018-2869B8544EEA}">
      <dsp:nvSpPr>
        <dsp:cNvPr id="0" name=""/>
        <dsp:cNvSpPr/>
      </dsp:nvSpPr>
      <dsp:spPr>
        <a:xfrm>
          <a:off x="0" y="3263503"/>
          <a:ext cx="10515600" cy="0"/>
        </a:xfrm>
        <a:prstGeom prst="lin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0E7FF4-75D2-4EF8-A527-1C49A238151E}">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Travelling expenses often neglected also are major contributor to health expenditure</a:t>
          </a:r>
        </a:p>
      </dsp:txBody>
      <dsp:txXfrm>
        <a:off x="0" y="3263503"/>
        <a:ext cx="10515600" cy="1087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D33FC-52ED-4BB0-BFE7-C0EF9C3287FB}">
      <dsp:nvSpPr>
        <dsp:cNvPr id="0" name=""/>
        <dsp:cNvSpPr/>
      </dsp:nvSpPr>
      <dsp:spPr>
        <a:xfrm>
          <a:off x="0" y="531"/>
          <a:ext cx="10515600"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3EEF0DBD-1641-453C-9C38-327165EE2EB7}">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Growing incidence of catastrophic expenditures due to rising healthcare costs as major contributor to poverty in India(NHP 2017)</a:t>
          </a:r>
        </a:p>
      </dsp:txBody>
      <dsp:txXfrm>
        <a:off x="0" y="531"/>
        <a:ext cx="10515600" cy="870055"/>
      </dsp:txXfrm>
    </dsp:sp>
    <dsp:sp modelId="{3E41C88E-4440-4DAD-9BAC-C56547F1E05C}">
      <dsp:nvSpPr>
        <dsp:cNvPr id="0" name=""/>
        <dsp:cNvSpPr/>
      </dsp:nvSpPr>
      <dsp:spPr>
        <a:xfrm>
          <a:off x="0" y="870586"/>
          <a:ext cx="10515600"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7FDFC95-29EB-4527-BF9E-07D301971F9C}">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In urban areas of India between 2004 and 2014 OOP has increased by 50 percent while it was much lower in rural area as 24% (Shamika R. et al, 2016)</a:t>
          </a:r>
        </a:p>
      </dsp:txBody>
      <dsp:txXfrm>
        <a:off x="0" y="870586"/>
        <a:ext cx="10515600" cy="870055"/>
      </dsp:txXfrm>
    </dsp:sp>
    <dsp:sp modelId="{BD540A07-D5CF-4E8A-9F67-52D9011B62B6}">
      <dsp:nvSpPr>
        <dsp:cNvPr id="0" name=""/>
        <dsp:cNvSpPr/>
      </dsp:nvSpPr>
      <dsp:spPr>
        <a:xfrm>
          <a:off x="0" y="1740641"/>
          <a:ext cx="10515600"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372DD8B0-AEF1-469F-B9A6-81E2B54F421A}">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Study done in Bangladesh found that incidence of CHE is more in Urban areas than in rural areas (Khan J. et al, 2017)</a:t>
          </a:r>
        </a:p>
      </dsp:txBody>
      <dsp:txXfrm>
        <a:off x="0" y="1740641"/>
        <a:ext cx="10515600" cy="870055"/>
      </dsp:txXfrm>
    </dsp:sp>
    <dsp:sp modelId="{DEDCADA4-B7F1-451A-B47E-C11C84188551}">
      <dsp:nvSpPr>
        <dsp:cNvPr id="0" name=""/>
        <dsp:cNvSpPr/>
      </dsp:nvSpPr>
      <dsp:spPr>
        <a:xfrm>
          <a:off x="0" y="2610696"/>
          <a:ext cx="10515600"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A9B5ECF-2EB4-4F92-B502-735A8E0D65B1}">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Private sector has gained center stage in urban areas and urban household rely mostly on income/ savings for financial expenditures (Jayakrishnan T. et al, 2016)</a:t>
          </a:r>
        </a:p>
      </dsp:txBody>
      <dsp:txXfrm>
        <a:off x="0" y="2610696"/>
        <a:ext cx="10515600" cy="870055"/>
      </dsp:txXfrm>
    </dsp:sp>
    <dsp:sp modelId="{D6EFAFC6-5DAE-4939-A40C-B10F6B7C505B}">
      <dsp:nvSpPr>
        <dsp:cNvPr id="0" name=""/>
        <dsp:cNvSpPr/>
      </dsp:nvSpPr>
      <dsp:spPr>
        <a:xfrm>
          <a:off x="0" y="3480751"/>
          <a:ext cx="10515600"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89955CB-4EA5-429D-9156-027B162121D1}">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National health policy 2017 highlights importance of developing partnerships with private sectors in urban areas given their large presence in the urban areas</a:t>
          </a:r>
        </a:p>
      </dsp:txBody>
      <dsp:txXfrm>
        <a:off x="0" y="3480751"/>
        <a:ext cx="10515600" cy="870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F82EC-546B-4ED9-94D7-8987011AF342}">
      <dsp:nvSpPr>
        <dsp:cNvPr id="0" name=""/>
        <dsp:cNvSpPr/>
      </dsp:nvSpPr>
      <dsp:spPr>
        <a:xfrm>
          <a:off x="1283" y="507350"/>
          <a:ext cx="4505585" cy="286104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23D26E6-91B3-417A-B365-D6A08D441979}">
      <dsp:nvSpPr>
        <dsp:cNvPr id="0" name=""/>
        <dsp:cNvSpPr/>
      </dsp:nvSpPr>
      <dsp:spPr>
        <a:xfrm>
          <a:off x="501904" y="982940"/>
          <a:ext cx="4505585" cy="2861046"/>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NHPS scheme will provide poor households financial risk protection but scheme has skipped the other two strata of population that is Middle and Upper Income category </a:t>
          </a:r>
        </a:p>
      </dsp:txBody>
      <dsp:txXfrm>
        <a:off x="585701" y="1066737"/>
        <a:ext cx="4337991" cy="2693452"/>
      </dsp:txXfrm>
    </dsp:sp>
    <dsp:sp modelId="{31C92CF8-FC80-4040-A69D-8DD7CDDB63BD}">
      <dsp:nvSpPr>
        <dsp:cNvPr id="0" name=""/>
        <dsp:cNvSpPr/>
      </dsp:nvSpPr>
      <dsp:spPr>
        <a:xfrm>
          <a:off x="5508110" y="507350"/>
          <a:ext cx="4505585" cy="286104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EA30A6E-0EAD-4C0E-B6AD-60C9A71957E0}">
      <dsp:nvSpPr>
        <dsp:cNvPr id="0" name=""/>
        <dsp:cNvSpPr/>
      </dsp:nvSpPr>
      <dsp:spPr>
        <a:xfrm>
          <a:off x="6008730" y="982940"/>
          <a:ext cx="4505585" cy="2861046"/>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Although it is agreed that poor households are more vulnerable to suffer from CHE but findings have shown that share of OOP in rich households is much higher (Pal R., 2010)</a:t>
          </a:r>
        </a:p>
      </dsp:txBody>
      <dsp:txXfrm>
        <a:off x="6092527" y="1066737"/>
        <a:ext cx="4337991" cy="26934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4AC1E-AD7D-4A25-9962-7FC56D469F80}">
      <dsp:nvSpPr>
        <dsp:cNvPr id="0" name=""/>
        <dsp:cNvSpPr/>
      </dsp:nvSpPr>
      <dsp:spPr>
        <a:xfrm>
          <a:off x="0" y="1080567"/>
          <a:ext cx="2957512" cy="187802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A9CF60-5A66-4BAC-9797-9A23EBD8C000}">
      <dsp:nvSpPr>
        <dsp:cNvPr id="0" name=""/>
        <dsp:cNvSpPr/>
      </dsp:nvSpPr>
      <dsp:spPr>
        <a:xfrm>
          <a:off x="328612" y="1392749"/>
          <a:ext cx="2957512" cy="1878020"/>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What is Expenditure for health care of urban household of Delhi?</a:t>
          </a:r>
        </a:p>
      </dsp:txBody>
      <dsp:txXfrm>
        <a:off x="383617" y="1447754"/>
        <a:ext cx="2847502" cy="1768010"/>
      </dsp:txXfrm>
    </dsp:sp>
    <dsp:sp modelId="{450F1558-D926-471F-8F94-4685D3349B7D}">
      <dsp:nvSpPr>
        <dsp:cNvPr id="0" name=""/>
        <dsp:cNvSpPr/>
      </dsp:nvSpPr>
      <dsp:spPr>
        <a:xfrm>
          <a:off x="3614737" y="1080567"/>
          <a:ext cx="2957512" cy="187802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0DCC12-ADD0-41ED-8DAC-69800B453076}">
      <dsp:nvSpPr>
        <dsp:cNvPr id="0" name=""/>
        <dsp:cNvSpPr/>
      </dsp:nvSpPr>
      <dsp:spPr>
        <a:xfrm>
          <a:off x="3943350" y="1392749"/>
          <a:ext cx="2957512" cy="1878020"/>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What is the contribution of OOP to overall Health Expenditure?</a:t>
          </a:r>
        </a:p>
      </dsp:txBody>
      <dsp:txXfrm>
        <a:off x="3998355" y="1447754"/>
        <a:ext cx="2847502" cy="1768010"/>
      </dsp:txXfrm>
    </dsp:sp>
    <dsp:sp modelId="{296735AD-427D-4188-98B8-B9C09F31D912}">
      <dsp:nvSpPr>
        <dsp:cNvPr id="0" name=""/>
        <dsp:cNvSpPr/>
      </dsp:nvSpPr>
      <dsp:spPr>
        <a:xfrm>
          <a:off x="7229475" y="1080567"/>
          <a:ext cx="2957512" cy="187802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6130FE-9A95-429D-9F58-7F73BE8CE266}">
      <dsp:nvSpPr>
        <dsp:cNvPr id="0" name=""/>
        <dsp:cNvSpPr/>
      </dsp:nvSpPr>
      <dsp:spPr>
        <a:xfrm>
          <a:off x="7558087" y="1392749"/>
          <a:ext cx="2957512" cy="1878020"/>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Do household face catastrophic health expenditure in Delhi?</a:t>
          </a:r>
        </a:p>
      </dsp:txBody>
      <dsp:txXfrm>
        <a:off x="7613092" y="1447754"/>
        <a:ext cx="2847502" cy="17680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8CE1B-BDF5-4DF9-8426-848B828569EF}">
      <dsp:nvSpPr>
        <dsp:cNvPr id="0" name=""/>
        <dsp:cNvSpPr/>
      </dsp:nvSpPr>
      <dsp:spPr>
        <a:xfrm>
          <a:off x="0"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C6319B7-D611-431F-A903-7EB6F73F9078}">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To determine Health Expenditure and Out of Pocket Expenditure of Urban Households</a:t>
          </a:r>
        </a:p>
      </dsp:txBody>
      <dsp:txXfrm>
        <a:off x="383617" y="1447754"/>
        <a:ext cx="2847502" cy="1768010"/>
      </dsp:txXfrm>
    </dsp:sp>
    <dsp:sp modelId="{9FC03658-3053-4C33-B87B-18672DB22A99}">
      <dsp:nvSpPr>
        <dsp:cNvPr id="0" name=""/>
        <dsp:cNvSpPr/>
      </dsp:nvSpPr>
      <dsp:spPr>
        <a:xfrm>
          <a:off x="3614737"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7ACD727-D18A-45B0-AEF7-EFD51F445081}">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To assess incidence of Catastrophic Health Expenditure (CHE) in Urban Households</a:t>
          </a:r>
        </a:p>
      </dsp:txBody>
      <dsp:txXfrm>
        <a:off x="3998355" y="1447754"/>
        <a:ext cx="2847502" cy="1768010"/>
      </dsp:txXfrm>
    </dsp:sp>
    <dsp:sp modelId="{C849E88C-63F2-4179-A836-14EB011FD30D}">
      <dsp:nvSpPr>
        <dsp:cNvPr id="0" name=""/>
        <dsp:cNvSpPr/>
      </dsp:nvSpPr>
      <dsp:spPr>
        <a:xfrm>
          <a:off x="7229475"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011F383-5BA2-42CE-BE55-CF9A791F38F5}">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To study various factors that result in Out Of Pocket Expenditure in Urban Households</a:t>
          </a:r>
        </a:p>
      </dsp:txBody>
      <dsp:txXfrm>
        <a:off x="7613092" y="1447754"/>
        <a:ext cx="2847502" cy="17680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CE23B-0391-4AF8-A4D7-AD443E8AC33A}">
      <dsp:nvSpPr>
        <dsp:cNvPr id="0" name=""/>
        <dsp:cNvSpPr/>
      </dsp:nvSpPr>
      <dsp:spPr>
        <a:xfrm>
          <a:off x="0" y="531"/>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DCCE9DA-7B17-48A7-8450-1F4161A1314B}">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Study Type- Cross Sectional Study</a:t>
          </a:r>
        </a:p>
      </dsp:txBody>
      <dsp:txXfrm>
        <a:off x="0" y="531"/>
        <a:ext cx="10515600" cy="870055"/>
      </dsp:txXfrm>
    </dsp:sp>
    <dsp:sp modelId="{5AE605B8-7B99-4419-A665-916BAB3D96F5}">
      <dsp:nvSpPr>
        <dsp:cNvPr id="0" name=""/>
        <dsp:cNvSpPr/>
      </dsp:nvSpPr>
      <dsp:spPr>
        <a:xfrm>
          <a:off x="0" y="870586"/>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A7854EC-15A0-431E-9E01-137C1EC1F201}">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Study Participants- Upper and Middle Income Category Urban Households</a:t>
          </a:r>
        </a:p>
      </dsp:txBody>
      <dsp:txXfrm>
        <a:off x="0" y="870586"/>
        <a:ext cx="10515600" cy="870055"/>
      </dsp:txXfrm>
    </dsp:sp>
    <dsp:sp modelId="{BF5B8935-846D-44F0-B096-A1E4D77D5609}">
      <dsp:nvSpPr>
        <dsp:cNvPr id="0" name=""/>
        <dsp:cNvSpPr/>
      </dsp:nvSpPr>
      <dsp:spPr>
        <a:xfrm>
          <a:off x="0" y="1740641"/>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5F18D98-DBC6-45D6-B0E0-CCD166B15348}">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Study Area- South West District, New Delhi</a:t>
          </a:r>
        </a:p>
      </dsp:txBody>
      <dsp:txXfrm>
        <a:off x="0" y="1740641"/>
        <a:ext cx="10515600" cy="870055"/>
      </dsp:txXfrm>
    </dsp:sp>
    <dsp:sp modelId="{48BE58E5-58D6-4ED9-9DC2-3EFEF9B68964}">
      <dsp:nvSpPr>
        <dsp:cNvPr id="0" name=""/>
        <dsp:cNvSpPr/>
      </dsp:nvSpPr>
      <dsp:spPr>
        <a:xfrm>
          <a:off x="0" y="2610696"/>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949E39B-4781-40AC-8112-267BA3C3B292}">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Sampling Method- </a:t>
          </a:r>
          <a:r>
            <a:rPr lang="en-US" sz="2100" kern="1200" dirty="0" err="1"/>
            <a:t>Dilman</a:t>
          </a:r>
          <a:r>
            <a:rPr lang="en-US" sz="2100" kern="1200" dirty="0"/>
            <a:t> Method, Sample Size Calculator</a:t>
          </a:r>
        </a:p>
      </dsp:txBody>
      <dsp:txXfrm>
        <a:off x="0" y="2610696"/>
        <a:ext cx="10515600" cy="870055"/>
      </dsp:txXfrm>
    </dsp:sp>
    <dsp:sp modelId="{A12CCECC-F455-4A87-8E4B-377F93D3C399}">
      <dsp:nvSpPr>
        <dsp:cNvPr id="0" name=""/>
        <dsp:cNvSpPr/>
      </dsp:nvSpPr>
      <dsp:spPr>
        <a:xfrm>
          <a:off x="0" y="3480751"/>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58BBA57-285D-4978-B99C-92B45408F43B}">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Sample Size- </a:t>
          </a:r>
          <a:r>
            <a:rPr lang="pl-PL" sz="2100" u="sng" kern="1200" dirty="0"/>
            <a:t>Ns = (Np )( p)(1− p)</a:t>
          </a:r>
          <a:endParaRPr lang="en-US" sz="2100" u="sng" kern="1200" dirty="0"/>
        </a:p>
        <a:p>
          <a:pPr marL="0" lvl="0" indent="0" algn="l" defTabSz="933450">
            <a:lnSpc>
              <a:spcPct val="90000"/>
            </a:lnSpc>
            <a:spcBef>
              <a:spcPct val="0"/>
            </a:spcBef>
            <a:spcAft>
              <a:spcPct val="35000"/>
            </a:spcAft>
            <a:buNone/>
          </a:pPr>
          <a:r>
            <a:rPr lang="en-US" sz="2100" kern="1200" dirty="0"/>
            <a:t>	        </a:t>
          </a:r>
          <a:r>
            <a:rPr lang="pl-PL" sz="2100" kern="1200" dirty="0"/>
            <a:t>(Np −1)(B/C)2 + ( p)(1− p)</a:t>
          </a:r>
          <a:endParaRPr lang="en-US" sz="2100" kern="1200" dirty="0"/>
        </a:p>
      </dsp:txBody>
      <dsp:txXfrm>
        <a:off x="0" y="3480751"/>
        <a:ext cx="10515600" cy="8700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6DB83-B8A4-4A52-8648-CAD9D6346739}">
      <dsp:nvSpPr>
        <dsp:cNvPr id="0" name=""/>
        <dsp:cNvSpPr/>
      </dsp:nvSpPr>
      <dsp:spPr>
        <a:xfrm>
          <a:off x="0" y="0"/>
          <a:ext cx="1051560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4A04C9F-E253-4A8A-B19E-E0BB6B3A44C3}">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Prevalence of out of Pocket Health Expenditure in India is 63% (According to NHA Data)</a:t>
          </a:r>
        </a:p>
      </dsp:txBody>
      <dsp:txXfrm>
        <a:off x="0" y="0"/>
        <a:ext cx="10515600" cy="1087834"/>
      </dsp:txXfrm>
    </dsp:sp>
    <dsp:sp modelId="{C1AD595E-9B48-4323-92C3-FC1D86BD7FC6}">
      <dsp:nvSpPr>
        <dsp:cNvPr id="0" name=""/>
        <dsp:cNvSpPr/>
      </dsp:nvSpPr>
      <dsp:spPr>
        <a:xfrm>
          <a:off x="0" y="1087834"/>
          <a:ext cx="1051560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B9FC10F-4EFA-4A9E-95B9-FE180D61FE4C}">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For Delhi - Sample size is 358 (with the CI of 1.96, Error term is 0.05 and Prevalence is 63%)</a:t>
          </a:r>
        </a:p>
      </dsp:txBody>
      <dsp:txXfrm>
        <a:off x="0" y="1087834"/>
        <a:ext cx="10515600" cy="1087834"/>
      </dsp:txXfrm>
    </dsp:sp>
    <dsp:sp modelId="{0AAA6A0F-69B3-482A-88E1-B6C68DD17259}">
      <dsp:nvSpPr>
        <dsp:cNvPr id="0" name=""/>
        <dsp:cNvSpPr/>
      </dsp:nvSpPr>
      <dsp:spPr>
        <a:xfrm>
          <a:off x="0" y="2175669"/>
          <a:ext cx="1051560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6DA9382-6CA9-48A0-93B6-32C8EFFC1806}">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Southwest District has largest share – 30.9%</a:t>
          </a:r>
        </a:p>
      </dsp:txBody>
      <dsp:txXfrm>
        <a:off x="0" y="2175669"/>
        <a:ext cx="10515600" cy="1087834"/>
      </dsp:txXfrm>
    </dsp:sp>
    <dsp:sp modelId="{6BCDAA5B-7CFE-4089-BA91-DD95059819F3}">
      <dsp:nvSpPr>
        <dsp:cNvPr id="0" name=""/>
        <dsp:cNvSpPr/>
      </dsp:nvSpPr>
      <dsp:spPr>
        <a:xfrm>
          <a:off x="0" y="3263503"/>
          <a:ext cx="1051560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6A55F9E-651C-4399-851B-FFFA2A6AF760}">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Sample Size with 20% Non response rate = 134, valid response =127</a:t>
          </a:r>
        </a:p>
      </dsp:txBody>
      <dsp:txXfrm>
        <a:off x="0" y="3263503"/>
        <a:ext cx="10515600" cy="10878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850EF-99B8-4491-986C-899DAE181A10}">
      <dsp:nvSpPr>
        <dsp:cNvPr id="0" name=""/>
        <dsp:cNvSpPr/>
      </dsp:nvSpPr>
      <dsp:spPr>
        <a:xfrm>
          <a:off x="0" y="2124"/>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611DD3E-5ED4-4C07-BC7E-F054622AA618}">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Section 1 – Socio economic Status &amp; Demographic- modified </a:t>
          </a:r>
          <a:r>
            <a:rPr lang="en-US" sz="2700" kern="1200" dirty="0" err="1"/>
            <a:t>kuppuswamy</a:t>
          </a:r>
          <a:r>
            <a:rPr lang="en-US" sz="2700" kern="1200" dirty="0"/>
            <a:t> scale</a:t>
          </a:r>
        </a:p>
      </dsp:txBody>
      <dsp:txXfrm>
        <a:off x="0" y="2124"/>
        <a:ext cx="10515600" cy="1449029"/>
      </dsp:txXfrm>
    </dsp:sp>
    <dsp:sp modelId="{04B19015-34E8-4312-A9B5-5A4D730D7D81}">
      <dsp:nvSpPr>
        <dsp:cNvPr id="0" name=""/>
        <dsp:cNvSpPr/>
      </dsp:nvSpPr>
      <dsp:spPr>
        <a:xfrm>
          <a:off x="0" y="1451154"/>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AE4CB10-8F38-4F05-88B0-CFD25E8EC4B2}">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Section 2 – Out Of Pocket Expenditure - WHO 8 point items used in Global health survey 2002-2004</a:t>
          </a:r>
        </a:p>
      </dsp:txBody>
      <dsp:txXfrm>
        <a:off x="0" y="1451154"/>
        <a:ext cx="10515600" cy="1449029"/>
      </dsp:txXfrm>
    </dsp:sp>
    <dsp:sp modelId="{EB152213-00CF-4114-93AC-0D07BF5E4D13}">
      <dsp:nvSpPr>
        <dsp:cNvPr id="0" name=""/>
        <dsp:cNvSpPr/>
      </dsp:nvSpPr>
      <dsp:spPr>
        <a:xfrm>
          <a:off x="0" y="2900183"/>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7479D06-4A90-49C0-9576-F0C758B2B03B}">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Section 3- Based on literature review, 11 questions were added on factors that determine OOP in households as illness treated, illness episode, chronic diseases, elderly member, children below 5 years in households.</a:t>
          </a:r>
        </a:p>
      </dsp:txBody>
      <dsp:txXfrm>
        <a:off x="0" y="2900183"/>
        <a:ext cx="10515600" cy="144902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55CBD-CA04-42E5-ACB3-A2DD9F4709AB}">
      <dsp:nvSpPr>
        <dsp:cNvPr id="0" name=""/>
        <dsp:cNvSpPr/>
      </dsp:nvSpPr>
      <dsp:spPr>
        <a:xfrm>
          <a:off x="0" y="2124"/>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F99723B-BF5F-455B-BE3C-AB237089FD9C}">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OOP= (Household out-of-pocket expenditure for health during the past 12 months / Total household Annual Income(or total income - subsistence needs) in past 12 months) x 100 (WHO)</a:t>
          </a:r>
        </a:p>
      </dsp:txBody>
      <dsp:txXfrm>
        <a:off x="0" y="2124"/>
        <a:ext cx="10515600" cy="1449029"/>
      </dsp:txXfrm>
    </dsp:sp>
    <dsp:sp modelId="{C5A6FF3F-C38F-4001-9AF4-7C1F6A057F3B}">
      <dsp:nvSpPr>
        <dsp:cNvPr id="0" name=""/>
        <dsp:cNvSpPr/>
      </dsp:nvSpPr>
      <dsp:spPr>
        <a:xfrm>
          <a:off x="0" y="1451154"/>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E60F974-7800-4F3D-9EF8-0F9D367D6F67}">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Exclusion Criteria- Any Household that refused to participate in study was excluded</a:t>
          </a:r>
        </a:p>
      </dsp:txBody>
      <dsp:txXfrm>
        <a:off x="0" y="1451154"/>
        <a:ext cx="10515600" cy="1449029"/>
      </dsp:txXfrm>
    </dsp:sp>
    <dsp:sp modelId="{A4A58DC2-9432-4C51-84B2-7D0A046B6B62}">
      <dsp:nvSpPr>
        <dsp:cNvPr id="0" name=""/>
        <dsp:cNvSpPr/>
      </dsp:nvSpPr>
      <dsp:spPr>
        <a:xfrm>
          <a:off x="0" y="2900183"/>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F5AC8BA-4125-4EB3-BCF9-3175D9557529}">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Inclusion Criteria- Urban Households of New Delhi</a:t>
          </a:r>
        </a:p>
      </dsp:txBody>
      <dsp:txXfrm>
        <a:off x="0" y="2900183"/>
        <a:ext cx="10515600" cy="144902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D4F093-51D1-43FF-963C-1F33E3EB4D9A}" type="datetimeFigureOut">
              <a:rPr lang="en-US" smtClean="0"/>
              <a:t>5/26/2018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C4A66-8241-4001-9C1F-500E3C15DC7D}" type="slidenum">
              <a:rPr lang="en-US" smtClean="0"/>
              <a:t>‹#›</a:t>
            </a:fld>
            <a:endParaRPr lang="en-US"/>
          </a:p>
        </p:txBody>
      </p:sp>
    </p:spTree>
    <p:extLst>
      <p:ext uri="{BB962C8B-B14F-4D97-AF65-F5344CB8AC3E}">
        <p14:creationId xmlns:p14="http://schemas.microsoft.com/office/powerpoint/2010/main" val="2515955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Deloitte 2017 Global Health Care Sector Outlook</a:t>
            </a:r>
          </a:p>
        </p:txBody>
      </p:sp>
      <p:sp>
        <p:nvSpPr>
          <p:cNvPr id="4" name="Slide Number Placeholder 3"/>
          <p:cNvSpPr>
            <a:spLocks noGrp="1"/>
          </p:cNvSpPr>
          <p:nvPr>
            <p:ph type="sldNum" sz="quarter" idx="10"/>
          </p:nvPr>
        </p:nvSpPr>
        <p:spPr/>
        <p:txBody>
          <a:bodyPr/>
          <a:lstStyle/>
          <a:p>
            <a:fld id="{AD4C4A66-8241-4001-9C1F-500E3C15DC7D}" type="slidenum">
              <a:rPr lang="en-US" smtClean="0"/>
              <a:t>9</a:t>
            </a:fld>
            <a:endParaRPr lang="en-US"/>
          </a:p>
        </p:txBody>
      </p:sp>
    </p:spTree>
    <p:extLst>
      <p:ext uri="{BB962C8B-B14F-4D97-AF65-F5344CB8AC3E}">
        <p14:creationId xmlns:p14="http://schemas.microsoft.com/office/powerpoint/2010/main" val="1245302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OECD</a:t>
            </a:r>
          </a:p>
        </p:txBody>
      </p:sp>
      <p:sp>
        <p:nvSpPr>
          <p:cNvPr id="4" name="Slide Number Placeholder 3"/>
          <p:cNvSpPr>
            <a:spLocks noGrp="1"/>
          </p:cNvSpPr>
          <p:nvPr>
            <p:ph type="sldNum" sz="quarter" idx="10"/>
          </p:nvPr>
        </p:nvSpPr>
        <p:spPr/>
        <p:txBody>
          <a:bodyPr/>
          <a:lstStyle/>
          <a:p>
            <a:fld id="{AD4C4A66-8241-4001-9C1F-500E3C15DC7D}" type="slidenum">
              <a:rPr lang="en-US" smtClean="0"/>
              <a:t>10</a:t>
            </a:fld>
            <a:endParaRPr lang="en-US"/>
          </a:p>
        </p:txBody>
      </p:sp>
    </p:spTree>
    <p:extLst>
      <p:ext uri="{BB962C8B-B14F-4D97-AF65-F5344CB8AC3E}">
        <p14:creationId xmlns:p14="http://schemas.microsoft.com/office/powerpoint/2010/main" val="2945921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WHO</a:t>
            </a:r>
          </a:p>
        </p:txBody>
      </p:sp>
      <p:sp>
        <p:nvSpPr>
          <p:cNvPr id="4" name="Slide Number Placeholder 3"/>
          <p:cNvSpPr>
            <a:spLocks noGrp="1"/>
          </p:cNvSpPr>
          <p:nvPr>
            <p:ph type="sldNum" sz="quarter" idx="10"/>
          </p:nvPr>
        </p:nvSpPr>
        <p:spPr/>
        <p:txBody>
          <a:bodyPr/>
          <a:lstStyle/>
          <a:p>
            <a:fld id="{AD4C4A66-8241-4001-9C1F-500E3C15DC7D}" type="slidenum">
              <a:rPr lang="en-US" smtClean="0"/>
              <a:t>11</a:t>
            </a:fld>
            <a:endParaRPr lang="en-US"/>
          </a:p>
        </p:txBody>
      </p:sp>
    </p:spTree>
    <p:extLst>
      <p:ext uri="{BB962C8B-B14F-4D97-AF65-F5344CB8AC3E}">
        <p14:creationId xmlns:p14="http://schemas.microsoft.com/office/powerpoint/2010/main" val="1919942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Non </a:t>
            </a:r>
            <a:r>
              <a:rPr lang="en-US" sz="1200" dirty="0"/>
              <a:t>profit Institution Serving Households(NPISHs)</a:t>
            </a:r>
            <a:endParaRPr lang="en-US" dirty="0"/>
          </a:p>
        </p:txBody>
      </p:sp>
      <p:sp>
        <p:nvSpPr>
          <p:cNvPr id="4" name="Slide Number Placeholder 3"/>
          <p:cNvSpPr>
            <a:spLocks noGrp="1"/>
          </p:cNvSpPr>
          <p:nvPr>
            <p:ph type="sldNum" sz="quarter" idx="10"/>
          </p:nvPr>
        </p:nvSpPr>
        <p:spPr/>
        <p:txBody>
          <a:bodyPr/>
          <a:lstStyle/>
          <a:p>
            <a:fld id="{AD4C4A66-8241-4001-9C1F-500E3C15DC7D}" type="slidenum">
              <a:rPr lang="en-US" smtClean="0"/>
              <a:t>13</a:t>
            </a:fld>
            <a:endParaRPr lang="en-US"/>
          </a:p>
        </p:txBody>
      </p:sp>
    </p:spTree>
    <p:extLst>
      <p:ext uri="{BB962C8B-B14F-4D97-AF65-F5344CB8AC3E}">
        <p14:creationId xmlns:p14="http://schemas.microsoft.com/office/powerpoint/2010/main" val="2339082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4C4A66-8241-4001-9C1F-500E3C15DC7D}" type="slidenum">
              <a:rPr lang="en-US" smtClean="0"/>
              <a:t>17</a:t>
            </a:fld>
            <a:endParaRPr lang="en-US"/>
          </a:p>
        </p:txBody>
      </p:sp>
    </p:spTree>
    <p:extLst>
      <p:ext uri="{BB962C8B-B14F-4D97-AF65-F5344CB8AC3E}">
        <p14:creationId xmlns:p14="http://schemas.microsoft.com/office/powerpoint/2010/main" val="1354411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C1EE5-6E8C-4CDF-8B54-5C80139413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E9C50A-792F-4904-98FE-F0E57E43DE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55AC59-90C1-4096-8923-E0F07EC6CB1B}"/>
              </a:ext>
            </a:extLst>
          </p:cNvPr>
          <p:cNvSpPr>
            <a:spLocks noGrp="1"/>
          </p:cNvSpPr>
          <p:nvPr>
            <p:ph type="dt" sz="half" idx="10"/>
          </p:nvPr>
        </p:nvSpPr>
        <p:spPr/>
        <p:txBody>
          <a:bodyPr/>
          <a:lstStyle/>
          <a:p>
            <a:fld id="{B2C031B1-9CE5-42E9-A685-ECE80F9C2F4B}" type="datetimeFigureOut">
              <a:rPr lang="en-US" smtClean="0"/>
              <a:t>5/26/2018</a:t>
            </a:fld>
            <a:endParaRPr lang="en-US"/>
          </a:p>
        </p:txBody>
      </p:sp>
      <p:sp>
        <p:nvSpPr>
          <p:cNvPr id="5" name="Footer Placeholder 4">
            <a:extLst>
              <a:ext uri="{FF2B5EF4-FFF2-40B4-BE49-F238E27FC236}">
                <a16:creationId xmlns:a16="http://schemas.microsoft.com/office/drawing/2014/main" id="{E680F147-23DC-41E6-A5B4-D34A4AF5CE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41272-4BB5-4072-AC36-32417EB19513}"/>
              </a:ext>
            </a:extLst>
          </p:cNvPr>
          <p:cNvSpPr>
            <a:spLocks noGrp="1"/>
          </p:cNvSpPr>
          <p:nvPr>
            <p:ph type="sldNum" sz="quarter" idx="12"/>
          </p:nvPr>
        </p:nvSpPr>
        <p:spPr/>
        <p:txBody>
          <a:bodyPr/>
          <a:lstStyle/>
          <a:p>
            <a:fld id="{73149F29-8275-4229-A1B9-F0EA200C8D8B}" type="slidenum">
              <a:rPr lang="en-US" smtClean="0"/>
              <a:t>‹#›</a:t>
            </a:fld>
            <a:endParaRPr lang="en-US"/>
          </a:p>
        </p:txBody>
      </p:sp>
    </p:spTree>
    <p:extLst>
      <p:ext uri="{BB962C8B-B14F-4D97-AF65-F5344CB8AC3E}">
        <p14:creationId xmlns:p14="http://schemas.microsoft.com/office/powerpoint/2010/main" val="2006219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7A054-9E69-4BD0-A98F-A89DE4C726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C5B1D7-34DE-4979-AED1-5E5AE0FAF83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1FE8B-62A1-4609-B474-22C28D57B7E5}"/>
              </a:ext>
            </a:extLst>
          </p:cNvPr>
          <p:cNvSpPr>
            <a:spLocks noGrp="1"/>
          </p:cNvSpPr>
          <p:nvPr>
            <p:ph type="dt" sz="half" idx="10"/>
          </p:nvPr>
        </p:nvSpPr>
        <p:spPr/>
        <p:txBody>
          <a:bodyPr/>
          <a:lstStyle/>
          <a:p>
            <a:fld id="{B2C031B1-9CE5-42E9-A685-ECE80F9C2F4B}" type="datetimeFigureOut">
              <a:rPr lang="en-US" smtClean="0"/>
              <a:t>5/26/2018</a:t>
            </a:fld>
            <a:endParaRPr lang="en-US"/>
          </a:p>
        </p:txBody>
      </p:sp>
      <p:sp>
        <p:nvSpPr>
          <p:cNvPr id="5" name="Footer Placeholder 4">
            <a:extLst>
              <a:ext uri="{FF2B5EF4-FFF2-40B4-BE49-F238E27FC236}">
                <a16:creationId xmlns:a16="http://schemas.microsoft.com/office/drawing/2014/main" id="{5B7CB990-9DB6-43DD-BA19-122442D3CE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380ACE-BFAC-4F31-88F0-6AA19EA605AE}"/>
              </a:ext>
            </a:extLst>
          </p:cNvPr>
          <p:cNvSpPr>
            <a:spLocks noGrp="1"/>
          </p:cNvSpPr>
          <p:nvPr>
            <p:ph type="sldNum" sz="quarter" idx="12"/>
          </p:nvPr>
        </p:nvSpPr>
        <p:spPr/>
        <p:txBody>
          <a:bodyPr/>
          <a:lstStyle/>
          <a:p>
            <a:fld id="{73149F29-8275-4229-A1B9-F0EA200C8D8B}" type="slidenum">
              <a:rPr lang="en-US" smtClean="0"/>
              <a:t>‹#›</a:t>
            </a:fld>
            <a:endParaRPr lang="en-US"/>
          </a:p>
        </p:txBody>
      </p:sp>
    </p:spTree>
    <p:extLst>
      <p:ext uri="{BB962C8B-B14F-4D97-AF65-F5344CB8AC3E}">
        <p14:creationId xmlns:p14="http://schemas.microsoft.com/office/powerpoint/2010/main" val="139980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96CC41-3A8A-4A8D-B090-6704AB41BE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6C5C51-F3A2-40C5-AF5F-F0DD834BA1A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4532EF-A39C-42E1-9EE7-29F63DC685C7}"/>
              </a:ext>
            </a:extLst>
          </p:cNvPr>
          <p:cNvSpPr>
            <a:spLocks noGrp="1"/>
          </p:cNvSpPr>
          <p:nvPr>
            <p:ph type="dt" sz="half" idx="10"/>
          </p:nvPr>
        </p:nvSpPr>
        <p:spPr/>
        <p:txBody>
          <a:bodyPr/>
          <a:lstStyle/>
          <a:p>
            <a:fld id="{B2C031B1-9CE5-42E9-A685-ECE80F9C2F4B}" type="datetimeFigureOut">
              <a:rPr lang="en-US" smtClean="0"/>
              <a:t>5/26/2018</a:t>
            </a:fld>
            <a:endParaRPr lang="en-US"/>
          </a:p>
        </p:txBody>
      </p:sp>
      <p:sp>
        <p:nvSpPr>
          <p:cNvPr id="5" name="Footer Placeholder 4">
            <a:extLst>
              <a:ext uri="{FF2B5EF4-FFF2-40B4-BE49-F238E27FC236}">
                <a16:creationId xmlns:a16="http://schemas.microsoft.com/office/drawing/2014/main" id="{7A64AC40-3C78-4797-B678-32F2ABD90A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1F0E6B-F778-4332-946A-908C7C314425}"/>
              </a:ext>
            </a:extLst>
          </p:cNvPr>
          <p:cNvSpPr>
            <a:spLocks noGrp="1"/>
          </p:cNvSpPr>
          <p:nvPr>
            <p:ph type="sldNum" sz="quarter" idx="12"/>
          </p:nvPr>
        </p:nvSpPr>
        <p:spPr/>
        <p:txBody>
          <a:bodyPr/>
          <a:lstStyle/>
          <a:p>
            <a:fld id="{73149F29-8275-4229-A1B9-F0EA200C8D8B}" type="slidenum">
              <a:rPr lang="en-US" smtClean="0"/>
              <a:t>‹#›</a:t>
            </a:fld>
            <a:endParaRPr lang="en-US"/>
          </a:p>
        </p:txBody>
      </p:sp>
    </p:spTree>
    <p:extLst>
      <p:ext uri="{BB962C8B-B14F-4D97-AF65-F5344CB8AC3E}">
        <p14:creationId xmlns:p14="http://schemas.microsoft.com/office/powerpoint/2010/main" val="1425005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0C812-71C9-42A1-965F-036DF12323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88940C-D7F2-48CF-931C-EAC177FE7A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3AD6B1-4659-48B0-8B64-4051A6D1F145}"/>
              </a:ext>
            </a:extLst>
          </p:cNvPr>
          <p:cNvSpPr>
            <a:spLocks noGrp="1"/>
          </p:cNvSpPr>
          <p:nvPr>
            <p:ph type="dt" sz="half" idx="10"/>
          </p:nvPr>
        </p:nvSpPr>
        <p:spPr/>
        <p:txBody>
          <a:bodyPr/>
          <a:lstStyle/>
          <a:p>
            <a:fld id="{B2C031B1-9CE5-42E9-A685-ECE80F9C2F4B}" type="datetimeFigureOut">
              <a:rPr lang="en-US" smtClean="0"/>
              <a:t>5/26/2018</a:t>
            </a:fld>
            <a:endParaRPr lang="en-US"/>
          </a:p>
        </p:txBody>
      </p:sp>
      <p:sp>
        <p:nvSpPr>
          <p:cNvPr id="5" name="Footer Placeholder 4">
            <a:extLst>
              <a:ext uri="{FF2B5EF4-FFF2-40B4-BE49-F238E27FC236}">
                <a16:creationId xmlns:a16="http://schemas.microsoft.com/office/drawing/2014/main" id="{A7FD0B17-F8AC-46A8-A452-B9F4BFCF7A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EE5AB0-E6E3-46BA-BEE3-9C6C7942D4CA}"/>
              </a:ext>
            </a:extLst>
          </p:cNvPr>
          <p:cNvSpPr>
            <a:spLocks noGrp="1"/>
          </p:cNvSpPr>
          <p:nvPr>
            <p:ph type="sldNum" sz="quarter" idx="12"/>
          </p:nvPr>
        </p:nvSpPr>
        <p:spPr/>
        <p:txBody>
          <a:bodyPr/>
          <a:lstStyle/>
          <a:p>
            <a:fld id="{73149F29-8275-4229-A1B9-F0EA200C8D8B}" type="slidenum">
              <a:rPr lang="en-US" smtClean="0"/>
              <a:t>‹#›</a:t>
            </a:fld>
            <a:endParaRPr lang="en-US"/>
          </a:p>
        </p:txBody>
      </p:sp>
    </p:spTree>
    <p:extLst>
      <p:ext uri="{BB962C8B-B14F-4D97-AF65-F5344CB8AC3E}">
        <p14:creationId xmlns:p14="http://schemas.microsoft.com/office/powerpoint/2010/main" val="2472416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7B204-BCD7-4AAD-A1C6-C7178C8CB3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0D6762-CC60-4564-9C30-0E7250490E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C9B0207-C62F-4A34-8D34-5124FCBDAF35}"/>
              </a:ext>
            </a:extLst>
          </p:cNvPr>
          <p:cNvSpPr>
            <a:spLocks noGrp="1"/>
          </p:cNvSpPr>
          <p:nvPr>
            <p:ph type="dt" sz="half" idx="10"/>
          </p:nvPr>
        </p:nvSpPr>
        <p:spPr/>
        <p:txBody>
          <a:bodyPr/>
          <a:lstStyle/>
          <a:p>
            <a:fld id="{B2C031B1-9CE5-42E9-A685-ECE80F9C2F4B}" type="datetimeFigureOut">
              <a:rPr lang="en-US" smtClean="0"/>
              <a:t>5/26/2018</a:t>
            </a:fld>
            <a:endParaRPr lang="en-US"/>
          </a:p>
        </p:txBody>
      </p:sp>
      <p:sp>
        <p:nvSpPr>
          <p:cNvPr id="5" name="Footer Placeholder 4">
            <a:extLst>
              <a:ext uri="{FF2B5EF4-FFF2-40B4-BE49-F238E27FC236}">
                <a16:creationId xmlns:a16="http://schemas.microsoft.com/office/drawing/2014/main" id="{E56A43CC-FC14-4865-947B-8FBDCC1C79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2F1FCA-BD24-47B2-929F-23645F127DC6}"/>
              </a:ext>
            </a:extLst>
          </p:cNvPr>
          <p:cNvSpPr>
            <a:spLocks noGrp="1"/>
          </p:cNvSpPr>
          <p:nvPr>
            <p:ph type="sldNum" sz="quarter" idx="12"/>
          </p:nvPr>
        </p:nvSpPr>
        <p:spPr/>
        <p:txBody>
          <a:bodyPr/>
          <a:lstStyle/>
          <a:p>
            <a:fld id="{73149F29-8275-4229-A1B9-F0EA200C8D8B}" type="slidenum">
              <a:rPr lang="en-US" smtClean="0"/>
              <a:t>‹#›</a:t>
            </a:fld>
            <a:endParaRPr lang="en-US"/>
          </a:p>
        </p:txBody>
      </p:sp>
    </p:spTree>
    <p:extLst>
      <p:ext uri="{BB962C8B-B14F-4D97-AF65-F5344CB8AC3E}">
        <p14:creationId xmlns:p14="http://schemas.microsoft.com/office/powerpoint/2010/main" val="1151026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575B8-485C-4DFB-B1DE-CA4C13A2BA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84CD92-B500-43EA-9220-D9A5E188641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CADA0C-15DD-4B19-9A76-7A4A74899EF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ED64B5-3270-487A-81D1-9F445F3885E7}"/>
              </a:ext>
            </a:extLst>
          </p:cNvPr>
          <p:cNvSpPr>
            <a:spLocks noGrp="1"/>
          </p:cNvSpPr>
          <p:nvPr>
            <p:ph type="dt" sz="half" idx="10"/>
          </p:nvPr>
        </p:nvSpPr>
        <p:spPr/>
        <p:txBody>
          <a:bodyPr/>
          <a:lstStyle/>
          <a:p>
            <a:fld id="{B2C031B1-9CE5-42E9-A685-ECE80F9C2F4B}" type="datetimeFigureOut">
              <a:rPr lang="en-US" smtClean="0"/>
              <a:t>5/26/2018</a:t>
            </a:fld>
            <a:endParaRPr lang="en-US"/>
          </a:p>
        </p:txBody>
      </p:sp>
      <p:sp>
        <p:nvSpPr>
          <p:cNvPr id="6" name="Footer Placeholder 5">
            <a:extLst>
              <a:ext uri="{FF2B5EF4-FFF2-40B4-BE49-F238E27FC236}">
                <a16:creationId xmlns:a16="http://schemas.microsoft.com/office/drawing/2014/main" id="{3732160E-4185-44D1-A808-AA3FEA03D3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7E271F-3D52-4F48-8363-E89F1CAE8E49}"/>
              </a:ext>
            </a:extLst>
          </p:cNvPr>
          <p:cNvSpPr>
            <a:spLocks noGrp="1"/>
          </p:cNvSpPr>
          <p:nvPr>
            <p:ph type="sldNum" sz="quarter" idx="12"/>
          </p:nvPr>
        </p:nvSpPr>
        <p:spPr/>
        <p:txBody>
          <a:bodyPr/>
          <a:lstStyle/>
          <a:p>
            <a:fld id="{73149F29-8275-4229-A1B9-F0EA200C8D8B}" type="slidenum">
              <a:rPr lang="en-US" smtClean="0"/>
              <a:t>‹#›</a:t>
            </a:fld>
            <a:endParaRPr lang="en-US"/>
          </a:p>
        </p:txBody>
      </p:sp>
    </p:spTree>
    <p:extLst>
      <p:ext uri="{BB962C8B-B14F-4D97-AF65-F5344CB8AC3E}">
        <p14:creationId xmlns:p14="http://schemas.microsoft.com/office/powerpoint/2010/main" val="3140967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8357C-2E38-47AA-97AA-9F7709AA6D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A0FD78-3E1D-4C2B-9E79-A2A95D6E10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864DA40-6776-401C-AE68-54F4347F626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931901-0155-41F3-93D1-A326BF736C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10C39F-22C7-4B9D-81F3-FDF624ED12D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CFE3E2-0F0E-4C2E-8351-735BF80DE8D1}"/>
              </a:ext>
            </a:extLst>
          </p:cNvPr>
          <p:cNvSpPr>
            <a:spLocks noGrp="1"/>
          </p:cNvSpPr>
          <p:nvPr>
            <p:ph type="dt" sz="half" idx="10"/>
          </p:nvPr>
        </p:nvSpPr>
        <p:spPr/>
        <p:txBody>
          <a:bodyPr/>
          <a:lstStyle/>
          <a:p>
            <a:fld id="{B2C031B1-9CE5-42E9-A685-ECE80F9C2F4B}" type="datetimeFigureOut">
              <a:rPr lang="en-US" smtClean="0"/>
              <a:t>5/26/2018</a:t>
            </a:fld>
            <a:endParaRPr lang="en-US"/>
          </a:p>
        </p:txBody>
      </p:sp>
      <p:sp>
        <p:nvSpPr>
          <p:cNvPr id="8" name="Footer Placeholder 7">
            <a:extLst>
              <a:ext uri="{FF2B5EF4-FFF2-40B4-BE49-F238E27FC236}">
                <a16:creationId xmlns:a16="http://schemas.microsoft.com/office/drawing/2014/main" id="{192C4996-9FD9-48AA-B3A3-08D874E227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347DC0-C4EB-4351-AF40-C375490CC846}"/>
              </a:ext>
            </a:extLst>
          </p:cNvPr>
          <p:cNvSpPr>
            <a:spLocks noGrp="1"/>
          </p:cNvSpPr>
          <p:nvPr>
            <p:ph type="sldNum" sz="quarter" idx="12"/>
          </p:nvPr>
        </p:nvSpPr>
        <p:spPr/>
        <p:txBody>
          <a:bodyPr/>
          <a:lstStyle/>
          <a:p>
            <a:fld id="{73149F29-8275-4229-A1B9-F0EA200C8D8B}" type="slidenum">
              <a:rPr lang="en-US" smtClean="0"/>
              <a:t>‹#›</a:t>
            </a:fld>
            <a:endParaRPr lang="en-US"/>
          </a:p>
        </p:txBody>
      </p:sp>
    </p:spTree>
    <p:extLst>
      <p:ext uri="{BB962C8B-B14F-4D97-AF65-F5344CB8AC3E}">
        <p14:creationId xmlns:p14="http://schemas.microsoft.com/office/powerpoint/2010/main" val="548486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FF531-0AD2-4C84-8434-D773D59783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7517DB-4DAF-41CC-A68F-0EFC4EC36184}"/>
              </a:ext>
            </a:extLst>
          </p:cNvPr>
          <p:cNvSpPr>
            <a:spLocks noGrp="1"/>
          </p:cNvSpPr>
          <p:nvPr>
            <p:ph type="dt" sz="half" idx="10"/>
          </p:nvPr>
        </p:nvSpPr>
        <p:spPr/>
        <p:txBody>
          <a:bodyPr/>
          <a:lstStyle/>
          <a:p>
            <a:fld id="{B2C031B1-9CE5-42E9-A685-ECE80F9C2F4B}" type="datetimeFigureOut">
              <a:rPr lang="en-US" smtClean="0"/>
              <a:t>5/26/2018</a:t>
            </a:fld>
            <a:endParaRPr lang="en-US"/>
          </a:p>
        </p:txBody>
      </p:sp>
      <p:sp>
        <p:nvSpPr>
          <p:cNvPr id="4" name="Footer Placeholder 3">
            <a:extLst>
              <a:ext uri="{FF2B5EF4-FFF2-40B4-BE49-F238E27FC236}">
                <a16:creationId xmlns:a16="http://schemas.microsoft.com/office/drawing/2014/main" id="{A9111588-7ADE-4A83-AE78-34CE1AADE4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65C3C1-4993-43A3-99F5-D5CA1377BEF4}"/>
              </a:ext>
            </a:extLst>
          </p:cNvPr>
          <p:cNvSpPr>
            <a:spLocks noGrp="1"/>
          </p:cNvSpPr>
          <p:nvPr>
            <p:ph type="sldNum" sz="quarter" idx="12"/>
          </p:nvPr>
        </p:nvSpPr>
        <p:spPr/>
        <p:txBody>
          <a:bodyPr/>
          <a:lstStyle/>
          <a:p>
            <a:fld id="{73149F29-8275-4229-A1B9-F0EA200C8D8B}" type="slidenum">
              <a:rPr lang="en-US" smtClean="0"/>
              <a:t>‹#›</a:t>
            </a:fld>
            <a:endParaRPr lang="en-US"/>
          </a:p>
        </p:txBody>
      </p:sp>
    </p:spTree>
    <p:extLst>
      <p:ext uri="{BB962C8B-B14F-4D97-AF65-F5344CB8AC3E}">
        <p14:creationId xmlns:p14="http://schemas.microsoft.com/office/powerpoint/2010/main" val="1116527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7BDEC9-63DD-4618-BE4E-24CCB823D4B0}"/>
              </a:ext>
            </a:extLst>
          </p:cNvPr>
          <p:cNvSpPr>
            <a:spLocks noGrp="1"/>
          </p:cNvSpPr>
          <p:nvPr>
            <p:ph type="dt" sz="half" idx="10"/>
          </p:nvPr>
        </p:nvSpPr>
        <p:spPr/>
        <p:txBody>
          <a:bodyPr/>
          <a:lstStyle/>
          <a:p>
            <a:fld id="{B2C031B1-9CE5-42E9-A685-ECE80F9C2F4B}" type="datetimeFigureOut">
              <a:rPr lang="en-US" smtClean="0"/>
              <a:t>5/26/2018</a:t>
            </a:fld>
            <a:endParaRPr lang="en-US"/>
          </a:p>
        </p:txBody>
      </p:sp>
      <p:sp>
        <p:nvSpPr>
          <p:cNvPr id="3" name="Footer Placeholder 2">
            <a:extLst>
              <a:ext uri="{FF2B5EF4-FFF2-40B4-BE49-F238E27FC236}">
                <a16:creationId xmlns:a16="http://schemas.microsoft.com/office/drawing/2014/main" id="{7A9C8A3A-1A4D-4843-B920-F22C7E6C3C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DD5537-973C-4940-BF9F-A633AD42A4DA}"/>
              </a:ext>
            </a:extLst>
          </p:cNvPr>
          <p:cNvSpPr>
            <a:spLocks noGrp="1"/>
          </p:cNvSpPr>
          <p:nvPr>
            <p:ph type="sldNum" sz="quarter" idx="12"/>
          </p:nvPr>
        </p:nvSpPr>
        <p:spPr/>
        <p:txBody>
          <a:bodyPr/>
          <a:lstStyle/>
          <a:p>
            <a:fld id="{73149F29-8275-4229-A1B9-F0EA200C8D8B}" type="slidenum">
              <a:rPr lang="en-US" smtClean="0"/>
              <a:t>‹#›</a:t>
            </a:fld>
            <a:endParaRPr lang="en-US"/>
          </a:p>
        </p:txBody>
      </p:sp>
    </p:spTree>
    <p:extLst>
      <p:ext uri="{BB962C8B-B14F-4D97-AF65-F5344CB8AC3E}">
        <p14:creationId xmlns:p14="http://schemas.microsoft.com/office/powerpoint/2010/main" val="2250694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CBA55-AA14-47A5-9470-C0F5A4B440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98D682-CC29-4AE3-B3B3-A4D4367200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845360-BC02-4F2A-A31A-3AD42E905D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E51A25-4D33-449E-B46E-205744F42C9D}"/>
              </a:ext>
            </a:extLst>
          </p:cNvPr>
          <p:cNvSpPr>
            <a:spLocks noGrp="1"/>
          </p:cNvSpPr>
          <p:nvPr>
            <p:ph type="dt" sz="half" idx="10"/>
          </p:nvPr>
        </p:nvSpPr>
        <p:spPr/>
        <p:txBody>
          <a:bodyPr/>
          <a:lstStyle/>
          <a:p>
            <a:fld id="{B2C031B1-9CE5-42E9-A685-ECE80F9C2F4B}" type="datetimeFigureOut">
              <a:rPr lang="en-US" smtClean="0"/>
              <a:t>5/26/2018</a:t>
            </a:fld>
            <a:endParaRPr lang="en-US"/>
          </a:p>
        </p:txBody>
      </p:sp>
      <p:sp>
        <p:nvSpPr>
          <p:cNvPr id="6" name="Footer Placeholder 5">
            <a:extLst>
              <a:ext uri="{FF2B5EF4-FFF2-40B4-BE49-F238E27FC236}">
                <a16:creationId xmlns:a16="http://schemas.microsoft.com/office/drawing/2014/main" id="{D3D44C1A-B941-445C-AC6F-B2BDC24F90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1ADF92-E412-4109-9D5A-DFF21C1E3CFC}"/>
              </a:ext>
            </a:extLst>
          </p:cNvPr>
          <p:cNvSpPr>
            <a:spLocks noGrp="1"/>
          </p:cNvSpPr>
          <p:nvPr>
            <p:ph type="sldNum" sz="quarter" idx="12"/>
          </p:nvPr>
        </p:nvSpPr>
        <p:spPr/>
        <p:txBody>
          <a:bodyPr/>
          <a:lstStyle/>
          <a:p>
            <a:fld id="{73149F29-8275-4229-A1B9-F0EA200C8D8B}" type="slidenum">
              <a:rPr lang="en-US" smtClean="0"/>
              <a:t>‹#›</a:t>
            </a:fld>
            <a:endParaRPr lang="en-US"/>
          </a:p>
        </p:txBody>
      </p:sp>
    </p:spTree>
    <p:extLst>
      <p:ext uri="{BB962C8B-B14F-4D97-AF65-F5344CB8AC3E}">
        <p14:creationId xmlns:p14="http://schemas.microsoft.com/office/powerpoint/2010/main" val="2682677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A18EF-E9E9-4B79-A319-11BF67B63E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976C44-A941-45A6-847B-118BBA1B6C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6EE89E-6F33-493A-BE4A-B1E9A8B358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82590D-4D71-45BC-9C2F-840690092783}"/>
              </a:ext>
            </a:extLst>
          </p:cNvPr>
          <p:cNvSpPr>
            <a:spLocks noGrp="1"/>
          </p:cNvSpPr>
          <p:nvPr>
            <p:ph type="dt" sz="half" idx="10"/>
          </p:nvPr>
        </p:nvSpPr>
        <p:spPr/>
        <p:txBody>
          <a:bodyPr/>
          <a:lstStyle/>
          <a:p>
            <a:fld id="{B2C031B1-9CE5-42E9-A685-ECE80F9C2F4B}" type="datetimeFigureOut">
              <a:rPr lang="en-US" smtClean="0"/>
              <a:t>5/26/2018</a:t>
            </a:fld>
            <a:endParaRPr lang="en-US"/>
          </a:p>
        </p:txBody>
      </p:sp>
      <p:sp>
        <p:nvSpPr>
          <p:cNvPr id="6" name="Footer Placeholder 5">
            <a:extLst>
              <a:ext uri="{FF2B5EF4-FFF2-40B4-BE49-F238E27FC236}">
                <a16:creationId xmlns:a16="http://schemas.microsoft.com/office/drawing/2014/main" id="{AA2BD57D-42D4-4FFE-9190-4A546FD801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AD0321-185C-481A-B199-174A4CFAFDB2}"/>
              </a:ext>
            </a:extLst>
          </p:cNvPr>
          <p:cNvSpPr>
            <a:spLocks noGrp="1"/>
          </p:cNvSpPr>
          <p:nvPr>
            <p:ph type="sldNum" sz="quarter" idx="12"/>
          </p:nvPr>
        </p:nvSpPr>
        <p:spPr/>
        <p:txBody>
          <a:bodyPr/>
          <a:lstStyle/>
          <a:p>
            <a:fld id="{73149F29-8275-4229-A1B9-F0EA200C8D8B}" type="slidenum">
              <a:rPr lang="en-US" smtClean="0"/>
              <a:t>‹#›</a:t>
            </a:fld>
            <a:endParaRPr lang="en-US"/>
          </a:p>
        </p:txBody>
      </p:sp>
    </p:spTree>
    <p:extLst>
      <p:ext uri="{BB962C8B-B14F-4D97-AF65-F5344CB8AC3E}">
        <p14:creationId xmlns:p14="http://schemas.microsoft.com/office/powerpoint/2010/main" val="3879443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ADEA7F-6C6B-4557-9A04-BF9D1C41DA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497C67-40CF-4271-B04A-D103BB0C61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9202DD-5FDC-4D5B-AAC6-0672DCB6C4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C031B1-9CE5-42E9-A685-ECE80F9C2F4B}" type="datetimeFigureOut">
              <a:rPr lang="en-US" smtClean="0"/>
              <a:t>5/26/2018</a:t>
            </a:fld>
            <a:endParaRPr lang="en-US"/>
          </a:p>
        </p:txBody>
      </p:sp>
      <p:sp>
        <p:nvSpPr>
          <p:cNvPr id="5" name="Footer Placeholder 4">
            <a:extLst>
              <a:ext uri="{FF2B5EF4-FFF2-40B4-BE49-F238E27FC236}">
                <a16:creationId xmlns:a16="http://schemas.microsoft.com/office/drawing/2014/main" id="{F0E141DF-9C9F-497B-8A50-64E92A54B9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EAF904-9249-4BCA-B47C-1C3E96D94A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149F29-8275-4229-A1B9-F0EA200C8D8B}" type="slidenum">
              <a:rPr lang="en-US" smtClean="0"/>
              <a:t>‹#›</a:t>
            </a:fld>
            <a:endParaRPr lang="en-US"/>
          </a:p>
        </p:txBody>
      </p:sp>
    </p:spTree>
    <p:extLst>
      <p:ext uri="{BB962C8B-B14F-4D97-AF65-F5344CB8AC3E}">
        <p14:creationId xmlns:p14="http://schemas.microsoft.com/office/powerpoint/2010/main" val="3297226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3.jp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4.jp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BCC55ACC-A2F6-403C-A3A4-D59B3734D4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598EBA13-C937-430B-9523-439FE21096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phic 9">
            <a:extLst>
              <a:ext uri="{FF2B5EF4-FFF2-40B4-BE49-F238E27FC236}">
                <a16:creationId xmlns:a16="http://schemas.microsoft.com/office/drawing/2014/main" id="{12E9ADD0-D0A1-4561-9123-60716D0AFD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10424" y="1845770"/>
            <a:ext cx="4333875" cy="4333875"/>
          </a:xfrm>
          <a:prstGeom prst="rect">
            <a:avLst/>
          </a:prstGeom>
        </p:spPr>
      </p:pic>
      <p:sp>
        <p:nvSpPr>
          <p:cNvPr id="4" name="Title 3">
            <a:extLst>
              <a:ext uri="{FF2B5EF4-FFF2-40B4-BE49-F238E27FC236}">
                <a16:creationId xmlns:a16="http://schemas.microsoft.com/office/drawing/2014/main" id="{77B951F3-99B4-4ABA-AB4C-8B997055D239}"/>
              </a:ext>
            </a:extLst>
          </p:cNvPr>
          <p:cNvSpPr>
            <a:spLocks noGrp="1"/>
          </p:cNvSpPr>
          <p:nvPr>
            <p:ph type="ctrTitle"/>
          </p:nvPr>
        </p:nvSpPr>
        <p:spPr>
          <a:xfrm>
            <a:off x="804673" y="3320859"/>
            <a:ext cx="4573475" cy="2076333"/>
          </a:xfrm>
        </p:spPr>
        <p:txBody>
          <a:bodyPr anchor="t">
            <a:normAutofit/>
          </a:bodyPr>
          <a:lstStyle/>
          <a:p>
            <a:pPr algn="l"/>
            <a:r>
              <a:rPr lang="en-US" sz="4800"/>
              <a:t>Dissertation Organization</a:t>
            </a:r>
          </a:p>
        </p:txBody>
      </p:sp>
      <p:sp>
        <p:nvSpPr>
          <p:cNvPr id="6" name="Subtitle 5">
            <a:extLst>
              <a:ext uri="{FF2B5EF4-FFF2-40B4-BE49-F238E27FC236}">
                <a16:creationId xmlns:a16="http://schemas.microsoft.com/office/drawing/2014/main" id="{4023E3D7-9558-4CEC-835E-A26FC3333018}"/>
              </a:ext>
            </a:extLst>
          </p:cNvPr>
          <p:cNvSpPr>
            <a:spLocks noGrp="1"/>
          </p:cNvSpPr>
          <p:nvPr>
            <p:ph type="subTitle" idx="1"/>
          </p:nvPr>
        </p:nvSpPr>
        <p:spPr>
          <a:xfrm>
            <a:off x="804673" y="2348680"/>
            <a:ext cx="4662678" cy="972180"/>
          </a:xfrm>
        </p:spPr>
        <p:txBody>
          <a:bodyPr anchor="b">
            <a:normAutofit/>
          </a:bodyPr>
          <a:lstStyle/>
          <a:p>
            <a:pPr algn="l"/>
            <a:r>
              <a:rPr lang="en-US" sz="2000"/>
              <a:t>IQVIA- Public Health</a:t>
            </a:r>
          </a:p>
        </p:txBody>
      </p:sp>
    </p:spTree>
    <p:extLst>
      <p:ext uri="{BB962C8B-B14F-4D97-AF65-F5344CB8AC3E}">
        <p14:creationId xmlns:p14="http://schemas.microsoft.com/office/powerpoint/2010/main" val="371478483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02F3C71-C981-4614-98EA-D6C494F809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D7F890B0-29E7-4217-AFED-B102DECC22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6259" y="2828925"/>
            <a:ext cx="3388994" cy="3388994"/>
          </a:xfrm>
          <a:prstGeom prst="rect">
            <a:avLst/>
          </a:prstGeom>
        </p:spPr>
      </p:pic>
      <p:pic>
        <p:nvPicPr>
          <p:cNvPr id="19" name="Content Placeholder 10">
            <a:extLst>
              <a:ext uri="{FF2B5EF4-FFF2-40B4-BE49-F238E27FC236}">
                <a16:creationId xmlns:a16="http://schemas.microsoft.com/office/drawing/2014/main" id="{72B27C25-69E4-41E4-A84A-C1B7396550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8396" y="306909"/>
            <a:ext cx="3424719" cy="2286000"/>
          </a:xfrm>
          <a:prstGeom prst="rect">
            <a:avLst/>
          </a:prstGeom>
        </p:spPr>
      </p:pic>
      <p:sp>
        <p:nvSpPr>
          <p:cNvPr id="11" name="Title 10">
            <a:extLst>
              <a:ext uri="{FF2B5EF4-FFF2-40B4-BE49-F238E27FC236}">
                <a16:creationId xmlns:a16="http://schemas.microsoft.com/office/drawing/2014/main" id="{6D742272-6BEC-4B75-B46C-46F73A9DADE6}"/>
              </a:ext>
            </a:extLst>
          </p:cNvPr>
          <p:cNvSpPr>
            <a:spLocks noGrp="1"/>
          </p:cNvSpPr>
          <p:nvPr>
            <p:ph type="title"/>
          </p:nvPr>
        </p:nvSpPr>
        <p:spPr>
          <a:xfrm>
            <a:off x="821516" y="640263"/>
            <a:ext cx="6204984" cy="1344975"/>
          </a:xfrm>
        </p:spPr>
        <p:txBody>
          <a:bodyPr>
            <a:normAutofit/>
          </a:bodyPr>
          <a:lstStyle/>
          <a:p>
            <a:r>
              <a:rPr lang="en-US" sz="4000"/>
              <a:t>Health Expenditure</a:t>
            </a:r>
          </a:p>
        </p:txBody>
      </p:sp>
      <p:sp>
        <p:nvSpPr>
          <p:cNvPr id="17" name="Content Placeholder 16">
            <a:extLst>
              <a:ext uri="{FF2B5EF4-FFF2-40B4-BE49-F238E27FC236}">
                <a16:creationId xmlns:a16="http://schemas.microsoft.com/office/drawing/2014/main" id="{7FBBE887-E99C-42D4-B5DF-5A53105F7D14}"/>
              </a:ext>
            </a:extLst>
          </p:cNvPr>
          <p:cNvSpPr>
            <a:spLocks noGrp="1"/>
          </p:cNvSpPr>
          <p:nvPr>
            <p:ph idx="1"/>
          </p:nvPr>
        </p:nvSpPr>
        <p:spPr>
          <a:xfrm>
            <a:off x="821515" y="2121762"/>
            <a:ext cx="6204984" cy="3626917"/>
          </a:xfrm>
        </p:spPr>
        <p:txBody>
          <a:bodyPr>
            <a:normAutofit/>
          </a:bodyPr>
          <a:lstStyle/>
          <a:p>
            <a:pPr marL="0" indent="0">
              <a:buNone/>
            </a:pPr>
            <a:r>
              <a:rPr lang="en-US" sz="2400" dirty="0"/>
              <a:t>Health spending measures the final consumption of health care goods and services including personal health care (curative care, rehabilitative care, long-term care, ancillary services and medical goods) and collective services (prevention and public health services as well as health administration), but excluding spending on investments</a:t>
            </a:r>
          </a:p>
        </p:txBody>
      </p:sp>
    </p:spTree>
    <p:extLst>
      <p:ext uri="{BB962C8B-B14F-4D97-AF65-F5344CB8AC3E}">
        <p14:creationId xmlns:p14="http://schemas.microsoft.com/office/powerpoint/2010/main" val="486773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Arrow Connector 15">
            <a:extLst>
              <a:ext uri="{FF2B5EF4-FFF2-40B4-BE49-F238E27FC236}">
                <a16:creationId xmlns:a16="http://schemas.microsoft.com/office/drawing/2014/main"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F05D45D-0F06-4149-9270-472CF92985C6}"/>
              </a:ext>
            </a:extLst>
          </p:cNvPr>
          <p:cNvPicPr>
            <a:picLocks noChangeAspect="1"/>
          </p:cNvPicPr>
          <p:nvPr/>
        </p:nvPicPr>
        <p:blipFill rotWithShape="1">
          <a:blip r:embed="rId3">
            <a:extLst>
              <a:ext uri="{28A0092B-C50C-407E-A947-70E740481C1C}">
                <a14:useLocalDpi xmlns:a14="http://schemas.microsoft.com/office/drawing/2010/main" val="0"/>
              </a:ext>
            </a:extLst>
          </a:blip>
          <a:srcRect l="1237" r="6708"/>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a:extLst>
              <a:ext uri="{FF2B5EF4-FFF2-40B4-BE49-F238E27FC236}">
                <a16:creationId xmlns:a16="http://schemas.microsoft.com/office/drawing/2014/main" id="{12F2A88A-D160-42F1-9C77-5035A9ADAC28}"/>
              </a:ext>
            </a:extLst>
          </p:cNvPr>
          <p:cNvSpPr>
            <a:spLocks noGrp="1"/>
          </p:cNvSpPr>
          <p:nvPr>
            <p:ph type="title"/>
          </p:nvPr>
        </p:nvSpPr>
        <p:spPr>
          <a:xfrm>
            <a:off x="655320" y="365125"/>
            <a:ext cx="5120114" cy="1692794"/>
          </a:xfrm>
        </p:spPr>
        <p:txBody>
          <a:bodyPr>
            <a:normAutofit/>
          </a:bodyPr>
          <a:lstStyle/>
          <a:p>
            <a:r>
              <a:rPr lang="en-US" dirty="0"/>
              <a:t>OOPs</a:t>
            </a:r>
          </a:p>
        </p:txBody>
      </p:sp>
      <p:sp>
        <p:nvSpPr>
          <p:cNvPr id="3" name="Content Placeholder 2">
            <a:extLst>
              <a:ext uri="{FF2B5EF4-FFF2-40B4-BE49-F238E27FC236}">
                <a16:creationId xmlns:a16="http://schemas.microsoft.com/office/drawing/2014/main" id="{A439F975-B563-45CB-B189-DE1645ED0984}"/>
              </a:ext>
            </a:extLst>
          </p:cNvPr>
          <p:cNvSpPr>
            <a:spLocks noGrp="1"/>
          </p:cNvSpPr>
          <p:nvPr>
            <p:ph idx="1"/>
          </p:nvPr>
        </p:nvSpPr>
        <p:spPr>
          <a:xfrm>
            <a:off x="655321" y="2575034"/>
            <a:ext cx="5120113" cy="3462228"/>
          </a:xfrm>
        </p:spPr>
        <p:txBody>
          <a:bodyPr>
            <a:normAutofit/>
          </a:bodyPr>
          <a:lstStyle/>
          <a:p>
            <a:pPr marL="0" indent="0">
              <a:buNone/>
            </a:pPr>
            <a:r>
              <a:rPr lang="en-US" sz="1800"/>
              <a:t>Out-of-pocket payments (OOPs) is defined as the direct payments made by individuals for their health care at the time of service utilization. This OOPs excludes any prepayment for health services</a:t>
            </a:r>
          </a:p>
          <a:p>
            <a:endParaRPr lang="en-US" sz="1800" dirty="0"/>
          </a:p>
        </p:txBody>
      </p:sp>
    </p:spTree>
    <p:extLst>
      <p:ext uri="{BB962C8B-B14F-4D97-AF65-F5344CB8AC3E}">
        <p14:creationId xmlns:p14="http://schemas.microsoft.com/office/powerpoint/2010/main" val="3063819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517577-0EE5-423C-93BF-0D5364F7FA89}"/>
              </a:ext>
            </a:extLst>
          </p:cNvPr>
          <p:cNvPicPr>
            <a:picLocks noChangeAspect="1"/>
          </p:cNvPicPr>
          <p:nvPr/>
        </p:nvPicPr>
        <p:blipFill rotWithShape="1">
          <a:blip r:embed="rId2">
            <a:extLst>
              <a:ext uri="{28A0092B-C50C-407E-A947-70E740481C1C}">
                <a14:useLocalDpi xmlns:a14="http://schemas.microsoft.com/office/drawing/2010/main" val="0"/>
              </a:ext>
            </a:extLst>
          </a:blip>
          <a:srcRect l="1539" r="3259"/>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65BEC9"/>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E925B4E-D985-4397-A8BD-F06C7B9F67C8}"/>
              </a:ext>
            </a:extLst>
          </p:cNvPr>
          <p:cNvSpPr>
            <a:spLocks noGrp="1"/>
          </p:cNvSpPr>
          <p:nvPr>
            <p:ph type="title"/>
          </p:nvPr>
        </p:nvSpPr>
        <p:spPr>
          <a:xfrm>
            <a:off x="4965430" y="629268"/>
            <a:ext cx="6586491" cy="1286160"/>
          </a:xfrm>
        </p:spPr>
        <p:txBody>
          <a:bodyPr anchor="b">
            <a:normAutofit/>
          </a:bodyPr>
          <a:lstStyle/>
          <a:p>
            <a:r>
              <a:rPr lang="en-US" sz="4100"/>
              <a:t>Catastrophic Health Expenditure</a:t>
            </a:r>
          </a:p>
        </p:txBody>
      </p:sp>
      <p:sp>
        <p:nvSpPr>
          <p:cNvPr id="3" name="Content Placeholder 2">
            <a:extLst>
              <a:ext uri="{FF2B5EF4-FFF2-40B4-BE49-F238E27FC236}">
                <a16:creationId xmlns:a16="http://schemas.microsoft.com/office/drawing/2014/main" id="{BF58D6B0-C1D8-4DB6-B5F4-58CFAB144062}"/>
              </a:ext>
            </a:extLst>
          </p:cNvPr>
          <p:cNvSpPr>
            <a:spLocks noGrp="1"/>
          </p:cNvSpPr>
          <p:nvPr>
            <p:ph idx="1"/>
          </p:nvPr>
        </p:nvSpPr>
        <p:spPr>
          <a:xfrm>
            <a:off x="4965431" y="2438400"/>
            <a:ext cx="6586489" cy="3785419"/>
          </a:xfrm>
        </p:spPr>
        <p:txBody>
          <a:bodyPr>
            <a:normAutofit/>
          </a:bodyPr>
          <a:lstStyle/>
          <a:p>
            <a:pPr marL="0" indent="0">
              <a:buNone/>
            </a:pPr>
            <a:r>
              <a:rPr lang="en-US" sz="2000" dirty="0"/>
              <a:t>Whenever the health expenditure is equal or exceeding 40% of a household’s non-subsistence income, it is considered catastrophic (WHO)</a:t>
            </a:r>
          </a:p>
          <a:p>
            <a:pPr marL="0" indent="0">
              <a:buNone/>
            </a:pPr>
            <a:r>
              <a:rPr lang="en-US" sz="2000" dirty="0"/>
              <a:t>Total health expenditure of 10% or more from the total income is often considered as an indication of CHE (WHO-Health financing for universal coverage, 2010)</a:t>
            </a:r>
          </a:p>
        </p:txBody>
      </p:sp>
    </p:spTree>
    <p:extLst>
      <p:ext uri="{BB962C8B-B14F-4D97-AF65-F5344CB8AC3E}">
        <p14:creationId xmlns:p14="http://schemas.microsoft.com/office/powerpoint/2010/main" val="2770182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3">
            <a:extLst>
              <a:ext uri="{FF2B5EF4-FFF2-40B4-BE49-F238E27FC236}">
                <a16:creationId xmlns:a16="http://schemas.microsoft.com/office/drawing/2014/main" id="{B124EEED-1B43-4BA9-837A-0B0F8D1282E9}"/>
              </a:ext>
            </a:extLst>
          </p:cNvPr>
          <p:cNvPicPr>
            <a:picLocks noGrp="1" noChangeAspect="1"/>
          </p:cNvPicPr>
          <p:nvPr>
            <p:ph idx="1"/>
          </p:nvPr>
        </p:nvPicPr>
        <p:blipFill>
          <a:blip r:embed="rId3"/>
          <a:stretch>
            <a:fillRect/>
          </a:stretch>
        </p:blipFill>
        <p:spPr>
          <a:xfrm>
            <a:off x="2231514" y="243191"/>
            <a:ext cx="9913473" cy="6410527"/>
          </a:xfrm>
          <a:prstGeom prst="rect">
            <a:avLst/>
          </a:prstGeom>
        </p:spPr>
      </p:pic>
      <p:sp>
        <p:nvSpPr>
          <p:cNvPr id="17" name="Title 1">
            <a:extLst>
              <a:ext uri="{FF2B5EF4-FFF2-40B4-BE49-F238E27FC236}">
                <a16:creationId xmlns:a16="http://schemas.microsoft.com/office/drawing/2014/main" id="{562A443A-F0AE-4C7B-80E7-24FA970EF882}"/>
              </a:ext>
            </a:extLst>
          </p:cNvPr>
          <p:cNvSpPr>
            <a:spLocks noGrp="1"/>
          </p:cNvSpPr>
          <p:nvPr>
            <p:ph type="title"/>
          </p:nvPr>
        </p:nvSpPr>
        <p:spPr>
          <a:xfrm>
            <a:off x="85603" y="1996542"/>
            <a:ext cx="2752354" cy="2709275"/>
          </a:xfrm>
          <a:prstGeom prst="ellipse">
            <a:avLst/>
          </a:prstGeom>
          <a:solidFill>
            <a:schemeClr val="accent5">
              <a:lumMod val="50000"/>
            </a:schemeClr>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Health Financing India</a:t>
            </a:r>
          </a:p>
        </p:txBody>
      </p:sp>
      <p:sp>
        <p:nvSpPr>
          <p:cNvPr id="4" name="TextBox 3">
            <a:extLst>
              <a:ext uri="{FF2B5EF4-FFF2-40B4-BE49-F238E27FC236}">
                <a16:creationId xmlns:a16="http://schemas.microsoft.com/office/drawing/2014/main" id="{75180BFD-034E-4ECD-BC07-FD1B3F0FBF98}"/>
              </a:ext>
            </a:extLst>
          </p:cNvPr>
          <p:cNvSpPr txBox="1"/>
          <p:nvPr/>
        </p:nvSpPr>
        <p:spPr>
          <a:xfrm>
            <a:off x="0" y="6469052"/>
            <a:ext cx="5613918" cy="369332"/>
          </a:xfrm>
          <a:prstGeom prst="rect">
            <a:avLst/>
          </a:prstGeom>
          <a:noFill/>
        </p:spPr>
        <p:txBody>
          <a:bodyPr wrap="square" rtlCol="0">
            <a:spAutoFit/>
          </a:bodyPr>
          <a:lstStyle/>
          <a:p>
            <a:r>
              <a:rPr lang="en-US" dirty="0"/>
              <a:t>Source: Health Financing Profile 2017 India (WHO)</a:t>
            </a:r>
          </a:p>
        </p:txBody>
      </p:sp>
    </p:spTree>
    <p:extLst>
      <p:ext uri="{BB962C8B-B14F-4D97-AF65-F5344CB8AC3E}">
        <p14:creationId xmlns:p14="http://schemas.microsoft.com/office/powerpoint/2010/main" val="2022136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36998EA-CB88-4F6C-AB1F-3E195411571C}"/>
              </a:ext>
            </a:extLst>
          </p:cNvPr>
          <p:cNvPicPr>
            <a:picLocks noChangeAspect="1"/>
          </p:cNvPicPr>
          <p:nvPr/>
        </p:nvPicPr>
        <p:blipFill rotWithShape="1">
          <a:blip r:embed="rId2">
            <a:extLst>
              <a:ext uri="{28A0092B-C50C-407E-A947-70E740481C1C}">
                <a14:useLocalDpi xmlns:a14="http://schemas.microsoft.com/office/drawing/2010/main" val="0"/>
              </a:ext>
            </a:extLst>
          </a:blip>
          <a:srcRect r="1" b="527"/>
          <a:stretch/>
        </p:blipFill>
        <p:spPr>
          <a:xfrm>
            <a:off x="2320414" y="1675227"/>
            <a:ext cx="8906290" cy="5182773"/>
          </a:xfrm>
          <a:prstGeom prst="rect">
            <a:avLst/>
          </a:prstGeom>
        </p:spPr>
      </p:pic>
      <p:sp>
        <p:nvSpPr>
          <p:cNvPr id="2" name="Title 1">
            <a:extLst>
              <a:ext uri="{FF2B5EF4-FFF2-40B4-BE49-F238E27FC236}">
                <a16:creationId xmlns:a16="http://schemas.microsoft.com/office/drawing/2014/main" id="{6D5153BE-6FE3-41D3-88CC-210AA2589C7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Indian Context</a:t>
            </a:r>
          </a:p>
        </p:txBody>
      </p:sp>
    </p:spTree>
    <p:extLst>
      <p:ext uri="{BB962C8B-B14F-4D97-AF65-F5344CB8AC3E}">
        <p14:creationId xmlns:p14="http://schemas.microsoft.com/office/powerpoint/2010/main" val="1657073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0"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330B6AC-E6AB-45E4-A303-C8DE90EB2A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3318" y="760562"/>
            <a:ext cx="5298683" cy="6097438"/>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2F1F1BF7-C765-4D79-A8C4-0BDA255FB4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4800" y="1957050"/>
            <a:ext cx="3945463" cy="3945463"/>
          </a:xfrm>
          <a:prstGeom prst="rect">
            <a:avLst/>
          </a:prstGeom>
        </p:spPr>
      </p:pic>
      <p:sp>
        <p:nvSpPr>
          <p:cNvPr id="2" name="Title 1">
            <a:extLst>
              <a:ext uri="{FF2B5EF4-FFF2-40B4-BE49-F238E27FC236}">
                <a16:creationId xmlns:a16="http://schemas.microsoft.com/office/drawing/2014/main" id="{AF0FB3D3-8241-43B1-AE4F-C4F09FB73CCB}"/>
              </a:ext>
            </a:extLst>
          </p:cNvPr>
          <p:cNvSpPr>
            <a:spLocks noGrp="1"/>
          </p:cNvSpPr>
          <p:nvPr>
            <p:ph type="title"/>
          </p:nvPr>
        </p:nvSpPr>
        <p:spPr>
          <a:xfrm>
            <a:off x="801098" y="1396289"/>
            <a:ext cx="5277333" cy="1325563"/>
          </a:xfrm>
        </p:spPr>
        <p:txBody>
          <a:bodyPr>
            <a:normAutofit/>
          </a:bodyPr>
          <a:lstStyle/>
          <a:p>
            <a:r>
              <a:rPr lang="en-US"/>
              <a:t>Indian Scenario</a:t>
            </a:r>
          </a:p>
        </p:txBody>
      </p:sp>
      <p:sp>
        <p:nvSpPr>
          <p:cNvPr id="3" name="Content Placeholder 2">
            <a:extLst>
              <a:ext uri="{FF2B5EF4-FFF2-40B4-BE49-F238E27FC236}">
                <a16:creationId xmlns:a16="http://schemas.microsoft.com/office/drawing/2014/main" id="{69B771CE-434E-44F1-91D2-DB6BC454742E}"/>
              </a:ext>
            </a:extLst>
          </p:cNvPr>
          <p:cNvSpPr>
            <a:spLocks noGrp="1"/>
          </p:cNvSpPr>
          <p:nvPr>
            <p:ph idx="1"/>
          </p:nvPr>
        </p:nvSpPr>
        <p:spPr>
          <a:xfrm>
            <a:off x="805543" y="2871982"/>
            <a:ext cx="5272888" cy="3181684"/>
          </a:xfrm>
        </p:spPr>
        <p:txBody>
          <a:bodyPr anchor="t">
            <a:normAutofit/>
          </a:bodyPr>
          <a:lstStyle/>
          <a:p>
            <a:r>
              <a:rPr lang="en-US" sz="1800"/>
              <a:t>Total Health Expenditure (THE) for India is Rs.4, 83,259 crores for the year 2014- 2015</a:t>
            </a:r>
          </a:p>
          <a:p>
            <a:r>
              <a:rPr lang="en-US" sz="1800"/>
              <a:t>Out of Pocket Expenditure (OOPE) on health by households is Rs. 3, 02,425 crores (62.6% of THE, 2.4% of GDP, Rs. 2,394 per capita) (NHA- 2014-15 estimates)</a:t>
            </a:r>
          </a:p>
          <a:p>
            <a:r>
              <a:rPr lang="en-US" sz="1800"/>
              <a:t>Catastrophic Expenditure- 18% (NSSO 2011-12)</a:t>
            </a:r>
          </a:p>
        </p:txBody>
      </p:sp>
    </p:spTree>
    <p:extLst>
      <p:ext uri="{BB962C8B-B14F-4D97-AF65-F5344CB8AC3E}">
        <p14:creationId xmlns:p14="http://schemas.microsoft.com/office/powerpoint/2010/main" val="356770649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F7F59-E771-40E7-89A9-80AC5F561D7D}"/>
              </a:ext>
            </a:extLst>
          </p:cNvPr>
          <p:cNvSpPr>
            <a:spLocks noGrp="1"/>
          </p:cNvSpPr>
          <p:nvPr>
            <p:ph type="title"/>
          </p:nvPr>
        </p:nvSpPr>
        <p:spPr>
          <a:xfrm>
            <a:off x="838200" y="365125"/>
            <a:ext cx="10515600" cy="1325563"/>
          </a:xfrm>
        </p:spPr>
        <p:txBody>
          <a:bodyPr>
            <a:normAutofit/>
          </a:bodyPr>
          <a:lstStyle/>
          <a:p>
            <a:r>
              <a:rPr lang="en-US" dirty="0"/>
              <a:t>Rationale of Study</a:t>
            </a:r>
          </a:p>
        </p:txBody>
      </p:sp>
      <p:graphicFrame>
        <p:nvGraphicFramePr>
          <p:cNvPr id="5" name="Content Placeholder 2">
            <a:extLst>
              <a:ext uri="{FF2B5EF4-FFF2-40B4-BE49-F238E27FC236}">
                <a16:creationId xmlns:a16="http://schemas.microsoft.com/office/drawing/2014/main" id="{881FBC30-E6A5-46C6-9C53-9C3E98161242}"/>
              </a:ext>
            </a:extLst>
          </p:cNvPr>
          <p:cNvGraphicFramePr>
            <a:graphicFrameLocks noGrp="1"/>
          </p:cNvGraphicFramePr>
          <p:nvPr>
            <p:ph idx="1"/>
            <p:extLst>
              <p:ext uri="{D42A27DB-BD31-4B8C-83A1-F6EECF244321}">
                <p14:modId xmlns:p14="http://schemas.microsoft.com/office/powerpoint/2010/main" val="291714132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3363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2B4715-E0D6-4494-8BB1-B03DC7E3900A}"/>
              </a:ext>
            </a:extLst>
          </p:cNvPr>
          <p:cNvPicPr>
            <a:picLocks noChangeAspect="1"/>
          </p:cNvPicPr>
          <p:nvPr/>
        </p:nvPicPr>
        <p:blipFill>
          <a:blip r:embed="rId3"/>
          <a:stretch>
            <a:fillRect/>
          </a:stretch>
        </p:blipFill>
        <p:spPr>
          <a:xfrm>
            <a:off x="0" y="1394289"/>
            <a:ext cx="11293813" cy="5433676"/>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3" name="Content Placeholder 2">
            <a:extLst>
              <a:ext uri="{FF2B5EF4-FFF2-40B4-BE49-F238E27FC236}">
                <a16:creationId xmlns:a16="http://schemas.microsoft.com/office/drawing/2014/main" id="{1DF8D959-46FD-4566-85F6-95EC5952A75A}"/>
              </a:ext>
            </a:extLst>
          </p:cNvPr>
          <p:cNvSpPr>
            <a:spLocks noGrp="1"/>
          </p:cNvSpPr>
          <p:nvPr>
            <p:ph idx="1"/>
          </p:nvPr>
        </p:nvSpPr>
        <p:spPr>
          <a:xfrm>
            <a:off x="0" y="0"/>
            <a:ext cx="12192000" cy="1394289"/>
          </a:xfrm>
        </p:spPr>
        <p:txBody>
          <a:bodyPr/>
          <a:lstStyle/>
          <a:p>
            <a:pPr marL="0" indent="0">
              <a:buNone/>
            </a:pPr>
            <a:r>
              <a:rPr lang="en-US" dirty="0"/>
              <a:t>NHSRC report based on NSSO 71st round in 2014 shows that average medical OOPE for inpatient care with private sector was maximum in Delhi among all states for India as Rs. 45021</a:t>
            </a:r>
          </a:p>
          <a:p>
            <a:endParaRPr lang="en-US" dirty="0"/>
          </a:p>
        </p:txBody>
      </p:sp>
    </p:spTree>
    <p:extLst>
      <p:ext uri="{BB962C8B-B14F-4D97-AF65-F5344CB8AC3E}">
        <p14:creationId xmlns:p14="http://schemas.microsoft.com/office/powerpoint/2010/main" val="2537869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1DF95-FC07-4801-AB90-82210EEEB8EA}"/>
              </a:ext>
            </a:extLst>
          </p:cNvPr>
          <p:cNvSpPr>
            <a:spLocks noGrp="1"/>
          </p:cNvSpPr>
          <p:nvPr>
            <p:ph type="title"/>
          </p:nvPr>
        </p:nvSpPr>
        <p:spPr>
          <a:xfrm>
            <a:off x="838200" y="365125"/>
            <a:ext cx="10515600" cy="1325563"/>
          </a:xfrm>
        </p:spPr>
        <p:txBody>
          <a:bodyPr>
            <a:normAutofit/>
          </a:bodyPr>
          <a:lstStyle/>
          <a:p>
            <a:r>
              <a:rPr lang="en-US" dirty="0"/>
              <a:t>Rationale of Study</a:t>
            </a:r>
          </a:p>
        </p:txBody>
      </p:sp>
      <p:graphicFrame>
        <p:nvGraphicFramePr>
          <p:cNvPr id="5" name="Content Placeholder 2">
            <a:extLst>
              <a:ext uri="{FF2B5EF4-FFF2-40B4-BE49-F238E27FC236}">
                <a16:creationId xmlns:a16="http://schemas.microsoft.com/office/drawing/2014/main" id="{9537F83C-B4B8-4F09-B7E1-39F394155086}"/>
              </a:ext>
            </a:extLst>
          </p:cNvPr>
          <p:cNvGraphicFramePr>
            <a:graphicFrameLocks noGrp="1"/>
          </p:cNvGraphicFramePr>
          <p:nvPr>
            <p:ph idx="1"/>
            <p:extLst>
              <p:ext uri="{D42A27DB-BD31-4B8C-83A1-F6EECF244321}">
                <p14:modId xmlns:p14="http://schemas.microsoft.com/office/powerpoint/2010/main" val="109914098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2279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6715-9866-446E-B0B6-B1EA91B36700}"/>
              </a:ext>
            </a:extLst>
          </p:cNvPr>
          <p:cNvSpPr>
            <a:spLocks noGrp="1"/>
          </p:cNvSpPr>
          <p:nvPr>
            <p:ph type="title"/>
          </p:nvPr>
        </p:nvSpPr>
        <p:spPr>
          <a:xfrm>
            <a:off x="838200" y="365125"/>
            <a:ext cx="10515600" cy="1325563"/>
          </a:xfrm>
        </p:spPr>
        <p:txBody>
          <a:bodyPr>
            <a:normAutofit/>
          </a:bodyPr>
          <a:lstStyle/>
          <a:p>
            <a:r>
              <a:rPr lang="en-US" dirty="0"/>
              <a:t>Research Question</a:t>
            </a:r>
          </a:p>
        </p:txBody>
      </p:sp>
      <p:graphicFrame>
        <p:nvGraphicFramePr>
          <p:cNvPr id="5" name="Content Placeholder 2">
            <a:extLst>
              <a:ext uri="{FF2B5EF4-FFF2-40B4-BE49-F238E27FC236}">
                <a16:creationId xmlns:a16="http://schemas.microsoft.com/office/drawing/2014/main" id="{5465AEC3-CD1C-4BA8-8CA1-45772FC239C4}"/>
              </a:ext>
            </a:extLst>
          </p:cNvPr>
          <p:cNvGraphicFramePr>
            <a:graphicFrameLocks noGrp="1"/>
          </p:cNvGraphicFramePr>
          <p:nvPr>
            <p:ph idx="1"/>
            <p:extLst>
              <p:ext uri="{D42A27DB-BD31-4B8C-83A1-F6EECF244321}">
                <p14:modId xmlns:p14="http://schemas.microsoft.com/office/powerpoint/2010/main" val="359033438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5571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a:extLst>
              <a:ext uri="{FF2B5EF4-FFF2-40B4-BE49-F238E27FC236}">
                <a16:creationId xmlns:a16="http://schemas.microsoft.com/office/drawing/2014/main" id="{07A47755-7EFA-4A0E-98AC-1D647E6297D4}"/>
              </a:ext>
            </a:extLst>
          </p:cNvPr>
          <p:cNvPicPr>
            <a:picLocks noGrp="1"/>
          </p:cNvPicPr>
          <p:nvPr>
            <p:ph idx="1"/>
          </p:nvPr>
        </p:nvPicPr>
        <p:blipFill>
          <a:blip r:embed="rId2"/>
          <a:stretch>
            <a:fillRect/>
          </a:stretch>
        </p:blipFill>
        <p:spPr>
          <a:xfrm>
            <a:off x="2162314" y="1675227"/>
            <a:ext cx="7999359" cy="5182773"/>
          </a:xfrm>
          <a:prstGeom prst="rect">
            <a:avLst/>
          </a:prstGeom>
        </p:spPr>
      </p:pic>
      <p:sp>
        <p:nvSpPr>
          <p:cNvPr id="2" name="Title 1">
            <a:extLst>
              <a:ext uri="{FF2B5EF4-FFF2-40B4-BE49-F238E27FC236}">
                <a16:creationId xmlns:a16="http://schemas.microsoft.com/office/drawing/2014/main" id="{024B2FEE-4A77-4C3A-9F3F-792F6E70899D}"/>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About IQVIA</a:t>
            </a:r>
          </a:p>
        </p:txBody>
      </p:sp>
    </p:spTree>
    <p:extLst>
      <p:ext uri="{BB962C8B-B14F-4D97-AF65-F5344CB8AC3E}">
        <p14:creationId xmlns:p14="http://schemas.microsoft.com/office/powerpoint/2010/main" val="907374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095E0-392F-4D9D-8ADA-D1FDED0302BB}"/>
              </a:ext>
            </a:extLst>
          </p:cNvPr>
          <p:cNvSpPr>
            <a:spLocks noGrp="1"/>
          </p:cNvSpPr>
          <p:nvPr>
            <p:ph type="title"/>
          </p:nvPr>
        </p:nvSpPr>
        <p:spPr>
          <a:xfrm>
            <a:off x="838200" y="365125"/>
            <a:ext cx="10515600" cy="1325563"/>
          </a:xfrm>
        </p:spPr>
        <p:txBody>
          <a:bodyPr>
            <a:normAutofit/>
          </a:bodyPr>
          <a:lstStyle/>
          <a:p>
            <a:r>
              <a:rPr lang="en-US"/>
              <a:t>Objectives</a:t>
            </a:r>
            <a:endParaRPr lang="en-US" dirty="0"/>
          </a:p>
        </p:txBody>
      </p:sp>
      <p:graphicFrame>
        <p:nvGraphicFramePr>
          <p:cNvPr id="11" name="Content Placeholder 2">
            <a:extLst>
              <a:ext uri="{FF2B5EF4-FFF2-40B4-BE49-F238E27FC236}">
                <a16:creationId xmlns:a16="http://schemas.microsoft.com/office/drawing/2014/main" id="{42000C83-81B5-4757-8577-864B77284CF2}"/>
              </a:ext>
            </a:extLst>
          </p:cNvPr>
          <p:cNvGraphicFramePr>
            <a:graphicFrameLocks noGrp="1"/>
          </p:cNvGraphicFramePr>
          <p:nvPr>
            <p:ph idx="1"/>
            <p:extLst>
              <p:ext uri="{D42A27DB-BD31-4B8C-83A1-F6EECF244321}">
                <p14:modId xmlns:p14="http://schemas.microsoft.com/office/powerpoint/2010/main" val="241366219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5756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08D1B-66EF-493E-B17C-52F934B764DB}"/>
              </a:ext>
            </a:extLst>
          </p:cNvPr>
          <p:cNvSpPr>
            <a:spLocks noGrp="1"/>
          </p:cNvSpPr>
          <p:nvPr>
            <p:ph type="title"/>
          </p:nvPr>
        </p:nvSpPr>
        <p:spPr>
          <a:xfrm>
            <a:off x="838200" y="365125"/>
            <a:ext cx="10515600" cy="1325563"/>
          </a:xfrm>
        </p:spPr>
        <p:txBody>
          <a:bodyPr>
            <a:normAutofit/>
          </a:bodyPr>
          <a:lstStyle/>
          <a:p>
            <a:r>
              <a:rPr lang="en-US"/>
              <a:t>Methodology</a:t>
            </a:r>
            <a:endParaRPr lang="en-US" dirty="0"/>
          </a:p>
        </p:txBody>
      </p:sp>
      <p:graphicFrame>
        <p:nvGraphicFramePr>
          <p:cNvPr id="5" name="Content Placeholder 2">
            <a:extLst>
              <a:ext uri="{FF2B5EF4-FFF2-40B4-BE49-F238E27FC236}">
                <a16:creationId xmlns:a16="http://schemas.microsoft.com/office/drawing/2014/main" id="{BA661AF1-0D80-44F1-A711-49CA382DBBB2}"/>
              </a:ext>
            </a:extLst>
          </p:cNvPr>
          <p:cNvGraphicFramePr>
            <a:graphicFrameLocks noGrp="1"/>
          </p:cNvGraphicFramePr>
          <p:nvPr>
            <p:ph idx="1"/>
            <p:extLst>
              <p:ext uri="{D42A27DB-BD31-4B8C-83A1-F6EECF244321}">
                <p14:modId xmlns:p14="http://schemas.microsoft.com/office/powerpoint/2010/main" val="174032559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9943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17E74-692A-4637-B17E-6782E62140B5}"/>
              </a:ext>
            </a:extLst>
          </p:cNvPr>
          <p:cNvSpPr>
            <a:spLocks noGrp="1"/>
          </p:cNvSpPr>
          <p:nvPr>
            <p:ph type="title"/>
          </p:nvPr>
        </p:nvSpPr>
        <p:spPr>
          <a:xfrm>
            <a:off x="838200" y="365125"/>
            <a:ext cx="10515600" cy="1325563"/>
          </a:xfrm>
        </p:spPr>
        <p:txBody>
          <a:bodyPr>
            <a:normAutofit/>
          </a:bodyPr>
          <a:lstStyle/>
          <a:p>
            <a:r>
              <a:rPr lang="en-US" dirty="0"/>
              <a:t>Methodology – Sample Size Calculation</a:t>
            </a:r>
          </a:p>
        </p:txBody>
      </p:sp>
      <p:graphicFrame>
        <p:nvGraphicFramePr>
          <p:cNvPr id="5" name="Content Placeholder 2">
            <a:extLst>
              <a:ext uri="{FF2B5EF4-FFF2-40B4-BE49-F238E27FC236}">
                <a16:creationId xmlns:a16="http://schemas.microsoft.com/office/drawing/2014/main" id="{8174814F-126E-4CB1-AED2-B6B0049228C0}"/>
              </a:ext>
            </a:extLst>
          </p:cNvPr>
          <p:cNvGraphicFramePr>
            <a:graphicFrameLocks noGrp="1"/>
          </p:cNvGraphicFramePr>
          <p:nvPr>
            <p:ph idx="1"/>
            <p:extLst>
              <p:ext uri="{D42A27DB-BD31-4B8C-83A1-F6EECF244321}">
                <p14:modId xmlns:p14="http://schemas.microsoft.com/office/powerpoint/2010/main" val="100082718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2144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29A1A-8303-4D17-B499-C805A5F6B73B}"/>
              </a:ext>
            </a:extLst>
          </p:cNvPr>
          <p:cNvSpPr>
            <a:spLocks noGrp="1"/>
          </p:cNvSpPr>
          <p:nvPr>
            <p:ph type="title"/>
          </p:nvPr>
        </p:nvSpPr>
        <p:spPr>
          <a:xfrm>
            <a:off x="838200" y="365125"/>
            <a:ext cx="10515600" cy="1325563"/>
          </a:xfrm>
        </p:spPr>
        <p:txBody>
          <a:bodyPr>
            <a:normAutofit/>
          </a:bodyPr>
          <a:lstStyle/>
          <a:p>
            <a:r>
              <a:rPr lang="en-US" dirty="0"/>
              <a:t>Methodology - Tool</a:t>
            </a:r>
          </a:p>
        </p:txBody>
      </p:sp>
      <p:graphicFrame>
        <p:nvGraphicFramePr>
          <p:cNvPr id="5" name="Content Placeholder 2">
            <a:extLst>
              <a:ext uri="{FF2B5EF4-FFF2-40B4-BE49-F238E27FC236}">
                <a16:creationId xmlns:a16="http://schemas.microsoft.com/office/drawing/2014/main" id="{FE2355A0-5C7E-4D15-8D31-0B0014F3EFCB}"/>
              </a:ext>
            </a:extLst>
          </p:cNvPr>
          <p:cNvGraphicFramePr>
            <a:graphicFrameLocks noGrp="1"/>
          </p:cNvGraphicFramePr>
          <p:nvPr>
            <p:ph idx="1"/>
            <p:extLst>
              <p:ext uri="{D42A27DB-BD31-4B8C-83A1-F6EECF244321}">
                <p14:modId xmlns:p14="http://schemas.microsoft.com/office/powerpoint/2010/main" val="158165932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8715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89800-9E4F-4E7A-82DB-B44DB565344B}"/>
              </a:ext>
            </a:extLst>
          </p:cNvPr>
          <p:cNvSpPr>
            <a:spLocks noGrp="1"/>
          </p:cNvSpPr>
          <p:nvPr>
            <p:ph type="title"/>
          </p:nvPr>
        </p:nvSpPr>
        <p:spPr>
          <a:xfrm>
            <a:off x="838200" y="365125"/>
            <a:ext cx="10515600" cy="1325563"/>
          </a:xfrm>
        </p:spPr>
        <p:txBody>
          <a:bodyPr>
            <a:normAutofit/>
          </a:bodyPr>
          <a:lstStyle/>
          <a:p>
            <a:r>
              <a:rPr lang="en-US" dirty="0"/>
              <a:t>Methodology</a:t>
            </a:r>
          </a:p>
        </p:txBody>
      </p:sp>
      <p:graphicFrame>
        <p:nvGraphicFramePr>
          <p:cNvPr id="5" name="Content Placeholder 2">
            <a:extLst>
              <a:ext uri="{FF2B5EF4-FFF2-40B4-BE49-F238E27FC236}">
                <a16:creationId xmlns:a16="http://schemas.microsoft.com/office/drawing/2014/main" id="{1F0FE314-991D-41E8-86B8-D4EC87331E18}"/>
              </a:ext>
            </a:extLst>
          </p:cNvPr>
          <p:cNvGraphicFramePr>
            <a:graphicFrameLocks noGrp="1"/>
          </p:cNvGraphicFramePr>
          <p:nvPr>
            <p:ph idx="1"/>
            <p:extLst>
              <p:ext uri="{D42A27DB-BD31-4B8C-83A1-F6EECF244321}">
                <p14:modId xmlns:p14="http://schemas.microsoft.com/office/powerpoint/2010/main" val="211085368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5596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E5445C6-DD42-4979-86FF-03730E8C6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45000665-DFC7-417E-8FD7-516A0F15C9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ABCB107E-D18A-433A-9BED-D0AB2AA9C616}"/>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dirty="0">
                <a:solidFill>
                  <a:schemeClr val="tx1"/>
                </a:solidFill>
                <a:latin typeface="+mj-lt"/>
                <a:ea typeface="+mj-ea"/>
                <a:cs typeface="+mj-cs"/>
              </a:rPr>
              <a:t>Findings</a:t>
            </a:r>
          </a:p>
        </p:txBody>
      </p:sp>
    </p:spTree>
    <p:extLst>
      <p:ext uri="{BB962C8B-B14F-4D97-AF65-F5344CB8AC3E}">
        <p14:creationId xmlns:p14="http://schemas.microsoft.com/office/powerpoint/2010/main" val="3642356681"/>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2FA4E-A28F-4988-8247-F5BC55ADEFEA}"/>
              </a:ext>
            </a:extLst>
          </p:cNvPr>
          <p:cNvSpPr>
            <a:spLocks noGrp="1"/>
          </p:cNvSpPr>
          <p:nvPr>
            <p:ph type="title"/>
          </p:nvPr>
        </p:nvSpPr>
        <p:spPr>
          <a:xfrm>
            <a:off x="838200" y="365125"/>
            <a:ext cx="10515600" cy="1325563"/>
          </a:xfrm>
        </p:spPr>
        <p:txBody>
          <a:bodyPr/>
          <a:lstStyle/>
          <a:p>
            <a:r>
              <a:rPr lang="en-US" dirty="0"/>
              <a:t>Gender of Respondent</a:t>
            </a:r>
            <a:br>
              <a:rPr lang="en-US" dirty="0"/>
            </a:br>
            <a:endParaRPr lang="en-US" dirty="0"/>
          </a:p>
        </p:txBody>
      </p:sp>
      <p:graphicFrame>
        <p:nvGraphicFramePr>
          <p:cNvPr id="9" name="Content Placeholder 8">
            <a:extLst>
              <a:ext uri="{FF2B5EF4-FFF2-40B4-BE49-F238E27FC236}">
                <a16:creationId xmlns:a16="http://schemas.microsoft.com/office/drawing/2014/main" id="{6728DB1B-6EE6-4D76-AAC9-9EF2ED70E984}"/>
              </a:ext>
            </a:extLst>
          </p:cNvPr>
          <p:cNvGraphicFramePr>
            <a:graphicFrameLocks noGrp="1"/>
          </p:cNvGraphicFramePr>
          <p:nvPr>
            <p:ph idx="1"/>
            <p:extLst>
              <p:ext uri="{D42A27DB-BD31-4B8C-83A1-F6EECF244321}">
                <p14:modId xmlns:p14="http://schemas.microsoft.com/office/powerpoint/2010/main" val="213806616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4983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8DD97-3B1D-4747-96F1-C00FF9D53616}"/>
              </a:ext>
            </a:extLst>
          </p:cNvPr>
          <p:cNvSpPr>
            <a:spLocks noGrp="1"/>
          </p:cNvSpPr>
          <p:nvPr>
            <p:ph type="title"/>
          </p:nvPr>
        </p:nvSpPr>
        <p:spPr/>
        <p:txBody>
          <a:bodyPr/>
          <a:lstStyle/>
          <a:p>
            <a:r>
              <a:rPr lang="en-US" dirty="0"/>
              <a:t>Socio Economic Status</a:t>
            </a:r>
          </a:p>
        </p:txBody>
      </p:sp>
      <p:graphicFrame>
        <p:nvGraphicFramePr>
          <p:cNvPr id="5" name="Content Placeholder 4">
            <a:extLst>
              <a:ext uri="{FF2B5EF4-FFF2-40B4-BE49-F238E27FC236}">
                <a16:creationId xmlns:a16="http://schemas.microsoft.com/office/drawing/2014/main" id="{B1C1D4E5-0D1D-4BAA-8DA6-F3216AF2035F}"/>
              </a:ext>
            </a:extLst>
          </p:cNvPr>
          <p:cNvGraphicFramePr>
            <a:graphicFrameLocks noGrp="1"/>
          </p:cNvGraphicFramePr>
          <p:nvPr>
            <p:ph idx="1"/>
            <p:extLst>
              <p:ext uri="{D42A27DB-BD31-4B8C-83A1-F6EECF244321}">
                <p14:modId xmlns:p14="http://schemas.microsoft.com/office/powerpoint/2010/main" val="425955772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2383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95724071-AC7B-4A67-934B-CD7F907458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73"/>
            <a:ext cx="12192000" cy="18558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FD7BD6-8732-4739-BED9-46B13BE230C7}"/>
              </a:ext>
            </a:extLst>
          </p:cNvPr>
          <p:cNvSpPr>
            <a:spLocks noGrp="1"/>
          </p:cNvSpPr>
          <p:nvPr>
            <p:ph type="title"/>
          </p:nvPr>
        </p:nvSpPr>
        <p:spPr>
          <a:xfrm>
            <a:off x="838200" y="365125"/>
            <a:ext cx="10515600" cy="1325563"/>
          </a:xfrm>
        </p:spPr>
        <p:txBody>
          <a:bodyPr>
            <a:normAutofit/>
          </a:bodyPr>
          <a:lstStyle/>
          <a:p>
            <a:r>
              <a:rPr lang="en-US" sz="2800">
                <a:solidFill>
                  <a:schemeClr val="bg1"/>
                </a:solidFill>
              </a:rPr>
              <a:t>Study population preferred going to Private sector (71.6%) for treatment followed by public sector (25.2%).</a:t>
            </a:r>
            <a:endParaRPr lang="en-US" sz="2800" dirty="0">
              <a:solidFill>
                <a:schemeClr val="bg1"/>
              </a:solidFill>
            </a:endParaRPr>
          </a:p>
        </p:txBody>
      </p:sp>
      <p:graphicFrame>
        <p:nvGraphicFramePr>
          <p:cNvPr id="15" name="Content Placeholder 3">
            <a:extLst>
              <a:ext uri="{FF2B5EF4-FFF2-40B4-BE49-F238E27FC236}">
                <a16:creationId xmlns:a16="http://schemas.microsoft.com/office/drawing/2014/main" id="{53DB9C45-0552-4136-AEEC-917F24D658E5}"/>
              </a:ext>
            </a:extLst>
          </p:cNvPr>
          <p:cNvGraphicFramePr>
            <a:graphicFrameLocks noGrp="1"/>
          </p:cNvGraphicFramePr>
          <p:nvPr>
            <p:ph idx="1"/>
            <p:extLst>
              <p:ext uri="{D42A27DB-BD31-4B8C-83A1-F6EECF244321}">
                <p14:modId xmlns:p14="http://schemas.microsoft.com/office/powerpoint/2010/main" val="186130744"/>
              </p:ext>
            </p:extLst>
          </p:nvPr>
        </p:nvGraphicFramePr>
        <p:xfrm>
          <a:off x="1206609" y="2500291"/>
          <a:ext cx="9778778" cy="3731066"/>
        </p:xfrm>
        <a:graphic>
          <a:graphicData uri="http://schemas.openxmlformats.org/drawingml/2006/table">
            <a:tbl>
              <a:tblPr firstRow="1" bandRow="1">
                <a:tableStyleId>{5C22544A-7EE6-4342-B048-85BDC9FD1C3A}</a:tableStyleId>
              </a:tblPr>
              <a:tblGrid>
                <a:gridCol w="1319234">
                  <a:extLst>
                    <a:ext uri="{9D8B030D-6E8A-4147-A177-3AD203B41FA5}">
                      <a16:colId xmlns:a16="http://schemas.microsoft.com/office/drawing/2014/main" val="3197457152"/>
                    </a:ext>
                  </a:extLst>
                </a:gridCol>
                <a:gridCol w="1783010">
                  <a:extLst>
                    <a:ext uri="{9D8B030D-6E8A-4147-A177-3AD203B41FA5}">
                      <a16:colId xmlns:a16="http://schemas.microsoft.com/office/drawing/2014/main" val="1099794237"/>
                    </a:ext>
                  </a:extLst>
                </a:gridCol>
                <a:gridCol w="1423349">
                  <a:extLst>
                    <a:ext uri="{9D8B030D-6E8A-4147-A177-3AD203B41FA5}">
                      <a16:colId xmlns:a16="http://schemas.microsoft.com/office/drawing/2014/main" val="1112259171"/>
                    </a:ext>
                  </a:extLst>
                </a:gridCol>
                <a:gridCol w="1689147">
                  <a:extLst>
                    <a:ext uri="{9D8B030D-6E8A-4147-A177-3AD203B41FA5}">
                      <a16:colId xmlns:a16="http://schemas.microsoft.com/office/drawing/2014/main" val="2094189517"/>
                    </a:ext>
                  </a:extLst>
                </a:gridCol>
                <a:gridCol w="1782019">
                  <a:extLst>
                    <a:ext uri="{9D8B030D-6E8A-4147-A177-3AD203B41FA5}">
                      <a16:colId xmlns:a16="http://schemas.microsoft.com/office/drawing/2014/main" val="3380936592"/>
                    </a:ext>
                  </a:extLst>
                </a:gridCol>
                <a:gridCol w="1782019">
                  <a:extLst>
                    <a:ext uri="{9D8B030D-6E8A-4147-A177-3AD203B41FA5}">
                      <a16:colId xmlns:a16="http://schemas.microsoft.com/office/drawing/2014/main" val="3090587498"/>
                    </a:ext>
                  </a:extLst>
                </a:gridCol>
              </a:tblGrid>
              <a:tr h="363318">
                <a:tc gridSpan="6">
                  <a:txBody>
                    <a:bodyPr/>
                    <a:lstStyle/>
                    <a:p>
                      <a:pPr marL="38100" marR="38100" algn="ctr">
                        <a:lnSpc>
                          <a:spcPts val="1600"/>
                        </a:lnSpc>
                        <a:spcBef>
                          <a:spcPts val="0"/>
                        </a:spcBef>
                        <a:spcAft>
                          <a:spcPts val="0"/>
                        </a:spcAft>
                      </a:pPr>
                      <a:r>
                        <a:rPr lang="en-US" sz="2100">
                          <a:effectLst/>
                        </a:rPr>
                        <a:t>If you’re not well where will you prefer to go?</a:t>
                      </a:r>
                      <a:endParaRPr lang="en-US" sz="3000">
                        <a:effectLst/>
                        <a:latin typeface="Calibri" panose="020F0502020204030204" pitchFamily="34" charset="0"/>
                        <a:ea typeface="Calibri" panose="020F0502020204030204" pitchFamily="34" charset="0"/>
                        <a:cs typeface="Mangal" panose="02040503050203030202" pitchFamily="18" charset="0"/>
                      </a:endParaRPr>
                    </a:p>
                  </a:txBody>
                  <a:tcPr marL="138553" marR="138553" marT="69277" marB="69277"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1875829"/>
                  </a:ext>
                </a:extLst>
              </a:tr>
              <a:tr h="671214">
                <a:tc gridSpan="2">
                  <a:txBody>
                    <a:bodyPr/>
                    <a:lstStyle/>
                    <a:p>
                      <a:pPr marL="0" marR="0">
                        <a:lnSpc>
                          <a:spcPct val="107000"/>
                        </a:lnSpc>
                        <a:spcBef>
                          <a:spcPts val="0"/>
                        </a:spcBef>
                        <a:spcAft>
                          <a:spcPts val="0"/>
                        </a:spcAft>
                      </a:pPr>
                      <a:r>
                        <a:rPr lang="en-US" sz="3600">
                          <a:effectLst/>
                        </a:rPr>
                        <a:t> </a:t>
                      </a:r>
                      <a:endParaRPr lang="en-US" sz="3000">
                        <a:effectLst/>
                        <a:latin typeface="Calibri" panose="020F0502020204030204" pitchFamily="34" charset="0"/>
                        <a:ea typeface="Calibri" panose="020F0502020204030204" pitchFamily="34" charset="0"/>
                        <a:cs typeface="Mangal" panose="02040503050203030202" pitchFamily="18" charset="0"/>
                      </a:endParaRPr>
                    </a:p>
                  </a:txBody>
                  <a:tcPr marL="138553" marR="138553" marT="69277" marB="69277" anchor="b"/>
                </a:tc>
                <a:tc hMerge="1">
                  <a:txBody>
                    <a:bodyPr/>
                    <a:lstStyle/>
                    <a:p>
                      <a:endParaRPr lang="en-US"/>
                    </a:p>
                  </a:txBody>
                  <a:tcPr/>
                </a:tc>
                <a:tc>
                  <a:txBody>
                    <a:bodyPr/>
                    <a:lstStyle/>
                    <a:p>
                      <a:pPr marL="38100" marR="38100" algn="ctr">
                        <a:lnSpc>
                          <a:spcPts val="1600"/>
                        </a:lnSpc>
                        <a:spcBef>
                          <a:spcPts val="0"/>
                        </a:spcBef>
                        <a:spcAft>
                          <a:spcPts val="0"/>
                        </a:spcAft>
                      </a:pPr>
                      <a:r>
                        <a:rPr lang="en-US" sz="2100">
                          <a:effectLst/>
                        </a:rPr>
                        <a:t>Frequency</a:t>
                      </a:r>
                      <a:endParaRPr lang="en-US" sz="3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b"/>
                </a:tc>
                <a:tc>
                  <a:txBody>
                    <a:bodyPr/>
                    <a:lstStyle/>
                    <a:p>
                      <a:pPr marL="38100" marR="38100" algn="ctr">
                        <a:lnSpc>
                          <a:spcPts val="1600"/>
                        </a:lnSpc>
                        <a:spcBef>
                          <a:spcPts val="0"/>
                        </a:spcBef>
                        <a:spcAft>
                          <a:spcPts val="0"/>
                        </a:spcAft>
                      </a:pPr>
                      <a:r>
                        <a:rPr lang="en-US" sz="2100">
                          <a:effectLst/>
                        </a:rPr>
                        <a:t>Percent</a:t>
                      </a:r>
                      <a:endParaRPr lang="en-US" sz="3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b"/>
                </a:tc>
                <a:tc>
                  <a:txBody>
                    <a:bodyPr/>
                    <a:lstStyle/>
                    <a:p>
                      <a:pPr marL="38100" marR="38100" algn="ctr">
                        <a:lnSpc>
                          <a:spcPts val="1600"/>
                        </a:lnSpc>
                        <a:spcBef>
                          <a:spcPts val="0"/>
                        </a:spcBef>
                        <a:spcAft>
                          <a:spcPts val="0"/>
                        </a:spcAft>
                      </a:pPr>
                      <a:r>
                        <a:rPr lang="en-US" sz="2100">
                          <a:effectLst/>
                        </a:rPr>
                        <a:t>Valid Percent</a:t>
                      </a:r>
                      <a:endParaRPr lang="en-US" sz="3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b"/>
                </a:tc>
                <a:tc>
                  <a:txBody>
                    <a:bodyPr/>
                    <a:lstStyle/>
                    <a:p>
                      <a:pPr marL="38100" marR="38100" algn="ctr">
                        <a:lnSpc>
                          <a:spcPts val="1600"/>
                        </a:lnSpc>
                        <a:spcBef>
                          <a:spcPts val="0"/>
                        </a:spcBef>
                        <a:spcAft>
                          <a:spcPts val="0"/>
                        </a:spcAft>
                      </a:pPr>
                      <a:r>
                        <a:rPr lang="en-US" sz="2100">
                          <a:effectLst/>
                        </a:rPr>
                        <a:t>Cumulative Percent</a:t>
                      </a:r>
                      <a:endParaRPr lang="en-US" sz="3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b"/>
                </a:tc>
                <a:extLst>
                  <a:ext uri="{0D108BD9-81ED-4DB2-BD59-A6C34878D82A}">
                    <a16:rowId xmlns:a16="http://schemas.microsoft.com/office/drawing/2014/main" val="2356340488"/>
                  </a:ext>
                </a:extLst>
              </a:tr>
              <a:tr h="622143">
                <a:tc rowSpan="5">
                  <a:txBody>
                    <a:bodyPr/>
                    <a:lstStyle/>
                    <a:p>
                      <a:pPr marL="38100" marR="38100">
                        <a:lnSpc>
                          <a:spcPts val="1600"/>
                        </a:lnSpc>
                        <a:spcBef>
                          <a:spcPts val="0"/>
                        </a:spcBef>
                        <a:spcAft>
                          <a:spcPts val="0"/>
                        </a:spcAft>
                      </a:pPr>
                      <a:r>
                        <a:rPr lang="en-US" sz="2100">
                          <a:effectLst/>
                        </a:rPr>
                        <a:t>Valid</a:t>
                      </a:r>
                      <a:endParaRPr lang="en-US" sz="3000">
                        <a:effectLst/>
                        <a:latin typeface="Calibri" panose="020F0502020204030204" pitchFamily="34" charset="0"/>
                        <a:ea typeface="Calibri" panose="020F0502020204030204" pitchFamily="34" charset="0"/>
                        <a:cs typeface="Mangal" panose="02040503050203030202" pitchFamily="18" charset="0"/>
                      </a:endParaRPr>
                    </a:p>
                  </a:txBody>
                  <a:tcPr marL="138553" marR="138553" marT="69277" marB="69277"/>
                </a:tc>
                <a:tc>
                  <a:txBody>
                    <a:bodyPr/>
                    <a:lstStyle/>
                    <a:p>
                      <a:pPr marL="0" marR="0">
                        <a:lnSpc>
                          <a:spcPct val="107000"/>
                        </a:lnSpc>
                        <a:spcBef>
                          <a:spcPts val="0"/>
                        </a:spcBef>
                        <a:spcAft>
                          <a:spcPts val="0"/>
                        </a:spcAft>
                      </a:pPr>
                      <a:r>
                        <a:rPr lang="en-US" sz="3600">
                          <a:effectLst/>
                        </a:rPr>
                        <a:t> </a:t>
                      </a:r>
                      <a:endParaRPr lang="en-US" sz="3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38100" marR="38100" algn="r">
                        <a:lnSpc>
                          <a:spcPts val="1600"/>
                        </a:lnSpc>
                        <a:spcBef>
                          <a:spcPts val="0"/>
                        </a:spcBef>
                        <a:spcAft>
                          <a:spcPts val="0"/>
                        </a:spcAft>
                      </a:pPr>
                      <a:r>
                        <a:rPr lang="en-US" sz="2100">
                          <a:effectLst/>
                        </a:rPr>
                        <a:t>2</a:t>
                      </a:r>
                      <a:endParaRPr lang="en-US" sz="3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2100">
                          <a:effectLst/>
                        </a:rPr>
                        <a:t>1.6</a:t>
                      </a:r>
                      <a:endParaRPr lang="en-US" sz="3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2100">
                          <a:effectLst/>
                        </a:rPr>
                        <a:t>1.6</a:t>
                      </a:r>
                      <a:endParaRPr lang="en-US" sz="3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2100">
                          <a:effectLst/>
                        </a:rPr>
                        <a:t>1.6</a:t>
                      </a:r>
                      <a:endParaRPr lang="en-US" sz="3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84385"/>
                  </a:ext>
                </a:extLst>
              </a:tr>
              <a:tr h="671214">
                <a:tc vMerge="1">
                  <a:txBody>
                    <a:bodyPr/>
                    <a:lstStyle/>
                    <a:p>
                      <a:endParaRPr lang="en-US"/>
                    </a:p>
                  </a:txBody>
                  <a:tcPr/>
                </a:tc>
                <a:tc>
                  <a:txBody>
                    <a:bodyPr/>
                    <a:lstStyle/>
                    <a:p>
                      <a:pPr marL="38100" marR="38100">
                        <a:lnSpc>
                          <a:spcPts val="1600"/>
                        </a:lnSpc>
                        <a:spcBef>
                          <a:spcPts val="0"/>
                        </a:spcBef>
                        <a:spcAft>
                          <a:spcPts val="0"/>
                        </a:spcAft>
                      </a:pPr>
                      <a:r>
                        <a:rPr lang="en-US" sz="2100" dirty="0">
                          <a:effectLst/>
                        </a:rPr>
                        <a:t>Both (Private &amp; Public)</a:t>
                      </a:r>
                      <a:endParaRPr lang="en-US" sz="3000"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38100" marR="38100" algn="r">
                        <a:lnSpc>
                          <a:spcPts val="1600"/>
                        </a:lnSpc>
                        <a:spcBef>
                          <a:spcPts val="0"/>
                        </a:spcBef>
                        <a:spcAft>
                          <a:spcPts val="0"/>
                        </a:spcAft>
                      </a:pPr>
                      <a:r>
                        <a:rPr lang="en-US" sz="2100">
                          <a:effectLst/>
                        </a:rPr>
                        <a:t>2</a:t>
                      </a:r>
                      <a:endParaRPr lang="en-US" sz="3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2100">
                          <a:effectLst/>
                        </a:rPr>
                        <a:t>1.6</a:t>
                      </a:r>
                      <a:endParaRPr lang="en-US" sz="3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2100">
                          <a:effectLst/>
                        </a:rPr>
                        <a:t>1.6</a:t>
                      </a:r>
                      <a:endParaRPr lang="en-US" sz="3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2100">
                          <a:effectLst/>
                        </a:rPr>
                        <a:t>3.1</a:t>
                      </a:r>
                      <a:endParaRPr lang="en-US" sz="3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1316250089"/>
                  </a:ext>
                </a:extLst>
              </a:tr>
              <a:tr h="363318">
                <a:tc vMerge="1">
                  <a:txBody>
                    <a:bodyPr/>
                    <a:lstStyle/>
                    <a:p>
                      <a:endParaRPr lang="en-US"/>
                    </a:p>
                  </a:txBody>
                  <a:tcPr/>
                </a:tc>
                <a:tc>
                  <a:txBody>
                    <a:bodyPr/>
                    <a:lstStyle/>
                    <a:p>
                      <a:pPr marL="38100" marR="38100">
                        <a:lnSpc>
                          <a:spcPts val="1600"/>
                        </a:lnSpc>
                        <a:spcBef>
                          <a:spcPts val="0"/>
                        </a:spcBef>
                        <a:spcAft>
                          <a:spcPts val="0"/>
                        </a:spcAft>
                      </a:pPr>
                      <a:r>
                        <a:rPr lang="en-US" sz="2100">
                          <a:effectLst/>
                        </a:rPr>
                        <a:t>Private sector</a:t>
                      </a:r>
                      <a:endParaRPr lang="en-US" sz="3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38100" marR="38100" algn="r">
                        <a:lnSpc>
                          <a:spcPts val="1600"/>
                        </a:lnSpc>
                        <a:spcBef>
                          <a:spcPts val="0"/>
                        </a:spcBef>
                        <a:spcAft>
                          <a:spcPts val="0"/>
                        </a:spcAft>
                      </a:pPr>
                      <a:r>
                        <a:rPr lang="en-US" sz="2100">
                          <a:effectLst/>
                        </a:rPr>
                        <a:t>91</a:t>
                      </a:r>
                      <a:endParaRPr lang="en-US" sz="3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2100">
                          <a:effectLst/>
                        </a:rPr>
                        <a:t>71.6</a:t>
                      </a:r>
                      <a:endParaRPr lang="en-US" sz="3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2100">
                          <a:effectLst/>
                        </a:rPr>
                        <a:t>71.6</a:t>
                      </a:r>
                      <a:endParaRPr lang="en-US" sz="3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2100">
                          <a:effectLst/>
                        </a:rPr>
                        <a:t>74.8</a:t>
                      </a:r>
                      <a:endParaRPr lang="en-US" sz="3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2908663231"/>
                  </a:ext>
                </a:extLst>
              </a:tr>
              <a:tr h="363318">
                <a:tc vMerge="1">
                  <a:txBody>
                    <a:bodyPr/>
                    <a:lstStyle/>
                    <a:p>
                      <a:endParaRPr lang="en-US"/>
                    </a:p>
                  </a:txBody>
                  <a:tcPr/>
                </a:tc>
                <a:tc>
                  <a:txBody>
                    <a:bodyPr/>
                    <a:lstStyle/>
                    <a:p>
                      <a:pPr marL="38100" marR="38100">
                        <a:lnSpc>
                          <a:spcPts val="1600"/>
                        </a:lnSpc>
                        <a:spcBef>
                          <a:spcPts val="0"/>
                        </a:spcBef>
                        <a:spcAft>
                          <a:spcPts val="0"/>
                        </a:spcAft>
                      </a:pPr>
                      <a:r>
                        <a:rPr lang="en-US" sz="2100">
                          <a:effectLst/>
                        </a:rPr>
                        <a:t>Public sector</a:t>
                      </a:r>
                      <a:endParaRPr lang="en-US" sz="3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38100" marR="38100" algn="r">
                        <a:lnSpc>
                          <a:spcPts val="1600"/>
                        </a:lnSpc>
                        <a:spcBef>
                          <a:spcPts val="0"/>
                        </a:spcBef>
                        <a:spcAft>
                          <a:spcPts val="0"/>
                        </a:spcAft>
                      </a:pPr>
                      <a:r>
                        <a:rPr lang="en-US" sz="2100">
                          <a:effectLst/>
                        </a:rPr>
                        <a:t>32</a:t>
                      </a:r>
                      <a:endParaRPr lang="en-US" sz="3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2100">
                          <a:effectLst/>
                        </a:rPr>
                        <a:t>25.2</a:t>
                      </a:r>
                      <a:endParaRPr lang="en-US" sz="3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2100">
                          <a:effectLst/>
                        </a:rPr>
                        <a:t>25.2</a:t>
                      </a:r>
                      <a:endParaRPr lang="en-US" sz="3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2100">
                          <a:effectLst/>
                        </a:rPr>
                        <a:t>100.0</a:t>
                      </a:r>
                      <a:endParaRPr lang="en-US" sz="3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1927231726"/>
                  </a:ext>
                </a:extLst>
              </a:tr>
              <a:tr h="622143">
                <a:tc vMerge="1">
                  <a:txBody>
                    <a:bodyPr/>
                    <a:lstStyle/>
                    <a:p>
                      <a:endParaRPr lang="en-US"/>
                    </a:p>
                  </a:txBody>
                  <a:tcPr/>
                </a:tc>
                <a:tc>
                  <a:txBody>
                    <a:bodyPr/>
                    <a:lstStyle/>
                    <a:p>
                      <a:pPr marL="38100" marR="38100">
                        <a:lnSpc>
                          <a:spcPts val="1600"/>
                        </a:lnSpc>
                        <a:spcBef>
                          <a:spcPts val="0"/>
                        </a:spcBef>
                        <a:spcAft>
                          <a:spcPts val="0"/>
                        </a:spcAft>
                      </a:pPr>
                      <a:r>
                        <a:rPr lang="en-US" sz="2100">
                          <a:effectLst/>
                        </a:rPr>
                        <a:t>Total</a:t>
                      </a:r>
                      <a:endParaRPr lang="en-US" sz="3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38100" marR="38100" algn="r">
                        <a:lnSpc>
                          <a:spcPts val="1600"/>
                        </a:lnSpc>
                        <a:spcBef>
                          <a:spcPts val="0"/>
                        </a:spcBef>
                        <a:spcAft>
                          <a:spcPts val="0"/>
                        </a:spcAft>
                      </a:pPr>
                      <a:r>
                        <a:rPr lang="en-US" sz="2100">
                          <a:effectLst/>
                        </a:rPr>
                        <a:t>127</a:t>
                      </a:r>
                      <a:endParaRPr lang="en-US" sz="3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2100">
                          <a:effectLst/>
                        </a:rPr>
                        <a:t>100.0</a:t>
                      </a:r>
                      <a:endParaRPr lang="en-US" sz="3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2100">
                          <a:effectLst/>
                        </a:rPr>
                        <a:t>100.0</a:t>
                      </a:r>
                      <a:endParaRPr lang="en-US" sz="3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0" marR="0">
                        <a:lnSpc>
                          <a:spcPct val="107000"/>
                        </a:lnSpc>
                        <a:spcBef>
                          <a:spcPts val="0"/>
                        </a:spcBef>
                        <a:spcAft>
                          <a:spcPts val="0"/>
                        </a:spcAft>
                      </a:pPr>
                      <a:r>
                        <a:rPr lang="en-US" sz="3600" dirty="0">
                          <a:effectLst/>
                        </a:rPr>
                        <a:t> </a:t>
                      </a:r>
                      <a:endParaRPr lang="en-US" sz="3000"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4078943529"/>
                  </a:ext>
                </a:extLst>
              </a:tr>
            </a:tbl>
          </a:graphicData>
        </a:graphic>
      </p:graphicFrame>
    </p:spTree>
    <p:extLst>
      <p:ext uri="{BB962C8B-B14F-4D97-AF65-F5344CB8AC3E}">
        <p14:creationId xmlns:p14="http://schemas.microsoft.com/office/powerpoint/2010/main" val="2987046316"/>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9B35C-13A5-48FC-91BF-9FA50E443941}"/>
              </a:ext>
            </a:extLst>
          </p:cNvPr>
          <p:cNvSpPr>
            <a:spLocks noGrp="1"/>
          </p:cNvSpPr>
          <p:nvPr>
            <p:ph type="title"/>
          </p:nvPr>
        </p:nvSpPr>
        <p:spPr/>
        <p:txBody>
          <a:bodyPr/>
          <a:lstStyle/>
          <a:p>
            <a:r>
              <a:rPr lang="en-US" dirty="0"/>
              <a:t>Health Insurance</a:t>
            </a:r>
          </a:p>
        </p:txBody>
      </p:sp>
      <p:graphicFrame>
        <p:nvGraphicFramePr>
          <p:cNvPr id="5" name="Content Placeholder 4">
            <a:extLst>
              <a:ext uri="{FF2B5EF4-FFF2-40B4-BE49-F238E27FC236}">
                <a16:creationId xmlns:a16="http://schemas.microsoft.com/office/drawing/2014/main" id="{76581051-AB29-4B0E-8278-5DE40FCD81AB}"/>
              </a:ext>
            </a:extLst>
          </p:cNvPr>
          <p:cNvGraphicFramePr>
            <a:graphicFrameLocks noGrp="1"/>
          </p:cNvGraphicFramePr>
          <p:nvPr>
            <p:ph idx="1"/>
            <p:extLst>
              <p:ext uri="{D42A27DB-BD31-4B8C-83A1-F6EECF244321}">
                <p14:modId xmlns:p14="http://schemas.microsoft.com/office/powerpoint/2010/main" val="110159577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0000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a:extLst>
              <a:ext uri="{FF2B5EF4-FFF2-40B4-BE49-F238E27FC236}">
                <a16:creationId xmlns:a16="http://schemas.microsoft.com/office/drawing/2014/main" id="{A53CB825-46B8-42C1-AF9E-8F269C7697C0}"/>
              </a:ext>
            </a:extLst>
          </p:cNvPr>
          <p:cNvPicPr>
            <a:picLocks noGrp="1"/>
          </p:cNvPicPr>
          <p:nvPr>
            <p:ph idx="1"/>
          </p:nvPr>
        </p:nvPicPr>
        <p:blipFill>
          <a:blip r:embed="rId2"/>
          <a:stretch>
            <a:fillRect/>
          </a:stretch>
        </p:blipFill>
        <p:spPr>
          <a:xfrm>
            <a:off x="1240532" y="1675227"/>
            <a:ext cx="9710935" cy="4394199"/>
          </a:xfrm>
          <a:prstGeom prst="rect">
            <a:avLst/>
          </a:prstGeom>
        </p:spPr>
      </p:pic>
      <p:sp>
        <p:nvSpPr>
          <p:cNvPr id="2" name="Title 1">
            <a:extLst>
              <a:ext uri="{FF2B5EF4-FFF2-40B4-BE49-F238E27FC236}">
                <a16:creationId xmlns:a16="http://schemas.microsoft.com/office/drawing/2014/main" id="{78FB45BC-5395-4EAD-99E8-F7054CEDA0BC}"/>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Clients</a:t>
            </a:r>
          </a:p>
        </p:txBody>
      </p:sp>
    </p:spTree>
    <p:extLst>
      <p:ext uri="{BB962C8B-B14F-4D97-AF65-F5344CB8AC3E}">
        <p14:creationId xmlns:p14="http://schemas.microsoft.com/office/powerpoint/2010/main" val="4109291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3A2DD-79C5-4CAD-9730-4D55D4ED73A2}"/>
              </a:ext>
            </a:extLst>
          </p:cNvPr>
          <p:cNvSpPr>
            <a:spLocks noGrp="1"/>
          </p:cNvSpPr>
          <p:nvPr>
            <p:ph type="title"/>
          </p:nvPr>
        </p:nvSpPr>
        <p:spPr/>
        <p:txBody>
          <a:bodyPr/>
          <a:lstStyle/>
          <a:p>
            <a:r>
              <a:rPr lang="en-US" dirty="0"/>
              <a:t>Insurance Reimbursement</a:t>
            </a:r>
          </a:p>
        </p:txBody>
      </p:sp>
      <p:graphicFrame>
        <p:nvGraphicFramePr>
          <p:cNvPr id="7" name="Content Placeholder 6">
            <a:extLst>
              <a:ext uri="{FF2B5EF4-FFF2-40B4-BE49-F238E27FC236}">
                <a16:creationId xmlns:a16="http://schemas.microsoft.com/office/drawing/2014/main" id="{F354A508-E6EA-41CB-89EA-B0EE30700FD9}"/>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5898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F969E-B3DD-49D6-8A90-3F93160C4D1C}"/>
              </a:ext>
            </a:extLst>
          </p:cNvPr>
          <p:cNvSpPr>
            <a:spLocks noGrp="1"/>
          </p:cNvSpPr>
          <p:nvPr>
            <p:ph type="title"/>
          </p:nvPr>
        </p:nvSpPr>
        <p:spPr>
          <a:xfrm>
            <a:off x="838200" y="365125"/>
            <a:ext cx="10515600" cy="1325563"/>
          </a:xfrm>
        </p:spPr>
        <p:txBody>
          <a:bodyPr>
            <a:noAutofit/>
          </a:bodyPr>
          <a:lstStyle/>
          <a:p>
            <a:r>
              <a:rPr lang="en-US" sz="2400" dirty="0"/>
              <a:t>When data was further analyzed it was found that in most of cases where none amount was reimbursed, OPD services (68%) was availed and only 20% were hospitalized</a:t>
            </a:r>
          </a:p>
        </p:txBody>
      </p:sp>
      <p:sp>
        <p:nvSpPr>
          <p:cNvPr id="3" name="Content Placeholder 2">
            <a:extLst>
              <a:ext uri="{FF2B5EF4-FFF2-40B4-BE49-F238E27FC236}">
                <a16:creationId xmlns:a16="http://schemas.microsoft.com/office/drawing/2014/main" id="{647614AA-EFE5-419E-BF36-BAD257C43CDB}"/>
              </a:ext>
            </a:extLst>
          </p:cNvPr>
          <p:cNvSpPr>
            <a:spLocks noGrp="1"/>
          </p:cNvSpPr>
          <p:nvPr>
            <p:ph idx="1"/>
          </p:nvPr>
        </p:nvSpPr>
        <p:spPr>
          <a:xfrm>
            <a:off x="838200" y="1825625"/>
            <a:ext cx="10515600" cy="4351338"/>
          </a:xfrm>
        </p:spPr>
        <p:txBody>
          <a:bodyPr/>
          <a:lstStyle/>
          <a:p>
            <a:pPr marL="0" indent="0">
              <a:buNone/>
            </a:pPr>
            <a:endParaRPr lang="en-US" dirty="0"/>
          </a:p>
        </p:txBody>
      </p:sp>
      <p:graphicFrame>
        <p:nvGraphicFramePr>
          <p:cNvPr id="4" name="Table 3">
            <a:extLst>
              <a:ext uri="{FF2B5EF4-FFF2-40B4-BE49-F238E27FC236}">
                <a16:creationId xmlns:a16="http://schemas.microsoft.com/office/drawing/2014/main" id="{06B0A12B-0E92-437A-B7A0-80F84DCE2438}"/>
              </a:ext>
            </a:extLst>
          </p:cNvPr>
          <p:cNvGraphicFramePr>
            <a:graphicFrameLocks noGrp="1"/>
          </p:cNvGraphicFramePr>
          <p:nvPr>
            <p:extLst>
              <p:ext uri="{D42A27DB-BD31-4B8C-83A1-F6EECF244321}">
                <p14:modId xmlns:p14="http://schemas.microsoft.com/office/powerpoint/2010/main" val="2312090793"/>
              </p:ext>
            </p:extLst>
          </p:nvPr>
        </p:nvGraphicFramePr>
        <p:xfrm>
          <a:off x="261513" y="2909254"/>
          <a:ext cx="5331893" cy="3178909"/>
        </p:xfrm>
        <a:graphic>
          <a:graphicData uri="http://schemas.openxmlformats.org/drawingml/2006/table">
            <a:tbl>
              <a:tblPr>
                <a:tableStyleId>{69CF1AB2-1976-4502-BF36-3FF5EA218861}</a:tableStyleId>
              </a:tblPr>
              <a:tblGrid>
                <a:gridCol w="529938">
                  <a:extLst>
                    <a:ext uri="{9D8B030D-6E8A-4147-A177-3AD203B41FA5}">
                      <a16:colId xmlns:a16="http://schemas.microsoft.com/office/drawing/2014/main" val="2130780034"/>
                    </a:ext>
                  </a:extLst>
                </a:gridCol>
                <a:gridCol w="838797">
                  <a:extLst>
                    <a:ext uri="{9D8B030D-6E8A-4147-A177-3AD203B41FA5}">
                      <a16:colId xmlns:a16="http://schemas.microsoft.com/office/drawing/2014/main" val="2061131296"/>
                    </a:ext>
                  </a:extLst>
                </a:gridCol>
                <a:gridCol w="838797">
                  <a:extLst>
                    <a:ext uri="{9D8B030D-6E8A-4147-A177-3AD203B41FA5}">
                      <a16:colId xmlns:a16="http://schemas.microsoft.com/office/drawing/2014/main" val="3551715105"/>
                    </a:ext>
                  </a:extLst>
                </a:gridCol>
                <a:gridCol w="1004607">
                  <a:extLst>
                    <a:ext uri="{9D8B030D-6E8A-4147-A177-3AD203B41FA5}">
                      <a16:colId xmlns:a16="http://schemas.microsoft.com/office/drawing/2014/main" val="2990279287"/>
                    </a:ext>
                  </a:extLst>
                </a:gridCol>
                <a:gridCol w="1059877">
                  <a:extLst>
                    <a:ext uri="{9D8B030D-6E8A-4147-A177-3AD203B41FA5}">
                      <a16:colId xmlns:a16="http://schemas.microsoft.com/office/drawing/2014/main" val="683201705"/>
                    </a:ext>
                  </a:extLst>
                </a:gridCol>
                <a:gridCol w="1059877">
                  <a:extLst>
                    <a:ext uri="{9D8B030D-6E8A-4147-A177-3AD203B41FA5}">
                      <a16:colId xmlns:a16="http://schemas.microsoft.com/office/drawing/2014/main" val="1300224721"/>
                    </a:ext>
                  </a:extLst>
                </a:gridCol>
              </a:tblGrid>
              <a:tr h="529818">
                <a:tc gridSpan="6">
                  <a:txBody>
                    <a:bodyPr/>
                    <a:lstStyle/>
                    <a:p>
                      <a:pPr marL="38100" marR="38100" algn="ctr">
                        <a:lnSpc>
                          <a:spcPts val="1600"/>
                        </a:lnSpc>
                        <a:spcBef>
                          <a:spcPts val="0"/>
                        </a:spcBef>
                        <a:spcAft>
                          <a:spcPts val="0"/>
                        </a:spcAft>
                      </a:pPr>
                      <a:r>
                        <a:rPr lang="en-US" sz="1400" dirty="0">
                          <a:effectLst/>
                        </a:rPr>
                        <a:t>Hospitalization </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20587513"/>
                  </a:ext>
                </a:extLst>
              </a:tr>
              <a:tr h="1059637">
                <a:tc gridSpan="2">
                  <a:txBody>
                    <a:bodyPr/>
                    <a:lstStyle/>
                    <a:p>
                      <a:pPr marL="0" marR="0">
                        <a:lnSpc>
                          <a:spcPct val="107000"/>
                        </a:lnSpc>
                        <a:spcBef>
                          <a:spcPts val="0"/>
                        </a:spcBef>
                        <a:spcAft>
                          <a:spcPts val="0"/>
                        </a:spcAft>
                      </a:pPr>
                      <a:r>
                        <a:rPr lang="en-US" sz="2400" dirty="0">
                          <a:effectLst/>
                        </a:rPr>
                        <a:t> </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b"/>
                </a:tc>
                <a:tc hMerge="1">
                  <a:txBody>
                    <a:bodyPr/>
                    <a:lstStyle/>
                    <a:p>
                      <a:endParaRPr lang="en-US"/>
                    </a:p>
                  </a:txBody>
                  <a:tcPr/>
                </a:tc>
                <a:tc>
                  <a:txBody>
                    <a:bodyPr/>
                    <a:lstStyle/>
                    <a:p>
                      <a:pPr marL="38100" marR="38100" algn="ctr">
                        <a:lnSpc>
                          <a:spcPts val="1600"/>
                        </a:lnSpc>
                        <a:spcBef>
                          <a:spcPts val="0"/>
                        </a:spcBef>
                        <a:spcAft>
                          <a:spcPts val="0"/>
                        </a:spcAft>
                      </a:pPr>
                      <a:r>
                        <a:rPr lang="en-US" sz="1400">
                          <a:effectLst/>
                        </a:rPr>
                        <a:t>Frequency</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b"/>
                </a:tc>
                <a:tc>
                  <a:txBody>
                    <a:bodyPr/>
                    <a:lstStyle/>
                    <a:p>
                      <a:pPr marL="38100" marR="38100" algn="ctr">
                        <a:lnSpc>
                          <a:spcPts val="1600"/>
                        </a:lnSpc>
                        <a:spcBef>
                          <a:spcPts val="0"/>
                        </a:spcBef>
                        <a:spcAft>
                          <a:spcPts val="0"/>
                        </a:spcAft>
                      </a:pPr>
                      <a:r>
                        <a:rPr lang="en-US" sz="1400" dirty="0">
                          <a:effectLst/>
                        </a:rPr>
                        <a:t>Percent</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b"/>
                </a:tc>
                <a:tc>
                  <a:txBody>
                    <a:bodyPr/>
                    <a:lstStyle/>
                    <a:p>
                      <a:pPr marL="38100" marR="38100" algn="ctr">
                        <a:lnSpc>
                          <a:spcPts val="1600"/>
                        </a:lnSpc>
                        <a:spcBef>
                          <a:spcPts val="0"/>
                        </a:spcBef>
                        <a:spcAft>
                          <a:spcPts val="0"/>
                        </a:spcAft>
                      </a:pPr>
                      <a:r>
                        <a:rPr lang="en-US" sz="1400">
                          <a:effectLst/>
                        </a:rPr>
                        <a:t>Valid Percent</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b"/>
                </a:tc>
                <a:tc>
                  <a:txBody>
                    <a:bodyPr/>
                    <a:lstStyle/>
                    <a:p>
                      <a:pPr marL="38100" marR="38100" algn="ctr">
                        <a:lnSpc>
                          <a:spcPts val="1600"/>
                        </a:lnSpc>
                        <a:spcBef>
                          <a:spcPts val="0"/>
                        </a:spcBef>
                        <a:spcAft>
                          <a:spcPts val="0"/>
                        </a:spcAft>
                      </a:pPr>
                      <a:r>
                        <a:rPr lang="en-US" sz="1400">
                          <a:effectLst/>
                        </a:rPr>
                        <a:t>Cumulative Percent</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b"/>
                </a:tc>
                <a:extLst>
                  <a:ext uri="{0D108BD9-81ED-4DB2-BD59-A6C34878D82A}">
                    <a16:rowId xmlns:a16="http://schemas.microsoft.com/office/drawing/2014/main" val="388303968"/>
                  </a:ext>
                </a:extLst>
              </a:tr>
              <a:tr h="529818">
                <a:tc rowSpan="3">
                  <a:txBody>
                    <a:bodyPr/>
                    <a:lstStyle/>
                    <a:p>
                      <a:pPr marL="38100" marR="38100">
                        <a:lnSpc>
                          <a:spcPts val="1600"/>
                        </a:lnSpc>
                        <a:spcBef>
                          <a:spcPts val="0"/>
                        </a:spcBef>
                        <a:spcAft>
                          <a:spcPts val="0"/>
                        </a:spcAft>
                      </a:pPr>
                      <a:r>
                        <a:rPr lang="en-US" sz="1400">
                          <a:effectLst/>
                        </a:rPr>
                        <a:t>Valid</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38100" marR="38100">
                        <a:lnSpc>
                          <a:spcPts val="1600"/>
                        </a:lnSpc>
                        <a:spcBef>
                          <a:spcPts val="0"/>
                        </a:spcBef>
                        <a:spcAft>
                          <a:spcPts val="0"/>
                        </a:spcAft>
                      </a:pPr>
                      <a:r>
                        <a:rPr lang="en-US" sz="1400">
                          <a:effectLst/>
                        </a:rPr>
                        <a:t>No</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40</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1400">
                          <a:effectLst/>
                        </a:rPr>
                        <a:t>80.0</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1400">
                          <a:effectLst/>
                        </a:rPr>
                        <a:t>80.0</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1400">
                          <a:effectLst/>
                        </a:rPr>
                        <a:t>80.0</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2902674564"/>
                  </a:ext>
                </a:extLst>
              </a:tr>
              <a:tr h="529818">
                <a:tc vMerge="1">
                  <a:txBody>
                    <a:bodyPr/>
                    <a:lstStyle/>
                    <a:p>
                      <a:endParaRPr lang="en-US"/>
                    </a:p>
                  </a:txBody>
                  <a:tcPr/>
                </a:tc>
                <a:tc>
                  <a:txBody>
                    <a:bodyPr/>
                    <a:lstStyle/>
                    <a:p>
                      <a:pPr marL="38100" marR="38100">
                        <a:lnSpc>
                          <a:spcPts val="1600"/>
                        </a:lnSpc>
                        <a:spcBef>
                          <a:spcPts val="0"/>
                        </a:spcBef>
                        <a:spcAft>
                          <a:spcPts val="0"/>
                        </a:spcAft>
                      </a:pPr>
                      <a:r>
                        <a:rPr lang="en-US" sz="1400">
                          <a:effectLst/>
                        </a:rPr>
                        <a:t>Yes</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10</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1400">
                          <a:effectLst/>
                        </a:rPr>
                        <a:t>20.0</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1400">
                          <a:effectLst/>
                        </a:rPr>
                        <a:t>20.0</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1400">
                          <a:effectLst/>
                        </a:rPr>
                        <a:t>100.0</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915021139"/>
                  </a:ext>
                </a:extLst>
              </a:tr>
              <a:tr h="529818">
                <a:tc vMerge="1">
                  <a:txBody>
                    <a:bodyPr/>
                    <a:lstStyle/>
                    <a:p>
                      <a:endParaRPr lang="en-US"/>
                    </a:p>
                  </a:txBody>
                  <a:tcPr/>
                </a:tc>
                <a:tc>
                  <a:txBody>
                    <a:bodyPr/>
                    <a:lstStyle/>
                    <a:p>
                      <a:pPr marL="38100" marR="38100">
                        <a:lnSpc>
                          <a:spcPts val="1600"/>
                        </a:lnSpc>
                        <a:spcBef>
                          <a:spcPts val="0"/>
                        </a:spcBef>
                        <a:spcAft>
                          <a:spcPts val="0"/>
                        </a:spcAft>
                      </a:pPr>
                      <a:r>
                        <a:rPr lang="en-US" sz="1400">
                          <a:effectLst/>
                        </a:rPr>
                        <a:t>Total</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50</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1400">
                          <a:effectLst/>
                        </a:rPr>
                        <a:t>100.0</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1400">
                          <a:effectLst/>
                        </a:rPr>
                        <a:t>100.0</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0" marR="0">
                        <a:lnSpc>
                          <a:spcPct val="107000"/>
                        </a:lnSpc>
                        <a:spcBef>
                          <a:spcPts val="0"/>
                        </a:spcBef>
                        <a:spcAft>
                          <a:spcPts val="0"/>
                        </a:spcAft>
                      </a:pPr>
                      <a:r>
                        <a:rPr lang="en-US" sz="2400" dirty="0">
                          <a:effectLst/>
                        </a:rPr>
                        <a:t> </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121168817"/>
                  </a:ext>
                </a:extLst>
              </a:tr>
            </a:tbl>
          </a:graphicData>
        </a:graphic>
      </p:graphicFrame>
      <p:graphicFrame>
        <p:nvGraphicFramePr>
          <p:cNvPr id="5" name="Table 4">
            <a:extLst>
              <a:ext uri="{FF2B5EF4-FFF2-40B4-BE49-F238E27FC236}">
                <a16:creationId xmlns:a16="http://schemas.microsoft.com/office/drawing/2014/main" id="{D1F85D1D-48C1-4992-A422-718B90E45CDF}"/>
              </a:ext>
            </a:extLst>
          </p:cNvPr>
          <p:cNvGraphicFramePr>
            <a:graphicFrameLocks noGrp="1"/>
          </p:cNvGraphicFramePr>
          <p:nvPr>
            <p:extLst>
              <p:ext uri="{D42A27DB-BD31-4B8C-83A1-F6EECF244321}">
                <p14:modId xmlns:p14="http://schemas.microsoft.com/office/powerpoint/2010/main" val="2217078969"/>
              </p:ext>
            </p:extLst>
          </p:nvPr>
        </p:nvGraphicFramePr>
        <p:xfrm>
          <a:off x="6313251" y="2909253"/>
          <a:ext cx="5617236" cy="3178910"/>
        </p:xfrm>
        <a:graphic>
          <a:graphicData uri="http://schemas.openxmlformats.org/drawingml/2006/table">
            <a:tbl>
              <a:tblPr>
                <a:tableStyleId>{69CF1AB2-1976-4502-BF36-3FF5EA218861}</a:tableStyleId>
              </a:tblPr>
              <a:tblGrid>
                <a:gridCol w="558298">
                  <a:extLst>
                    <a:ext uri="{9D8B030D-6E8A-4147-A177-3AD203B41FA5}">
                      <a16:colId xmlns:a16="http://schemas.microsoft.com/office/drawing/2014/main" val="1681844803"/>
                    </a:ext>
                  </a:extLst>
                </a:gridCol>
                <a:gridCol w="883687">
                  <a:extLst>
                    <a:ext uri="{9D8B030D-6E8A-4147-A177-3AD203B41FA5}">
                      <a16:colId xmlns:a16="http://schemas.microsoft.com/office/drawing/2014/main" val="1788501086"/>
                    </a:ext>
                  </a:extLst>
                </a:gridCol>
                <a:gridCol w="883687">
                  <a:extLst>
                    <a:ext uri="{9D8B030D-6E8A-4147-A177-3AD203B41FA5}">
                      <a16:colId xmlns:a16="http://schemas.microsoft.com/office/drawing/2014/main" val="2199046398"/>
                    </a:ext>
                  </a:extLst>
                </a:gridCol>
                <a:gridCol w="1058370">
                  <a:extLst>
                    <a:ext uri="{9D8B030D-6E8A-4147-A177-3AD203B41FA5}">
                      <a16:colId xmlns:a16="http://schemas.microsoft.com/office/drawing/2014/main" val="1547857702"/>
                    </a:ext>
                  </a:extLst>
                </a:gridCol>
                <a:gridCol w="1116597">
                  <a:extLst>
                    <a:ext uri="{9D8B030D-6E8A-4147-A177-3AD203B41FA5}">
                      <a16:colId xmlns:a16="http://schemas.microsoft.com/office/drawing/2014/main" val="2106302502"/>
                    </a:ext>
                  </a:extLst>
                </a:gridCol>
                <a:gridCol w="1116597">
                  <a:extLst>
                    <a:ext uri="{9D8B030D-6E8A-4147-A177-3AD203B41FA5}">
                      <a16:colId xmlns:a16="http://schemas.microsoft.com/office/drawing/2014/main" val="1172926641"/>
                    </a:ext>
                  </a:extLst>
                </a:gridCol>
              </a:tblGrid>
              <a:tr h="517929">
                <a:tc gridSpan="6">
                  <a:txBody>
                    <a:bodyPr/>
                    <a:lstStyle/>
                    <a:p>
                      <a:pPr marL="38100" marR="38100" algn="ctr">
                        <a:lnSpc>
                          <a:spcPts val="1600"/>
                        </a:lnSpc>
                        <a:spcBef>
                          <a:spcPts val="0"/>
                        </a:spcBef>
                        <a:spcAft>
                          <a:spcPts val="0"/>
                        </a:spcAft>
                      </a:pPr>
                      <a:r>
                        <a:rPr lang="en-US" sz="1400" dirty="0">
                          <a:effectLst/>
                        </a:rPr>
                        <a:t>Payment for OPD (Out Patient Department)</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14912458"/>
                  </a:ext>
                </a:extLst>
              </a:tr>
              <a:tr h="1094405">
                <a:tc gridSpan="2">
                  <a:txBody>
                    <a:bodyPr/>
                    <a:lstStyle/>
                    <a:p>
                      <a:pPr marL="0" marR="0">
                        <a:lnSpc>
                          <a:spcPct val="107000"/>
                        </a:lnSpc>
                        <a:spcBef>
                          <a:spcPts val="0"/>
                        </a:spcBef>
                        <a:spcAft>
                          <a:spcPts val="0"/>
                        </a:spcAft>
                      </a:pPr>
                      <a:r>
                        <a:rPr lang="en-US" sz="2400">
                          <a:effectLst/>
                        </a:rPr>
                        <a:t> </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b"/>
                </a:tc>
                <a:tc hMerge="1">
                  <a:txBody>
                    <a:bodyPr/>
                    <a:lstStyle/>
                    <a:p>
                      <a:endParaRPr lang="en-US"/>
                    </a:p>
                  </a:txBody>
                  <a:tcPr/>
                </a:tc>
                <a:tc>
                  <a:txBody>
                    <a:bodyPr/>
                    <a:lstStyle/>
                    <a:p>
                      <a:pPr marL="38100" marR="38100" algn="ctr">
                        <a:lnSpc>
                          <a:spcPts val="1600"/>
                        </a:lnSpc>
                        <a:spcBef>
                          <a:spcPts val="0"/>
                        </a:spcBef>
                        <a:spcAft>
                          <a:spcPts val="0"/>
                        </a:spcAft>
                      </a:pPr>
                      <a:r>
                        <a:rPr lang="en-US" sz="1400" dirty="0">
                          <a:effectLst/>
                        </a:rPr>
                        <a:t>Frequency</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b"/>
                </a:tc>
                <a:tc>
                  <a:txBody>
                    <a:bodyPr/>
                    <a:lstStyle/>
                    <a:p>
                      <a:pPr marL="38100" marR="38100" algn="ctr">
                        <a:lnSpc>
                          <a:spcPts val="1600"/>
                        </a:lnSpc>
                        <a:spcBef>
                          <a:spcPts val="0"/>
                        </a:spcBef>
                        <a:spcAft>
                          <a:spcPts val="0"/>
                        </a:spcAft>
                      </a:pPr>
                      <a:r>
                        <a:rPr lang="en-US" sz="1400">
                          <a:effectLst/>
                        </a:rPr>
                        <a:t>Percent</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b"/>
                </a:tc>
                <a:tc>
                  <a:txBody>
                    <a:bodyPr/>
                    <a:lstStyle/>
                    <a:p>
                      <a:pPr marL="38100" marR="38100" algn="ctr">
                        <a:lnSpc>
                          <a:spcPts val="1600"/>
                        </a:lnSpc>
                        <a:spcBef>
                          <a:spcPts val="0"/>
                        </a:spcBef>
                        <a:spcAft>
                          <a:spcPts val="0"/>
                        </a:spcAft>
                      </a:pPr>
                      <a:r>
                        <a:rPr lang="en-US" sz="1400">
                          <a:effectLst/>
                        </a:rPr>
                        <a:t>Valid Percent</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b"/>
                </a:tc>
                <a:tc>
                  <a:txBody>
                    <a:bodyPr/>
                    <a:lstStyle/>
                    <a:p>
                      <a:pPr marL="38100" marR="38100" algn="ctr">
                        <a:lnSpc>
                          <a:spcPts val="1600"/>
                        </a:lnSpc>
                        <a:spcBef>
                          <a:spcPts val="0"/>
                        </a:spcBef>
                        <a:spcAft>
                          <a:spcPts val="0"/>
                        </a:spcAft>
                      </a:pPr>
                      <a:r>
                        <a:rPr lang="en-US" sz="1400">
                          <a:effectLst/>
                        </a:rPr>
                        <a:t>Cumulative Percent</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b"/>
                </a:tc>
                <a:extLst>
                  <a:ext uri="{0D108BD9-81ED-4DB2-BD59-A6C34878D82A}">
                    <a16:rowId xmlns:a16="http://schemas.microsoft.com/office/drawing/2014/main" val="1626071850"/>
                  </a:ext>
                </a:extLst>
              </a:tr>
              <a:tr h="517929">
                <a:tc rowSpan="3">
                  <a:txBody>
                    <a:bodyPr/>
                    <a:lstStyle/>
                    <a:p>
                      <a:pPr marL="38100" marR="38100">
                        <a:lnSpc>
                          <a:spcPts val="1600"/>
                        </a:lnSpc>
                        <a:spcBef>
                          <a:spcPts val="0"/>
                        </a:spcBef>
                        <a:spcAft>
                          <a:spcPts val="0"/>
                        </a:spcAft>
                      </a:pPr>
                      <a:r>
                        <a:rPr lang="en-US" sz="1400" dirty="0">
                          <a:effectLst/>
                        </a:rPr>
                        <a:t>Valid</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38100" marR="38100">
                        <a:lnSpc>
                          <a:spcPts val="1600"/>
                        </a:lnSpc>
                        <a:spcBef>
                          <a:spcPts val="0"/>
                        </a:spcBef>
                        <a:spcAft>
                          <a:spcPts val="0"/>
                        </a:spcAft>
                      </a:pPr>
                      <a:r>
                        <a:rPr lang="en-US" sz="1400">
                          <a:effectLst/>
                        </a:rPr>
                        <a:t>No</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38100" marR="38100" algn="r">
                        <a:lnSpc>
                          <a:spcPts val="1600"/>
                        </a:lnSpc>
                        <a:spcBef>
                          <a:spcPts val="0"/>
                        </a:spcBef>
                        <a:spcAft>
                          <a:spcPts val="0"/>
                        </a:spcAft>
                      </a:pPr>
                      <a:r>
                        <a:rPr lang="en-US" sz="1400" dirty="0">
                          <a:effectLst/>
                        </a:rPr>
                        <a:t>16</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1400">
                          <a:effectLst/>
                        </a:rPr>
                        <a:t>32.0</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1400">
                          <a:effectLst/>
                        </a:rPr>
                        <a:t>32.0</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1400">
                          <a:effectLst/>
                        </a:rPr>
                        <a:t>32.0</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3685390764"/>
                  </a:ext>
                </a:extLst>
              </a:tr>
              <a:tr h="517929">
                <a:tc vMerge="1">
                  <a:txBody>
                    <a:bodyPr/>
                    <a:lstStyle/>
                    <a:p>
                      <a:endParaRPr lang="en-US"/>
                    </a:p>
                  </a:txBody>
                  <a:tcPr/>
                </a:tc>
                <a:tc>
                  <a:txBody>
                    <a:bodyPr/>
                    <a:lstStyle/>
                    <a:p>
                      <a:pPr marL="38100" marR="38100">
                        <a:lnSpc>
                          <a:spcPts val="1600"/>
                        </a:lnSpc>
                        <a:spcBef>
                          <a:spcPts val="0"/>
                        </a:spcBef>
                        <a:spcAft>
                          <a:spcPts val="0"/>
                        </a:spcAft>
                      </a:pPr>
                      <a:r>
                        <a:rPr lang="en-US" sz="1400" dirty="0">
                          <a:effectLst/>
                        </a:rPr>
                        <a:t>Yes</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38100" marR="38100" algn="r">
                        <a:lnSpc>
                          <a:spcPts val="1600"/>
                        </a:lnSpc>
                        <a:spcBef>
                          <a:spcPts val="0"/>
                        </a:spcBef>
                        <a:spcAft>
                          <a:spcPts val="0"/>
                        </a:spcAft>
                      </a:pPr>
                      <a:r>
                        <a:rPr lang="en-US" sz="1400" dirty="0">
                          <a:effectLst/>
                        </a:rPr>
                        <a:t>34</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1400">
                          <a:effectLst/>
                        </a:rPr>
                        <a:t>68.0</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1400">
                          <a:effectLst/>
                        </a:rPr>
                        <a:t>68.0</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1400">
                          <a:effectLst/>
                        </a:rPr>
                        <a:t>100.0</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2877383586"/>
                  </a:ext>
                </a:extLst>
              </a:tr>
              <a:tr h="530718">
                <a:tc vMerge="1">
                  <a:txBody>
                    <a:bodyPr/>
                    <a:lstStyle/>
                    <a:p>
                      <a:endParaRPr lang="en-US"/>
                    </a:p>
                  </a:txBody>
                  <a:tcPr/>
                </a:tc>
                <a:tc>
                  <a:txBody>
                    <a:bodyPr/>
                    <a:lstStyle/>
                    <a:p>
                      <a:pPr marL="38100" marR="38100">
                        <a:lnSpc>
                          <a:spcPts val="1600"/>
                        </a:lnSpc>
                        <a:spcBef>
                          <a:spcPts val="0"/>
                        </a:spcBef>
                        <a:spcAft>
                          <a:spcPts val="0"/>
                        </a:spcAft>
                      </a:pPr>
                      <a:r>
                        <a:rPr lang="en-US" sz="1400">
                          <a:effectLst/>
                        </a:rPr>
                        <a:t>Total</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50</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1400">
                          <a:effectLst/>
                        </a:rPr>
                        <a:t>100.0</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1400">
                          <a:effectLst/>
                        </a:rPr>
                        <a:t>100.0</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0" marR="0">
                        <a:lnSpc>
                          <a:spcPct val="107000"/>
                        </a:lnSpc>
                        <a:spcBef>
                          <a:spcPts val="0"/>
                        </a:spcBef>
                        <a:spcAft>
                          <a:spcPts val="0"/>
                        </a:spcAft>
                      </a:pPr>
                      <a:r>
                        <a:rPr lang="en-US" sz="2400" dirty="0">
                          <a:effectLst/>
                        </a:rPr>
                        <a:t> </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2507718307"/>
                  </a:ext>
                </a:extLst>
              </a:tr>
            </a:tbl>
          </a:graphicData>
        </a:graphic>
      </p:graphicFrame>
    </p:spTree>
    <p:extLst>
      <p:ext uri="{BB962C8B-B14F-4D97-AF65-F5344CB8AC3E}">
        <p14:creationId xmlns:p14="http://schemas.microsoft.com/office/powerpoint/2010/main" val="3896760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4543A-B6A5-4EB7-921F-BB7BEE942184}"/>
              </a:ext>
            </a:extLst>
          </p:cNvPr>
          <p:cNvSpPr>
            <a:spLocks noGrp="1"/>
          </p:cNvSpPr>
          <p:nvPr>
            <p:ph type="title"/>
          </p:nvPr>
        </p:nvSpPr>
        <p:spPr/>
        <p:txBody>
          <a:bodyPr/>
          <a:lstStyle/>
          <a:p>
            <a:r>
              <a:rPr lang="en-US" dirty="0"/>
              <a:t>Health Expenditure</a:t>
            </a:r>
          </a:p>
        </p:txBody>
      </p:sp>
      <p:sp>
        <p:nvSpPr>
          <p:cNvPr id="3" name="Content Placeholder 2">
            <a:extLst>
              <a:ext uri="{FF2B5EF4-FFF2-40B4-BE49-F238E27FC236}">
                <a16:creationId xmlns:a16="http://schemas.microsoft.com/office/drawing/2014/main" id="{2F1C2279-A0FE-4711-A585-A468780A74DA}"/>
              </a:ext>
            </a:extLst>
          </p:cNvPr>
          <p:cNvSpPr>
            <a:spLocks noGrp="1"/>
          </p:cNvSpPr>
          <p:nvPr>
            <p:ph idx="1"/>
          </p:nvPr>
        </p:nvSpPr>
        <p:spPr>
          <a:xfrm>
            <a:off x="912844" y="1690688"/>
            <a:ext cx="10515600" cy="1388117"/>
          </a:xfrm>
        </p:spPr>
        <p:txBody>
          <a:bodyPr/>
          <a:lstStyle/>
          <a:p>
            <a:pPr marL="0" indent="0">
              <a:buNone/>
            </a:pPr>
            <a:r>
              <a:rPr lang="en-US" dirty="0"/>
              <a:t>Total Health Expenditure for past year among study participants was 7% of total Household income and average Health Expenditure spending was 57937</a:t>
            </a:r>
          </a:p>
          <a:p>
            <a:pPr marL="0" indent="0">
              <a:buNone/>
            </a:pPr>
            <a:endParaRPr lang="en-US" dirty="0"/>
          </a:p>
        </p:txBody>
      </p:sp>
      <p:graphicFrame>
        <p:nvGraphicFramePr>
          <p:cNvPr id="5" name="Chart 4">
            <a:extLst>
              <a:ext uri="{FF2B5EF4-FFF2-40B4-BE49-F238E27FC236}">
                <a16:creationId xmlns:a16="http://schemas.microsoft.com/office/drawing/2014/main" id="{EE7AF128-3BF2-4FF2-8E3D-C657C5F16FF9}"/>
              </a:ext>
            </a:extLst>
          </p:cNvPr>
          <p:cNvGraphicFramePr/>
          <p:nvPr>
            <p:extLst>
              <p:ext uri="{D42A27DB-BD31-4B8C-83A1-F6EECF244321}">
                <p14:modId xmlns:p14="http://schemas.microsoft.com/office/powerpoint/2010/main" val="1576733378"/>
              </p:ext>
            </p:extLst>
          </p:nvPr>
        </p:nvGraphicFramePr>
        <p:xfrm>
          <a:off x="3352800" y="3078805"/>
          <a:ext cx="5382638" cy="3623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6890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3"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1">
            <a:extLst>
              <a:ext uri="{FF2B5EF4-FFF2-40B4-BE49-F238E27FC236}">
                <a16:creationId xmlns:a16="http://schemas.microsoft.com/office/drawing/2014/main" id="{4330B6AC-E6AB-45E4-A303-C8DE90EB2A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3318" y="760562"/>
            <a:ext cx="5298683" cy="6097438"/>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6">
            <a:extLst>
              <a:ext uri="{FF2B5EF4-FFF2-40B4-BE49-F238E27FC236}">
                <a16:creationId xmlns:a16="http://schemas.microsoft.com/office/drawing/2014/main" id="{610A8B7F-76A5-4B12-8C45-6294EC6071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4800" y="1957050"/>
            <a:ext cx="3945463" cy="3945463"/>
          </a:xfrm>
          <a:prstGeom prst="rect">
            <a:avLst/>
          </a:prstGeom>
        </p:spPr>
      </p:pic>
      <p:sp>
        <p:nvSpPr>
          <p:cNvPr id="2" name="Title 1">
            <a:extLst>
              <a:ext uri="{FF2B5EF4-FFF2-40B4-BE49-F238E27FC236}">
                <a16:creationId xmlns:a16="http://schemas.microsoft.com/office/drawing/2014/main" id="{28915C7F-8C05-4C21-AEC5-1F9D0A29C355}"/>
              </a:ext>
            </a:extLst>
          </p:cNvPr>
          <p:cNvSpPr>
            <a:spLocks noGrp="1"/>
          </p:cNvSpPr>
          <p:nvPr>
            <p:ph type="title"/>
          </p:nvPr>
        </p:nvSpPr>
        <p:spPr>
          <a:xfrm>
            <a:off x="801098" y="1396289"/>
            <a:ext cx="5277333" cy="1325563"/>
          </a:xfrm>
          <a:solidFill>
            <a:schemeClr val="accent5">
              <a:lumMod val="50000"/>
            </a:schemeClr>
          </a:solidFill>
        </p:spPr>
        <p:txBody>
          <a:bodyPr>
            <a:normAutofit/>
          </a:bodyPr>
          <a:lstStyle/>
          <a:p>
            <a:r>
              <a:rPr lang="en-US" dirty="0"/>
              <a:t>Health Expenditure</a:t>
            </a:r>
          </a:p>
        </p:txBody>
      </p:sp>
      <p:sp>
        <p:nvSpPr>
          <p:cNvPr id="3" name="Content Placeholder 2">
            <a:extLst>
              <a:ext uri="{FF2B5EF4-FFF2-40B4-BE49-F238E27FC236}">
                <a16:creationId xmlns:a16="http://schemas.microsoft.com/office/drawing/2014/main" id="{0EC75E99-6BCF-4325-84A4-658E9C41ECF9}"/>
              </a:ext>
            </a:extLst>
          </p:cNvPr>
          <p:cNvSpPr>
            <a:spLocks noGrp="1"/>
          </p:cNvSpPr>
          <p:nvPr>
            <p:ph idx="1"/>
          </p:nvPr>
        </p:nvSpPr>
        <p:spPr>
          <a:xfrm>
            <a:off x="805543" y="2871982"/>
            <a:ext cx="5272888" cy="3181684"/>
          </a:xfrm>
        </p:spPr>
        <p:txBody>
          <a:bodyPr anchor="t">
            <a:normAutofit/>
          </a:bodyPr>
          <a:lstStyle/>
          <a:p>
            <a:r>
              <a:rPr lang="en-US" sz="1800" dirty="0"/>
              <a:t>Average length of stay in hospital for study population was 3.16 days</a:t>
            </a:r>
          </a:p>
          <a:p>
            <a:r>
              <a:rPr lang="en-US" sz="1800" dirty="0"/>
              <a:t>Per day hospitalization cost amounted to 4712.41</a:t>
            </a:r>
          </a:p>
          <a:p>
            <a:r>
              <a:rPr lang="en-US" sz="1800" dirty="0"/>
              <a:t>Travel related to health events among study population is ranked 3</a:t>
            </a:r>
            <a:r>
              <a:rPr lang="en-US" sz="1800" baseline="30000" dirty="0"/>
              <a:t>rd</a:t>
            </a:r>
            <a:r>
              <a:rPr lang="en-US" sz="1800" dirty="0"/>
              <a:t> and the result is consistent with finding of bredenkamp (2010)</a:t>
            </a:r>
          </a:p>
          <a:p>
            <a:r>
              <a:rPr lang="en-US" sz="1800" dirty="0"/>
              <a:t>Average spending on Medication &amp; OPD was 12672 and 6977 respectively and together they contribute 33% in total health expenditure</a:t>
            </a:r>
          </a:p>
          <a:p>
            <a:endParaRPr lang="en-US" sz="1800" dirty="0"/>
          </a:p>
        </p:txBody>
      </p:sp>
    </p:spTree>
    <p:extLst>
      <p:ext uri="{BB962C8B-B14F-4D97-AF65-F5344CB8AC3E}">
        <p14:creationId xmlns:p14="http://schemas.microsoft.com/office/powerpoint/2010/main" val="1640493153"/>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330B6AC-E6AB-45E4-A303-C8DE90EB2A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3318" y="760562"/>
            <a:ext cx="5298683" cy="6097438"/>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889697-5F49-458E-8CDC-BDF115BE8472}"/>
              </a:ext>
            </a:extLst>
          </p:cNvPr>
          <p:cNvSpPr>
            <a:spLocks noGrp="1"/>
          </p:cNvSpPr>
          <p:nvPr>
            <p:ph type="title"/>
          </p:nvPr>
        </p:nvSpPr>
        <p:spPr>
          <a:xfrm>
            <a:off x="801098" y="1396289"/>
            <a:ext cx="5277333" cy="1325563"/>
          </a:xfrm>
        </p:spPr>
        <p:txBody>
          <a:bodyPr>
            <a:normAutofit/>
          </a:bodyPr>
          <a:lstStyle/>
          <a:p>
            <a:r>
              <a:rPr lang="en-US" dirty="0"/>
              <a:t>Out of Pocket Expenditure</a:t>
            </a:r>
          </a:p>
        </p:txBody>
      </p:sp>
      <p:sp>
        <p:nvSpPr>
          <p:cNvPr id="3" name="Content Placeholder 2">
            <a:extLst>
              <a:ext uri="{FF2B5EF4-FFF2-40B4-BE49-F238E27FC236}">
                <a16:creationId xmlns:a16="http://schemas.microsoft.com/office/drawing/2014/main" id="{E5D365EF-D2BD-4A69-A78B-BD4BD4C3ADCC}"/>
              </a:ext>
            </a:extLst>
          </p:cNvPr>
          <p:cNvSpPr>
            <a:spLocks noGrp="1"/>
          </p:cNvSpPr>
          <p:nvPr>
            <p:ph idx="1"/>
          </p:nvPr>
        </p:nvSpPr>
        <p:spPr>
          <a:xfrm>
            <a:off x="805543" y="2871982"/>
            <a:ext cx="5272888" cy="3181684"/>
          </a:xfrm>
        </p:spPr>
        <p:txBody>
          <a:bodyPr anchor="t">
            <a:normAutofit/>
          </a:bodyPr>
          <a:lstStyle/>
          <a:p>
            <a:r>
              <a:rPr lang="en-US" sz="1800" dirty="0"/>
              <a:t>OOP- 79% for the population under study </a:t>
            </a:r>
          </a:p>
          <a:p>
            <a:r>
              <a:rPr lang="en-US" sz="1800" dirty="0"/>
              <a:t>Slightly higher for average OOP for India, 67% as per NHA survey conducted in 2014-15 </a:t>
            </a:r>
          </a:p>
          <a:p>
            <a:r>
              <a:rPr lang="en-US" sz="1800" dirty="0"/>
              <a:t>Consistent with finding of </a:t>
            </a:r>
            <a:r>
              <a:rPr lang="en-US" sz="1800" dirty="0" err="1"/>
              <a:t>Jayakrishnan</a:t>
            </a:r>
            <a:r>
              <a:rPr lang="en-US" sz="1800" dirty="0"/>
              <a:t> (2016) that urban households relied mostly on Savings/Income (75%)</a:t>
            </a:r>
          </a:p>
          <a:p>
            <a:r>
              <a:rPr lang="en-US" sz="1800" dirty="0"/>
              <a:t>On an average households spend 45800 out of pocket per year to meet their healthcare needs (In contrast to NHSRC in patient Hospitalization average OOPE 45021)</a:t>
            </a:r>
          </a:p>
        </p:txBody>
      </p:sp>
      <p:pic>
        <p:nvPicPr>
          <p:cNvPr id="5" name="Graphic 4" descr="Robber">
            <a:extLst>
              <a:ext uri="{FF2B5EF4-FFF2-40B4-BE49-F238E27FC236}">
                <a16:creationId xmlns:a16="http://schemas.microsoft.com/office/drawing/2014/main" id="{06FE1DB6-5C1B-4CCD-B9BD-EA7ED7E1A2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259907" y="2059070"/>
            <a:ext cx="3153250" cy="3153250"/>
          </a:xfrm>
          <a:prstGeom prst="rect">
            <a:avLst/>
          </a:prstGeom>
        </p:spPr>
      </p:pic>
    </p:spTree>
    <p:extLst>
      <p:ext uri="{BB962C8B-B14F-4D97-AF65-F5344CB8AC3E}">
        <p14:creationId xmlns:p14="http://schemas.microsoft.com/office/powerpoint/2010/main" val="3659146989"/>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330B6AC-E6AB-45E4-A303-C8DE90EB2A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3318" y="760562"/>
            <a:ext cx="5298683" cy="6097438"/>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6EA307DD-7296-4CF7-84DB-845E92075D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7924800" y="1957050"/>
            <a:ext cx="3945463" cy="3945463"/>
          </a:xfrm>
          <a:prstGeom prst="rect">
            <a:avLst/>
          </a:prstGeom>
        </p:spPr>
      </p:pic>
      <p:sp>
        <p:nvSpPr>
          <p:cNvPr id="2" name="Title 1">
            <a:extLst>
              <a:ext uri="{FF2B5EF4-FFF2-40B4-BE49-F238E27FC236}">
                <a16:creationId xmlns:a16="http://schemas.microsoft.com/office/drawing/2014/main" id="{FF8DE92C-3823-4C82-80F4-A945A933A56D}"/>
              </a:ext>
            </a:extLst>
          </p:cNvPr>
          <p:cNvSpPr>
            <a:spLocks noGrp="1"/>
          </p:cNvSpPr>
          <p:nvPr>
            <p:ph type="title"/>
          </p:nvPr>
        </p:nvSpPr>
        <p:spPr>
          <a:xfrm>
            <a:off x="801098" y="1396289"/>
            <a:ext cx="5277333" cy="1325563"/>
          </a:xfrm>
        </p:spPr>
        <p:txBody>
          <a:bodyPr>
            <a:normAutofit/>
          </a:bodyPr>
          <a:lstStyle/>
          <a:p>
            <a:r>
              <a:rPr lang="en-US" dirty="0"/>
              <a:t>Contributing Factors to OOP</a:t>
            </a:r>
          </a:p>
        </p:txBody>
      </p:sp>
      <p:sp>
        <p:nvSpPr>
          <p:cNvPr id="3" name="Content Placeholder 2">
            <a:extLst>
              <a:ext uri="{FF2B5EF4-FFF2-40B4-BE49-F238E27FC236}">
                <a16:creationId xmlns:a16="http://schemas.microsoft.com/office/drawing/2014/main" id="{1EF002B4-E934-437B-8C79-F1FFD7861F94}"/>
              </a:ext>
            </a:extLst>
          </p:cNvPr>
          <p:cNvSpPr>
            <a:spLocks noGrp="1"/>
          </p:cNvSpPr>
          <p:nvPr>
            <p:ph idx="1"/>
          </p:nvPr>
        </p:nvSpPr>
        <p:spPr>
          <a:xfrm>
            <a:off x="805543" y="2871982"/>
            <a:ext cx="5272888" cy="3181684"/>
          </a:xfrm>
        </p:spPr>
        <p:txBody>
          <a:bodyPr anchor="t">
            <a:normAutofit/>
          </a:bodyPr>
          <a:lstStyle/>
          <a:p>
            <a:r>
              <a:rPr lang="en-US" sz="1800" dirty="0"/>
              <a:t>Member of Household</a:t>
            </a:r>
          </a:p>
          <a:p>
            <a:pPr lvl="1"/>
            <a:r>
              <a:rPr lang="en-US" sz="1800" dirty="0"/>
              <a:t>33% household had elderly member in household, 27% households had a member with chronic disease, only 1% had a disable member in household</a:t>
            </a:r>
          </a:p>
          <a:p>
            <a:pPr lvl="1"/>
            <a:r>
              <a:rPr lang="en-US" sz="1800" dirty="0"/>
              <a:t>12% households had a member below 5 years in household</a:t>
            </a:r>
          </a:p>
          <a:p>
            <a:pPr lvl="1"/>
            <a:r>
              <a:rPr lang="en-US" sz="1800" dirty="0"/>
              <a:t>7% household had both chronic disease and an elderly member in household</a:t>
            </a:r>
          </a:p>
        </p:txBody>
      </p:sp>
    </p:spTree>
    <p:extLst>
      <p:ext uri="{BB962C8B-B14F-4D97-AF65-F5344CB8AC3E}">
        <p14:creationId xmlns:p14="http://schemas.microsoft.com/office/powerpoint/2010/main" val="460677229"/>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E3866-C5C7-4253-850E-EA4F378D4976}"/>
              </a:ext>
            </a:extLst>
          </p:cNvPr>
          <p:cNvSpPr>
            <a:spLocks noGrp="1"/>
          </p:cNvSpPr>
          <p:nvPr>
            <p:ph type="title"/>
          </p:nvPr>
        </p:nvSpPr>
        <p:spPr/>
        <p:txBody>
          <a:bodyPr/>
          <a:lstStyle/>
          <a:p>
            <a:r>
              <a:rPr lang="en-US" dirty="0"/>
              <a:t>Contributing Factors to OOP</a:t>
            </a:r>
          </a:p>
        </p:txBody>
      </p:sp>
      <p:graphicFrame>
        <p:nvGraphicFramePr>
          <p:cNvPr id="6" name="Content Placeholder 5">
            <a:extLst>
              <a:ext uri="{FF2B5EF4-FFF2-40B4-BE49-F238E27FC236}">
                <a16:creationId xmlns:a16="http://schemas.microsoft.com/office/drawing/2014/main" id="{F8080393-5FD7-4C2D-8658-30CF4D3A4B90}"/>
              </a:ext>
            </a:extLst>
          </p:cNvPr>
          <p:cNvGraphicFramePr>
            <a:graphicFrameLocks noGrp="1"/>
          </p:cNvGraphicFramePr>
          <p:nvPr>
            <p:ph idx="1"/>
            <p:extLst>
              <p:ext uri="{D42A27DB-BD31-4B8C-83A1-F6EECF244321}">
                <p14:modId xmlns:p14="http://schemas.microsoft.com/office/powerpoint/2010/main" val="2169015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8769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8A568-8ADE-4706-86D0-D8E678E71EDC}"/>
              </a:ext>
            </a:extLst>
          </p:cNvPr>
          <p:cNvSpPr>
            <a:spLocks noGrp="1"/>
          </p:cNvSpPr>
          <p:nvPr>
            <p:ph type="title"/>
          </p:nvPr>
        </p:nvSpPr>
        <p:spPr/>
        <p:txBody>
          <a:bodyPr/>
          <a:lstStyle/>
          <a:p>
            <a:r>
              <a:rPr lang="en-US" dirty="0"/>
              <a:t>OOP Expenditure with Elderly people</a:t>
            </a:r>
          </a:p>
        </p:txBody>
      </p:sp>
      <p:sp>
        <p:nvSpPr>
          <p:cNvPr id="3" name="Content Placeholder 2">
            <a:extLst>
              <a:ext uri="{FF2B5EF4-FFF2-40B4-BE49-F238E27FC236}">
                <a16:creationId xmlns:a16="http://schemas.microsoft.com/office/drawing/2014/main" id="{57354B49-67EC-4F5B-A4A6-D2034A44427D}"/>
              </a:ext>
            </a:extLst>
          </p:cNvPr>
          <p:cNvSpPr>
            <a:spLocks noGrp="1"/>
          </p:cNvSpPr>
          <p:nvPr>
            <p:ph idx="1"/>
          </p:nvPr>
        </p:nvSpPr>
        <p:spPr/>
        <p:txBody>
          <a:bodyPr/>
          <a:lstStyle/>
          <a:p>
            <a:r>
              <a:rPr lang="en-US" dirty="0"/>
              <a:t>Findings suggest that elderly people who have more sickness episode in a year in household have more health expenditure</a:t>
            </a:r>
          </a:p>
        </p:txBody>
      </p:sp>
      <p:graphicFrame>
        <p:nvGraphicFramePr>
          <p:cNvPr id="5" name="Table 4">
            <a:extLst>
              <a:ext uri="{FF2B5EF4-FFF2-40B4-BE49-F238E27FC236}">
                <a16:creationId xmlns:a16="http://schemas.microsoft.com/office/drawing/2014/main" id="{92E97014-ABE4-4B70-A6A8-58AB1D4BE125}"/>
              </a:ext>
            </a:extLst>
          </p:cNvPr>
          <p:cNvGraphicFramePr>
            <a:graphicFrameLocks noGrp="1"/>
          </p:cNvGraphicFramePr>
          <p:nvPr>
            <p:extLst>
              <p:ext uri="{D42A27DB-BD31-4B8C-83A1-F6EECF244321}">
                <p14:modId xmlns:p14="http://schemas.microsoft.com/office/powerpoint/2010/main" val="3408261527"/>
              </p:ext>
            </p:extLst>
          </p:nvPr>
        </p:nvGraphicFramePr>
        <p:xfrm>
          <a:off x="3055214" y="2692071"/>
          <a:ext cx="6081571" cy="3519564"/>
        </p:xfrm>
        <a:graphic>
          <a:graphicData uri="http://schemas.openxmlformats.org/drawingml/2006/table">
            <a:tbl>
              <a:tblPr>
                <a:tableStyleId>{5C22544A-7EE6-4342-B048-85BDC9FD1C3A}</a:tableStyleId>
              </a:tblPr>
              <a:tblGrid>
                <a:gridCol w="2019016">
                  <a:extLst>
                    <a:ext uri="{9D8B030D-6E8A-4147-A177-3AD203B41FA5}">
                      <a16:colId xmlns:a16="http://schemas.microsoft.com/office/drawing/2014/main" val="2919141023"/>
                    </a:ext>
                  </a:extLst>
                </a:gridCol>
                <a:gridCol w="1640033">
                  <a:extLst>
                    <a:ext uri="{9D8B030D-6E8A-4147-A177-3AD203B41FA5}">
                      <a16:colId xmlns:a16="http://schemas.microsoft.com/office/drawing/2014/main" val="1775917399"/>
                    </a:ext>
                  </a:extLst>
                </a:gridCol>
                <a:gridCol w="1211261">
                  <a:extLst>
                    <a:ext uri="{9D8B030D-6E8A-4147-A177-3AD203B41FA5}">
                      <a16:colId xmlns:a16="http://schemas.microsoft.com/office/drawing/2014/main" val="377662043"/>
                    </a:ext>
                  </a:extLst>
                </a:gridCol>
                <a:gridCol w="1211261">
                  <a:extLst>
                    <a:ext uri="{9D8B030D-6E8A-4147-A177-3AD203B41FA5}">
                      <a16:colId xmlns:a16="http://schemas.microsoft.com/office/drawing/2014/main" val="3142773834"/>
                    </a:ext>
                  </a:extLst>
                </a:gridCol>
              </a:tblGrid>
              <a:tr h="337341">
                <a:tc gridSpan="4">
                  <a:txBody>
                    <a:bodyPr/>
                    <a:lstStyle/>
                    <a:p>
                      <a:pPr marL="38100" marR="38100" algn="ctr">
                        <a:lnSpc>
                          <a:spcPts val="1600"/>
                        </a:lnSpc>
                        <a:spcBef>
                          <a:spcPts val="0"/>
                        </a:spcBef>
                        <a:spcAft>
                          <a:spcPts val="0"/>
                        </a:spcAft>
                      </a:pPr>
                      <a:r>
                        <a:rPr lang="en-US" sz="1400">
                          <a:effectLst/>
                        </a:rPr>
                        <a:t>Correlations</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69348614"/>
                  </a:ext>
                </a:extLst>
              </a:tr>
              <a:tr h="712816">
                <a:tc gridSpan="2">
                  <a:txBody>
                    <a:bodyPr/>
                    <a:lstStyle/>
                    <a:p>
                      <a:pPr marL="0" marR="0">
                        <a:lnSpc>
                          <a:spcPct val="107000"/>
                        </a:lnSpc>
                        <a:spcBef>
                          <a:spcPts val="0"/>
                        </a:spcBef>
                        <a:spcAft>
                          <a:spcPts val="0"/>
                        </a:spcAft>
                      </a:pPr>
                      <a:r>
                        <a:rPr lang="en-US" sz="2400" dirty="0">
                          <a:effectLst/>
                        </a:rPr>
                        <a:t> </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b"/>
                </a:tc>
                <a:tc hMerge="1">
                  <a:txBody>
                    <a:bodyPr/>
                    <a:lstStyle/>
                    <a:p>
                      <a:endParaRPr lang="en-US"/>
                    </a:p>
                  </a:txBody>
                  <a:tcPr/>
                </a:tc>
                <a:tc>
                  <a:txBody>
                    <a:bodyPr/>
                    <a:lstStyle/>
                    <a:p>
                      <a:pPr marL="38100" marR="38100" algn="ctr">
                        <a:lnSpc>
                          <a:spcPts val="1600"/>
                        </a:lnSpc>
                        <a:spcBef>
                          <a:spcPts val="0"/>
                        </a:spcBef>
                        <a:spcAft>
                          <a:spcPts val="0"/>
                        </a:spcAft>
                      </a:pPr>
                      <a:r>
                        <a:rPr lang="en-US" sz="1400">
                          <a:effectLst/>
                        </a:rPr>
                        <a:t>OutPckt_EXPN</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b"/>
                </a:tc>
                <a:tc>
                  <a:txBody>
                    <a:bodyPr/>
                    <a:lstStyle/>
                    <a:p>
                      <a:pPr marL="38100" marR="38100" algn="ctr">
                        <a:lnSpc>
                          <a:spcPts val="1600"/>
                        </a:lnSpc>
                        <a:spcBef>
                          <a:spcPts val="0"/>
                        </a:spcBef>
                        <a:spcAft>
                          <a:spcPts val="0"/>
                        </a:spcAft>
                      </a:pPr>
                      <a:r>
                        <a:rPr lang="en-US" sz="1400">
                          <a:effectLst/>
                        </a:rPr>
                        <a:t>Times Elderly person get sick</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b"/>
                </a:tc>
                <a:extLst>
                  <a:ext uri="{0D108BD9-81ED-4DB2-BD59-A6C34878D82A}">
                    <a16:rowId xmlns:a16="http://schemas.microsoft.com/office/drawing/2014/main" val="2529042081"/>
                  </a:ext>
                </a:extLst>
              </a:tr>
              <a:tr h="337341">
                <a:tc rowSpan="3">
                  <a:txBody>
                    <a:bodyPr/>
                    <a:lstStyle/>
                    <a:p>
                      <a:pPr marL="38100" marR="38100">
                        <a:lnSpc>
                          <a:spcPts val="1600"/>
                        </a:lnSpc>
                        <a:spcBef>
                          <a:spcPts val="0"/>
                        </a:spcBef>
                        <a:spcAft>
                          <a:spcPts val="0"/>
                        </a:spcAft>
                      </a:pPr>
                      <a:r>
                        <a:rPr lang="en-US" sz="1400">
                          <a:effectLst/>
                        </a:rPr>
                        <a:t>OutPckt_EXPN</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38100" marR="38100">
                        <a:lnSpc>
                          <a:spcPts val="1600"/>
                        </a:lnSpc>
                        <a:spcBef>
                          <a:spcPts val="0"/>
                        </a:spcBef>
                        <a:spcAft>
                          <a:spcPts val="0"/>
                        </a:spcAft>
                      </a:pPr>
                      <a:r>
                        <a:rPr lang="en-US" sz="1400">
                          <a:effectLst/>
                        </a:rPr>
                        <a:t>Pearson Correlation</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1</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1400">
                          <a:effectLst/>
                        </a:rPr>
                        <a:t>.307</a:t>
                      </a:r>
                      <a:r>
                        <a:rPr lang="en-US" sz="1400" baseline="30000">
                          <a:effectLst/>
                        </a:rPr>
                        <a:t>**</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834064779"/>
                  </a:ext>
                </a:extLst>
              </a:tr>
              <a:tr h="345671">
                <a:tc vMerge="1">
                  <a:txBody>
                    <a:bodyPr/>
                    <a:lstStyle/>
                    <a:p>
                      <a:endParaRPr lang="en-US"/>
                    </a:p>
                  </a:txBody>
                  <a:tcPr/>
                </a:tc>
                <a:tc>
                  <a:txBody>
                    <a:bodyPr/>
                    <a:lstStyle/>
                    <a:p>
                      <a:pPr marL="38100" marR="38100">
                        <a:lnSpc>
                          <a:spcPts val="1600"/>
                        </a:lnSpc>
                        <a:spcBef>
                          <a:spcPts val="0"/>
                        </a:spcBef>
                        <a:spcAft>
                          <a:spcPts val="0"/>
                        </a:spcAft>
                      </a:pPr>
                      <a:r>
                        <a:rPr lang="en-US" sz="1400">
                          <a:effectLst/>
                        </a:rPr>
                        <a:t>Sig. (2-tailed)</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0" marR="0">
                        <a:lnSpc>
                          <a:spcPct val="107000"/>
                        </a:lnSpc>
                        <a:spcBef>
                          <a:spcPts val="0"/>
                        </a:spcBef>
                        <a:spcAft>
                          <a:spcPts val="0"/>
                        </a:spcAft>
                      </a:pPr>
                      <a:r>
                        <a:rPr lang="en-US" sz="2400">
                          <a:effectLst/>
                        </a:rPr>
                        <a:t> </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1400">
                          <a:effectLst/>
                        </a:rPr>
                        <a:t>.008</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2449340482"/>
                  </a:ext>
                </a:extLst>
              </a:tr>
              <a:tr h="337341">
                <a:tc vMerge="1">
                  <a:txBody>
                    <a:bodyPr/>
                    <a:lstStyle/>
                    <a:p>
                      <a:endParaRPr lang="en-US"/>
                    </a:p>
                  </a:txBody>
                  <a:tcPr/>
                </a:tc>
                <a:tc>
                  <a:txBody>
                    <a:bodyPr/>
                    <a:lstStyle/>
                    <a:p>
                      <a:pPr marL="38100" marR="38100">
                        <a:lnSpc>
                          <a:spcPts val="1600"/>
                        </a:lnSpc>
                        <a:spcBef>
                          <a:spcPts val="0"/>
                        </a:spcBef>
                        <a:spcAft>
                          <a:spcPts val="0"/>
                        </a:spcAft>
                      </a:pPr>
                      <a:r>
                        <a:rPr lang="en-US" sz="1400">
                          <a:effectLst/>
                        </a:rPr>
                        <a:t>N</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127</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1400">
                          <a:effectLst/>
                        </a:rPr>
                        <a:t>73</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458943101"/>
                  </a:ext>
                </a:extLst>
              </a:tr>
              <a:tr h="337341">
                <a:tc rowSpan="3">
                  <a:txBody>
                    <a:bodyPr/>
                    <a:lstStyle/>
                    <a:p>
                      <a:pPr marL="38100" marR="38100">
                        <a:lnSpc>
                          <a:spcPts val="1600"/>
                        </a:lnSpc>
                        <a:spcBef>
                          <a:spcPts val="0"/>
                        </a:spcBef>
                        <a:spcAft>
                          <a:spcPts val="0"/>
                        </a:spcAft>
                      </a:pPr>
                      <a:r>
                        <a:rPr lang="en-US" sz="1400" dirty="0">
                          <a:effectLst/>
                        </a:rPr>
                        <a:t>Times Elderly person get sick</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38100" marR="38100">
                        <a:lnSpc>
                          <a:spcPts val="1600"/>
                        </a:lnSpc>
                        <a:spcBef>
                          <a:spcPts val="0"/>
                        </a:spcBef>
                        <a:spcAft>
                          <a:spcPts val="0"/>
                        </a:spcAft>
                      </a:pPr>
                      <a:r>
                        <a:rPr lang="en-US" sz="1400">
                          <a:effectLst/>
                        </a:rPr>
                        <a:t>Pearson Correlation</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.307</a:t>
                      </a:r>
                      <a:r>
                        <a:rPr lang="en-US" sz="1400" baseline="30000">
                          <a:effectLst/>
                        </a:rPr>
                        <a:t>**</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1400">
                          <a:effectLst/>
                        </a:rPr>
                        <a:t>1</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1280932835"/>
                  </a:ext>
                </a:extLst>
              </a:tr>
              <a:tr h="345671">
                <a:tc vMerge="1">
                  <a:txBody>
                    <a:bodyPr/>
                    <a:lstStyle/>
                    <a:p>
                      <a:endParaRPr lang="en-US"/>
                    </a:p>
                  </a:txBody>
                  <a:tcPr/>
                </a:tc>
                <a:tc>
                  <a:txBody>
                    <a:bodyPr/>
                    <a:lstStyle/>
                    <a:p>
                      <a:pPr marL="38100" marR="38100">
                        <a:lnSpc>
                          <a:spcPts val="1600"/>
                        </a:lnSpc>
                        <a:spcBef>
                          <a:spcPts val="0"/>
                        </a:spcBef>
                        <a:spcAft>
                          <a:spcPts val="0"/>
                        </a:spcAft>
                      </a:pPr>
                      <a:r>
                        <a:rPr lang="en-US" sz="1400">
                          <a:effectLst/>
                        </a:rPr>
                        <a:t>Sig. (2-tailed)</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.008</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0" marR="0">
                        <a:lnSpc>
                          <a:spcPct val="107000"/>
                        </a:lnSpc>
                        <a:spcBef>
                          <a:spcPts val="0"/>
                        </a:spcBef>
                        <a:spcAft>
                          <a:spcPts val="0"/>
                        </a:spcAft>
                      </a:pPr>
                      <a:r>
                        <a:rPr lang="en-US" sz="2400">
                          <a:effectLst/>
                        </a:rPr>
                        <a:t> </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355372569"/>
                  </a:ext>
                </a:extLst>
              </a:tr>
              <a:tr h="337341">
                <a:tc vMerge="1">
                  <a:txBody>
                    <a:bodyPr/>
                    <a:lstStyle/>
                    <a:p>
                      <a:endParaRPr lang="en-US"/>
                    </a:p>
                  </a:txBody>
                  <a:tcPr/>
                </a:tc>
                <a:tc>
                  <a:txBody>
                    <a:bodyPr/>
                    <a:lstStyle/>
                    <a:p>
                      <a:pPr marL="38100" marR="38100">
                        <a:lnSpc>
                          <a:spcPts val="1600"/>
                        </a:lnSpc>
                        <a:spcBef>
                          <a:spcPts val="0"/>
                        </a:spcBef>
                        <a:spcAft>
                          <a:spcPts val="0"/>
                        </a:spcAft>
                      </a:pPr>
                      <a:r>
                        <a:rPr lang="en-US" sz="1400">
                          <a:effectLst/>
                        </a:rPr>
                        <a:t>N</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73</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1400">
                          <a:effectLst/>
                        </a:rPr>
                        <a:t>73</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4046034522"/>
                  </a:ext>
                </a:extLst>
              </a:tr>
              <a:tr h="337341">
                <a:tc gridSpan="4">
                  <a:txBody>
                    <a:bodyPr/>
                    <a:lstStyle/>
                    <a:p>
                      <a:pPr marL="38100" marR="38100">
                        <a:lnSpc>
                          <a:spcPts val="1600"/>
                        </a:lnSpc>
                        <a:spcBef>
                          <a:spcPts val="0"/>
                        </a:spcBef>
                        <a:spcAft>
                          <a:spcPts val="0"/>
                        </a:spcAft>
                      </a:pPr>
                      <a:r>
                        <a:rPr lang="en-US" sz="1400" dirty="0">
                          <a:effectLst/>
                        </a:rPr>
                        <a:t>**. Correlation is significant at the 0.01 level (2-tailed).</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592875"/>
                  </a:ext>
                </a:extLst>
              </a:tr>
            </a:tbl>
          </a:graphicData>
        </a:graphic>
      </p:graphicFrame>
    </p:spTree>
    <p:extLst>
      <p:ext uri="{BB962C8B-B14F-4D97-AF65-F5344CB8AC3E}">
        <p14:creationId xmlns:p14="http://schemas.microsoft.com/office/powerpoint/2010/main" val="1116122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790F-FEAD-4662-B0AE-7627511B6063}"/>
              </a:ext>
            </a:extLst>
          </p:cNvPr>
          <p:cNvSpPr>
            <a:spLocks noGrp="1"/>
          </p:cNvSpPr>
          <p:nvPr>
            <p:ph type="title"/>
          </p:nvPr>
        </p:nvSpPr>
        <p:spPr>
          <a:xfrm>
            <a:off x="838200" y="365125"/>
            <a:ext cx="10515600" cy="1325563"/>
          </a:xfrm>
        </p:spPr>
        <p:txBody>
          <a:bodyPr>
            <a:normAutofit/>
          </a:bodyPr>
          <a:lstStyle/>
          <a:p>
            <a:r>
              <a:rPr lang="en-US"/>
              <a:t>OOP Indicator</a:t>
            </a:r>
          </a:p>
        </p:txBody>
      </p:sp>
      <p:graphicFrame>
        <p:nvGraphicFramePr>
          <p:cNvPr id="19" name="Content Placeholder 2">
            <a:extLst>
              <a:ext uri="{FF2B5EF4-FFF2-40B4-BE49-F238E27FC236}">
                <a16:creationId xmlns:a16="http://schemas.microsoft.com/office/drawing/2014/main" id="{6AF8C26E-72F6-4306-8370-ECDFC15E3BA1}"/>
              </a:ext>
            </a:extLst>
          </p:cNvPr>
          <p:cNvGraphicFramePr>
            <a:graphicFrameLocks noGrp="1"/>
          </p:cNvGraphicFramePr>
          <p:nvPr>
            <p:ph idx="1"/>
            <p:extLst>
              <p:ext uri="{D42A27DB-BD31-4B8C-83A1-F6EECF244321}">
                <p14:modId xmlns:p14="http://schemas.microsoft.com/office/powerpoint/2010/main" val="389613484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5249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36E77-EDD8-4E20-A56A-FE7EAD93A8A1}"/>
              </a:ext>
            </a:extLst>
          </p:cNvPr>
          <p:cNvSpPr>
            <a:spLocks noGrp="1"/>
          </p:cNvSpPr>
          <p:nvPr>
            <p:ph type="title"/>
          </p:nvPr>
        </p:nvSpPr>
        <p:spPr>
          <a:xfrm>
            <a:off x="838200" y="365125"/>
            <a:ext cx="10515600" cy="1325563"/>
          </a:xfrm>
        </p:spPr>
        <p:txBody>
          <a:bodyPr/>
          <a:lstStyle/>
          <a:p>
            <a:r>
              <a:rPr lang="en-US" dirty="0"/>
              <a:t>OOP Indicator</a:t>
            </a:r>
          </a:p>
        </p:txBody>
      </p:sp>
      <p:sp>
        <p:nvSpPr>
          <p:cNvPr id="3" name="Content Placeholder 2">
            <a:extLst>
              <a:ext uri="{FF2B5EF4-FFF2-40B4-BE49-F238E27FC236}">
                <a16:creationId xmlns:a16="http://schemas.microsoft.com/office/drawing/2014/main" id="{94B6421A-F9EA-47E3-B6F5-210CBDE07FE9}"/>
              </a:ext>
            </a:extLst>
          </p:cNvPr>
          <p:cNvSpPr>
            <a:spLocks noGrp="1"/>
          </p:cNvSpPr>
          <p:nvPr>
            <p:ph idx="1"/>
          </p:nvPr>
        </p:nvSpPr>
        <p:spPr/>
        <p:txBody>
          <a:bodyPr/>
          <a:lstStyle/>
          <a:p>
            <a:r>
              <a:rPr lang="en-US" dirty="0"/>
              <a:t>77% had manageable Health Expenditure (0-10%)</a:t>
            </a:r>
          </a:p>
          <a:p>
            <a:r>
              <a:rPr lang="en-US" dirty="0"/>
              <a:t>9.4% had 10-20% health expenditure (Manageable by Upper and Middle Categories by cutting their non subsistence need)</a:t>
            </a:r>
          </a:p>
        </p:txBody>
      </p:sp>
      <p:graphicFrame>
        <p:nvGraphicFramePr>
          <p:cNvPr id="8" name="Table 7">
            <a:extLst>
              <a:ext uri="{FF2B5EF4-FFF2-40B4-BE49-F238E27FC236}">
                <a16:creationId xmlns:a16="http://schemas.microsoft.com/office/drawing/2014/main" id="{8B9E70BE-F08D-4BE6-9DE1-6A69C8E38A51}"/>
              </a:ext>
            </a:extLst>
          </p:cNvPr>
          <p:cNvGraphicFramePr>
            <a:graphicFrameLocks noGrp="1"/>
          </p:cNvGraphicFramePr>
          <p:nvPr>
            <p:extLst>
              <p:ext uri="{D42A27DB-BD31-4B8C-83A1-F6EECF244321}">
                <p14:modId xmlns:p14="http://schemas.microsoft.com/office/powerpoint/2010/main" val="321496876"/>
              </p:ext>
            </p:extLst>
          </p:nvPr>
        </p:nvGraphicFramePr>
        <p:xfrm>
          <a:off x="2940309" y="3207155"/>
          <a:ext cx="5944816" cy="3533320"/>
        </p:xfrm>
        <a:graphic>
          <a:graphicData uri="http://schemas.openxmlformats.org/drawingml/2006/table">
            <a:tbl>
              <a:tblPr>
                <a:tableStyleId>{5C22544A-7EE6-4342-B048-85BDC9FD1C3A}</a:tableStyleId>
              </a:tblPr>
              <a:tblGrid>
                <a:gridCol w="834360">
                  <a:extLst>
                    <a:ext uri="{9D8B030D-6E8A-4147-A177-3AD203B41FA5}">
                      <a16:colId xmlns:a16="http://schemas.microsoft.com/office/drawing/2014/main" val="4003163804"/>
                    </a:ext>
                  </a:extLst>
                </a:gridCol>
                <a:gridCol w="892765">
                  <a:extLst>
                    <a:ext uri="{9D8B030D-6E8A-4147-A177-3AD203B41FA5}">
                      <a16:colId xmlns:a16="http://schemas.microsoft.com/office/drawing/2014/main" val="2884432641"/>
                    </a:ext>
                  </a:extLst>
                </a:gridCol>
                <a:gridCol w="892765">
                  <a:extLst>
                    <a:ext uri="{9D8B030D-6E8A-4147-A177-3AD203B41FA5}">
                      <a16:colId xmlns:a16="http://schemas.microsoft.com/office/drawing/2014/main" val="2328032888"/>
                    </a:ext>
                  </a:extLst>
                </a:gridCol>
                <a:gridCol w="1069372">
                  <a:extLst>
                    <a:ext uri="{9D8B030D-6E8A-4147-A177-3AD203B41FA5}">
                      <a16:colId xmlns:a16="http://schemas.microsoft.com/office/drawing/2014/main" val="3365258848"/>
                    </a:ext>
                  </a:extLst>
                </a:gridCol>
                <a:gridCol w="1127777">
                  <a:extLst>
                    <a:ext uri="{9D8B030D-6E8A-4147-A177-3AD203B41FA5}">
                      <a16:colId xmlns:a16="http://schemas.microsoft.com/office/drawing/2014/main" val="2391486449"/>
                    </a:ext>
                  </a:extLst>
                </a:gridCol>
                <a:gridCol w="1127777">
                  <a:extLst>
                    <a:ext uri="{9D8B030D-6E8A-4147-A177-3AD203B41FA5}">
                      <a16:colId xmlns:a16="http://schemas.microsoft.com/office/drawing/2014/main" val="1676705288"/>
                    </a:ext>
                  </a:extLst>
                </a:gridCol>
              </a:tblGrid>
              <a:tr h="441665">
                <a:tc gridSpan="6">
                  <a:txBody>
                    <a:bodyPr/>
                    <a:lstStyle/>
                    <a:p>
                      <a:pPr marL="38100" marR="38100" algn="ctr">
                        <a:lnSpc>
                          <a:spcPts val="1600"/>
                        </a:lnSpc>
                        <a:spcBef>
                          <a:spcPts val="0"/>
                        </a:spcBef>
                        <a:spcAft>
                          <a:spcPts val="0"/>
                        </a:spcAft>
                      </a:pPr>
                      <a:r>
                        <a:rPr lang="en-US" sz="1400" dirty="0">
                          <a:effectLst/>
                        </a:rPr>
                        <a:t>OOP</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78657422"/>
                  </a:ext>
                </a:extLst>
              </a:tr>
              <a:tr h="883330">
                <a:tc gridSpan="2">
                  <a:txBody>
                    <a:bodyPr/>
                    <a:lstStyle/>
                    <a:p>
                      <a:pPr marL="0" marR="0">
                        <a:lnSpc>
                          <a:spcPct val="107000"/>
                        </a:lnSpc>
                        <a:spcBef>
                          <a:spcPts val="0"/>
                        </a:spcBef>
                        <a:spcAft>
                          <a:spcPts val="0"/>
                        </a:spcAft>
                      </a:pPr>
                      <a:r>
                        <a:rPr lang="en-US" sz="2400" dirty="0">
                          <a:effectLst/>
                        </a:rPr>
                        <a:t> </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b"/>
                </a:tc>
                <a:tc hMerge="1">
                  <a:txBody>
                    <a:bodyPr/>
                    <a:lstStyle/>
                    <a:p>
                      <a:endParaRPr lang="en-US"/>
                    </a:p>
                  </a:txBody>
                  <a:tcPr/>
                </a:tc>
                <a:tc>
                  <a:txBody>
                    <a:bodyPr/>
                    <a:lstStyle/>
                    <a:p>
                      <a:pPr marL="38100" marR="38100" algn="ctr">
                        <a:lnSpc>
                          <a:spcPts val="1600"/>
                        </a:lnSpc>
                        <a:spcBef>
                          <a:spcPts val="0"/>
                        </a:spcBef>
                        <a:spcAft>
                          <a:spcPts val="0"/>
                        </a:spcAft>
                      </a:pPr>
                      <a:r>
                        <a:rPr lang="en-US" sz="1400" dirty="0">
                          <a:effectLst/>
                        </a:rPr>
                        <a:t>Frequency</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b"/>
                </a:tc>
                <a:tc>
                  <a:txBody>
                    <a:bodyPr/>
                    <a:lstStyle/>
                    <a:p>
                      <a:pPr marL="38100" marR="38100" algn="ctr">
                        <a:lnSpc>
                          <a:spcPts val="1600"/>
                        </a:lnSpc>
                        <a:spcBef>
                          <a:spcPts val="0"/>
                        </a:spcBef>
                        <a:spcAft>
                          <a:spcPts val="0"/>
                        </a:spcAft>
                      </a:pPr>
                      <a:r>
                        <a:rPr lang="en-US" sz="1400" dirty="0">
                          <a:effectLst/>
                        </a:rPr>
                        <a:t>Percent</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b"/>
                </a:tc>
                <a:tc>
                  <a:txBody>
                    <a:bodyPr/>
                    <a:lstStyle/>
                    <a:p>
                      <a:pPr marL="38100" marR="38100" algn="ctr">
                        <a:lnSpc>
                          <a:spcPts val="1600"/>
                        </a:lnSpc>
                        <a:spcBef>
                          <a:spcPts val="0"/>
                        </a:spcBef>
                        <a:spcAft>
                          <a:spcPts val="0"/>
                        </a:spcAft>
                      </a:pPr>
                      <a:r>
                        <a:rPr lang="en-US" sz="1400">
                          <a:effectLst/>
                        </a:rPr>
                        <a:t>Valid Percent</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b"/>
                </a:tc>
                <a:tc>
                  <a:txBody>
                    <a:bodyPr/>
                    <a:lstStyle/>
                    <a:p>
                      <a:pPr marL="38100" marR="38100" algn="ctr">
                        <a:lnSpc>
                          <a:spcPts val="1600"/>
                        </a:lnSpc>
                        <a:spcBef>
                          <a:spcPts val="0"/>
                        </a:spcBef>
                        <a:spcAft>
                          <a:spcPts val="0"/>
                        </a:spcAft>
                      </a:pPr>
                      <a:r>
                        <a:rPr lang="en-US" sz="1400">
                          <a:effectLst/>
                        </a:rPr>
                        <a:t>Cumulative Percent</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b"/>
                </a:tc>
                <a:extLst>
                  <a:ext uri="{0D108BD9-81ED-4DB2-BD59-A6C34878D82A}">
                    <a16:rowId xmlns:a16="http://schemas.microsoft.com/office/drawing/2014/main" val="1624444451"/>
                  </a:ext>
                </a:extLst>
              </a:tr>
              <a:tr h="441665">
                <a:tc rowSpan="5">
                  <a:txBody>
                    <a:bodyPr/>
                    <a:lstStyle/>
                    <a:p>
                      <a:pPr marL="38100" marR="38100">
                        <a:lnSpc>
                          <a:spcPts val="1600"/>
                        </a:lnSpc>
                        <a:spcBef>
                          <a:spcPts val="0"/>
                        </a:spcBef>
                        <a:spcAft>
                          <a:spcPts val="0"/>
                        </a:spcAft>
                      </a:pPr>
                      <a:r>
                        <a:rPr lang="en-US" sz="1400">
                          <a:effectLst/>
                        </a:rPr>
                        <a:t>Valid</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38100" marR="38100">
                        <a:lnSpc>
                          <a:spcPts val="1600"/>
                        </a:lnSpc>
                        <a:spcBef>
                          <a:spcPts val="0"/>
                        </a:spcBef>
                        <a:spcAft>
                          <a:spcPts val="0"/>
                        </a:spcAft>
                      </a:pPr>
                      <a:r>
                        <a:rPr lang="en-US" sz="1400">
                          <a:effectLst/>
                        </a:rPr>
                        <a:t>0-10</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38100" marR="38100" algn="r">
                        <a:lnSpc>
                          <a:spcPts val="1600"/>
                        </a:lnSpc>
                        <a:spcBef>
                          <a:spcPts val="0"/>
                        </a:spcBef>
                        <a:spcAft>
                          <a:spcPts val="0"/>
                        </a:spcAft>
                      </a:pPr>
                      <a:r>
                        <a:rPr lang="en-US" sz="1400" dirty="0">
                          <a:effectLst/>
                          <a:latin typeface="Calibri" panose="020F0502020204030204" pitchFamily="34" charset="0"/>
                          <a:ea typeface="Calibri" panose="020F0502020204030204" pitchFamily="34" charset="0"/>
                          <a:cs typeface="Mangal" panose="02040503050203030202" pitchFamily="18" charset="0"/>
                        </a:rPr>
                        <a:t>99</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1400" dirty="0">
                          <a:effectLst/>
                        </a:rPr>
                        <a:t>78</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1400" dirty="0">
                          <a:effectLst/>
                        </a:rPr>
                        <a:t>78</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1400" dirty="0">
                          <a:effectLst/>
                        </a:rPr>
                        <a:t>78</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691805861"/>
                  </a:ext>
                </a:extLst>
              </a:tr>
              <a:tr h="441665">
                <a:tc vMerge="1">
                  <a:txBody>
                    <a:bodyPr/>
                    <a:lstStyle/>
                    <a:p>
                      <a:endParaRPr lang="en-US"/>
                    </a:p>
                  </a:txBody>
                  <a:tcPr/>
                </a:tc>
                <a:tc>
                  <a:txBody>
                    <a:bodyPr/>
                    <a:lstStyle/>
                    <a:p>
                      <a:pPr marL="38100" marR="38100">
                        <a:lnSpc>
                          <a:spcPts val="1600"/>
                        </a:lnSpc>
                        <a:spcBef>
                          <a:spcPts val="0"/>
                        </a:spcBef>
                        <a:spcAft>
                          <a:spcPts val="0"/>
                        </a:spcAft>
                      </a:pPr>
                      <a:r>
                        <a:rPr lang="en-US" sz="1400">
                          <a:effectLst/>
                        </a:rPr>
                        <a:t>10.1-20</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12</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1400" dirty="0">
                          <a:effectLst/>
                        </a:rPr>
                        <a:t>9.4</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1400" dirty="0">
                          <a:effectLst/>
                        </a:rPr>
                        <a:t>9.4</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1400" dirty="0">
                          <a:effectLst/>
                        </a:rPr>
                        <a:t>87.4</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313256118"/>
                  </a:ext>
                </a:extLst>
              </a:tr>
              <a:tr h="441665">
                <a:tc vMerge="1">
                  <a:txBody>
                    <a:bodyPr/>
                    <a:lstStyle/>
                    <a:p>
                      <a:endParaRPr lang="en-US"/>
                    </a:p>
                  </a:txBody>
                  <a:tcPr/>
                </a:tc>
                <a:tc>
                  <a:txBody>
                    <a:bodyPr/>
                    <a:lstStyle/>
                    <a:p>
                      <a:pPr marL="38100" marR="38100">
                        <a:lnSpc>
                          <a:spcPts val="1600"/>
                        </a:lnSpc>
                        <a:spcBef>
                          <a:spcPts val="0"/>
                        </a:spcBef>
                        <a:spcAft>
                          <a:spcPts val="0"/>
                        </a:spcAft>
                      </a:pPr>
                      <a:r>
                        <a:rPr lang="en-US" sz="1400" dirty="0">
                          <a:effectLst/>
                        </a:rPr>
                        <a:t>20.1-39.9</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38100" marR="38100" algn="r">
                        <a:lnSpc>
                          <a:spcPts val="1600"/>
                        </a:lnSpc>
                        <a:spcBef>
                          <a:spcPts val="0"/>
                        </a:spcBef>
                        <a:spcAft>
                          <a:spcPts val="0"/>
                        </a:spcAft>
                      </a:pPr>
                      <a:r>
                        <a:rPr lang="en-US" sz="1400" dirty="0">
                          <a:effectLst/>
                        </a:rPr>
                        <a:t>5</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1400" dirty="0">
                          <a:effectLst/>
                          <a:latin typeface="Calibri" panose="020F0502020204030204" pitchFamily="34" charset="0"/>
                          <a:ea typeface="Calibri" panose="020F0502020204030204" pitchFamily="34" charset="0"/>
                          <a:cs typeface="Mangal" panose="02040503050203030202" pitchFamily="18" charset="0"/>
                        </a:rPr>
                        <a:t>3.9</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1400" dirty="0">
                          <a:effectLst/>
                        </a:rPr>
                        <a:t>3.9</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1400" dirty="0">
                          <a:effectLst/>
                        </a:rPr>
                        <a:t>91.3</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1230607409"/>
                  </a:ext>
                </a:extLst>
              </a:tr>
              <a:tr h="441665">
                <a:tc vMerge="1">
                  <a:txBody>
                    <a:bodyPr/>
                    <a:lstStyle/>
                    <a:p>
                      <a:endParaRPr lang="en-US"/>
                    </a:p>
                  </a:txBody>
                  <a:tcPr/>
                </a:tc>
                <a:tc>
                  <a:txBody>
                    <a:bodyPr/>
                    <a:lstStyle/>
                    <a:p>
                      <a:pPr marL="38100" marR="38100">
                        <a:lnSpc>
                          <a:spcPts val="1600"/>
                        </a:lnSpc>
                        <a:spcBef>
                          <a:spcPts val="0"/>
                        </a:spcBef>
                        <a:spcAft>
                          <a:spcPts val="0"/>
                        </a:spcAft>
                      </a:pPr>
                      <a:r>
                        <a:rPr lang="en-US" sz="1400">
                          <a:effectLst/>
                        </a:rPr>
                        <a:t>&gt;40</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38100" marR="38100" algn="r">
                        <a:lnSpc>
                          <a:spcPts val="1600"/>
                        </a:lnSpc>
                        <a:spcBef>
                          <a:spcPts val="0"/>
                        </a:spcBef>
                        <a:spcAft>
                          <a:spcPts val="0"/>
                        </a:spcAft>
                      </a:pPr>
                      <a:r>
                        <a:rPr lang="en-US" sz="1400">
                          <a:effectLst/>
                        </a:rPr>
                        <a:t>11</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1400" dirty="0">
                          <a:effectLst/>
                        </a:rPr>
                        <a:t>8.7</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1400" dirty="0">
                          <a:effectLst/>
                        </a:rPr>
                        <a:t>8.7</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1400">
                          <a:effectLst/>
                        </a:rPr>
                        <a:t>100.0</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845255409"/>
                  </a:ext>
                </a:extLst>
              </a:tr>
              <a:tr h="441665">
                <a:tc vMerge="1">
                  <a:txBody>
                    <a:bodyPr/>
                    <a:lstStyle/>
                    <a:p>
                      <a:endParaRPr lang="en-US"/>
                    </a:p>
                  </a:txBody>
                  <a:tcPr/>
                </a:tc>
                <a:tc>
                  <a:txBody>
                    <a:bodyPr/>
                    <a:lstStyle/>
                    <a:p>
                      <a:pPr marL="38100" marR="38100">
                        <a:lnSpc>
                          <a:spcPts val="1600"/>
                        </a:lnSpc>
                        <a:spcBef>
                          <a:spcPts val="0"/>
                        </a:spcBef>
                        <a:spcAft>
                          <a:spcPts val="0"/>
                        </a:spcAft>
                      </a:pPr>
                      <a:r>
                        <a:rPr lang="en-US" sz="1400">
                          <a:effectLst/>
                        </a:rPr>
                        <a:t>Total</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38100" marR="38100" algn="r">
                        <a:lnSpc>
                          <a:spcPts val="1600"/>
                        </a:lnSpc>
                        <a:spcBef>
                          <a:spcPts val="0"/>
                        </a:spcBef>
                        <a:spcAft>
                          <a:spcPts val="0"/>
                        </a:spcAft>
                      </a:pPr>
                      <a:r>
                        <a:rPr lang="en-US" sz="1400" dirty="0">
                          <a:effectLst/>
                        </a:rPr>
                        <a:t>127</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1400">
                          <a:effectLst/>
                        </a:rPr>
                        <a:t>100.0</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1400">
                          <a:effectLst/>
                        </a:rPr>
                        <a:t>100.0</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0" marR="0">
                        <a:lnSpc>
                          <a:spcPct val="107000"/>
                        </a:lnSpc>
                        <a:spcBef>
                          <a:spcPts val="0"/>
                        </a:spcBef>
                        <a:spcAft>
                          <a:spcPts val="0"/>
                        </a:spcAft>
                      </a:pPr>
                      <a:r>
                        <a:rPr lang="en-US" sz="2400" dirty="0">
                          <a:effectLst/>
                        </a:rPr>
                        <a:t> </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3248116806"/>
                  </a:ext>
                </a:extLst>
              </a:tr>
            </a:tbl>
          </a:graphicData>
        </a:graphic>
      </p:graphicFrame>
    </p:spTree>
    <p:extLst>
      <p:ext uri="{BB962C8B-B14F-4D97-AF65-F5344CB8AC3E}">
        <p14:creationId xmlns:p14="http://schemas.microsoft.com/office/powerpoint/2010/main" val="2677529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36BC4768-30E6-4866-92C9-6B7A26AD315E}"/>
              </a:ext>
            </a:extLst>
          </p:cNvPr>
          <p:cNvPicPr>
            <a:picLocks noGrp="1"/>
          </p:cNvPicPr>
          <p:nvPr>
            <p:ph idx="1"/>
          </p:nvPr>
        </p:nvPicPr>
        <p:blipFill>
          <a:blip r:embed="rId2"/>
          <a:stretch>
            <a:fillRect/>
          </a:stretch>
        </p:blipFill>
        <p:spPr>
          <a:xfrm>
            <a:off x="833486" y="1675227"/>
            <a:ext cx="10525028" cy="4394199"/>
          </a:xfrm>
          <a:prstGeom prst="rect">
            <a:avLst/>
          </a:prstGeom>
        </p:spPr>
      </p:pic>
      <p:sp>
        <p:nvSpPr>
          <p:cNvPr id="2" name="Title 1">
            <a:extLst>
              <a:ext uri="{FF2B5EF4-FFF2-40B4-BE49-F238E27FC236}">
                <a16:creationId xmlns:a16="http://schemas.microsoft.com/office/drawing/2014/main" id="{A05A6640-AE7F-4F7B-9082-17079E94D7B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Offering Information and Data to Researchers</a:t>
            </a:r>
          </a:p>
        </p:txBody>
      </p:sp>
    </p:spTree>
    <p:extLst>
      <p:ext uri="{BB962C8B-B14F-4D97-AF65-F5344CB8AC3E}">
        <p14:creationId xmlns:p14="http://schemas.microsoft.com/office/powerpoint/2010/main" val="24944194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BDA05-522F-438A-A71F-9FE9222F119B}"/>
              </a:ext>
            </a:extLst>
          </p:cNvPr>
          <p:cNvSpPr>
            <a:spLocks noGrp="1"/>
          </p:cNvSpPr>
          <p:nvPr>
            <p:ph type="title"/>
          </p:nvPr>
        </p:nvSpPr>
        <p:spPr>
          <a:xfrm>
            <a:off x="838200" y="365125"/>
            <a:ext cx="10515600" cy="1325563"/>
          </a:xfrm>
        </p:spPr>
        <p:txBody>
          <a:bodyPr>
            <a:normAutofit/>
          </a:bodyPr>
          <a:lstStyle/>
          <a:p>
            <a:r>
              <a:rPr lang="en-US"/>
              <a:t>Catastrophic Health Expenditure</a:t>
            </a:r>
            <a:endParaRPr lang="en-US" dirty="0"/>
          </a:p>
        </p:txBody>
      </p:sp>
      <p:graphicFrame>
        <p:nvGraphicFramePr>
          <p:cNvPr id="5" name="Content Placeholder 2">
            <a:extLst>
              <a:ext uri="{FF2B5EF4-FFF2-40B4-BE49-F238E27FC236}">
                <a16:creationId xmlns:a16="http://schemas.microsoft.com/office/drawing/2014/main" id="{F2608B48-604F-4723-8DF3-B8540DCAC3D9}"/>
              </a:ext>
            </a:extLst>
          </p:cNvPr>
          <p:cNvGraphicFramePr>
            <a:graphicFrameLocks noGrp="1"/>
          </p:cNvGraphicFramePr>
          <p:nvPr>
            <p:ph idx="1"/>
            <p:extLst>
              <p:ext uri="{D42A27DB-BD31-4B8C-83A1-F6EECF244321}">
                <p14:modId xmlns:p14="http://schemas.microsoft.com/office/powerpoint/2010/main" val="31124416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DE6819EE-12B7-4C87-AA48-7547098BDB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03922" y="0"/>
            <a:ext cx="2688077" cy="1794473"/>
          </a:xfrm>
          <a:prstGeom prst="rect">
            <a:avLst/>
          </a:prstGeom>
        </p:spPr>
      </p:pic>
    </p:spTree>
    <p:extLst>
      <p:ext uri="{BB962C8B-B14F-4D97-AF65-F5344CB8AC3E}">
        <p14:creationId xmlns:p14="http://schemas.microsoft.com/office/powerpoint/2010/main" val="40120550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147E9-039D-41D1-9C62-38AAD48988B0}"/>
              </a:ext>
            </a:extLst>
          </p:cNvPr>
          <p:cNvSpPr>
            <a:spLocks noGrp="1"/>
          </p:cNvSpPr>
          <p:nvPr>
            <p:ph type="title"/>
          </p:nvPr>
        </p:nvSpPr>
        <p:spPr>
          <a:xfrm>
            <a:off x="838200" y="365125"/>
            <a:ext cx="10515600" cy="1325563"/>
          </a:xfrm>
        </p:spPr>
        <p:txBody>
          <a:bodyPr>
            <a:normAutofit/>
          </a:bodyPr>
          <a:lstStyle/>
          <a:p>
            <a:r>
              <a:rPr lang="en-US"/>
              <a:t>Socio Economic Status and OOP indicator</a:t>
            </a:r>
            <a:endParaRPr lang="en-US" dirty="0"/>
          </a:p>
        </p:txBody>
      </p:sp>
      <p:graphicFrame>
        <p:nvGraphicFramePr>
          <p:cNvPr id="4" name="Content Placeholder 3">
            <a:extLst>
              <a:ext uri="{FF2B5EF4-FFF2-40B4-BE49-F238E27FC236}">
                <a16:creationId xmlns:a16="http://schemas.microsoft.com/office/drawing/2014/main" id="{D57E2FEC-2A61-40C4-BA12-94052055A3B9}"/>
              </a:ext>
            </a:extLst>
          </p:cNvPr>
          <p:cNvGraphicFramePr>
            <a:graphicFrameLocks noGrp="1"/>
          </p:cNvGraphicFramePr>
          <p:nvPr>
            <p:ph idx="1"/>
            <p:extLst>
              <p:ext uri="{D42A27DB-BD31-4B8C-83A1-F6EECF244321}">
                <p14:modId xmlns:p14="http://schemas.microsoft.com/office/powerpoint/2010/main" val="2019639058"/>
              </p:ext>
            </p:extLst>
          </p:nvPr>
        </p:nvGraphicFramePr>
        <p:xfrm>
          <a:off x="838200" y="2590822"/>
          <a:ext cx="10515598" cy="2820936"/>
        </p:xfrm>
        <a:graphic>
          <a:graphicData uri="http://schemas.openxmlformats.org/drawingml/2006/table">
            <a:tbl>
              <a:tblPr firstRow="1" bandRow="1">
                <a:tableStyleId>{5C22544A-7EE6-4342-B048-85BDC9FD1C3A}</a:tableStyleId>
              </a:tblPr>
              <a:tblGrid>
                <a:gridCol w="2779014">
                  <a:extLst>
                    <a:ext uri="{9D8B030D-6E8A-4147-A177-3AD203B41FA5}">
                      <a16:colId xmlns:a16="http://schemas.microsoft.com/office/drawing/2014/main" val="2174887589"/>
                    </a:ext>
                  </a:extLst>
                </a:gridCol>
                <a:gridCol w="1734047">
                  <a:extLst>
                    <a:ext uri="{9D8B030D-6E8A-4147-A177-3AD203B41FA5}">
                      <a16:colId xmlns:a16="http://schemas.microsoft.com/office/drawing/2014/main" val="1934966653"/>
                    </a:ext>
                  </a:extLst>
                </a:gridCol>
                <a:gridCol w="1190169">
                  <a:extLst>
                    <a:ext uri="{9D8B030D-6E8A-4147-A177-3AD203B41FA5}">
                      <a16:colId xmlns:a16="http://schemas.microsoft.com/office/drawing/2014/main" val="1876991740"/>
                    </a:ext>
                  </a:extLst>
                </a:gridCol>
                <a:gridCol w="1261286">
                  <a:extLst>
                    <a:ext uri="{9D8B030D-6E8A-4147-A177-3AD203B41FA5}">
                      <a16:colId xmlns:a16="http://schemas.microsoft.com/office/drawing/2014/main" val="3168593655"/>
                    </a:ext>
                  </a:extLst>
                </a:gridCol>
                <a:gridCol w="1279828">
                  <a:extLst>
                    <a:ext uri="{9D8B030D-6E8A-4147-A177-3AD203B41FA5}">
                      <a16:colId xmlns:a16="http://schemas.microsoft.com/office/drawing/2014/main" val="3957589406"/>
                    </a:ext>
                  </a:extLst>
                </a:gridCol>
                <a:gridCol w="1081085">
                  <a:extLst>
                    <a:ext uri="{9D8B030D-6E8A-4147-A177-3AD203B41FA5}">
                      <a16:colId xmlns:a16="http://schemas.microsoft.com/office/drawing/2014/main" val="2352163729"/>
                    </a:ext>
                  </a:extLst>
                </a:gridCol>
                <a:gridCol w="1190169">
                  <a:extLst>
                    <a:ext uri="{9D8B030D-6E8A-4147-A177-3AD203B41FA5}">
                      <a16:colId xmlns:a16="http://schemas.microsoft.com/office/drawing/2014/main" val="1792008258"/>
                    </a:ext>
                  </a:extLst>
                </a:gridCol>
              </a:tblGrid>
              <a:tr h="352617">
                <a:tc gridSpan="7">
                  <a:txBody>
                    <a:bodyPr/>
                    <a:lstStyle/>
                    <a:p>
                      <a:pPr marL="38100" marR="38100" algn="ctr">
                        <a:lnSpc>
                          <a:spcPts val="1600"/>
                        </a:lnSpc>
                        <a:spcBef>
                          <a:spcPts val="0"/>
                        </a:spcBef>
                        <a:spcAft>
                          <a:spcPts val="0"/>
                        </a:spcAft>
                      </a:pPr>
                      <a:r>
                        <a:rPr lang="en-US" sz="2100">
                          <a:effectLst/>
                        </a:rPr>
                        <a:t>Socio_Economic_Status * OOP Crosstabulation</a:t>
                      </a:r>
                      <a:endParaRPr lang="en-US" sz="2900">
                        <a:effectLst/>
                        <a:latin typeface="Calibri" panose="020F0502020204030204" pitchFamily="34" charset="0"/>
                        <a:ea typeface="Calibri" panose="020F0502020204030204" pitchFamily="34" charset="0"/>
                        <a:cs typeface="Mangal" panose="02040503050203030202" pitchFamily="18" charset="0"/>
                      </a:endParaRPr>
                    </a:p>
                  </a:txBody>
                  <a:tcPr marL="134473" marR="134473" marT="67236" marB="67236"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80848743"/>
                  </a:ext>
                </a:extLst>
              </a:tr>
              <a:tr h="352617">
                <a:tc gridSpan="7">
                  <a:txBody>
                    <a:bodyPr/>
                    <a:lstStyle/>
                    <a:p>
                      <a:pPr marL="0" marR="0">
                        <a:lnSpc>
                          <a:spcPts val="1600"/>
                        </a:lnSpc>
                        <a:spcBef>
                          <a:spcPts val="0"/>
                        </a:spcBef>
                        <a:spcAft>
                          <a:spcPts val="0"/>
                        </a:spcAft>
                      </a:pPr>
                      <a:r>
                        <a:rPr lang="en-US" sz="2100">
                          <a:effectLst/>
                        </a:rPr>
                        <a:t>Count  </a:t>
                      </a:r>
                      <a:endParaRPr lang="en-US" sz="2900">
                        <a:effectLst/>
                        <a:latin typeface="Calibri" panose="020F0502020204030204" pitchFamily="34" charset="0"/>
                        <a:ea typeface="Calibri" panose="020F0502020204030204" pitchFamily="34" charset="0"/>
                        <a:cs typeface="Mangal" panose="02040503050203030202" pitchFamily="18" charset="0"/>
                      </a:endParaRPr>
                    </a:p>
                  </a:txBody>
                  <a:tcPr marL="134473" marR="134473" marT="67236" marB="67236"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2748774"/>
                  </a:ext>
                </a:extLst>
              </a:tr>
              <a:tr h="352617">
                <a:tc rowSpan="2" gridSpan="2">
                  <a:txBody>
                    <a:bodyPr/>
                    <a:lstStyle/>
                    <a:p>
                      <a:pPr marL="0" marR="0">
                        <a:lnSpc>
                          <a:spcPct val="107000"/>
                        </a:lnSpc>
                        <a:spcBef>
                          <a:spcPts val="0"/>
                        </a:spcBef>
                        <a:spcAft>
                          <a:spcPts val="0"/>
                        </a:spcAft>
                      </a:pPr>
                      <a:r>
                        <a:rPr lang="en-US" sz="3500">
                          <a:effectLst/>
                        </a:rPr>
                        <a:t> </a:t>
                      </a:r>
                      <a:endParaRPr lang="en-US" sz="2900">
                        <a:effectLst/>
                        <a:latin typeface="Calibri" panose="020F0502020204030204" pitchFamily="34" charset="0"/>
                        <a:ea typeface="Calibri" panose="020F0502020204030204" pitchFamily="34" charset="0"/>
                        <a:cs typeface="Mangal" panose="02040503050203030202" pitchFamily="18" charset="0"/>
                      </a:endParaRPr>
                    </a:p>
                  </a:txBody>
                  <a:tcPr marL="134473" marR="134473" marT="67236" marB="67236" anchor="b"/>
                </a:tc>
                <a:tc rowSpan="2" hMerge="1">
                  <a:txBody>
                    <a:bodyPr/>
                    <a:lstStyle/>
                    <a:p>
                      <a:endParaRPr lang="en-US"/>
                    </a:p>
                  </a:txBody>
                  <a:tcPr/>
                </a:tc>
                <a:tc gridSpan="4">
                  <a:txBody>
                    <a:bodyPr/>
                    <a:lstStyle/>
                    <a:p>
                      <a:pPr marL="38100" marR="38100" algn="ctr">
                        <a:lnSpc>
                          <a:spcPts val="1600"/>
                        </a:lnSpc>
                        <a:spcBef>
                          <a:spcPts val="0"/>
                        </a:spcBef>
                        <a:spcAft>
                          <a:spcPts val="0"/>
                        </a:spcAft>
                      </a:pPr>
                      <a:r>
                        <a:rPr lang="en-US" sz="2100">
                          <a:effectLst/>
                        </a:rPr>
                        <a:t>OOP</a:t>
                      </a:r>
                      <a:endParaRPr lang="en-US" sz="2900">
                        <a:effectLst/>
                        <a:latin typeface="Calibri" panose="020F0502020204030204" pitchFamily="34" charset="0"/>
                        <a:ea typeface="Calibri" panose="020F0502020204030204" pitchFamily="34" charset="0"/>
                        <a:cs typeface="Mangal" panose="02040503050203030202" pitchFamily="18" charset="0"/>
                      </a:endParaRPr>
                    </a:p>
                  </a:txBody>
                  <a:tcPr marL="134473" marR="134473" marT="67236" marB="67236" anchor="b"/>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38100" marR="38100" algn="ctr">
                        <a:lnSpc>
                          <a:spcPts val="1600"/>
                        </a:lnSpc>
                        <a:spcBef>
                          <a:spcPts val="0"/>
                        </a:spcBef>
                        <a:spcAft>
                          <a:spcPts val="0"/>
                        </a:spcAft>
                      </a:pPr>
                      <a:r>
                        <a:rPr lang="en-US" sz="2100">
                          <a:effectLst/>
                        </a:rPr>
                        <a:t>Total</a:t>
                      </a:r>
                      <a:endParaRPr lang="en-US" sz="2900">
                        <a:effectLst/>
                        <a:latin typeface="Calibri" panose="020F0502020204030204" pitchFamily="34" charset="0"/>
                        <a:ea typeface="Calibri" panose="020F0502020204030204" pitchFamily="34" charset="0"/>
                        <a:cs typeface="Mangal" panose="02040503050203030202" pitchFamily="18" charset="0"/>
                      </a:endParaRPr>
                    </a:p>
                  </a:txBody>
                  <a:tcPr marL="134473" marR="134473" marT="67236" marB="67236" anchor="b"/>
                </a:tc>
                <a:extLst>
                  <a:ext uri="{0D108BD9-81ED-4DB2-BD59-A6C34878D82A}">
                    <a16:rowId xmlns:a16="http://schemas.microsoft.com/office/drawing/2014/main" val="3537049607"/>
                  </a:ext>
                </a:extLst>
              </a:tr>
              <a:tr h="352617">
                <a:tc gridSpan="2" vMerge="1">
                  <a:txBody>
                    <a:bodyPr/>
                    <a:lstStyle/>
                    <a:p>
                      <a:endParaRPr lang="en-US"/>
                    </a:p>
                  </a:txBody>
                  <a:tcPr/>
                </a:tc>
                <a:tc hMerge="1" vMerge="1">
                  <a:txBody>
                    <a:bodyPr/>
                    <a:lstStyle/>
                    <a:p>
                      <a:endParaRPr lang="en-US"/>
                    </a:p>
                  </a:txBody>
                  <a:tcPr/>
                </a:tc>
                <a:tc>
                  <a:txBody>
                    <a:bodyPr/>
                    <a:lstStyle/>
                    <a:p>
                      <a:pPr marL="38100" marR="38100" algn="ctr">
                        <a:lnSpc>
                          <a:spcPts val="1600"/>
                        </a:lnSpc>
                        <a:spcBef>
                          <a:spcPts val="0"/>
                        </a:spcBef>
                        <a:spcAft>
                          <a:spcPts val="0"/>
                        </a:spcAft>
                      </a:pPr>
                      <a:r>
                        <a:rPr lang="en-US" sz="2100">
                          <a:effectLst/>
                        </a:rPr>
                        <a:t>0-10</a:t>
                      </a:r>
                      <a:endParaRPr lang="en-US" sz="29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b"/>
                </a:tc>
                <a:tc>
                  <a:txBody>
                    <a:bodyPr/>
                    <a:lstStyle/>
                    <a:p>
                      <a:pPr marL="38100" marR="38100" algn="ctr">
                        <a:lnSpc>
                          <a:spcPts val="1600"/>
                        </a:lnSpc>
                        <a:spcBef>
                          <a:spcPts val="0"/>
                        </a:spcBef>
                        <a:spcAft>
                          <a:spcPts val="0"/>
                        </a:spcAft>
                      </a:pPr>
                      <a:r>
                        <a:rPr lang="en-US" sz="2100">
                          <a:effectLst/>
                        </a:rPr>
                        <a:t>10.1-20</a:t>
                      </a:r>
                      <a:endParaRPr lang="en-US" sz="29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b"/>
                </a:tc>
                <a:tc>
                  <a:txBody>
                    <a:bodyPr/>
                    <a:lstStyle/>
                    <a:p>
                      <a:pPr marL="38100" marR="38100" algn="ctr">
                        <a:lnSpc>
                          <a:spcPts val="1600"/>
                        </a:lnSpc>
                        <a:spcBef>
                          <a:spcPts val="0"/>
                        </a:spcBef>
                        <a:spcAft>
                          <a:spcPts val="0"/>
                        </a:spcAft>
                      </a:pPr>
                      <a:r>
                        <a:rPr lang="en-US" sz="2100">
                          <a:effectLst/>
                        </a:rPr>
                        <a:t>20.1-39.9</a:t>
                      </a:r>
                      <a:endParaRPr lang="en-US" sz="29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b"/>
                </a:tc>
                <a:tc>
                  <a:txBody>
                    <a:bodyPr/>
                    <a:lstStyle/>
                    <a:p>
                      <a:pPr marL="38100" marR="38100" algn="ctr">
                        <a:lnSpc>
                          <a:spcPts val="1600"/>
                        </a:lnSpc>
                        <a:spcBef>
                          <a:spcPts val="0"/>
                        </a:spcBef>
                        <a:spcAft>
                          <a:spcPts val="0"/>
                        </a:spcAft>
                      </a:pPr>
                      <a:r>
                        <a:rPr lang="en-US" sz="2100">
                          <a:effectLst/>
                        </a:rPr>
                        <a:t>&gt;40</a:t>
                      </a:r>
                      <a:endParaRPr lang="en-US" sz="29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b"/>
                </a:tc>
                <a:tc vMerge="1">
                  <a:txBody>
                    <a:bodyPr/>
                    <a:lstStyle/>
                    <a:p>
                      <a:endParaRPr lang="en-US"/>
                    </a:p>
                  </a:txBody>
                  <a:tcPr/>
                </a:tc>
                <a:extLst>
                  <a:ext uri="{0D108BD9-81ED-4DB2-BD59-A6C34878D82A}">
                    <a16:rowId xmlns:a16="http://schemas.microsoft.com/office/drawing/2014/main" val="141493542"/>
                  </a:ext>
                </a:extLst>
              </a:tr>
              <a:tr h="352617">
                <a:tc rowSpan="3">
                  <a:txBody>
                    <a:bodyPr/>
                    <a:lstStyle/>
                    <a:p>
                      <a:pPr marL="38100" marR="38100">
                        <a:lnSpc>
                          <a:spcPts val="1600"/>
                        </a:lnSpc>
                        <a:spcBef>
                          <a:spcPts val="0"/>
                        </a:spcBef>
                        <a:spcAft>
                          <a:spcPts val="0"/>
                        </a:spcAft>
                      </a:pPr>
                      <a:r>
                        <a:rPr lang="en-US" sz="2100">
                          <a:effectLst/>
                        </a:rPr>
                        <a:t>Socio_Economic_Status</a:t>
                      </a:r>
                      <a:endParaRPr lang="en-US" sz="2900">
                        <a:effectLst/>
                        <a:latin typeface="Calibri" panose="020F0502020204030204" pitchFamily="34" charset="0"/>
                        <a:ea typeface="Calibri" panose="020F0502020204030204" pitchFamily="34" charset="0"/>
                        <a:cs typeface="Mangal" panose="02040503050203030202" pitchFamily="18" charset="0"/>
                      </a:endParaRPr>
                    </a:p>
                  </a:txBody>
                  <a:tcPr marL="134473" marR="134473" marT="67236" marB="67236"/>
                </a:tc>
                <a:tc>
                  <a:txBody>
                    <a:bodyPr/>
                    <a:lstStyle/>
                    <a:p>
                      <a:pPr marL="38100" marR="38100">
                        <a:lnSpc>
                          <a:spcPts val="1600"/>
                        </a:lnSpc>
                        <a:spcBef>
                          <a:spcPts val="0"/>
                        </a:spcBef>
                        <a:spcAft>
                          <a:spcPts val="0"/>
                        </a:spcAft>
                      </a:pPr>
                      <a:r>
                        <a:rPr lang="en-US" sz="2100">
                          <a:effectLst/>
                        </a:rPr>
                        <a:t>Upper</a:t>
                      </a:r>
                      <a:endParaRPr lang="en-US" sz="29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38100" marR="38100" algn="r">
                        <a:lnSpc>
                          <a:spcPts val="1600"/>
                        </a:lnSpc>
                        <a:spcBef>
                          <a:spcPts val="0"/>
                        </a:spcBef>
                        <a:spcAft>
                          <a:spcPts val="0"/>
                        </a:spcAft>
                      </a:pPr>
                      <a:r>
                        <a:rPr lang="en-US" sz="2100">
                          <a:effectLst/>
                        </a:rPr>
                        <a:t>26</a:t>
                      </a:r>
                      <a:endParaRPr lang="en-US" sz="29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2100">
                          <a:effectLst/>
                        </a:rPr>
                        <a:t>3</a:t>
                      </a:r>
                      <a:endParaRPr lang="en-US" sz="29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2100">
                          <a:effectLst/>
                        </a:rPr>
                        <a:t>0</a:t>
                      </a:r>
                      <a:endParaRPr lang="en-US" sz="29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2100">
                          <a:effectLst/>
                        </a:rPr>
                        <a:t>4</a:t>
                      </a:r>
                      <a:endParaRPr lang="en-US" sz="29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2100">
                          <a:effectLst/>
                        </a:rPr>
                        <a:t>33</a:t>
                      </a:r>
                      <a:endParaRPr lang="en-US" sz="29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796640246"/>
                  </a:ext>
                </a:extLst>
              </a:tr>
              <a:tr h="352617">
                <a:tc vMerge="1">
                  <a:txBody>
                    <a:bodyPr/>
                    <a:lstStyle/>
                    <a:p>
                      <a:endParaRPr lang="en-US"/>
                    </a:p>
                  </a:txBody>
                  <a:tcPr/>
                </a:tc>
                <a:tc>
                  <a:txBody>
                    <a:bodyPr/>
                    <a:lstStyle/>
                    <a:p>
                      <a:pPr marL="38100" marR="38100">
                        <a:lnSpc>
                          <a:spcPts val="1600"/>
                        </a:lnSpc>
                        <a:spcBef>
                          <a:spcPts val="0"/>
                        </a:spcBef>
                        <a:spcAft>
                          <a:spcPts val="0"/>
                        </a:spcAft>
                      </a:pPr>
                      <a:r>
                        <a:rPr lang="en-US" sz="2100">
                          <a:effectLst/>
                        </a:rPr>
                        <a:t>Upper middle</a:t>
                      </a:r>
                      <a:endParaRPr lang="en-US" sz="29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38100" marR="38100" algn="r">
                        <a:lnSpc>
                          <a:spcPts val="1600"/>
                        </a:lnSpc>
                        <a:spcBef>
                          <a:spcPts val="0"/>
                        </a:spcBef>
                        <a:spcAft>
                          <a:spcPts val="0"/>
                        </a:spcAft>
                      </a:pPr>
                      <a:r>
                        <a:rPr lang="en-US" sz="2100">
                          <a:effectLst/>
                        </a:rPr>
                        <a:t>72</a:t>
                      </a:r>
                      <a:endParaRPr lang="en-US" sz="29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2100">
                          <a:effectLst/>
                        </a:rPr>
                        <a:t>8</a:t>
                      </a:r>
                      <a:endParaRPr lang="en-US" sz="29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2100">
                          <a:effectLst/>
                        </a:rPr>
                        <a:t>3</a:t>
                      </a:r>
                      <a:endParaRPr lang="en-US" sz="29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2100">
                          <a:effectLst/>
                        </a:rPr>
                        <a:t>6</a:t>
                      </a:r>
                      <a:endParaRPr lang="en-US" sz="29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2100">
                          <a:effectLst/>
                        </a:rPr>
                        <a:t>89</a:t>
                      </a:r>
                      <a:endParaRPr lang="en-US" sz="29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4153531142"/>
                  </a:ext>
                </a:extLst>
              </a:tr>
              <a:tr h="352617">
                <a:tc vMerge="1">
                  <a:txBody>
                    <a:bodyPr/>
                    <a:lstStyle/>
                    <a:p>
                      <a:endParaRPr lang="en-US"/>
                    </a:p>
                  </a:txBody>
                  <a:tcPr/>
                </a:tc>
                <a:tc>
                  <a:txBody>
                    <a:bodyPr/>
                    <a:lstStyle/>
                    <a:p>
                      <a:pPr marL="38100" marR="38100">
                        <a:lnSpc>
                          <a:spcPts val="1600"/>
                        </a:lnSpc>
                        <a:spcBef>
                          <a:spcPts val="0"/>
                        </a:spcBef>
                        <a:spcAft>
                          <a:spcPts val="0"/>
                        </a:spcAft>
                      </a:pPr>
                      <a:r>
                        <a:rPr lang="en-US" sz="2100">
                          <a:effectLst/>
                        </a:rPr>
                        <a:t>Lower Middle</a:t>
                      </a:r>
                      <a:endParaRPr lang="en-US" sz="29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38100" marR="38100" algn="r">
                        <a:lnSpc>
                          <a:spcPts val="1600"/>
                        </a:lnSpc>
                        <a:spcBef>
                          <a:spcPts val="0"/>
                        </a:spcBef>
                        <a:spcAft>
                          <a:spcPts val="0"/>
                        </a:spcAft>
                      </a:pPr>
                      <a:r>
                        <a:rPr lang="en-US" sz="2100">
                          <a:effectLst/>
                        </a:rPr>
                        <a:t>1</a:t>
                      </a:r>
                      <a:endParaRPr lang="en-US" sz="29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2100">
                          <a:effectLst/>
                        </a:rPr>
                        <a:t>1</a:t>
                      </a:r>
                      <a:endParaRPr lang="en-US" sz="29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2100">
                          <a:effectLst/>
                        </a:rPr>
                        <a:t>2</a:t>
                      </a:r>
                      <a:endParaRPr lang="en-US" sz="29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2100">
                          <a:effectLst/>
                        </a:rPr>
                        <a:t>1</a:t>
                      </a:r>
                      <a:endParaRPr lang="en-US" sz="29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2100">
                          <a:effectLst/>
                        </a:rPr>
                        <a:t>5</a:t>
                      </a:r>
                      <a:endParaRPr lang="en-US" sz="29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52839945"/>
                  </a:ext>
                </a:extLst>
              </a:tr>
              <a:tr h="352617">
                <a:tc gridSpan="2">
                  <a:txBody>
                    <a:bodyPr/>
                    <a:lstStyle/>
                    <a:p>
                      <a:pPr marL="38100" marR="38100">
                        <a:lnSpc>
                          <a:spcPts val="1600"/>
                        </a:lnSpc>
                        <a:spcBef>
                          <a:spcPts val="0"/>
                        </a:spcBef>
                        <a:spcAft>
                          <a:spcPts val="0"/>
                        </a:spcAft>
                      </a:pPr>
                      <a:r>
                        <a:rPr lang="en-US" sz="2100">
                          <a:effectLst/>
                        </a:rPr>
                        <a:t>Total</a:t>
                      </a:r>
                      <a:endParaRPr lang="en-US" sz="2900">
                        <a:effectLst/>
                        <a:latin typeface="Calibri" panose="020F0502020204030204" pitchFamily="34" charset="0"/>
                        <a:ea typeface="Calibri" panose="020F0502020204030204" pitchFamily="34" charset="0"/>
                        <a:cs typeface="Mangal" panose="02040503050203030202" pitchFamily="18" charset="0"/>
                      </a:endParaRPr>
                    </a:p>
                  </a:txBody>
                  <a:tcPr marL="134473" marR="134473" marT="67236" marB="67236"/>
                </a:tc>
                <a:tc hMerge="1">
                  <a:txBody>
                    <a:bodyPr/>
                    <a:lstStyle/>
                    <a:p>
                      <a:endParaRPr lang="en-US"/>
                    </a:p>
                  </a:txBody>
                  <a:tcPr/>
                </a:tc>
                <a:tc>
                  <a:txBody>
                    <a:bodyPr/>
                    <a:lstStyle/>
                    <a:p>
                      <a:pPr marL="38100" marR="38100" algn="r">
                        <a:lnSpc>
                          <a:spcPts val="1600"/>
                        </a:lnSpc>
                        <a:spcBef>
                          <a:spcPts val="0"/>
                        </a:spcBef>
                        <a:spcAft>
                          <a:spcPts val="0"/>
                        </a:spcAft>
                      </a:pPr>
                      <a:r>
                        <a:rPr lang="en-US" sz="2100">
                          <a:effectLst/>
                        </a:rPr>
                        <a:t>99</a:t>
                      </a:r>
                      <a:endParaRPr lang="en-US" sz="29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2100">
                          <a:effectLst/>
                        </a:rPr>
                        <a:t>12</a:t>
                      </a:r>
                      <a:endParaRPr lang="en-US" sz="29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2100">
                          <a:effectLst/>
                        </a:rPr>
                        <a:t>5</a:t>
                      </a:r>
                      <a:endParaRPr lang="en-US" sz="29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2100">
                          <a:effectLst/>
                        </a:rPr>
                        <a:t>11</a:t>
                      </a:r>
                      <a:endParaRPr lang="en-US" sz="29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2100">
                          <a:effectLst/>
                        </a:rPr>
                        <a:t>127</a:t>
                      </a:r>
                      <a:endParaRPr lang="en-US" sz="29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3745900267"/>
                  </a:ext>
                </a:extLst>
              </a:tr>
            </a:tbl>
          </a:graphicData>
        </a:graphic>
      </p:graphicFrame>
    </p:spTree>
    <p:extLst>
      <p:ext uri="{BB962C8B-B14F-4D97-AF65-F5344CB8AC3E}">
        <p14:creationId xmlns:p14="http://schemas.microsoft.com/office/powerpoint/2010/main" val="2683880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31AF-A643-4F24-9973-D3B47F4DFB2B}"/>
              </a:ext>
            </a:extLst>
          </p:cNvPr>
          <p:cNvSpPr>
            <a:spLocks noGrp="1"/>
          </p:cNvSpPr>
          <p:nvPr>
            <p:ph type="title"/>
          </p:nvPr>
        </p:nvSpPr>
        <p:spPr>
          <a:xfrm>
            <a:off x="838200" y="365125"/>
            <a:ext cx="10515600" cy="1325563"/>
          </a:xfrm>
        </p:spPr>
        <p:txBody>
          <a:bodyPr>
            <a:normAutofit/>
          </a:bodyPr>
          <a:lstStyle/>
          <a:p>
            <a:r>
              <a:rPr lang="en-US" sz="2800" dirty="0"/>
              <a:t>Elderly People in Household Significantly Correlated with OOP Indicator with moderate strength</a:t>
            </a:r>
            <a:br>
              <a:rPr lang="en-US" sz="2800" dirty="0"/>
            </a:br>
            <a:endParaRPr lang="en-US" sz="2800" dirty="0"/>
          </a:p>
        </p:txBody>
      </p:sp>
      <p:graphicFrame>
        <p:nvGraphicFramePr>
          <p:cNvPr id="7" name="Content Placeholder 3">
            <a:extLst>
              <a:ext uri="{FF2B5EF4-FFF2-40B4-BE49-F238E27FC236}">
                <a16:creationId xmlns:a16="http://schemas.microsoft.com/office/drawing/2014/main" id="{525D536A-4734-4204-9E89-3D7083EB0FE8}"/>
              </a:ext>
            </a:extLst>
          </p:cNvPr>
          <p:cNvGraphicFramePr>
            <a:graphicFrameLocks noGrp="1"/>
          </p:cNvGraphicFramePr>
          <p:nvPr>
            <p:ph idx="1"/>
          </p:nvPr>
        </p:nvGraphicFramePr>
        <p:xfrm>
          <a:off x="2167380" y="1825625"/>
          <a:ext cx="7857238" cy="4351331"/>
        </p:xfrm>
        <a:graphic>
          <a:graphicData uri="http://schemas.openxmlformats.org/drawingml/2006/table">
            <a:tbl>
              <a:tblPr firstRow="1" bandRow="1">
                <a:tableStyleId>{5C22544A-7EE6-4342-B048-85BDC9FD1C3A}</a:tableStyleId>
              </a:tblPr>
              <a:tblGrid>
                <a:gridCol w="2750784">
                  <a:extLst>
                    <a:ext uri="{9D8B030D-6E8A-4147-A177-3AD203B41FA5}">
                      <a16:colId xmlns:a16="http://schemas.microsoft.com/office/drawing/2014/main" val="3197048342"/>
                    </a:ext>
                  </a:extLst>
                </a:gridCol>
                <a:gridCol w="2234442">
                  <a:extLst>
                    <a:ext uri="{9D8B030D-6E8A-4147-A177-3AD203B41FA5}">
                      <a16:colId xmlns:a16="http://schemas.microsoft.com/office/drawing/2014/main" val="1834529340"/>
                    </a:ext>
                  </a:extLst>
                </a:gridCol>
                <a:gridCol w="1720876">
                  <a:extLst>
                    <a:ext uri="{9D8B030D-6E8A-4147-A177-3AD203B41FA5}">
                      <a16:colId xmlns:a16="http://schemas.microsoft.com/office/drawing/2014/main" val="336720992"/>
                    </a:ext>
                  </a:extLst>
                </a:gridCol>
                <a:gridCol w="1151136">
                  <a:extLst>
                    <a:ext uri="{9D8B030D-6E8A-4147-A177-3AD203B41FA5}">
                      <a16:colId xmlns:a16="http://schemas.microsoft.com/office/drawing/2014/main" val="538616724"/>
                    </a:ext>
                  </a:extLst>
                </a:gridCol>
              </a:tblGrid>
              <a:tr h="436512">
                <a:tc gridSpan="4">
                  <a:txBody>
                    <a:bodyPr/>
                    <a:lstStyle/>
                    <a:p>
                      <a:pPr marL="38100" marR="38100" algn="ctr">
                        <a:lnSpc>
                          <a:spcPts val="1600"/>
                        </a:lnSpc>
                        <a:spcBef>
                          <a:spcPts val="0"/>
                        </a:spcBef>
                        <a:spcAft>
                          <a:spcPts val="0"/>
                        </a:spcAft>
                      </a:pPr>
                      <a:r>
                        <a:rPr lang="en-US" sz="1800">
                          <a:effectLst/>
                        </a:rPr>
                        <a:t>Correlations</a:t>
                      </a:r>
                      <a:endParaRPr lang="en-US" sz="2200">
                        <a:effectLst/>
                        <a:latin typeface="Calibri" panose="020F0502020204030204" pitchFamily="34" charset="0"/>
                        <a:ea typeface="Calibri" panose="020F0502020204030204" pitchFamily="34" charset="0"/>
                        <a:cs typeface="Mangal" panose="02040503050203030202" pitchFamily="18" charset="0"/>
                      </a:endParaRPr>
                    </a:p>
                  </a:txBody>
                  <a:tcPr marL="182143" marR="182143" marT="91072" marB="91072"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38363515"/>
                  </a:ext>
                </a:extLst>
              </a:tr>
              <a:tr h="841275">
                <a:tc gridSpan="2">
                  <a:txBody>
                    <a:bodyPr/>
                    <a:lstStyle/>
                    <a:p>
                      <a:pPr marL="0" marR="0">
                        <a:lnSpc>
                          <a:spcPct val="107000"/>
                        </a:lnSpc>
                        <a:spcBef>
                          <a:spcPts val="0"/>
                        </a:spcBef>
                        <a:spcAft>
                          <a:spcPts val="0"/>
                        </a:spcAft>
                      </a:pPr>
                      <a:r>
                        <a:rPr lang="en-US" sz="2400">
                          <a:effectLst/>
                        </a:rPr>
                        <a:t> </a:t>
                      </a:r>
                      <a:endParaRPr lang="en-US" sz="2200">
                        <a:effectLst/>
                        <a:latin typeface="Calibri" panose="020F0502020204030204" pitchFamily="34" charset="0"/>
                        <a:ea typeface="Calibri" panose="020F0502020204030204" pitchFamily="34" charset="0"/>
                        <a:cs typeface="Mangal" panose="02040503050203030202" pitchFamily="18" charset="0"/>
                      </a:endParaRPr>
                    </a:p>
                  </a:txBody>
                  <a:tcPr marL="182143" marR="182143" marT="91072" marB="91072" anchor="b"/>
                </a:tc>
                <a:tc hMerge="1">
                  <a:txBody>
                    <a:bodyPr/>
                    <a:lstStyle/>
                    <a:p>
                      <a:endParaRPr lang="en-US"/>
                    </a:p>
                  </a:txBody>
                  <a:tcPr/>
                </a:tc>
                <a:tc>
                  <a:txBody>
                    <a:bodyPr/>
                    <a:lstStyle/>
                    <a:p>
                      <a:pPr marL="38100" marR="38100" algn="ctr">
                        <a:lnSpc>
                          <a:spcPts val="1600"/>
                        </a:lnSpc>
                        <a:spcBef>
                          <a:spcPts val="0"/>
                        </a:spcBef>
                        <a:spcAft>
                          <a:spcPts val="0"/>
                        </a:spcAft>
                      </a:pPr>
                      <a:r>
                        <a:rPr lang="en-US" sz="1800">
                          <a:effectLst/>
                        </a:rPr>
                        <a:t>Times Elderly person get sick</a:t>
                      </a:r>
                      <a:endParaRPr lang="en-US" sz="22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b"/>
                </a:tc>
                <a:tc>
                  <a:txBody>
                    <a:bodyPr/>
                    <a:lstStyle/>
                    <a:p>
                      <a:pPr marL="38100" marR="38100" algn="ctr">
                        <a:lnSpc>
                          <a:spcPts val="1600"/>
                        </a:lnSpc>
                        <a:spcBef>
                          <a:spcPts val="0"/>
                        </a:spcBef>
                        <a:spcAft>
                          <a:spcPts val="0"/>
                        </a:spcAft>
                      </a:pPr>
                      <a:r>
                        <a:rPr lang="en-US" sz="1800">
                          <a:effectLst/>
                        </a:rPr>
                        <a:t>OOP</a:t>
                      </a:r>
                      <a:endParaRPr lang="en-US" sz="22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b"/>
                </a:tc>
                <a:extLst>
                  <a:ext uri="{0D108BD9-81ED-4DB2-BD59-A6C34878D82A}">
                    <a16:rowId xmlns:a16="http://schemas.microsoft.com/office/drawing/2014/main" val="2014646572"/>
                  </a:ext>
                </a:extLst>
              </a:tr>
              <a:tr h="436512">
                <a:tc rowSpan="3">
                  <a:txBody>
                    <a:bodyPr/>
                    <a:lstStyle/>
                    <a:p>
                      <a:pPr marL="38100" marR="38100">
                        <a:lnSpc>
                          <a:spcPts val="1600"/>
                        </a:lnSpc>
                        <a:spcBef>
                          <a:spcPts val="0"/>
                        </a:spcBef>
                        <a:spcAft>
                          <a:spcPts val="0"/>
                        </a:spcAft>
                      </a:pPr>
                      <a:r>
                        <a:rPr lang="en-US" sz="1800">
                          <a:effectLst/>
                        </a:rPr>
                        <a:t>Times Elderly person get sick</a:t>
                      </a:r>
                      <a:endParaRPr lang="en-US" sz="2200">
                        <a:effectLst/>
                        <a:latin typeface="Calibri" panose="020F0502020204030204" pitchFamily="34" charset="0"/>
                        <a:ea typeface="Calibri" panose="020F0502020204030204" pitchFamily="34" charset="0"/>
                        <a:cs typeface="Mangal" panose="02040503050203030202" pitchFamily="18" charset="0"/>
                      </a:endParaRPr>
                    </a:p>
                  </a:txBody>
                  <a:tcPr marL="182143" marR="182143" marT="91072" marB="91072"/>
                </a:tc>
                <a:tc>
                  <a:txBody>
                    <a:bodyPr/>
                    <a:lstStyle/>
                    <a:p>
                      <a:pPr marL="38100" marR="38100">
                        <a:lnSpc>
                          <a:spcPts val="1600"/>
                        </a:lnSpc>
                        <a:spcBef>
                          <a:spcPts val="0"/>
                        </a:spcBef>
                        <a:spcAft>
                          <a:spcPts val="0"/>
                        </a:spcAft>
                      </a:pPr>
                      <a:r>
                        <a:rPr lang="en-US" sz="1800">
                          <a:effectLst/>
                        </a:rPr>
                        <a:t>Pearson Correlation</a:t>
                      </a:r>
                      <a:endParaRPr lang="en-US" sz="22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38100" marR="38100" algn="r">
                        <a:lnSpc>
                          <a:spcPts val="1600"/>
                        </a:lnSpc>
                        <a:spcBef>
                          <a:spcPts val="0"/>
                        </a:spcBef>
                        <a:spcAft>
                          <a:spcPts val="0"/>
                        </a:spcAft>
                      </a:pPr>
                      <a:r>
                        <a:rPr lang="en-US" sz="1800">
                          <a:effectLst/>
                        </a:rPr>
                        <a:t>1</a:t>
                      </a:r>
                      <a:endParaRPr lang="en-US" sz="22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1800">
                          <a:effectLst/>
                        </a:rPr>
                        <a:t>.356</a:t>
                      </a:r>
                      <a:r>
                        <a:rPr lang="en-US" sz="1800" baseline="30000">
                          <a:effectLst/>
                        </a:rPr>
                        <a:t>**</a:t>
                      </a:r>
                      <a:endParaRPr lang="en-US" sz="22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2087551340"/>
                  </a:ext>
                </a:extLst>
              </a:tr>
              <a:tr h="445492">
                <a:tc vMerge="1">
                  <a:txBody>
                    <a:bodyPr/>
                    <a:lstStyle/>
                    <a:p>
                      <a:endParaRPr lang="en-US"/>
                    </a:p>
                  </a:txBody>
                  <a:tcPr/>
                </a:tc>
                <a:tc>
                  <a:txBody>
                    <a:bodyPr/>
                    <a:lstStyle/>
                    <a:p>
                      <a:pPr marL="38100" marR="38100">
                        <a:lnSpc>
                          <a:spcPts val="1600"/>
                        </a:lnSpc>
                        <a:spcBef>
                          <a:spcPts val="0"/>
                        </a:spcBef>
                        <a:spcAft>
                          <a:spcPts val="0"/>
                        </a:spcAft>
                      </a:pPr>
                      <a:r>
                        <a:rPr lang="en-US" sz="1800">
                          <a:effectLst/>
                        </a:rPr>
                        <a:t>Sig. (2-tailed)</a:t>
                      </a:r>
                      <a:endParaRPr lang="en-US" sz="22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0" marR="0">
                        <a:lnSpc>
                          <a:spcPct val="107000"/>
                        </a:lnSpc>
                        <a:spcBef>
                          <a:spcPts val="0"/>
                        </a:spcBef>
                        <a:spcAft>
                          <a:spcPts val="0"/>
                        </a:spcAft>
                      </a:pPr>
                      <a:r>
                        <a:rPr lang="en-US" sz="2400">
                          <a:effectLst/>
                        </a:rPr>
                        <a:t> </a:t>
                      </a:r>
                      <a:endParaRPr lang="en-US" sz="22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1800">
                          <a:effectLst/>
                        </a:rPr>
                        <a:t>.002</a:t>
                      </a:r>
                      <a:endParaRPr lang="en-US" sz="22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2327462945"/>
                  </a:ext>
                </a:extLst>
              </a:tr>
              <a:tr h="436512">
                <a:tc vMerge="1">
                  <a:txBody>
                    <a:bodyPr/>
                    <a:lstStyle/>
                    <a:p>
                      <a:endParaRPr lang="en-US"/>
                    </a:p>
                  </a:txBody>
                  <a:tcPr/>
                </a:tc>
                <a:tc>
                  <a:txBody>
                    <a:bodyPr/>
                    <a:lstStyle/>
                    <a:p>
                      <a:pPr marL="38100" marR="38100">
                        <a:lnSpc>
                          <a:spcPts val="1600"/>
                        </a:lnSpc>
                        <a:spcBef>
                          <a:spcPts val="0"/>
                        </a:spcBef>
                        <a:spcAft>
                          <a:spcPts val="0"/>
                        </a:spcAft>
                      </a:pPr>
                      <a:r>
                        <a:rPr lang="en-US" sz="1800">
                          <a:effectLst/>
                        </a:rPr>
                        <a:t>N</a:t>
                      </a:r>
                      <a:endParaRPr lang="en-US" sz="22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38100" marR="38100" algn="r">
                        <a:lnSpc>
                          <a:spcPts val="1600"/>
                        </a:lnSpc>
                        <a:spcBef>
                          <a:spcPts val="0"/>
                        </a:spcBef>
                        <a:spcAft>
                          <a:spcPts val="0"/>
                        </a:spcAft>
                      </a:pPr>
                      <a:r>
                        <a:rPr lang="en-US" sz="1800">
                          <a:effectLst/>
                        </a:rPr>
                        <a:t>73</a:t>
                      </a:r>
                      <a:endParaRPr lang="en-US" sz="22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1800">
                          <a:effectLst/>
                        </a:rPr>
                        <a:t>73</a:t>
                      </a:r>
                      <a:endParaRPr lang="en-US" sz="22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3413740549"/>
                  </a:ext>
                </a:extLst>
              </a:tr>
              <a:tr h="436512">
                <a:tc rowSpan="3">
                  <a:txBody>
                    <a:bodyPr/>
                    <a:lstStyle/>
                    <a:p>
                      <a:pPr marL="38100" marR="38100">
                        <a:lnSpc>
                          <a:spcPts val="1600"/>
                        </a:lnSpc>
                        <a:spcBef>
                          <a:spcPts val="0"/>
                        </a:spcBef>
                        <a:spcAft>
                          <a:spcPts val="0"/>
                        </a:spcAft>
                      </a:pPr>
                      <a:r>
                        <a:rPr lang="en-US" sz="1800">
                          <a:effectLst/>
                        </a:rPr>
                        <a:t>OOP</a:t>
                      </a:r>
                      <a:endParaRPr lang="en-US" sz="2200">
                        <a:effectLst/>
                        <a:latin typeface="Calibri" panose="020F0502020204030204" pitchFamily="34" charset="0"/>
                        <a:ea typeface="Calibri" panose="020F0502020204030204" pitchFamily="34" charset="0"/>
                        <a:cs typeface="Mangal" panose="02040503050203030202" pitchFamily="18" charset="0"/>
                      </a:endParaRPr>
                    </a:p>
                  </a:txBody>
                  <a:tcPr marL="182143" marR="182143" marT="91072" marB="91072"/>
                </a:tc>
                <a:tc>
                  <a:txBody>
                    <a:bodyPr/>
                    <a:lstStyle/>
                    <a:p>
                      <a:pPr marL="38100" marR="38100">
                        <a:lnSpc>
                          <a:spcPts val="1600"/>
                        </a:lnSpc>
                        <a:spcBef>
                          <a:spcPts val="0"/>
                        </a:spcBef>
                        <a:spcAft>
                          <a:spcPts val="0"/>
                        </a:spcAft>
                      </a:pPr>
                      <a:r>
                        <a:rPr lang="en-US" sz="1800">
                          <a:effectLst/>
                        </a:rPr>
                        <a:t>Pearson Correlation</a:t>
                      </a:r>
                      <a:endParaRPr lang="en-US" sz="22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38100" marR="38100" algn="r">
                        <a:lnSpc>
                          <a:spcPts val="1600"/>
                        </a:lnSpc>
                        <a:spcBef>
                          <a:spcPts val="0"/>
                        </a:spcBef>
                        <a:spcAft>
                          <a:spcPts val="0"/>
                        </a:spcAft>
                      </a:pPr>
                      <a:r>
                        <a:rPr lang="en-US" sz="1800">
                          <a:effectLst/>
                        </a:rPr>
                        <a:t>.356</a:t>
                      </a:r>
                      <a:r>
                        <a:rPr lang="en-US" sz="1800" baseline="30000">
                          <a:effectLst/>
                        </a:rPr>
                        <a:t>**</a:t>
                      </a:r>
                      <a:endParaRPr lang="en-US" sz="22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1800">
                          <a:effectLst/>
                        </a:rPr>
                        <a:t>1</a:t>
                      </a:r>
                      <a:endParaRPr lang="en-US" sz="22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2372663730"/>
                  </a:ext>
                </a:extLst>
              </a:tr>
              <a:tr h="445492">
                <a:tc vMerge="1">
                  <a:txBody>
                    <a:bodyPr/>
                    <a:lstStyle/>
                    <a:p>
                      <a:endParaRPr lang="en-US"/>
                    </a:p>
                  </a:txBody>
                  <a:tcPr/>
                </a:tc>
                <a:tc>
                  <a:txBody>
                    <a:bodyPr/>
                    <a:lstStyle/>
                    <a:p>
                      <a:pPr marL="38100" marR="38100">
                        <a:lnSpc>
                          <a:spcPts val="1600"/>
                        </a:lnSpc>
                        <a:spcBef>
                          <a:spcPts val="0"/>
                        </a:spcBef>
                        <a:spcAft>
                          <a:spcPts val="0"/>
                        </a:spcAft>
                      </a:pPr>
                      <a:r>
                        <a:rPr lang="en-US" sz="1800">
                          <a:effectLst/>
                        </a:rPr>
                        <a:t>Sig. (2-tailed)</a:t>
                      </a:r>
                      <a:endParaRPr lang="en-US" sz="22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38100" marR="38100" algn="r">
                        <a:lnSpc>
                          <a:spcPts val="1600"/>
                        </a:lnSpc>
                        <a:spcBef>
                          <a:spcPts val="0"/>
                        </a:spcBef>
                        <a:spcAft>
                          <a:spcPts val="0"/>
                        </a:spcAft>
                      </a:pPr>
                      <a:r>
                        <a:rPr lang="en-US" sz="1800">
                          <a:effectLst/>
                        </a:rPr>
                        <a:t>.002</a:t>
                      </a:r>
                      <a:endParaRPr lang="en-US" sz="22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0" marR="0">
                        <a:lnSpc>
                          <a:spcPct val="107000"/>
                        </a:lnSpc>
                        <a:spcBef>
                          <a:spcPts val="0"/>
                        </a:spcBef>
                        <a:spcAft>
                          <a:spcPts val="0"/>
                        </a:spcAft>
                      </a:pPr>
                      <a:r>
                        <a:rPr lang="en-US" sz="2400">
                          <a:effectLst/>
                        </a:rPr>
                        <a:t> </a:t>
                      </a:r>
                      <a:endParaRPr lang="en-US" sz="22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2664223865"/>
                  </a:ext>
                </a:extLst>
              </a:tr>
              <a:tr h="436512">
                <a:tc vMerge="1">
                  <a:txBody>
                    <a:bodyPr/>
                    <a:lstStyle/>
                    <a:p>
                      <a:endParaRPr lang="en-US"/>
                    </a:p>
                  </a:txBody>
                  <a:tcPr/>
                </a:tc>
                <a:tc>
                  <a:txBody>
                    <a:bodyPr/>
                    <a:lstStyle/>
                    <a:p>
                      <a:pPr marL="38100" marR="38100">
                        <a:lnSpc>
                          <a:spcPts val="1600"/>
                        </a:lnSpc>
                        <a:spcBef>
                          <a:spcPts val="0"/>
                        </a:spcBef>
                        <a:spcAft>
                          <a:spcPts val="0"/>
                        </a:spcAft>
                      </a:pPr>
                      <a:r>
                        <a:rPr lang="en-US" sz="1800">
                          <a:effectLst/>
                        </a:rPr>
                        <a:t>N</a:t>
                      </a:r>
                      <a:endParaRPr lang="en-US" sz="22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38100" marR="38100" algn="r">
                        <a:lnSpc>
                          <a:spcPts val="1600"/>
                        </a:lnSpc>
                        <a:spcBef>
                          <a:spcPts val="0"/>
                        </a:spcBef>
                        <a:spcAft>
                          <a:spcPts val="0"/>
                        </a:spcAft>
                      </a:pPr>
                      <a:r>
                        <a:rPr lang="en-US" sz="1800">
                          <a:effectLst/>
                        </a:rPr>
                        <a:t>73</a:t>
                      </a:r>
                      <a:endParaRPr lang="en-US" sz="22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c>
                  <a:txBody>
                    <a:bodyPr/>
                    <a:lstStyle/>
                    <a:p>
                      <a:pPr marL="38100" marR="38100" algn="r">
                        <a:lnSpc>
                          <a:spcPts val="1600"/>
                        </a:lnSpc>
                        <a:spcBef>
                          <a:spcPts val="0"/>
                        </a:spcBef>
                        <a:spcAft>
                          <a:spcPts val="0"/>
                        </a:spcAft>
                      </a:pPr>
                      <a:r>
                        <a:rPr lang="en-US" sz="1800">
                          <a:effectLst/>
                        </a:rPr>
                        <a:t>127</a:t>
                      </a:r>
                      <a:endParaRPr lang="en-US" sz="22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extLst>
                  <a:ext uri="{0D108BD9-81ED-4DB2-BD59-A6C34878D82A}">
                    <a16:rowId xmlns:a16="http://schemas.microsoft.com/office/drawing/2014/main" val="1965647398"/>
                  </a:ext>
                </a:extLst>
              </a:tr>
              <a:tr h="436512">
                <a:tc gridSpan="4">
                  <a:txBody>
                    <a:bodyPr/>
                    <a:lstStyle/>
                    <a:p>
                      <a:pPr marL="38100" marR="38100">
                        <a:lnSpc>
                          <a:spcPts val="1600"/>
                        </a:lnSpc>
                        <a:spcBef>
                          <a:spcPts val="0"/>
                        </a:spcBef>
                        <a:spcAft>
                          <a:spcPts val="0"/>
                        </a:spcAft>
                      </a:pPr>
                      <a:r>
                        <a:rPr lang="en-US" sz="1800">
                          <a:effectLst/>
                        </a:rPr>
                        <a:t>**. Correlation is significant at the 0.01 level (2-tailed).</a:t>
                      </a:r>
                      <a:endParaRPr lang="en-US" sz="2200">
                        <a:effectLst/>
                        <a:latin typeface="Calibri" panose="020F0502020204030204" pitchFamily="34" charset="0"/>
                        <a:ea typeface="Calibri" panose="020F0502020204030204" pitchFamily="34" charset="0"/>
                        <a:cs typeface="Mangal" panose="02040503050203030202" pitchFamily="18" charset="0"/>
                      </a:endParaRPr>
                    </a:p>
                  </a:txBody>
                  <a:tcPr marL="182143" marR="182143" marT="91072" marB="91072"/>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93050423"/>
                  </a:ext>
                </a:extLst>
              </a:tr>
            </a:tbl>
          </a:graphicData>
        </a:graphic>
      </p:graphicFrame>
    </p:spTree>
    <p:extLst>
      <p:ext uri="{BB962C8B-B14F-4D97-AF65-F5344CB8AC3E}">
        <p14:creationId xmlns:p14="http://schemas.microsoft.com/office/powerpoint/2010/main" val="3700315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C1541-58B1-4D70-B5D8-916A43F26CDB}"/>
              </a:ext>
            </a:extLst>
          </p:cNvPr>
          <p:cNvSpPr>
            <a:spLocks noGrp="1"/>
          </p:cNvSpPr>
          <p:nvPr>
            <p:ph type="title"/>
          </p:nvPr>
        </p:nvSpPr>
        <p:spPr>
          <a:xfrm>
            <a:off x="838200" y="365125"/>
            <a:ext cx="10515600" cy="1325563"/>
          </a:xfrm>
        </p:spPr>
        <p:txBody>
          <a:bodyPr>
            <a:normAutofit/>
          </a:bodyPr>
          <a:lstStyle/>
          <a:p>
            <a:r>
              <a:rPr lang="en-US" dirty="0"/>
              <a:t>Conclusion</a:t>
            </a:r>
          </a:p>
        </p:txBody>
      </p:sp>
      <p:graphicFrame>
        <p:nvGraphicFramePr>
          <p:cNvPr id="5" name="Content Placeholder 2">
            <a:extLst>
              <a:ext uri="{FF2B5EF4-FFF2-40B4-BE49-F238E27FC236}">
                <a16:creationId xmlns:a16="http://schemas.microsoft.com/office/drawing/2014/main" id="{06DF36BA-3443-4DDB-8F8C-BF032AE169A8}"/>
              </a:ext>
            </a:extLst>
          </p:cNvPr>
          <p:cNvGraphicFramePr>
            <a:graphicFrameLocks noGrp="1"/>
          </p:cNvGraphicFramePr>
          <p:nvPr>
            <p:ph idx="1"/>
            <p:extLst>
              <p:ext uri="{D42A27DB-BD31-4B8C-83A1-F6EECF244321}">
                <p14:modId xmlns:p14="http://schemas.microsoft.com/office/powerpoint/2010/main" val="246061275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A2E7F192-0270-4394-9153-47AF8907FA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35830" y="0"/>
            <a:ext cx="2756170" cy="1836331"/>
          </a:xfrm>
          <a:prstGeom prst="rect">
            <a:avLst/>
          </a:prstGeom>
        </p:spPr>
      </p:pic>
    </p:spTree>
    <p:extLst>
      <p:ext uri="{BB962C8B-B14F-4D97-AF65-F5344CB8AC3E}">
        <p14:creationId xmlns:p14="http://schemas.microsoft.com/office/powerpoint/2010/main" val="4085179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B4D74297-F895-43F3-8DFE-96B9B74FBD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
        <p:nvSpPr>
          <p:cNvPr id="2" name="Title 1">
            <a:extLst>
              <a:ext uri="{FF2B5EF4-FFF2-40B4-BE49-F238E27FC236}">
                <a16:creationId xmlns:a16="http://schemas.microsoft.com/office/drawing/2014/main" id="{E6F0B32D-8B27-4312-B660-8F00D3BDD2C0}"/>
              </a:ext>
            </a:extLst>
          </p:cNvPr>
          <p:cNvSpPr>
            <a:spLocks noGrp="1"/>
          </p:cNvSpPr>
          <p:nvPr>
            <p:ph type="title"/>
          </p:nvPr>
        </p:nvSpPr>
        <p:spPr>
          <a:xfrm>
            <a:off x="1136428" y="627564"/>
            <a:ext cx="7474172" cy="1325563"/>
          </a:xfrm>
        </p:spPr>
        <p:txBody>
          <a:bodyPr>
            <a:normAutofit/>
          </a:bodyPr>
          <a:lstStyle/>
          <a:p>
            <a:r>
              <a:rPr lang="en-US" dirty="0"/>
              <a:t>Limitation of Study</a:t>
            </a:r>
          </a:p>
        </p:txBody>
      </p:sp>
      <p:sp>
        <p:nvSpPr>
          <p:cNvPr id="3" name="Content Placeholder 2">
            <a:extLst>
              <a:ext uri="{FF2B5EF4-FFF2-40B4-BE49-F238E27FC236}">
                <a16:creationId xmlns:a16="http://schemas.microsoft.com/office/drawing/2014/main" id="{6BAA38FC-D267-4B7C-8BE8-2375225B6FFB}"/>
              </a:ext>
            </a:extLst>
          </p:cNvPr>
          <p:cNvSpPr>
            <a:spLocks noGrp="1"/>
          </p:cNvSpPr>
          <p:nvPr>
            <p:ph idx="1"/>
          </p:nvPr>
        </p:nvSpPr>
        <p:spPr>
          <a:xfrm>
            <a:off x="1136429" y="2278173"/>
            <a:ext cx="6467867" cy="3450613"/>
          </a:xfrm>
        </p:spPr>
        <p:txBody>
          <a:bodyPr anchor="ctr">
            <a:normAutofit/>
          </a:bodyPr>
          <a:lstStyle/>
          <a:p>
            <a:r>
              <a:rPr lang="en-US" sz="2400"/>
              <a:t>Results observed might only apply in study group in urban condition only and may not be generalized to other population</a:t>
            </a:r>
          </a:p>
          <a:p>
            <a:r>
              <a:rPr lang="en-US" sz="2400"/>
              <a:t>Recall Bias</a:t>
            </a:r>
          </a:p>
        </p:txBody>
      </p:sp>
    </p:spTree>
    <p:extLst>
      <p:ext uri="{BB962C8B-B14F-4D97-AF65-F5344CB8AC3E}">
        <p14:creationId xmlns:p14="http://schemas.microsoft.com/office/powerpoint/2010/main" val="3241270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E5445C6-DD42-4979-86FF-03730E8C6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45000665-DFC7-417E-8FD7-516A0F15C9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B960979-F17A-4CE5-9DD5-923AA2B9AE00}"/>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a:solidFill>
                  <a:schemeClr val="tx1"/>
                </a:solidFill>
                <a:latin typeface="+mj-lt"/>
                <a:ea typeface="+mj-ea"/>
                <a:cs typeface="+mj-cs"/>
              </a:rPr>
              <a:t>Thankyou</a:t>
            </a:r>
          </a:p>
        </p:txBody>
      </p:sp>
    </p:spTree>
    <p:extLst>
      <p:ext uri="{BB962C8B-B14F-4D97-AF65-F5344CB8AC3E}">
        <p14:creationId xmlns:p14="http://schemas.microsoft.com/office/powerpoint/2010/main" val="343316661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FD451EE1-06AB-4684-8B7A-59133962CD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1417" y="2121408"/>
            <a:ext cx="2615184" cy="2615184"/>
          </a:xfrm>
          <a:prstGeom prst="ellipse">
            <a:avLst/>
          </a:prstGeom>
          <a:noFill/>
          <a:ln w="317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402D69F-ABEF-47E0-B154-C6656A2B3F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7181" y="802767"/>
            <a:ext cx="7324344" cy="4937760"/>
          </a:xfrm>
          <a:prstGeom prst="rect">
            <a:avLst/>
          </a:prstGeom>
          <a:solidFill>
            <a:srgbClr val="FFFFFF"/>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843C1FEB-133F-46D2-B075-02BAEA1BD199}"/>
              </a:ext>
            </a:extLst>
          </p:cNvPr>
          <p:cNvPicPr>
            <a:picLocks noGrp="1"/>
          </p:cNvPicPr>
          <p:nvPr>
            <p:ph idx="1"/>
          </p:nvPr>
        </p:nvPicPr>
        <p:blipFill>
          <a:blip r:embed="rId2"/>
          <a:stretch>
            <a:fillRect/>
          </a:stretch>
        </p:blipFill>
        <p:spPr>
          <a:xfrm>
            <a:off x="4361406" y="1254509"/>
            <a:ext cx="6695895" cy="4034275"/>
          </a:xfrm>
          <a:prstGeom prst="rect">
            <a:avLst/>
          </a:prstGeom>
        </p:spPr>
      </p:pic>
      <p:sp>
        <p:nvSpPr>
          <p:cNvPr id="2" name="Title 1">
            <a:extLst>
              <a:ext uri="{FF2B5EF4-FFF2-40B4-BE49-F238E27FC236}">
                <a16:creationId xmlns:a16="http://schemas.microsoft.com/office/drawing/2014/main" id="{BBAF8B1B-3F72-418A-92E4-6F6159CDE093}"/>
              </a:ext>
            </a:extLst>
          </p:cNvPr>
          <p:cNvSpPr>
            <a:spLocks noGrp="1"/>
          </p:cNvSpPr>
          <p:nvPr>
            <p:ph type="title"/>
          </p:nvPr>
        </p:nvSpPr>
        <p:spPr>
          <a:xfrm>
            <a:off x="796009" y="2286000"/>
            <a:ext cx="2286000" cy="2286000"/>
          </a:xfrm>
          <a:prstGeom prst="ellipse">
            <a:avLst/>
          </a:prstGeom>
          <a:solidFill>
            <a:schemeClr val="tx1">
              <a:lumMod val="75000"/>
              <a:lumOff val="25000"/>
            </a:schemeClr>
          </a:solidFill>
          <a:ln>
            <a:noFill/>
          </a:ln>
        </p:spPr>
        <p:txBody>
          <a:bodyPr vert="horz" lIns="91440" tIns="45720" rIns="91440" bIns="45720" rtlCol="0" anchor="ctr">
            <a:normAutofit/>
          </a:bodyPr>
          <a:lstStyle/>
          <a:p>
            <a:pPr algn="ctr"/>
            <a:r>
              <a:rPr lang="en-US" sz="2000" kern="1200">
                <a:solidFill>
                  <a:schemeClr val="bg1"/>
                </a:solidFill>
                <a:latin typeface="+mj-lt"/>
                <a:ea typeface="+mj-ea"/>
                <a:cs typeface="+mj-cs"/>
              </a:rPr>
              <a:t>IQVIA India</a:t>
            </a:r>
          </a:p>
        </p:txBody>
      </p:sp>
    </p:spTree>
    <p:extLst>
      <p:ext uri="{BB962C8B-B14F-4D97-AF65-F5344CB8AC3E}">
        <p14:creationId xmlns:p14="http://schemas.microsoft.com/office/powerpoint/2010/main" val="4165296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a:extLst>
              <a:ext uri="{FF2B5EF4-FFF2-40B4-BE49-F238E27FC236}">
                <a16:creationId xmlns:a16="http://schemas.microsoft.com/office/drawing/2014/main"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6">
            <a:extLst>
              <a:ext uri="{FF2B5EF4-FFF2-40B4-BE49-F238E27FC236}">
                <a16:creationId xmlns:a16="http://schemas.microsoft.com/office/drawing/2014/main"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6BF376-DF82-4103-8D59-CE797A9EBE30}"/>
              </a:ext>
            </a:extLst>
          </p:cNvPr>
          <p:cNvSpPr>
            <a:spLocks noGrp="1"/>
          </p:cNvSpPr>
          <p:nvPr>
            <p:ph type="title"/>
          </p:nvPr>
        </p:nvSpPr>
        <p:spPr>
          <a:xfrm>
            <a:off x="838200" y="811161"/>
            <a:ext cx="3335594" cy="5403370"/>
          </a:xfrm>
        </p:spPr>
        <p:txBody>
          <a:bodyPr>
            <a:normAutofit/>
          </a:bodyPr>
          <a:lstStyle/>
          <a:p>
            <a:r>
              <a:rPr lang="en-US">
                <a:solidFill>
                  <a:schemeClr val="bg1"/>
                </a:solidFill>
              </a:rPr>
              <a:t>IQVIA India- Public Health</a:t>
            </a:r>
          </a:p>
        </p:txBody>
      </p:sp>
      <p:graphicFrame>
        <p:nvGraphicFramePr>
          <p:cNvPr id="20" name="Content Placeholder 2">
            <a:extLst>
              <a:ext uri="{FF2B5EF4-FFF2-40B4-BE49-F238E27FC236}">
                <a16:creationId xmlns:a16="http://schemas.microsoft.com/office/drawing/2014/main" id="{1B20D84E-C3C4-48C7-8E89-C2DF4F5E599F}"/>
              </a:ext>
            </a:extLst>
          </p:cNvPr>
          <p:cNvGraphicFramePr>
            <a:graphicFrameLocks noGrp="1"/>
          </p:cNvGraphicFramePr>
          <p:nvPr>
            <p:ph idx="1"/>
            <p:extLst>
              <p:ext uri="{D42A27DB-BD31-4B8C-83A1-F6EECF244321}">
                <p14:modId xmlns:p14="http://schemas.microsoft.com/office/powerpoint/2010/main" val="2688526668"/>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6063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2C4BFA1-2075-4901-9E24-E41D1FDD51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9"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0" name="Oval 9">
              <a:extLst>
                <a:ext uri="{FF2B5EF4-FFF2-40B4-BE49-F238E27FC236}">
                  <a16:creationId xmlns:a16="http://schemas.microsoft.com/office/drawing/2014/main" id="{F0307F65-8304-4FA8-A841-D4D7625411BE}"/>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a:extLst>
              <a:ext uri="{FF2B5EF4-FFF2-40B4-BE49-F238E27FC236}">
                <a16:creationId xmlns:a16="http://schemas.microsoft.com/office/drawing/2014/main" id="{053FB2EE-284F-4C87-AB3D-BBF87A9FAB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8AE3570-26FD-40C6-94DF-60D4D4B63C0B}"/>
              </a:ext>
            </a:extLst>
          </p:cNvPr>
          <p:cNvSpPr>
            <a:spLocks noGrp="1"/>
          </p:cNvSpPr>
          <p:nvPr>
            <p:ph type="ctrTitle"/>
          </p:nvPr>
        </p:nvSpPr>
        <p:spPr>
          <a:xfrm>
            <a:off x="1524000" y="2776538"/>
            <a:ext cx="9144000" cy="1381188"/>
          </a:xfrm>
        </p:spPr>
        <p:txBody>
          <a:bodyPr anchor="ctr">
            <a:normAutofit/>
          </a:bodyPr>
          <a:lstStyle/>
          <a:p>
            <a:r>
              <a:rPr lang="en-US" sz="3100" b="1">
                <a:solidFill>
                  <a:schemeClr val="bg2"/>
                </a:solidFill>
              </a:rPr>
              <a:t>Examining Out of Pocket Expenditure and its Contributing Factors in Urban Households of New Delhi</a:t>
            </a:r>
            <a:endParaRPr lang="en-US" sz="3100">
              <a:solidFill>
                <a:schemeClr val="bg2"/>
              </a:solidFill>
            </a:endParaRPr>
          </a:p>
        </p:txBody>
      </p:sp>
      <p:sp>
        <p:nvSpPr>
          <p:cNvPr id="3" name="Subtitle 2">
            <a:extLst>
              <a:ext uri="{FF2B5EF4-FFF2-40B4-BE49-F238E27FC236}">
                <a16:creationId xmlns:a16="http://schemas.microsoft.com/office/drawing/2014/main" id="{5C3F4F0C-2310-4D36-AF1B-40214269A620}"/>
              </a:ext>
            </a:extLst>
          </p:cNvPr>
          <p:cNvSpPr>
            <a:spLocks noGrp="1"/>
          </p:cNvSpPr>
          <p:nvPr>
            <p:ph type="subTitle" idx="1"/>
          </p:nvPr>
        </p:nvSpPr>
        <p:spPr>
          <a:xfrm>
            <a:off x="1524000" y="4495800"/>
            <a:ext cx="9144000" cy="762000"/>
          </a:xfrm>
        </p:spPr>
        <p:txBody>
          <a:bodyPr>
            <a:normAutofit/>
          </a:bodyPr>
          <a:lstStyle/>
          <a:p>
            <a:r>
              <a:rPr lang="en-US" sz="1800"/>
              <a:t>Author – Dr. Dikshant Chauhan</a:t>
            </a:r>
          </a:p>
          <a:p>
            <a:r>
              <a:rPr lang="en-US" sz="1800"/>
              <a:t>Mentor – Dr. Pankaj Talreja</a:t>
            </a:r>
          </a:p>
        </p:txBody>
      </p:sp>
    </p:spTree>
    <p:extLst>
      <p:ext uri="{BB962C8B-B14F-4D97-AF65-F5344CB8AC3E}">
        <p14:creationId xmlns:p14="http://schemas.microsoft.com/office/powerpoint/2010/main" val="35916532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E5445C6-DD42-4979-86FF-03730E8C6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45000665-DFC7-417E-8FD7-516A0F15C9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EAF0947-7184-461A-B0D5-2C3A82E97F16}"/>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a:solidFill>
                  <a:schemeClr val="tx1"/>
                </a:solidFill>
                <a:latin typeface="+mj-lt"/>
                <a:ea typeface="+mj-ea"/>
                <a:cs typeface="+mj-cs"/>
              </a:rPr>
              <a:t>Dissertation Presentation</a:t>
            </a:r>
          </a:p>
        </p:txBody>
      </p:sp>
    </p:spTree>
    <p:extLst>
      <p:ext uri="{BB962C8B-B14F-4D97-AF65-F5344CB8AC3E}">
        <p14:creationId xmlns:p14="http://schemas.microsoft.com/office/powerpoint/2010/main" val="21378570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5EFABC27-98BF-4623-ACE0-7417CBA92B60}"/>
              </a:ext>
            </a:extLst>
          </p:cNvPr>
          <p:cNvPicPr>
            <a:picLocks noGrp="1" noChangeAspect="1"/>
          </p:cNvPicPr>
          <p:nvPr>
            <p:ph idx="1"/>
          </p:nvPr>
        </p:nvPicPr>
        <p:blipFill rotWithShape="1">
          <a:blip r:embed="rId3"/>
          <a:srcRect l="5434" r="3697"/>
          <a:stretch/>
        </p:blipFill>
        <p:spPr>
          <a:xfrm>
            <a:off x="1068256" y="1675227"/>
            <a:ext cx="10055488" cy="4394199"/>
          </a:xfrm>
          <a:prstGeom prst="rect">
            <a:avLst/>
          </a:prstGeom>
        </p:spPr>
      </p:pic>
      <p:sp>
        <p:nvSpPr>
          <p:cNvPr id="2" name="Title 1">
            <a:extLst>
              <a:ext uri="{FF2B5EF4-FFF2-40B4-BE49-F238E27FC236}">
                <a16:creationId xmlns:a16="http://schemas.microsoft.com/office/drawing/2014/main" id="{70427DAF-9A56-4D74-9DAF-617F0EED1C7A}"/>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Background</a:t>
            </a:r>
          </a:p>
        </p:txBody>
      </p:sp>
      <p:sp>
        <p:nvSpPr>
          <p:cNvPr id="3" name="TextBox 2">
            <a:extLst>
              <a:ext uri="{FF2B5EF4-FFF2-40B4-BE49-F238E27FC236}">
                <a16:creationId xmlns:a16="http://schemas.microsoft.com/office/drawing/2014/main" id="{8A561EAF-8438-4A80-AA5E-661A156EDB70}"/>
              </a:ext>
            </a:extLst>
          </p:cNvPr>
          <p:cNvSpPr txBox="1"/>
          <p:nvPr/>
        </p:nvSpPr>
        <p:spPr>
          <a:xfrm>
            <a:off x="6774025" y="6488668"/>
            <a:ext cx="5613918" cy="369332"/>
          </a:xfrm>
          <a:prstGeom prst="rect">
            <a:avLst/>
          </a:prstGeom>
          <a:noFill/>
        </p:spPr>
        <p:txBody>
          <a:bodyPr wrap="square" rtlCol="0">
            <a:spAutoFit/>
          </a:bodyPr>
          <a:lstStyle/>
          <a:p>
            <a:r>
              <a:rPr lang="en-US"/>
              <a:t>Source: Deloitte 2017 Global Health Care Sector Outlook</a:t>
            </a:r>
            <a:endParaRPr lang="en-US" dirty="0"/>
          </a:p>
        </p:txBody>
      </p:sp>
    </p:spTree>
    <p:extLst>
      <p:ext uri="{BB962C8B-B14F-4D97-AF65-F5344CB8AC3E}">
        <p14:creationId xmlns:p14="http://schemas.microsoft.com/office/powerpoint/2010/main" val="3114336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TotalTime>
  <Words>1844</Words>
  <Application>Microsoft Office PowerPoint</Application>
  <PresentationFormat>Widescreen</PresentationFormat>
  <Paragraphs>347</Paragraphs>
  <Slides>45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Calibri Light</vt:lpstr>
      <vt:lpstr>Mangal</vt:lpstr>
      <vt:lpstr>Office Theme</vt:lpstr>
      <vt:lpstr>Dissertation Organization</vt:lpstr>
      <vt:lpstr>About IQVIA</vt:lpstr>
      <vt:lpstr>Clients</vt:lpstr>
      <vt:lpstr>Offering Information and Data to Researchers</vt:lpstr>
      <vt:lpstr>IQVIA India</vt:lpstr>
      <vt:lpstr>IQVIA India- Public Health</vt:lpstr>
      <vt:lpstr>Examining Out of Pocket Expenditure and its Contributing Factors in Urban Households of New Delhi</vt:lpstr>
      <vt:lpstr>Dissertation Presentation</vt:lpstr>
      <vt:lpstr>Background</vt:lpstr>
      <vt:lpstr>Health Expenditure</vt:lpstr>
      <vt:lpstr>OOPs</vt:lpstr>
      <vt:lpstr>Catastrophic Health Expenditure</vt:lpstr>
      <vt:lpstr>Health Financing India</vt:lpstr>
      <vt:lpstr>Indian Context</vt:lpstr>
      <vt:lpstr>Indian Scenario</vt:lpstr>
      <vt:lpstr>Rationale of Study</vt:lpstr>
      <vt:lpstr>PowerPoint Presentation</vt:lpstr>
      <vt:lpstr>Rationale of Study</vt:lpstr>
      <vt:lpstr>Research Question</vt:lpstr>
      <vt:lpstr>Objectives</vt:lpstr>
      <vt:lpstr>Methodology</vt:lpstr>
      <vt:lpstr>Methodology – Sample Size Calculation</vt:lpstr>
      <vt:lpstr>Methodology - Tool</vt:lpstr>
      <vt:lpstr>Methodology</vt:lpstr>
      <vt:lpstr>Findings</vt:lpstr>
      <vt:lpstr>Gender of Respondent </vt:lpstr>
      <vt:lpstr>Socio Economic Status</vt:lpstr>
      <vt:lpstr>Study population preferred going to Private sector (71.6%) for treatment followed by public sector (25.2%).</vt:lpstr>
      <vt:lpstr>Health Insurance</vt:lpstr>
      <vt:lpstr>Insurance Reimbursement</vt:lpstr>
      <vt:lpstr>When data was further analyzed it was found that in most of cases where none amount was reimbursed, OPD services (68%) was availed and only 20% were hospitalized</vt:lpstr>
      <vt:lpstr>Health Expenditure</vt:lpstr>
      <vt:lpstr>Health Expenditure</vt:lpstr>
      <vt:lpstr>Out of Pocket Expenditure</vt:lpstr>
      <vt:lpstr>Contributing Factors to OOP</vt:lpstr>
      <vt:lpstr>Contributing Factors to OOP</vt:lpstr>
      <vt:lpstr>OOP Expenditure with Elderly people</vt:lpstr>
      <vt:lpstr>OOP Indicator</vt:lpstr>
      <vt:lpstr>OOP Indicator</vt:lpstr>
      <vt:lpstr>Catastrophic Health Expenditure</vt:lpstr>
      <vt:lpstr>Socio Economic Status and OOP indicator</vt:lpstr>
      <vt:lpstr>Elderly People in Household Significantly Correlated with OOP Indicator with moderate strength </vt:lpstr>
      <vt:lpstr>Conclusion</vt:lpstr>
      <vt:lpstr>Limitation of Study</vt:lpstr>
      <vt:lpstr>Thankyou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Examining Out of Pocket Expenditure and its Contributing Factors in Urban Households of New </dc:title>
  <dc:creator>Chauhan, Dikshant EX1</dc:creator>
  <cp:lastModifiedBy>Chauhan, Dikshant EX1</cp:lastModifiedBy>
  <cp:revision>192</cp:revision>
  <dcterms:created xsi:type="dcterms:W3CDTF">2018-05-13T09:51:09Z</dcterms:created>
  <dcterms:modified xsi:type="dcterms:W3CDTF">2018-05-26T07:52:10Z</dcterms:modified>
</cp:coreProperties>
</file>