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60" r:id="rId2"/>
    <p:sldId id="258" r:id="rId3"/>
    <p:sldId id="261" r:id="rId4"/>
    <p:sldId id="262" r:id="rId5"/>
    <p:sldId id="263" r:id="rId6"/>
    <p:sldId id="264" r:id="rId7"/>
    <p:sldId id="277" r:id="rId8"/>
    <p:sldId id="278" r:id="rId9"/>
    <p:sldId id="279" r:id="rId10"/>
    <p:sldId id="280" r:id="rId11"/>
    <p:sldId id="281" r:id="rId12"/>
    <p:sldId id="266" r:id="rId13"/>
    <p:sldId id="265" r:id="rId14"/>
    <p:sldId id="267" r:id="rId15"/>
    <p:sldId id="290" r:id="rId16"/>
    <p:sldId id="268" r:id="rId17"/>
    <p:sldId id="269" r:id="rId18"/>
    <p:sldId id="284" r:id="rId19"/>
    <p:sldId id="270" r:id="rId20"/>
    <p:sldId id="285" r:id="rId21"/>
    <p:sldId id="271" r:id="rId22"/>
    <p:sldId id="272" r:id="rId23"/>
    <p:sldId id="286" r:id="rId24"/>
    <p:sldId id="273" r:id="rId25"/>
    <p:sldId id="287" r:id="rId26"/>
    <p:sldId id="274" r:id="rId27"/>
    <p:sldId id="282" r:id="rId28"/>
    <p:sldId id="275" r:id="rId29"/>
    <p:sldId id="291" r:id="rId30"/>
    <p:sldId id="292" r:id="rId31"/>
    <p:sldId id="276" r:id="rId32"/>
    <p:sldId id="288"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264" y="-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F:\DISSERTATION\IPSG%20Checklis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216 Patient with ID Band  (also observe patient during Medicine administration)</a:t>
            </a:r>
          </a:p>
        </c:rich>
      </c:tx>
      <c:layout/>
      <c:overlay val="0"/>
    </c:title>
    <c:autoTitleDeleted val="0"/>
    <c:plotArea>
      <c:layout/>
      <c:lineChart>
        <c:grouping val="standard"/>
        <c:varyColors val="0"/>
        <c:ser>
          <c:idx val="0"/>
          <c:order val="0"/>
          <c:tx>
            <c:strRef>
              <c:f>Sheet1!$B$4</c:f>
              <c:strCache>
                <c:ptCount val="1"/>
                <c:pt idx="0">
                  <c:v>Patient with ID Band  (also observe patient during Medicine administration)</c:v>
                </c:pt>
              </c:strCache>
            </c:strRef>
          </c:tx>
          <c:marker>
            <c:symbol val="none"/>
          </c:marker>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Sheet1!$C$3:$F$3</c:f>
              <c:strCache>
                <c:ptCount val="4"/>
                <c:pt idx="0">
                  <c:v>FEB '18</c:v>
                </c:pt>
                <c:pt idx="1">
                  <c:v>MAR '18</c:v>
                </c:pt>
                <c:pt idx="2">
                  <c:v>APR '18</c:v>
                </c:pt>
                <c:pt idx="3">
                  <c:v>AVERAGE</c:v>
                </c:pt>
              </c:strCache>
            </c:strRef>
          </c:cat>
          <c:val>
            <c:numRef>
              <c:f>Sheet1!$C$4:$F$4</c:f>
              <c:numCache>
                <c:formatCode>0</c:formatCode>
                <c:ptCount val="4"/>
                <c:pt idx="0">
                  <c:v>90.697674418604649</c:v>
                </c:pt>
                <c:pt idx="1">
                  <c:v>100</c:v>
                </c:pt>
                <c:pt idx="2">
                  <c:v>98.07692307692308</c:v>
                </c:pt>
                <c:pt idx="3">
                  <c:v>96.258199165175924</c:v>
                </c:pt>
              </c:numCache>
            </c:numRef>
          </c:val>
          <c:smooth val="0"/>
          <c:extLst xmlns:c16r2="http://schemas.microsoft.com/office/drawing/2015/06/chart">
            <c:ext xmlns:c16="http://schemas.microsoft.com/office/drawing/2014/chart" uri="{C3380CC4-5D6E-409C-BE32-E72D297353CC}">
              <c16:uniqueId val="{00000000-AB8D-40C7-AE14-D016B623FD3C}"/>
            </c:ext>
          </c:extLst>
        </c:ser>
        <c:dLbls>
          <c:showLegendKey val="0"/>
          <c:showVal val="0"/>
          <c:showCatName val="0"/>
          <c:showSerName val="0"/>
          <c:showPercent val="0"/>
          <c:showBubbleSize val="0"/>
        </c:dLbls>
        <c:marker val="1"/>
        <c:smooth val="0"/>
        <c:axId val="162795520"/>
        <c:axId val="210970304"/>
      </c:lineChart>
      <c:catAx>
        <c:axId val="162795520"/>
        <c:scaling>
          <c:orientation val="minMax"/>
        </c:scaling>
        <c:delete val="0"/>
        <c:axPos val="b"/>
        <c:numFmt formatCode="General" sourceLinked="0"/>
        <c:majorTickMark val="out"/>
        <c:minorTickMark val="none"/>
        <c:tickLblPos val="nextTo"/>
        <c:crossAx val="210970304"/>
        <c:crosses val="autoZero"/>
        <c:auto val="1"/>
        <c:lblAlgn val="ctr"/>
        <c:lblOffset val="100"/>
        <c:noMultiLvlLbl val="0"/>
      </c:catAx>
      <c:valAx>
        <c:axId val="210970304"/>
        <c:scaling>
          <c:orientation val="minMax"/>
          <c:min val="0"/>
        </c:scaling>
        <c:delete val="0"/>
        <c:axPos val="l"/>
        <c:majorGridlines/>
        <c:numFmt formatCode="0" sourceLinked="1"/>
        <c:majorTickMark val="out"/>
        <c:minorTickMark val="none"/>
        <c:tickLblPos val="nextTo"/>
        <c:crossAx val="162795520"/>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IPSG 2: Improve Effective Communication</a:t>
            </a:r>
          </a:p>
        </c:rich>
      </c:tx>
      <c:layout/>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Sheet1!$B$5:$B$8</c:f>
              <c:strCache>
                <c:ptCount val="4"/>
                <c:pt idx="0">
                  <c:v>Verbal Order Registers</c:v>
                </c:pt>
                <c:pt idx="1">
                  <c:v>Handover Registers</c:v>
                </c:pt>
                <c:pt idx="2">
                  <c:v>Legible handwriting</c:v>
                </c:pt>
                <c:pt idx="3">
                  <c:v>No error prone abbreviation</c:v>
                </c:pt>
              </c:strCache>
            </c:strRef>
          </c:cat>
          <c:val>
            <c:numRef>
              <c:f>Sheet1!$F$5:$F$8</c:f>
              <c:numCache>
                <c:formatCode>0</c:formatCode>
                <c:ptCount val="4"/>
                <c:pt idx="0">
                  <c:v>97.777777777777786</c:v>
                </c:pt>
                <c:pt idx="1">
                  <c:v>88.095238095238088</c:v>
                </c:pt>
                <c:pt idx="2">
                  <c:v>85</c:v>
                </c:pt>
                <c:pt idx="3">
                  <c:v>85</c:v>
                </c:pt>
              </c:numCache>
            </c:numRef>
          </c:val>
          <c:extLst xmlns:c16r2="http://schemas.microsoft.com/office/drawing/2015/06/chart">
            <c:ext xmlns:c16="http://schemas.microsoft.com/office/drawing/2014/chart" uri="{C3380CC4-5D6E-409C-BE32-E72D297353CC}">
              <c16:uniqueId val="{00000000-46AA-437A-A782-007B99B54D56}"/>
            </c:ext>
          </c:extLst>
        </c:ser>
        <c:dLbls>
          <c:showLegendKey val="0"/>
          <c:showVal val="0"/>
          <c:showCatName val="0"/>
          <c:showSerName val="0"/>
          <c:showPercent val="0"/>
          <c:showBubbleSize val="0"/>
        </c:dLbls>
        <c:gapWidth val="150"/>
        <c:axId val="173863936"/>
        <c:axId val="210973184"/>
      </c:barChart>
      <c:catAx>
        <c:axId val="173863936"/>
        <c:scaling>
          <c:orientation val="minMax"/>
        </c:scaling>
        <c:delete val="0"/>
        <c:axPos val="b"/>
        <c:numFmt formatCode="General" sourceLinked="0"/>
        <c:majorTickMark val="none"/>
        <c:minorTickMark val="none"/>
        <c:tickLblPos val="nextTo"/>
        <c:crossAx val="210973184"/>
        <c:crosses val="autoZero"/>
        <c:auto val="1"/>
        <c:lblAlgn val="ctr"/>
        <c:lblOffset val="100"/>
        <c:noMultiLvlLbl val="0"/>
      </c:catAx>
      <c:valAx>
        <c:axId val="210973184"/>
        <c:scaling>
          <c:orientation val="minMax"/>
          <c:max val="100"/>
          <c:min val="0"/>
        </c:scaling>
        <c:delete val="0"/>
        <c:axPos val="l"/>
        <c:majorGridlines/>
        <c:numFmt formatCode="0" sourceLinked="1"/>
        <c:majorTickMark val="none"/>
        <c:minorTickMark val="none"/>
        <c:tickLblPos val="nextTo"/>
        <c:crossAx val="173863936"/>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a:t>IPSG 3- Improve safety of high alert medication</a:t>
            </a:r>
          </a:p>
        </c:rich>
      </c:tx>
      <c:layout/>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Sheet1!$B$9:$B$13</c:f>
              <c:strCache>
                <c:ptCount val="5"/>
                <c:pt idx="0">
                  <c:v>High Risk Medicine maintained with Inventory</c:v>
                </c:pt>
                <c:pt idx="1">
                  <c:v>All other medication managed with Inventory</c:v>
                </c:pt>
                <c:pt idx="2">
                  <c:v>Opened bottes labelled with date/time of opening &amp; expiry</c:v>
                </c:pt>
                <c:pt idx="3">
                  <c:v>If patient medicine in refrigerator it should have Reg No. &amp; Patient Name</c:v>
                </c:pt>
                <c:pt idx="4">
                  <c:v>Labeling of loaded syringe - Pts. Name, Medicine name, Date of loading Name &amp; Signature of staff</c:v>
                </c:pt>
              </c:strCache>
            </c:strRef>
          </c:cat>
          <c:val>
            <c:numRef>
              <c:f>Sheet1!$F$9:$F$13</c:f>
              <c:numCache>
                <c:formatCode>0</c:formatCode>
                <c:ptCount val="5"/>
                <c:pt idx="0">
                  <c:v>86.699346405228766</c:v>
                </c:pt>
                <c:pt idx="1">
                  <c:v>85.947712418300668</c:v>
                </c:pt>
                <c:pt idx="2">
                  <c:v>90.784313725490208</c:v>
                </c:pt>
                <c:pt idx="3">
                  <c:v>95.6989247311828</c:v>
                </c:pt>
                <c:pt idx="4">
                  <c:v>92.792207792207805</c:v>
                </c:pt>
              </c:numCache>
            </c:numRef>
          </c:val>
          <c:extLst xmlns:c16r2="http://schemas.microsoft.com/office/drawing/2015/06/chart">
            <c:ext xmlns:c16="http://schemas.microsoft.com/office/drawing/2014/chart" uri="{C3380CC4-5D6E-409C-BE32-E72D297353CC}">
              <c16:uniqueId val="{00000000-CE0B-439F-865D-DF2384EDC4D5}"/>
            </c:ext>
          </c:extLst>
        </c:ser>
        <c:dLbls>
          <c:showLegendKey val="0"/>
          <c:showVal val="0"/>
          <c:showCatName val="0"/>
          <c:showSerName val="0"/>
          <c:showPercent val="0"/>
          <c:showBubbleSize val="0"/>
        </c:dLbls>
        <c:gapWidth val="150"/>
        <c:axId val="231596544"/>
        <c:axId val="211129984"/>
      </c:barChart>
      <c:catAx>
        <c:axId val="231596544"/>
        <c:scaling>
          <c:orientation val="minMax"/>
        </c:scaling>
        <c:delete val="0"/>
        <c:axPos val="b"/>
        <c:numFmt formatCode="General" sourceLinked="0"/>
        <c:majorTickMark val="none"/>
        <c:minorTickMark val="none"/>
        <c:tickLblPos val="nextTo"/>
        <c:crossAx val="211129984"/>
        <c:crosses val="autoZero"/>
        <c:auto val="1"/>
        <c:lblAlgn val="ctr"/>
        <c:lblOffset val="100"/>
        <c:noMultiLvlLbl val="0"/>
      </c:catAx>
      <c:valAx>
        <c:axId val="211129984"/>
        <c:scaling>
          <c:orientation val="minMax"/>
          <c:max val="100"/>
          <c:min val="0"/>
        </c:scaling>
        <c:delete val="0"/>
        <c:axPos val="l"/>
        <c:majorGridlines/>
        <c:numFmt formatCode="0" sourceLinked="1"/>
        <c:majorTickMark val="none"/>
        <c:minorTickMark val="none"/>
        <c:tickLblPos val="nextTo"/>
        <c:crossAx val="231596544"/>
        <c:crosses val="autoZero"/>
        <c:crossBetween val="between"/>
      </c:valAx>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IPSG 4: Ensure correct patient, correct site, correct procedure</a:t>
            </a:r>
          </a:p>
        </c:rich>
      </c:tx>
      <c:layout/>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Sheet1!$B$14:$B$15</c:f>
              <c:strCache>
                <c:ptCount val="2"/>
                <c:pt idx="0">
                  <c:v>WHO Surgical Safety Checklist</c:v>
                </c:pt>
                <c:pt idx="1">
                  <c:v>Medical record audit</c:v>
                </c:pt>
              </c:strCache>
            </c:strRef>
          </c:cat>
          <c:val>
            <c:numRef>
              <c:f>Sheet1!$F$14:$F$15</c:f>
              <c:numCache>
                <c:formatCode>0</c:formatCode>
                <c:ptCount val="2"/>
                <c:pt idx="0">
                  <c:v>75</c:v>
                </c:pt>
                <c:pt idx="1">
                  <c:v>99.111111111111128</c:v>
                </c:pt>
              </c:numCache>
            </c:numRef>
          </c:val>
          <c:extLst xmlns:c16r2="http://schemas.microsoft.com/office/drawing/2015/06/chart">
            <c:ext xmlns:c16="http://schemas.microsoft.com/office/drawing/2014/chart" uri="{C3380CC4-5D6E-409C-BE32-E72D297353CC}">
              <c16:uniqueId val="{00000000-57E4-4897-ABFD-0501E5D904A8}"/>
            </c:ext>
          </c:extLst>
        </c:ser>
        <c:dLbls>
          <c:showLegendKey val="0"/>
          <c:showVal val="0"/>
          <c:showCatName val="0"/>
          <c:showSerName val="0"/>
          <c:showPercent val="0"/>
          <c:showBubbleSize val="0"/>
        </c:dLbls>
        <c:gapWidth val="150"/>
        <c:axId val="227551744"/>
        <c:axId val="210720384"/>
      </c:barChart>
      <c:catAx>
        <c:axId val="227551744"/>
        <c:scaling>
          <c:orientation val="minMax"/>
        </c:scaling>
        <c:delete val="0"/>
        <c:axPos val="b"/>
        <c:numFmt formatCode="General" sourceLinked="0"/>
        <c:majorTickMark val="none"/>
        <c:minorTickMark val="none"/>
        <c:tickLblPos val="nextTo"/>
        <c:crossAx val="210720384"/>
        <c:crosses val="autoZero"/>
        <c:auto val="1"/>
        <c:lblAlgn val="ctr"/>
        <c:lblOffset val="100"/>
        <c:noMultiLvlLbl val="0"/>
      </c:catAx>
      <c:valAx>
        <c:axId val="210720384"/>
        <c:scaling>
          <c:orientation val="minMax"/>
          <c:max val="100"/>
          <c:min val="0"/>
        </c:scaling>
        <c:delete val="0"/>
        <c:axPos val="l"/>
        <c:majorGridlines/>
        <c:numFmt formatCode="0" sourceLinked="1"/>
        <c:majorTickMark val="none"/>
        <c:minorTickMark val="none"/>
        <c:tickLblPos val="nextTo"/>
        <c:crossAx val="227551744"/>
        <c:crosses val="autoZero"/>
        <c:crossBetween val="between"/>
      </c:valAx>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Sheet1!$B$17</c:f>
              <c:strCache>
                <c:ptCount val="1"/>
                <c:pt idx="0">
                  <c:v>Compliance of Hand Hygiene Practice</c:v>
                </c:pt>
              </c:strCache>
            </c:strRef>
          </c:tx>
          <c:marker>
            <c:symbol val="none"/>
          </c:marker>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Sheet1!$C$16:$F$16</c:f>
              <c:strCache>
                <c:ptCount val="4"/>
                <c:pt idx="0">
                  <c:v>FEB '18</c:v>
                </c:pt>
                <c:pt idx="1">
                  <c:v>MAR '18</c:v>
                </c:pt>
                <c:pt idx="2">
                  <c:v>APR '18</c:v>
                </c:pt>
                <c:pt idx="3">
                  <c:v>AVERAGE</c:v>
                </c:pt>
              </c:strCache>
            </c:strRef>
          </c:cat>
          <c:val>
            <c:numRef>
              <c:f>Sheet1!$C$17:$F$17</c:f>
              <c:numCache>
                <c:formatCode>0</c:formatCode>
                <c:ptCount val="4"/>
                <c:pt idx="0">
                  <c:v>85.714285714285708</c:v>
                </c:pt>
                <c:pt idx="1">
                  <c:v>98.333333333333343</c:v>
                </c:pt>
                <c:pt idx="2">
                  <c:v>95.833333333333343</c:v>
                </c:pt>
                <c:pt idx="3">
                  <c:v>93.293650793650798</c:v>
                </c:pt>
              </c:numCache>
            </c:numRef>
          </c:val>
          <c:smooth val="0"/>
          <c:extLst xmlns:c16r2="http://schemas.microsoft.com/office/drawing/2015/06/chart">
            <c:ext xmlns:c16="http://schemas.microsoft.com/office/drawing/2014/chart" uri="{C3380CC4-5D6E-409C-BE32-E72D297353CC}">
              <c16:uniqueId val="{00000000-F240-46A7-AB07-3C37AA67212E}"/>
            </c:ext>
          </c:extLst>
        </c:ser>
        <c:dLbls>
          <c:showLegendKey val="0"/>
          <c:showVal val="0"/>
          <c:showCatName val="0"/>
          <c:showSerName val="0"/>
          <c:showPercent val="0"/>
          <c:showBubbleSize val="0"/>
        </c:dLbls>
        <c:marker val="1"/>
        <c:smooth val="0"/>
        <c:axId val="228704768"/>
        <c:axId val="211137024"/>
      </c:lineChart>
      <c:catAx>
        <c:axId val="228704768"/>
        <c:scaling>
          <c:orientation val="minMax"/>
        </c:scaling>
        <c:delete val="0"/>
        <c:axPos val="b"/>
        <c:numFmt formatCode="General" sourceLinked="0"/>
        <c:majorTickMark val="out"/>
        <c:minorTickMark val="none"/>
        <c:tickLblPos val="nextTo"/>
        <c:crossAx val="211137024"/>
        <c:crosses val="autoZero"/>
        <c:auto val="1"/>
        <c:lblAlgn val="ctr"/>
        <c:lblOffset val="100"/>
        <c:noMultiLvlLbl val="0"/>
      </c:catAx>
      <c:valAx>
        <c:axId val="211137024"/>
        <c:scaling>
          <c:orientation val="minMax"/>
          <c:max val="100"/>
          <c:min val="0"/>
        </c:scaling>
        <c:delete val="0"/>
        <c:axPos val="l"/>
        <c:majorGridlines/>
        <c:numFmt formatCode="0" sourceLinked="1"/>
        <c:majorTickMark val="out"/>
        <c:minorTickMark val="none"/>
        <c:tickLblPos val="nextTo"/>
        <c:crossAx val="228704768"/>
        <c:crosses val="autoZero"/>
        <c:crossBetween val="between"/>
      </c:valAx>
    </c:plotArea>
    <c:legend>
      <c:legendPos val="r"/>
      <c:layout/>
      <c:overlay val="0"/>
    </c:legend>
    <c:plotVisOnly val="1"/>
    <c:dispBlanksAs val="gap"/>
    <c:showDLblsOverMax val="0"/>
  </c:chart>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400"/>
            </a:pPr>
            <a:r>
              <a:rPr lang="en-US" sz="1400"/>
              <a:t>IPSG 6: Reduce patient harm resulting from fall</a:t>
            </a:r>
          </a:p>
        </c:rich>
      </c:tx>
      <c:layout/>
      <c:overlay val="0"/>
    </c:title>
    <c:autoTitleDeleted val="0"/>
    <c:plotArea>
      <c:layout/>
      <c:bar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Sheet1!$B$18:$B$19</c:f>
              <c:strCache>
                <c:ptCount val="2"/>
                <c:pt idx="0">
                  <c:v>Side Rails used</c:v>
                </c:pt>
                <c:pt idx="1">
                  <c:v>Fall Risk Assessment done</c:v>
                </c:pt>
              </c:strCache>
            </c:strRef>
          </c:cat>
          <c:val>
            <c:numRef>
              <c:f>Sheet1!$F$18:$F$19</c:f>
              <c:numCache>
                <c:formatCode>0</c:formatCode>
                <c:ptCount val="2"/>
                <c:pt idx="0">
                  <c:v>93.643162393162399</c:v>
                </c:pt>
                <c:pt idx="1">
                  <c:v>98.333333333333329</c:v>
                </c:pt>
              </c:numCache>
            </c:numRef>
          </c:val>
          <c:extLst xmlns:c16r2="http://schemas.microsoft.com/office/drawing/2015/06/chart">
            <c:ext xmlns:c16="http://schemas.microsoft.com/office/drawing/2014/chart" uri="{C3380CC4-5D6E-409C-BE32-E72D297353CC}">
              <c16:uniqueId val="{00000000-2FB2-4959-98E9-07F6B29AE395}"/>
            </c:ext>
          </c:extLst>
        </c:ser>
        <c:dLbls>
          <c:showLegendKey val="0"/>
          <c:showVal val="0"/>
          <c:showCatName val="0"/>
          <c:showSerName val="0"/>
          <c:showPercent val="0"/>
          <c:showBubbleSize val="0"/>
        </c:dLbls>
        <c:gapWidth val="150"/>
        <c:axId val="228027392"/>
        <c:axId val="162918336"/>
      </c:barChart>
      <c:catAx>
        <c:axId val="228027392"/>
        <c:scaling>
          <c:orientation val="minMax"/>
        </c:scaling>
        <c:delete val="0"/>
        <c:axPos val="b"/>
        <c:numFmt formatCode="General" sourceLinked="0"/>
        <c:majorTickMark val="none"/>
        <c:minorTickMark val="none"/>
        <c:tickLblPos val="nextTo"/>
        <c:crossAx val="162918336"/>
        <c:crosses val="autoZero"/>
        <c:auto val="1"/>
        <c:lblAlgn val="ctr"/>
        <c:lblOffset val="100"/>
        <c:noMultiLvlLbl val="0"/>
      </c:catAx>
      <c:valAx>
        <c:axId val="162918336"/>
        <c:scaling>
          <c:orientation val="minMax"/>
          <c:max val="100"/>
          <c:min val="0"/>
        </c:scaling>
        <c:delete val="0"/>
        <c:axPos val="l"/>
        <c:majorGridlines/>
        <c:numFmt formatCode="0" sourceLinked="1"/>
        <c:majorTickMark val="none"/>
        <c:minorTickMark val="none"/>
        <c:tickLblPos val="nextTo"/>
        <c:crossAx val="228027392"/>
        <c:crosses val="autoZero"/>
        <c:crossBetween val="between"/>
      </c:valAx>
    </c:plotArea>
    <c:plotVisOnly val="1"/>
    <c:dispBlanksAs val="gap"/>
    <c:showDLblsOverMax val="0"/>
  </c:chart>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I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International Patient Safety Goals</a:t>
            </a:r>
          </a:p>
        </c:rich>
      </c:tx>
      <c:layout/>
      <c:overlay val="0"/>
    </c:title>
    <c:autoTitleDeleted val="0"/>
    <c:plotArea>
      <c:layout/>
      <c:barChart>
        <c:barDir val="col"/>
        <c:grouping val="clustered"/>
        <c:varyColors val="0"/>
        <c:ser>
          <c:idx val="0"/>
          <c:order val="0"/>
          <c:tx>
            <c:strRef>
              <c:f>AVERAGE!$E$3</c:f>
              <c:strCache>
                <c:ptCount val="1"/>
                <c:pt idx="0">
                  <c:v>AVERAGE</c:v>
                </c:pt>
              </c:strCache>
            </c:strRef>
          </c:tx>
          <c:invertIfNegative val="0"/>
          <c:dLbls>
            <c:spPr>
              <a:noFill/>
              <a:ln>
                <a:noFill/>
              </a:ln>
              <a:effectLst/>
            </c:spPr>
            <c:showLegendKey val="0"/>
            <c:showVal val="1"/>
            <c:showCatName val="0"/>
            <c:showSerName val="0"/>
            <c:showPercent val="0"/>
            <c:showBubbleSize val="0"/>
            <c:showLeaderLines val="0"/>
            <c:extLst xmlns:c16r2="http://schemas.microsoft.com/office/drawing/2015/06/chart">
              <c:ext xmlns:c15="http://schemas.microsoft.com/office/drawing/2012/chart" uri="{CE6537A1-D6FC-4f65-9D91-7224C49458BB}">
                <c15:showLeaderLines val="0"/>
              </c:ext>
            </c:extLst>
          </c:dLbls>
          <c:cat>
            <c:strRef>
              <c:f>AVERAGE!$A$4:$A$9</c:f>
              <c:strCache>
                <c:ptCount val="6"/>
                <c:pt idx="0">
                  <c:v>IPSG 1 - Identify patient correctly</c:v>
                </c:pt>
                <c:pt idx="1">
                  <c:v>IPSG 2 - Improve effective communication</c:v>
                </c:pt>
                <c:pt idx="2">
                  <c:v>IPSG 3- Improve safety of high alert medication
</c:v>
                </c:pt>
                <c:pt idx="3">
                  <c:v>IPSG 4 -Ensure correct patient, correct site, correct procedure</c:v>
                </c:pt>
                <c:pt idx="4">
                  <c:v>IPSG 5 - Reduce risk of Hospital Acquired Infection </c:v>
                </c:pt>
                <c:pt idx="5">
                  <c:v>IPSG 6 - Reduce Patient harm resulting from fall</c:v>
                </c:pt>
              </c:strCache>
            </c:strRef>
          </c:cat>
          <c:val>
            <c:numRef>
              <c:f>AVERAGE!$E$4:$E$9</c:f>
              <c:numCache>
                <c:formatCode>0</c:formatCode>
                <c:ptCount val="6"/>
                <c:pt idx="0">
                  <c:v>96.333333333333329</c:v>
                </c:pt>
                <c:pt idx="1">
                  <c:v>89</c:v>
                </c:pt>
                <c:pt idx="2">
                  <c:v>90.333333333333329</c:v>
                </c:pt>
                <c:pt idx="3">
                  <c:v>87</c:v>
                </c:pt>
                <c:pt idx="4">
                  <c:v>93.333333333333329</c:v>
                </c:pt>
                <c:pt idx="5">
                  <c:v>96</c:v>
                </c:pt>
              </c:numCache>
            </c:numRef>
          </c:val>
          <c:extLst xmlns:c16r2="http://schemas.microsoft.com/office/drawing/2015/06/chart">
            <c:ext xmlns:c16="http://schemas.microsoft.com/office/drawing/2014/chart" uri="{C3380CC4-5D6E-409C-BE32-E72D297353CC}">
              <c16:uniqueId val="{00000000-252F-4894-B9B8-AF1C512335A2}"/>
            </c:ext>
          </c:extLst>
        </c:ser>
        <c:dLbls>
          <c:showLegendKey val="0"/>
          <c:showVal val="0"/>
          <c:showCatName val="0"/>
          <c:showSerName val="0"/>
          <c:showPercent val="0"/>
          <c:showBubbleSize val="0"/>
        </c:dLbls>
        <c:gapWidth val="150"/>
        <c:axId val="232727040"/>
        <c:axId val="213920000"/>
      </c:barChart>
      <c:catAx>
        <c:axId val="232727040"/>
        <c:scaling>
          <c:orientation val="minMax"/>
        </c:scaling>
        <c:delete val="0"/>
        <c:axPos val="b"/>
        <c:numFmt formatCode="General" sourceLinked="0"/>
        <c:majorTickMark val="none"/>
        <c:minorTickMark val="none"/>
        <c:tickLblPos val="nextTo"/>
        <c:crossAx val="213920000"/>
        <c:crosses val="autoZero"/>
        <c:auto val="1"/>
        <c:lblAlgn val="ctr"/>
        <c:lblOffset val="100"/>
        <c:noMultiLvlLbl val="0"/>
      </c:catAx>
      <c:valAx>
        <c:axId val="213920000"/>
        <c:scaling>
          <c:orientation val="minMax"/>
          <c:max val="100"/>
          <c:min val="0"/>
        </c:scaling>
        <c:delete val="0"/>
        <c:axPos val="l"/>
        <c:majorGridlines/>
        <c:numFmt formatCode="0" sourceLinked="1"/>
        <c:majorTickMark val="none"/>
        <c:minorTickMark val="none"/>
        <c:tickLblPos val="nextTo"/>
        <c:crossAx val="232727040"/>
        <c:crosses val="autoZero"/>
        <c:crossBetween val="between"/>
      </c:valAx>
    </c:plotArea>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E0B6A94-2368-43CE-BCA1-A9412F80A096}"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41216161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0B6A94-2368-43CE-BCA1-A9412F80A096}"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29729901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0B6A94-2368-43CE-BCA1-A9412F80A096}"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2469794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E0B6A94-2368-43CE-BCA1-A9412F80A096}"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124248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E0B6A94-2368-43CE-BCA1-A9412F80A096}" type="datetimeFigureOut">
              <a:rPr lang="en-US" smtClean="0"/>
              <a:t>5/24/2018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124681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E0B6A94-2368-43CE-BCA1-A9412F80A096}"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833345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E0B6A94-2368-43CE-BCA1-A9412F80A096}" type="datetimeFigureOut">
              <a:rPr lang="en-US" smtClean="0"/>
              <a:t>5/24/2018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19012553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E0B6A94-2368-43CE-BCA1-A9412F80A096}" type="datetimeFigureOut">
              <a:rPr lang="en-US" smtClean="0"/>
              <a:t>5/24/2018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29917040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0B6A94-2368-43CE-BCA1-A9412F80A096}" type="datetimeFigureOut">
              <a:rPr lang="en-US" smtClean="0"/>
              <a:t>5/24/2018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2917829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0B6A94-2368-43CE-BCA1-A9412F80A096}"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4257135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0B6A94-2368-43CE-BCA1-A9412F80A096}" type="datetimeFigureOut">
              <a:rPr lang="en-US" smtClean="0"/>
              <a:t>5/24/2018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9D8716C-C945-4523-BFA6-62A938F205A1}" type="slidenum">
              <a:rPr lang="en-US" smtClean="0"/>
              <a:t>‹#›</a:t>
            </a:fld>
            <a:endParaRPr lang="en-US"/>
          </a:p>
        </p:txBody>
      </p:sp>
    </p:spTree>
    <p:extLst>
      <p:ext uri="{BB962C8B-B14F-4D97-AF65-F5344CB8AC3E}">
        <p14:creationId xmlns:p14="http://schemas.microsoft.com/office/powerpoint/2010/main" val="2896805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0B6A94-2368-43CE-BCA1-A9412F80A096}" type="datetimeFigureOut">
              <a:rPr lang="en-US" smtClean="0"/>
              <a:t>5/24/2018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D8716C-C945-4523-BFA6-62A938F205A1}" type="slidenum">
              <a:rPr lang="en-US" smtClean="0"/>
              <a:t>‹#›</a:t>
            </a:fld>
            <a:endParaRPr lang="en-US"/>
          </a:p>
        </p:txBody>
      </p:sp>
    </p:spTree>
    <p:extLst>
      <p:ext uri="{BB962C8B-B14F-4D97-AF65-F5344CB8AC3E}">
        <p14:creationId xmlns:p14="http://schemas.microsoft.com/office/powerpoint/2010/main" val="584727986"/>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772400" cy="2438400"/>
          </a:xfrm>
        </p:spPr>
        <p:txBody>
          <a:bodyPr/>
          <a:lstStyle/>
          <a:p>
            <a:pPr algn="ctr"/>
            <a:r>
              <a:rPr lang="en-US" sz="1600" dirty="0">
                <a:latin typeface="Times New Roman" pitchFamily="18" charset="0"/>
                <a:cs typeface="Times New Roman" pitchFamily="18" charset="0"/>
              </a:rPr>
              <a:t/>
            </a:r>
            <a:br>
              <a:rPr lang="en-US" sz="1600" dirty="0">
                <a:latin typeface="Times New Roman" pitchFamily="18" charset="0"/>
                <a:cs typeface="Times New Roman" pitchFamily="18" charset="0"/>
              </a:rPr>
            </a:b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TO ANALYZE COMPLIANCE FOR </a:t>
            </a:r>
            <a:r>
              <a:rPr lang="en-US" sz="2400" cap="none" dirty="0" smtClean="0">
                <a:latin typeface="Times New Roman" pitchFamily="18" charset="0"/>
                <a:cs typeface="Times New Roman" pitchFamily="18" charset="0"/>
              </a:rPr>
              <a:t>INTERNATIONAL PATIENT SAFETY GOALS IN MONILEK HOSPITAL, JAIPUR</a:t>
            </a:r>
            <a:endParaRPr lang="en-US" sz="2400" cap="none" dirty="0">
              <a:latin typeface="Times New Roman" pitchFamily="18" charset="0"/>
              <a:cs typeface="Times New Roman" pitchFamily="18" charset="0"/>
            </a:endParaRPr>
          </a:p>
        </p:txBody>
      </p:sp>
      <p:sp>
        <p:nvSpPr>
          <p:cNvPr id="3" name="Subtitle 2"/>
          <p:cNvSpPr>
            <a:spLocks noGrp="1"/>
          </p:cNvSpPr>
          <p:nvPr>
            <p:ph type="subTitle" idx="1"/>
          </p:nvPr>
        </p:nvSpPr>
        <p:spPr>
          <a:xfrm>
            <a:off x="457200" y="4572000"/>
            <a:ext cx="8458200" cy="1371600"/>
          </a:xfrm>
        </p:spPr>
        <p:txBody>
          <a:bodyPr>
            <a:noAutofit/>
          </a:bodyPr>
          <a:lstStyle/>
          <a:p>
            <a:pPr algn="l"/>
            <a:r>
              <a:rPr lang="en-US" sz="1400" b="1" dirty="0">
                <a:solidFill>
                  <a:schemeClr val="tx1"/>
                </a:solidFill>
                <a:latin typeface="Times New Roman" pitchFamily="18" charset="0"/>
                <a:cs typeface="Times New Roman" pitchFamily="18" charset="0"/>
              </a:rPr>
              <a:t>SUBMITTED BY                                                                                                                             GUIDED BY</a:t>
            </a:r>
          </a:p>
          <a:p>
            <a:pPr algn="l"/>
            <a:r>
              <a:rPr lang="en-US" sz="1400" b="1" dirty="0" smtClean="0">
                <a:solidFill>
                  <a:schemeClr val="tx1"/>
                </a:solidFill>
                <a:latin typeface="Times New Roman" pitchFamily="18" charset="0"/>
                <a:cs typeface="Times New Roman" pitchFamily="18" charset="0"/>
              </a:rPr>
              <a:t>MANISH KAUSHIK                                                                                                                      DR B S SINGH</a:t>
            </a:r>
          </a:p>
          <a:p>
            <a:pPr algn="l"/>
            <a:r>
              <a:rPr lang="en-US" sz="1400" b="1" dirty="0" smtClean="0">
                <a:solidFill>
                  <a:schemeClr val="tx1"/>
                </a:solidFill>
                <a:latin typeface="Times New Roman" pitchFamily="18" charset="0"/>
                <a:cs typeface="Times New Roman" pitchFamily="18" charset="0"/>
              </a:rPr>
              <a:t>PG/16/022</a:t>
            </a:r>
            <a:endParaRPr lang="en-US" sz="1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521234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Reduce the risk of healthcare associated infections</a:t>
            </a:r>
          </a:p>
        </p:txBody>
      </p:sp>
      <p:sp>
        <p:nvSpPr>
          <p:cNvPr id="3" name="Content Placeholder 2"/>
          <p:cNvSpPr>
            <a:spLocks noGrp="1"/>
          </p:cNvSpPr>
          <p:nvPr>
            <p:ph idx="1"/>
          </p:nvPr>
        </p:nvSpPr>
        <p:spPr>
          <a:xfrm>
            <a:off x="457200" y="2362200"/>
            <a:ext cx="8229600" cy="3763963"/>
          </a:xfrm>
        </p:spPr>
        <p:txBody>
          <a:bodyPr>
            <a:normAutofit/>
          </a:bodyPr>
          <a:lstStyle/>
          <a:p>
            <a:pPr lvl="0"/>
            <a:r>
              <a:rPr lang="en-US" sz="2400" dirty="0">
                <a:latin typeface="Times New Roman" pitchFamily="18" charset="0"/>
                <a:cs typeface="Times New Roman" pitchFamily="18" charset="0"/>
              </a:rPr>
              <a:t>Comply with current published and generally accepted hand hygiene guidelines.</a:t>
            </a:r>
          </a:p>
          <a:p>
            <a:pPr lvl="0"/>
            <a:r>
              <a:rPr lang="en-US" sz="2400" dirty="0">
                <a:latin typeface="Times New Roman" pitchFamily="18" charset="0"/>
                <a:cs typeface="Times New Roman" pitchFamily="18" charset="0"/>
              </a:rPr>
              <a:t>Implement an effective hand hygiene program.</a:t>
            </a:r>
          </a:p>
          <a:p>
            <a:pPr lvl="0"/>
            <a:r>
              <a:rPr lang="en-US" sz="2400" dirty="0">
                <a:latin typeface="Times New Roman" pitchFamily="18" charset="0"/>
                <a:cs typeface="Times New Roman" pitchFamily="18" charset="0"/>
              </a:rPr>
              <a:t>Develop policies and procedures that address reducing the risk of health care associated infections.</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290282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Reduce the risk of patient harm resulting from falls</a:t>
            </a:r>
          </a:p>
        </p:txBody>
      </p:sp>
      <p:sp>
        <p:nvSpPr>
          <p:cNvPr id="3" name="Content Placeholder 2"/>
          <p:cNvSpPr>
            <a:spLocks noGrp="1"/>
          </p:cNvSpPr>
          <p:nvPr>
            <p:ph idx="1"/>
          </p:nvPr>
        </p:nvSpPr>
        <p:spPr>
          <a:xfrm>
            <a:off x="457200" y="2057400"/>
            <a:ext cx="8229600" cy="4068763"/>
          </a:xfrm>
        </p:spPr>
        <p:txBody>
          <a:bodyPr>
            <a:normAutofit/>
          </a:bodyPr>
          <a:lstStyle/>
          <a:p>
            <a:pPr lvl="0"/>
            <a:r>
              <a:rPr lang="en-US" sz="2400" dirty="0">
                <a:latin typeface="Times New Roman" pitchFamily="18" charset="0"/>
                <a:cs typeface="Times New Roman" pitchFamily="18" charset="0"/>
              </a:rPr>
              <a:t>Develop and implement a process to reduce the risk of patient harm resulting from fall.</a:t>
            </a:r>
          </a:p>
          <a:p>
            <a:pPr lvl="0"/>
            <a:r>
              <a:rPr lang="en-US" sz="2400" dirty="0">
                <a:latin typeface="Times New Roman" pitchFamily="18" charset="0"/>
                <a:cs typeface="Times New Roman" pitchFamily="18" charset="0"/>
              </a:rPr>
              <a:t>The risk of patient harm resulting from falls can be reduced by assessing and reassessing all inpatients and those out patients whose condition diagnosis, situation or location identifies them as at high risk for fall.</a:t>
            </a:r>
          </a:p>
          <a:p>
            <a:pPr marL="0" indent="0">
              <a:buNone/>
            </a:pPr>
            <a:endParaRPr lang="en-US" sz="2400" dirty="0">
              <a:latin typeface="Times New Roman" pitchFamily="18" charset="0"/>
              <a:cs typeface="Times New Roman" pitchFamily="18" charset="0"/>
            </a:endParaRPr>
          </a:p>
          <a:p>
            <a:endParaRPr lang="en-US" sz="2800" dirty="0"/>
          </a:p>
        </p:txBody>
      </p:sp>
    </p:spTree>
    <p:extLst>
      <p:ext uri="{BB962C8B-B14F-4D97-AF65-F5344CB8AC3E}">
        <p14:creationId xmlns:p14="http://schemas.microsoft.com/office/powerpoint/2010/main" val="17850237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b="1" dirty="0">
                <a:latin typeface="Times New Roman" pitchFamily="18" charset="0"/>
                <a:cs typeface="Times New Roman" pitchFamily="18" charset="0"/>
              </a:rPr>
              <a:t>Aim: </a:t>
            </a:r>
            <a:r>
              <a:rPr lang="en-US" sz="2400" dirty="0">
                <a:latin typeface="Times New Roman" pitchFamily="18" charset="0"/>
                <a:cs typeface="Times New Roman" pitchFamily="18" charset="0"/>
              </a:rPr>
              <a:t>To prevent harm and focused on quality of patient’s care </a:t>
            </a:r>
            <a:endParaRPr lang="en-US" sz="2400" b="1" dirty="0">
              <a:latin typeface="Times New Roman" pitchFamily="18" charset="0"/>
              <a:cs typeface="Times New Roman" pitchFamily="18" charset="0"/>
            </a:endParaRPr>
          </a:p>
          <a:p>
            <a:pPr marL="0" indent="0">
              <a:buNone/>
            </a:pPr>
            <a:endParaRPr lang="en-US" sz="2400" b="1" dirty="0">
              <a:latin typeface="Times New Roman" pitchFamily="18" charset="0"/>
              <a:cs typeface="Times New Roman" pitchFamily="18" charset="0"/>
            </a:endParaRPr>
          </a:p>
          <a:p>
            <a:pPr marL="0" indent="0">
              <a:buNone/>
            </a:pPr>
            <a:r>
              <a:rPr lang="en-US" sz="2400" b="1" dirty="0">
                <a:latin typeface="Times New Roman" pitchFamily="18" charset="0"/>
                <a:cs typeface="Times New Roman" pitchFamily="18" charset="0"/>
              </a:rPr>
              <a:t>Objective: </a:t>
            </a:r>
          </a:p>
          <a:p>
            <a:r>
              <a:rPr lang="en-US" sz="2400" dirty="0">
                <a:latin typeface="Times New Roman" pitchFamily="18" charset="0"/>
                <a:cs typeface="Times New Roman" pitchFamily="18" charset="0"/>
              </a:rPr>
              <a:t>To analyze compliance to patient safety goals.</a:t>
            </a:r>
          </a:p>
          <a:p>
            <a:r>
              <a:rPr lang="en-US" sz="2400" dirty="0">
                <a:latin typeface="Times New Roman" pitchFamily="18" charset="0"/>
                <a:cs typeface="Times New Roman" pitchFamily="18" charset="0"/>
              </a:rPr>
              <a:t>Represent proactive strategies to reduce the risk of medical error.</a:t>
            </a:r>
          </a:p>
          <a:p>
            <a:r>
              <a:rPr lang="en-US" sz="2400" dirty="0">
                <a:latin typeface="Times New Roman" pitchFamily="18" charset="0"/>
                <a:cs typeface="Times New Roman" pitchFamily="18" charset="0"/>
              </a:rPr>
              <a:t>To provide clear priorities and solutions for improving patient safety. </a:t>
            </a:r>
          </a:p>
        </p:txBody>
      </p:sp>
    </p:spTree>
    <p:extLst>
      <p:ext uri="{BB962C8B-B14F-4D97-AF65-F5344CB8AC3E}">
        <p14:creationId xmlns:p14="http://schemas.microsoft.com/office/powerpoint/2010/main" val="42786219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METHODOLOGY</a:t>
            </a:r>
          </a:p>
        </p:txBody>
      </p:sp>
      <p:sp>
        <p:nvSpPr>
          <p:cNvPr id="3" name="Content Placeholder 2"/>
          <p:cNvSpPr>
            <a:spLocks noGrp="1"/>
          </p:cNvSpPr>
          <p:nvPr>
            <p:ph idx="1"/>
          </p:nvPr>
        </p:nvSpPr>
        <p:spPr/>
        <p:txBody>
          <a:bodyPr>
            <a:normAutofit/>
          </a:bodyPr>
          <a:lstStyle/>
          <a:p>
            <a:r>
              <a:rPr lang="en-US" sz="2000" b="1" dirty="0">
                <a:latin typeface="Times New Roman" pitchFamily="18" charset="0"/>
                <a:cs typeface="Times New Roman" pitchFamily="18" charset="0"/>
              </a:rPr>
              <a:t>Study type: </a:t>
            </a:r>
            <a:r>
              <a:rPr lang="en-US" sz="2000" dirty="0">
                <a:latin typeface="Times New Roman" pitchFamily="18" charset="0"/>
                <a:cs typeface="Times New Roman" pitchFamily="18" charset="0"/>
              </a:rPr>
              <a:t>Descriptive observational study</a:t>
            </a:r>
          </a:p>
          <a:p>
            <a:r>
              <a:rPr lang="en-US" sz="2000" b="1" dirty="0">
                <a:latin typeface="Times New Roman" pitchFamily="18" charset="0"/>
                <a:cs typeface="Times New Roman" pitchFamily="18" charset="0"/>
              </a:rPr>
              <a:t>Study area: </a:t>
            </a:r>
            <a:r>
              <a:rPr lang="en-US" sz="2000" dirty="0">
                <a:latin typeface="Times New Roman" pitchFamily="18" charset="0"/>
                <a:cs typeface="Times New Roman" pitchFamily="18" charset="0"/>
              </a:rPr>
              <a:t>Clinical and non-clinical departments of Monilek Hospital &amp;                     Research Centre.</a:t>
            </a:r>
          </a:p>
          <a:p>
            <a:r>
              <a:rPr lang="en-US" sz="2000" dirty="0">
                <a:latin typeface="Times New Roman" pitchFamily="18" charset="0"/>
                <a:cs typeface="Times New Roman" pitchFamily="18" charset="0"/>
              </a:rPr>
              <a:t>Duration of study: 1</a:t>
            </a:r>
            <a:r>
              <a:rPr lang="en-US" sz="2000" baseline="30000" dirty="0">
                <a:latin typeface="Times New Roman" pitchFamily="18" charset="0"/>
                <a:cs typeface="Times New Roman" pitchFamily="18" charset="0"/>
              </a:rPr>
              <a:t>st</a:t>
            </a:r>
            <a:r>
              <a:rPr lang="en-US" sz="2000" dirty="0">
                <a:latin typeface="Times New Roman" pitchFamily="18" charset="0"/>
                <a:cs typeface="Times New Roman" pitchFamily="18" charset="0"/>
              </a:rPr>
              <a:t> February 2018- 4</a:t>
            </a:r>
            <a:r>
              <a:rPr lang="en-US" sz="2000" baseline="30000" dirty="0">
                <a:latin typeface="Times New Roman" pitchFamily="18" charset="0"/>
                <a:cs typeface="Times New Roman" pitchFamily="18" charset="0"/>
              </a:rPr>
              <a:t>th</a:t>
            </a:r>
            <a:r>
              <a:rPr lang="en-US" sz="2000" dirty="0">
                <a:latin typeface="Times New Roman" pitchFamily="18" charset="0"/>
                <a:cs typeface="Times New Roman" pitchFamily="18" charset="0"/>
              </a:rPr>
              <a:t> May </a:t>
            </a:r>
            <a:r>
              <a:rPr lang="en-US" sz="2000" dirty="0" smtClean="0">
                <a:latin typeface="Times New Roman" pitchFamily="18" charset="0"/>
                <a:cs typeface="Times New Roman" pitchFamily="18" charset="0"/>
              </a:rPr>
              <a:t>2018</a:t>
            </a:r>
            <a:endParaRPr lang="en-US" sz="2000" dirty="0">
              <a:latin typeface="Times New Roman" pitchFamily="18" charset="0"/>
              <a:cs typeface="Times New Roman" pitchFamily="18" charset="0"/>
            </a:endParaRPr>
          </a:p>
          <a:p>
            <a:r>
              <a:rPr lang="en-US" sz="2000" dirty="0">
                <a:latin typeface="Times New Roman" pitchFamily="18" charset="0"/>
                <a:cs typeface="Times New Roman" pitchFamily="18" charset="0"/>
              </a:rPr>
              <a:t>Data collection: primary data was collected with the help of checklist enumerating different types of parameters for patient safety namely,</a:t>
            </a:r>
          </a:p>
          <a:p>
            <a:pPr marL="0" indent="0">
              <a:buNone/>
            </a:pPr>
            <a:r>
              <a:rPr lang="en-US" sz="2000" dirty="0">
                <a:latin typeface="Times New Roman" pitchFamily="18" charset="0"/>
                <a:cs typeface="Times New Roman" pitchFamily="18" charset="0"/>
              </a:rPr>
              <a:t> 1) Patient with ID band</a:t>
            </a:r>
          </a:p>
          <a:p>
            <a:pPr marL="0" indent="0">
              <a:buNone/>
            </a:pPr>
            <a:r>
              <a:rPr lang="en-US" sz="2000" dirty="0">
                <a:latin typeface="Times New Roman" pitchFamily="18" charset="0"/>
                <a:cs typeface="Times New Roman" pitchFamily="18" charset="0"/>
              </a:rPr>
              <a:t> 2) Verbal order registers</a:t>
            </a:r>
          </a:p>
          <a:p>
            <a:pPr marL="0" indent="0">
              <a:buNone/>
            </a:pPr>
            <a:r>
              <a:rPr lang="en-US" sz="2000" dirty="0">
                <a:latin typeface="Times New Roman" pitchFamily="18" charset="0"/>
                <a:cs typeface="Times New Roman" pitchFamily="18" charset="0"/>
              </a:rPr>
              <a:t> 3) Handover Registers</a:t>
            </a:r>
          </a:p>
          <a:p>
            <a:pPr marL="0" indent="0">
              <a:buNone/>
            </a:pPr>
            <a:r>
              <a:rPr lang="en-US" sz="2000" dirty="0">
                <a:latin typeface="Times New Roman" pitchFamily="18" charset="0"/>
                <a:cs typeface="Times New Roman" pitchFamily="18" charset="0"/>
              </a:rPr>
              <a:t> 4) Legible handwriting</a:t>
            </a:r>
          </a:p>
          <a:p>
            <a:pPr marL="0" indent="0">
              <a:buNone/>
            </a:pPr>
            <a:r>
              <a:rPr lang="en-US" sz="2000" dirty="0">
                <a:latin typeface="Times New Roman" pitchFamily="18" charset="0"/>
                <a:cs typeface="Times New Roman" pitchFamily="18" charset="0"/>
              </a:rPr>
              <a:t> 5) No abbreviation</a:t>
            </a:r>
          </a:p>
        </p:txBody>
      </p:sp>
    </p:spTree>
    <p:extLst>
      <p:ext uri="{BB962C8B-B14F-4D97-AF65-F5344CB8AC3E}">
        <p14:creationId xmlns:p14="http://schemas.microsoft.com/office/powerpoint/2010/main" val="27619225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000" dirty="0">
                <a:latin typeface="Times New Roman" pitchFamily="18" charset="0"/>
                <a:cs typeface="Times New Roman" pitchFamily="18" charset="0"/>
              </a:rPr>
              <a:t>  6) High risk medicine with inventory</a:t>
            </a:r>
          </a:p>
          <a:p>
            <a:pPr marL="0" indent="0">
              <a:buNone/>
            </a:pPr>
            <a:r>
              <a:rPr lang="en-US" sz="2000" dirty="0">
                <a:latin typeface="Times New Roman" pitchFamily="18" charset="0"/>
                <a:cs typeface="Times New Roman" pitchFamily="18" charset="0"/>
              </a:rPr>
              <a:t>  7) All other medications with inventory</a:t>
            </a:r>
          </a:p>
          <a:p>
            <a:pPr marL="0" indent="0">
              <a:buNone/>
            </a:pPr>
            <a:r>
              <a:rPr lang="en-US" sz="2000" dirty="0">
                <a:latin typeface="Times New Roman" pitchFamily="18" charset="0"/>
                <a:cs typeface="Times New Roman" pitchFamily="18" charset="0"/>
              </a:rPr>
              <a:t>  8) Opened bottles labeled with date/time</a:t>
            </a:r>
          </a:p>
          <a:p>
            <a:pPr marL="0" indent="0">
              <a:buNone/>
            </a:pPr>
            <a:r>
              <a:rPr lang="en-US" sz="2000" dirty="0">
                <a:latin typeface="Times New Roman" pitchFamily="18" charset="0"/>
                <a:cs typeface="Times New Roman" pitchFamily="18" charset="0"/>
              </a:rPr>
              <a:t>  9) Side rails</a:t>
            </a:r>
          </a:p>
          <a:p>
            <a:pPr marL="0" indent="0">
              <a:buNone/>
            </a:pPr>
            <a:r>
              <a:rPr lang="en-US" sz="2000" dirty="0">
                <a:latin typeface="Times New Roman" pitchFamily="18" charset="0"/>
                <a:cs typeface="Times New Roman" pitchFamily="18" charset="0"/>
              </a:rPr>
              <a:t>  10) WHO surgical safety checklist</a:t>
            </a:r>
          </a:p>
          <a:p>
            <a:pPr marL="0" indent="0">
              <a:buNone/>
            </a:pPr>
            <a:r>
              <a:rPr lang="en-US" sz="2000" dirty="0">
                <a:latin typeface="Times New Roman" pitchFamily="18" charset="0"/>
                <a:cs typeface="Times New Roman" pitchFamily="18" charset="0"/>
              </a:rPr>
              <a:t>  11) Hand hygiene practice</a:t>
            </a:r>
          </a:p>
          <a:p>
            <a:pPr marL="0" indent="0">
              <a:buNone/>
            </a:pPr>
            <a:endParaRPr lang="en-US" sz="2000" dirty="0">
              <a:latin typeface="Times New Roman" pitchFamily="18" charset="0"/>
              <a:cs typeface="Times New Roman" pitchFamily="18" charset="0"/>
            </a:endParaRPr>
          </a:p>
          <a:p>
            <a:pPr marL="0" indent="0">
              <a:buNone/>
            </a:pPr>
            <a:r>
              <a:rPr lang="en-US" sz="2000" dirty="0">
                <a:latin typeface="Times New Roman" pitchFamily="18" charset="0"/>
                <a:cs typeface="Times New Roman" pitchFamily="18" charset="0"/>
              </a:rPr>
              <a:t>The scoring pattern for the analysis used was </a:t>
            </a:r>
            <a:r>
              <a:rPr lang="en-US" sz="2000" dirty="0" smtClean="0">
                <a:latin typeface="Times New Roman" pitchFamily="18" charset="0"/>
                <a:cs typeface="Times New Roman" pitchFamily="18" charset="0"/>
              </a:rPr>
              <a:t>1 for </a:t>
            </a:r>
            <a:r>
              <a:rPr lang="en-US" sz="2000" dirty="0">
                <a:latin typeface="Times New Roman" pitchFamily="18" charset="0"/>
                <a:cs typeface="Times New Roman" pitchFamily="18" charset="0"/>
              </a:rPr>
              <a:t>compliance, 0 for non-compliance. It means if any of the given parameters was found complying, the score was given. On the other hand, if it was not complying then 0 was given.</a:t>
            </a:r>
          </a:p>
        </p:txBody>
      </p:sp>
    </p:spTree>
    <p:extLst>
      <p:ext uri="{BB962C8B-B14F-4D97-AF65-F5344CB8AC3E}">
        <p14:creationId xmlns:p14="http://schemas.microsoft.com/office/powerpoint/2010/main" val="1458730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980780140"/>
              </p:ext>
            </p:extLst>
          </p:nvPr>
        </p:nvGraphicFramePr>
        <p:xfrm>
          <a:off x="228598" y="228597"/>
          <a:ext cx="8686804" cy="6400800"/>
        </p:xfrm>
        <a:graphic>
          <a:graphicData uri="http://schemas.openxmlformats.org/drawingml/2006/table">
            <a:tbl>
              <a:tblPr>
                <a:tableStyleId>{5C22544A-7EE6-4342-B048-85BDC9FD1C3A}</a:tableStyleId>
              </a:tblPr>
              <a:tblGrid>
                <a:gridCol w="685802"/>
                <a:gridCol w="2481645"/>
                <a:gridCol w="1807510"/>
                <a:gridCol w="154929"/>
                <a:gridCol w="154929"/>
                <a:gridCol w="154929"/>
                <a:gridCol w="154929"/>
                <a:gridCol w="154929"/>
                <a:gridCol w="154929"/>
                <a:gridCol w="154929"/>
                <a:gridCol w="154929"/>
                <a:gridCol w="154929"/>
                <a:gridCol w="189358"/>
                <a:gridCol w="197965"/>
                <a:gridCol w="197965"/>
                <a:gridCol w="197965"/>
                <a:gridCol w="206573"/>
                <a:gridCol w="206573"/>
                <a:gridCol w="172144"/>
                <a:gridCol w="197965"/>
                <a:gridCol w="197965"/>
                <a:gridCol w="189358"/>
                <a:gridCol w="189358"/>
                <a:gridCol w="174297"/>
              </a:tblGrid>
              <a:tr h="797707">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Ward</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600" u="none" strike="noStrike">
                          <a:effectLst/>
                        </a:rPr>
                        <a:t>Lab</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Radiology</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Endoscopy</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Blood Bank</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Store</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Pharmacy </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Emergency</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OPD</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FW</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MW</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Dialysis</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LDR</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NICU</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Pvt Room</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ICU</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OT</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Cath lab</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TPR</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Total applicable </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Total compliance</a:t>
                      </a:r>
                      <a:endParaRPr lang="en-US" sz="600" b="1" i="0" u="none" strike="noStrike">
                        <a:solidFill>
                          <a:srgbClr val="000000"/>
                        </a:solidFill>
                        <a:effectLst/>
                        <a:latin typeface="Times New Roman"/>
                      </a:endParaRPr>
                    </a:p>
                  </a:txBody>
                  <a:tcPr marL="5641" marR="5641" marT="5641" marB="0" vert="vert270" anchor="ctr"/>
                </a:tc>
                <a:tc>
                  <a:txBody>
                    <a:bodyPr/>
                    <a:lstStyle/>
                    <a:p>
                      <a:pPr algn="ctr" fontAlgn="ctr"/>
                      <a:r>
                        <a:rPr lang="en-US" sz="600" u="none" strike="noStrike">
                          <a:effectLst/>
                        </a:rPr>
                        <a:t>% compliance</a:t>
                      </a:r>
                      <a:endParaRPr lang="en-US" sz="600" b="1" i="0" u="none" strike="noStrike">
                        <a:solidFill>
                          <a:srgbClr val="000000"/>
                        </a:solidFill>
                        <a:effectLst/>
                        <a:latin typeface="Times New Roman"/>
                      </a:endParaRPr>
                    </a:p>
                  </a:txBody>
                  <a:tcPr marL="5641" marR="5641" marT="5641" marB="0" vert="vert270" anchor="ctr"/>
                </a:tc>
              </a:tr>
              <a:tr h="167519">
                <a:tc>
                  <a:txBody>
                    <a:bodyPr/>
                    <a:lstStyle/>
                    <a:p>
                      <a:pPr algn="ctr" fontAlgn="b"/>
                      <a:r>
                        <a:rPr lang="en-US" sz="700" u="none" strike="noStrike">
                          <a:effectLst/>
                        </a:rPr>
                        <a:t>S.no.</a:t>
                      </a:r>
                      <a:endParaRPr lang="en-US" sz="700" b="1" i="0" u="none" strike="noStrike">
                        <a:solidFill>
                          <a:srgbClr val="000000"/>
                        </a:solidFill>
                        <a:effectLst/>
                        <a:latin typeface="Times New Roman"/>
                      </a:endParaRPr>
                    </a:p>
                  </a:txBody>
                  <a:tcPr marL="5641" marR="5641" marT="5641" marB="0" anchor="b"/>
                </a:tc>
                <a:tc>
                  <a:txBody>
                    <a:bodyPr/>
                    <a:lstStyle/>
                    <a:p>
                      <a:pPr algn="ctr" fontAlgn="b"/>
                      <a:r>
                        <a:rPr lang="en-US" sz="700" u="none" strike="noStrike">
                          <a:effectLst/>
                        </a:rPr>
                        <a:t>IPSG</a:t>
                      </a:r>
                      <a:endParaRPr lang="en-US" sz="700" b="1" i="0" u="none" strike="noStrike">
                        <a:solidFill>
                          <a:srgbClr val="000000"/>
                        </a:solidFill>
                        <a:effectLst/>
                        <a:latin typeface="Times New Roman"/>
                      </a:endParaRPr>
                    </a:p>
                  </a:txBody>
                  <a:tcPr marL="5641" marR="5641" marT="5641" marB="0" anchor="b"/>
                </a:tc>
                <a:tc>
                  <a:txBody>
                    <a:bodyPr/>
                    <a:lstStyle/>
                    <a:p>
                      <a:pPr algn="ctr" fontAlgn="b"/>
                      <a:r>
                        <a:rPr lang="en-US" sz="700" u="none" strike="noStrike">
                          <a:effectLst/>
                        </a:rPr>
                        <a:t>Checklist</a:t>
                      </a:r>
                      <a:endParaRPr lang="en-US" sz="700" b="1" i="0" u="none" strike="noStrike">
                        <a:solidFill>
                          <a:srgbClr val="000000"/>
                        </a:solidFill>
                        <a:effectLst/>
                        <a:latin typeface="Times New Roman"/>
                      </a:endParaRPr>
                    </a:p>
                  </a:txBody>
                  <a:tcPr marL="5641" marR="5641" marT="5641" marB="0" anchor="b"/>
                </a:tc>
                <a:tc>
                  <a:txBody>
                    <a:bodyPr/>
                    <a:lstStyle/>
                    <a:p>
                      <a:pPr algn="ctr" fontAlgn="b"/>
                      <a:r>
                        <a:rPr lang="en-US" sz="700" u="none" strike="noStrike">
                          <a:effectLst/>
                        </a:rPr>
                        <a:t> </a:t>
                      </a:r>
                      <a:endParaRPr lang="en-US" sz="700" b="1" i="0" u="none" strike="noStrike">
                        <a:solidFill>
                          <a:srgbClr val="000000"/>
                        </a:solidFill>
                        <a:effectLst/>
                        <a:latin typeface="Times New Roman"/>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c>
                  <a:txBody>
                    <a:bodyPr/>
                    <a:lstStyle/>
                    <a:p>
                      <a:pPr algn="l" fontAlgn="b"/>
                      <a:r>
                        <a:rPr lang="en-US" sz="700" u="none" strike="noStrike">
                          <a:effectLst/>
                        </a:rPr>
                        <a:t> </a:t>
                      </a:r>
                      <a:endParaRPr lang="en-US" sz="700" b="0" i="0" u="none" strike="noStrike">
                        <a:solidFill>
                          <a:srgbClr val="000000"/>
                        </a:solidFill>
                        <a:effectLst/>
                        <a:latin typeface="Calibri"/>
                      </a:endParaRPr>
                    </a:p>
                  </a:txBody>
                  <a:tcPr marL="5641" marR="5641" marT="5641" marB="0" anchor="b"/>
                </a:tc>
              </a:tr>
              <a:tr h="467456">
                <a:tc>
                  <a:txBody>
                    <a:bodyPr/>
                    <a:lstStyle/>
                    <a:p>
                      <a:pPr algn="ctr" fontAlgn="ctr"/>
                      <a:r>
                        <a:rPr lang="en-US" sz="700" u="none" strike="noStrike">
                          <a:effectLst/>
                        </a:rPr>
                        <a:t>1</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IPSG 1 - Identify patient correctly</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Patient with ID Band  (also observe patient during Medicine administration)</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14297">
                <a:tc rowSpan="4">
                  <a:txBody>
                    <a:bodyPr/>
                    <a:lstStyle/>
                    <a:p>
                      <a:pPr algn="ctr" fontAlgn="ctr"/>
                      <a:r>
                        <a:rPr lang="en-US" sz="700" u="none" strike="noStrike">
                          <a:effectLst/>
                        </a:rPr>
                        <a:t>2</a:t>
                      </a:r>
                      <a:endParaRPr lang="en-US" sz="700" b="1" i="0" u="none" strike="noStrike">
                        <a:solidFill>
                          <a:srgbClr val="000000"/>
                        </a:solidFill>
                        <a:effectLst/>
                        <a:latin typeface="Times New Roman"/>
                      </a:endParaRPr>
                    </a:p>
                  </a:txBody>
                  <a:tcPr marL="5641" marR="5641" marT="5641" marB="0" anchor="ctr"/>
                </a:tc>
                <a:tc rowSpan="4">
                  <a:txBody>
                    <a:bodyPr/>
                    <a:lstStyle/>
                    <a:p>
                      <a:pPr algn="ctr" fontAlgn="ctr"/>
                      <a:r>
                        <a:rPr lang="en-US" sz="700" u="none" strike="noStrike">
                          <a:effectLst/>
                        </a:rPr>
                        <a:t>IPSG 2 - Improve effective communication</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Verbal Registers</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14297">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Handover Registers</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14297">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Legible handwriting</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14297">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No prone abbreviation</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14297">
                <a:tc rowSpan="5">
                  <a:txBody>
                    <a:bodyPr/>
                    <a:lstStyle/>
                    <a:p>
                      <a:pPr algn="ctr" fontAlgn="ctr"/>
                      <a:r>
                        <a:rPr lang="en-US" sz="700" u="none" strike="noStrike">
                          <a:effectLst/>
                        </a:rPr>
                        <a:t>3</a:t>
                      </a:r>
                      <a:endParaRPr lang="en-US" sz="700" b="1" i="0" u="none" strike="noStrike">
                        <a:solidFill>
                          <a:srgbClr val="000000"/>
                        </a:solidFill>
                        <a:effectLst/>
                        <a:latin typeface="Times New Roman"/>
                      </a:endParaRPr>
                    </a:p>
                  </a:txBody>
                  <a:tcPr marL="5641" marR="5641" marT="5641" marB="0" anchor="ctr"/>
                </a:tc>
                <a:tc rowSpan="5">
                  <a:txBody>
                    <a:bodyPr/>
                    <a:lstStyle/>
                    <a:p>
                      <a:pPr algn="l" fontAlgn="ctr"/>
                      <a:r>
                        <a:rPr lang="en-US" sz="700" u="none" strike="noStrike">
                          <a:effectLst/>
                        </a:rPr>
                        <a:t>IPSG 3- Improve safety of high alert medication</a:t>
                      </a:r>
                      <a:br>
                        <a:rPr lang="en-US" sz="700" u="none" strike="noStrike">
                          <a:effectLst/>
                        </a:rPr>
                      </a:br>
                      <a:r>
                        <a:rPr lang="en-US" sz="700" u="none" strike="noStrike">
                          <a:effectLst/>
                        </a:rPr>
                        <a:t/>
                      </a:r>
                      <a:br>
                        <a:rPr lang="en-US" sz="700" u="none" strike="noStrike">
                          <a:effectLst/>
                        </a:rPr>
                      </a:b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High Risk Medicine maintained with Inventory</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35036">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All other medication managed with Inventory</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335036">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Opened bottes labelled with date/time of opening &amp; expiry</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467456">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If patient medicine in refrigerator it should have Reg No. &amp; Patient Name</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502555">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Labeling of loaded syringe - Pts. Name, Medicine name, Date of loading Name &amp; Signature of staff</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454693">
                <a:tc rowSpan="2">
                  <a:txBody>
                    <a:bodyPr/>
                    <a:lstStyle/>
                    <a:p>
                      <a:pPr algn="ctr" fontAlgn="ctr"/>
                      <a:r>
                        <a:rPr lang="en-US" sz="700" u="none" strike="noStrike">
                          <a:effectLst/>
                        </a:rPr>
                        <a:t>4</a:t>
                      </a:r>
                      <a:endParaRPr lang="en-US" sz="700" b="1" i="0" u="none" strike="noStrike">
                        <a:solidFill>
                          <a:srgbClr val="000000"/>
                        </a:solidFill>
                        <a:effectLst/>
                        <a:latin typeface="Times New Roman"/>
                      </a:endParaRPr>
                    </a:p>
                  </a:txBody>
                  <a:tcPr marL="5641" marR="5641" marT="5641" marB="0" anchor="ctr"/>
                </a:tc>
                <a:tc rowSpan="2">
                  <a:txBody>
                    <a:bodyPr/>
                    <a:lstStyle/>
                    <a:p>
                      <a:pPr algn="l" fontAlgn="ctr"/>
                      <a:r>
                        <a:rPr lang="en-US" sz="700" u="none" strike="noStrike">
                          <a:effectLst/>
                        </a:rPr>
                        <a:t>IPSG 4 -Ensure correct patient, correct site, correct procedure</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WHO Surgical Safety Checklist</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288769">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Medical record audit</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429167">
                <a:tc>
                  <a:txBody>
                    <a:bodyPr/>
                    <a:lstStyle/>
                    <a:p>
                      <a:pPr algn="ctr" fontAlgn="ctr"/>
                      <a:r>
                        <a:rPr lang="en-US" sz="700" u="none" strike="noStrike">
                          <a:effectLst/>
                        </a:rPr>
                        <a:t>5</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IPSG 5 - Reduce risk of Hospital Acquired Infection </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Compliance of Hand Hygiene Practice</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295152">
                <a:tc rowSpan="2">
                  <a:txBody>
                    <a:bodyPr/>
                    <a:lstStyle/>
                    <a:p>
                      <a:pPr algn="ctr" fontAlgn="ctr"/>
                      <a:r>
                        <a:rPr lang="en-US" sz="700" u="none" strike="noStrike">
                          <a:effectLst/>
                        </a:rPr>
                        <a:t>6</a:t>
                      </a:r>
                      <a:endParaRPr lang="en-US" sz="700" b="1" i="0" u="none" strike="noStrike">
                        <a:solidFill>
                          <a:srgbClr val="000000"/>
                        </a:solidFill>
                        <a:effectLst/>
                        <a:latin typeface="Times New Roman"/>
                      </a:endParaRPr>
                    </a:p>
                  </a:txBody>
                  <a:tcPr marL="5641" marR="5641" marT="5641" marB="0" anchor="ctr"/>
                </a:tc>
                <a:tc rowSpan="2">
                  <a:txBody>
                    <a:bodyPr/>
                    <a:lstStyle/>
                    <a:p>
                      <a:pPr algn="l" fontAlgn="ctr"/>
                      <a:r>
                        <a:rPr lang="en-US" sz="700" u="none" strike="noStrike">
                          <a:effectLst/>
                        </a:rPr>
                        <a:t>IPSG 6 - Reduce Patient harm resulting from fall</a:t>
                      </a:r>
                      <a:endParaRPr lang="en-US" sz="700" b="1" i="0" u="none" strike="noStrike">
                        <a:solidFill>
                          <a:srgbClr val="000000"/>
                        </a:solidFill>
                        <a:effectLst/>
                        <a:latin typeface="Times New Roman"/>
                      </a:endParaRPr>
                    </a:p>
                  </a:txBody>
                  <a:tcPr marL="5641" marR="5641" marT="5641" marB="0" anchor="ctr"/>
                </a:tc>
                <a:tc>
                  <a:txBody>
                    <a:bodyPr/>
                    <a:lstStyle/>
                    <a:p>
                      <a:pPr algn="l" fontAlgn="ctr"/>
                      <a:r>
                        <a:rPr lang="en-US" sz="700" u="none" strike="noStrike">
                          <a:effectLst/>
                        </a:rPr>
                        <a:t>Side Rails used</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r>
              <a:tr h="288769">
                <a:tc vMerge="1">
                  <a:txBody>
                    <a:bodyPr/>
                    <a:lstStyle/>
                    <a:p>
                      <a:endParaRPr lang="en-US"/>
                    </a:p>
                  </a:txBody>
                  <a:tcPr/>
                </a:tc>
                <a:tc vMerge="1">
                  <a:txBody>
                    <a:bodyPr/>
                    <a:lstStyle/>
                    <a:p>
                      <a:endParaRPr lang="en-US"/>
                    </a:p>
                  </a:txBody>
                  <a:tcPr/>
                </a:tc>
                <a:tc>
                  <a:txBody>
                    <a:bodyPr/>
                    <a:lstStyle/>
                    <a:p>
                      <a:pPr algn="l" fontAlgn="ctr"/>
                      <a:r>
                        <a:rPr lang="en-US" sz="700" u="none" strike="noStrike">
                          <a:effectLst/>
                        </a:rPr>
                        <a:t>Fall Risk Assessment done</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NA</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0"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a:effectLst/>
                        </a:rPr>
                        <a:t> </a:t>
                      </a:r>
                      <a:endParaRPr lang="en-US" sz="700" b="1" i="0" u="none" strike="noStrike">
                        <a:solidFill>
                          <a:srgbClr val="000000"/>
                        </a:solidFill>
                        <a:effectLst/>
                        <a:latin typeface="Times New Roman"/>
                      </a:endParaRPr>
                    </a:p>
                  </a:txBody>
                  <a:tcPr marL="5641" marR="5641" marT="5641" marB="0" anchor="ctr"/>
                </a:tc>
                <a:tc>
                  <a:txBody>
                    <a:bodyPr/>
                    <a:lstStyle/>
                    <a:p>
                      <a:pPr algn="ctr" fontAlgn="ctr"/>
                      <a:r>
                        <a:rPr lang="en-US" sz="700" u="none" strike="noStrike" dirty="0">
                          <a:effectLst/>
                        </a:rPr>
                        <a:t> </a:t>
                      </a:r>
                      <a:endParaRPr lang="en-US" sz="700" b="1" i="0" u="none" strike="noStrike" dirty="0">
                        <a:solidFill>
                          <a:srgbClr val="000000"/>
                        </a:solidFill>
                        <a:effectLst/>
                        <a:latin typeface="Times New Roman"/>
                      </a:endParaRPr>
                    </a:p>
                  </a:txBody>
                  <a:tcPr marL="5641" marR="5641" marT="5641" marB="0" anchor="ctr"/>
                </a:tc>
              </a:tr>
            </a:tbl>
          </a:graphicData>
        </a:graphic>
      </p:graphicFrame>
    </p:spTree>
    <p:extLst>
      <p:ext uri="{BB962C8B-B14F-4D97-AF65-F5344CB8AC3E}">
        <p14:creationId xmlns:p14="http://schemas.microsoft.com/office/powerpoint/2010/main" val="19891733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DATA ANALYSIS</a:t>
            </a:r>
          </a:p>
        </p:txBody>
      </p:sp>
      <p:sp>
        <p:nvSpPr>
          <p:cNvPr id="3" name="Content Placeholder 2"/>
          <p:cNvSpPr>
            <a:spLocks noGrp="1"/>
          </p:cNvSpPr>
          <p:nvPr>
            <p:ph idx="1"/>
          </p:nvPr>
        </p:nvSpPr>
        <p:spPr>
          <a:xfrm>
            <a:off x="381000" y="1143000"/>
            <a:ext cx="8229600" cy="4525963"/>
          </a:xfrm>
        </p:spPr>
        <p:txBody>
          <a:bodyPr>
            <a:normAutofit/>
          </a:bodyPr>
          <a:lstStyle/>
          <a:p>
            <a:pPr marL="0" indent="0">
              <a:buNone/>
            </a:pPr>
            <a:endParaRPr lang="en-US" sz="2000" dirty="0">
              <a:latin typeface="Times New Roman" pitchFamily="18" charset="0"/>
              <a:cs typeface="Times New Roman" pitchFamily="18" charset="0"/>
            </a:endParaRPr>
          </a:p>
          <a:p>
            <a:pPr marL="0" indent="0">
              <a:buNone/>
            </a:pPr>
            <a:r>
              <a:rPr lang="en-US" sz="2400" dirty="0">
                <a:latin typeface="Times New Roman" pitchFamily="18" charset="0"/>
                <a:cs typeface="Times New Roman" pitchFamily="18" charset="0"/>
              </a:rPr>
              <a:t>A total of 18 departments were analyzed.</a:t>
            </a:r>
          </a:p>
        </p:txBody>
      </p:sp>
      <p:graphicFrame>
        <p:nvGraphicFramePr>
          <p:cNvPr id="6" name="Chart 5"/>
          <p:cNvGraphicFramePr/>
          <p:nvPr>
            <p:extLst>
              <p:ext uri="{D42A27DB-BD31-4B8C-83A1-F6EECF244321}">
                <p14:modId xmlns:p14="http://schemas.microsoft.com/office/powerpoint/2010/main" val="3535272773"/>
              </p:ext>
            </p:extLst>
          </p:nvPr>
        </p:nvGraphicFramePr>
        <p:xfrm>
          <a:off x="1371600" y="2286000"/>
          <a:ext cx="5867400" cy="3581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721044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sz="3200" b="1" dirty="0">
                <a:latin typeface="Times New Roman" pitchFamily="18" charset="0"/>
                <a:cs typeface="Times New Roman" pitchFamily="18" charset="0"/>
              </a:rPr>
              <a:t>IPSG 2: Improve effective communication</a:t>
            </a:r>
          </a:p>
        </p:txBody>
      </p:sp>
      <p:graphicFrame>
        <p:nvGraphicFramePr>
          <p:cNvPr id="4" name="Chart 3"/>
          <p:cNvGraphicFramePr/>
          <p:nvPr>
            <p:extLst>
              <p:ext uri="{D42A27DB-BD31-4B8C-83A1-F6EECF244321}">
                <p14:modId xmlns:p14="http://schemas.microsoft.com/office/powerpoint/2010/main" val="3984829864"/>
              </p:ext>
            </p:extLst>
          </p:nvPr>
        </p:nvGraphicFramePr>
        <p:xfrm>
          <a:off x="1600200" y="1905000"/>
          <a:ext cx="64008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296385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a:latin typeface="Times New Roman" pitchFamily="18" charset="0"/>
                <a:cs typeface="Times New Roman" pitchFamily="18" charset="0"/>
              </a:rPr>
              <a:t>Based on the data collected, it was observed that:</a:t>
            </a:r>
          </a:p>
          <a:p>
            <a:r>
              <a:rPr lang="en-US" sz="2400" dirty="0">
                <a:latin typeface="Times New Roman" pitchFamily="18" charset="0"/>
                <a:cs typeface="Times New Roman" pitchFamily="18" charset="0"/>
              </a:rPr>
              <a:t>Communication issues with doctors was one of the contributing factors as verbal orders were given.</a:t>
            </a:r>
          </a:p>
          <a:p>
            <a:r>
              <a:rPr lang="en-US" sz="2400" dirty="0">
                <a:latin typeface="Times New Roman" pitchFamily="18" charset="0"/>
                <a:cs typeface="Times New Roman" pitchFamily="18" charset="0"/>
              </a:rPr>
              <a:t>Handoff communication among caregivers.</a:t>
            </a:r>
          </a:p>
          <a:p>
            <a:r>
              <a:rPr lang="en-US" sz="2400" dirty="0">
                <a:latin typeface="Times New Roman" pitchFamily="18" charset="0"/>
                <a:cs typeface="Times New Roman" pitchFamily="18" charset="0"/>
              </a:rPr>
              <a:t>Content was not consistently complete and accurate as doctors were not using block letters </a:t>
            </a:r>
            <a:r>
              <a:rPr lang="en-US" sz="2400" dirty="0" smtClean="0">
                <a:latin typeface="Times New Roman" pitchFamily="18" charset="0"/>
                <a:cs typeface="Times New Roman" pitchFamily="18" charset="0"/>
              </a:rPr>
              <a:t>in </a:t>
            </a:r>
            <a:r>
              <a:rPr lang="en-US" sz="2400" dirty="0">
                <a:latin typeface="Times New Roman" pitchFamily="18" charset="0"/>
                <a:cs typeface="Times New Roman" pitchFamily="18" charset="0"/>
              </a:rPr>
              <a:t>prescription.</a:t>
            </a:r>
          </a:p>
          <a:p>
            <a:r>
              <a:rPr lang="en-US" sz="2400" dirty="0">
                <a:latin typeface="Times New Roman" pitchFamily="18" charset="0"/>
                <a:cs typeface="Times New Roman" pitchFamily="18" charset="0"/>
              </a:rPr>
              <a:t>Abbreviations were used.</a:t>
            </a:r>
          </a:p>
        </p:txBody>
      </p:sp>
    </p:spTree>
    <p:extLst>
      <p:ext uri="{BB962C8B-B14F-4D97-AF65-F5344CB8AC3E}">
        <p14:creationId xmlns:p14="http://schemas.microsoft.com/office/powerpoint/2010/main" val="15648916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b="1" dirty="0">
                <a:latin typeface="Times New Roman" pitchFamily="18" charset="0"/>
                <a:cs typeface="Times New Roman" pitchFamily="18" charset="0"/>
              </a:rPr>
              <a:t>IPSG 3: Improve safety of high alert medication</a:t>
            </a:r>
          </a:p>
        </p:txBody>
      </p:sp>
      <p:graphicFrame>
        <p:nvGraphicFramePr>
          <p:cNvPr id="7" name="Chart 6"/>
          <p:cNvGraphicFramePr/>
          <p:nvPr>
            <p:extLst>
              <p:ext uri="{D42A27DB-BD31-4B8C-83A1-F6EECF244321}">
                <p14:modId xmlns:p14="http://schemas.microsoft.com/office/powerpoint/2010/main" val="881694763"/>
              </p:ext>
            </p:extLst>
          </p:nvPr>
        </p:nvGraphicFramePr>
        <p:xfrm>
          <a:off x="1066800" y="1794827"/>
          <a:ext cx="6477000" cy="43773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105769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latin typeface="Times New Roman" pitchFamily="18" charset="0"/>
                <a:cs typeface="Times New Roman" pitchFamily="18" charset="0"/>
              </a:rPr>
              <a:t>INTRODUCTION</a:t>
            </a:r>
          </a:p>
        </p:txBody>
      </p:sp>
      <p:sp>
        <p:nvSpPr>
          <p:cNvPr id="3" name="Content Placeholder 2"/>
          <p:cNvSpPr>
            <a:spLocks noGrp="1"/>
          </p:cNvSpPr>
          <p:nvPr>
            <p:ph idx="1"/>
          </p:nvPr>
        </p:nvSpPr>
        <p:spPr>
          <a:xfrm>
            <a:off x="457200" y="1905000"/>
            <a:ext cx="8229600" cy="4221163"/>
          </a:xfrm>
        </p:spPr>
        <p:txBody>
          <a:bodyPr>
            <a:normAutofit/>
          </a:bodyPr>
          <a:lstStyle/>
          <a:p>
            <a:r>
              <a:rPr lang="en-US" sz="2400" b="0" dirty="0">
                <a:latin typeface="Times New Roman" pitchFamily="18" charset="0"/>
                <a:cs typeface="Times New Roman" pitchFamily="18" charset="0"/>
              </a:rPr>
              <a:t>Patient Safety is the absence of preventable harm to a patient during the process of health care. </a:t>
            </a:r>
          </a:p>
          <a:p>
            <a:r>
              <a:rPr lang="en-US" sz="2400" dirty="0">
                <a:latin typeface="Times New Roman" pitchFamily="18" charset="0"/>
                <a:cs typeface="Times New Roman" pitchFamily="18" charset="0"/>
              </a:rPr>
              <a:t>It has been defined as the reduction and mitigation of unsafe acts within the healthcare system, as well as through the use of best practices shown to lead to optimal patient outcomes.</a:t>
            </a:r>
            <a:endParaRPr lang="en-US" sz="2400" b="0" dirty="0">
              <a:latin typeface="Times New Roman" pitchFamily="18" charset="0"/>
              <a:cs typeface="Times New Roman" pitchFamily="18" charset="0"/>
            </a:endParaRPr>
          </a:p>
          <a:p>
            <a:r>
              <a:rPr lang="en-US" sz="2400" b="0" dirty="0">
                <a:latin typeface="Times New Roman" pitchFamily="18" charset="0"/>
                <a:cs typeface="Times New Roman" pitchFamily="18" charset="0"/>
              </a:rPr>
              <a:t>The purpose of International Patient Safety Goals is to improve patient safety. The goals focus on problems in healthcare, safety and how to solve them. </a:t>
            </a:r>
          </a:p>
          <a:p>
            <a:endParaRPr lang="en-US" sz="1600" dirty="0"/>
          </a:p>
        </p:txBody>
      </p:sp>
    </p:spTree>
    <p:extLst>
      <p:ext uri="{BB962C8B-B14F-4D97-AF65-F5344CB8AC3E}">
        <p14:creationId xmlns:p14="http://schemas.microsoft.com/office/powerpoint/2010/main" val="11568870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sz="2400" dirty="0">
                <a:latin typeface="Times New Roman" pitchFamily="18" charset="0"/>
                <a:cs typeface="Times New Roman" pitchFamily="18" charset="0"/>
              </a:rPr>
              <a:t>Based on the data collected, it was observed that:</a:t>
            </a:r>
          </a:p>
          <a:p>
            <a:r>
              <a:rPr lang="en-US" sz="2400" dirty="0">
                <a:latin typeface="Times New Roman" pitchFamily="18" charset="0"/>
                <a:cs typeface="Times New Roman" pitchFamily="18" charset="0"/>
              </a:rPr>
              <a:t>There was no inventory for high risk medicines and other medicines.</a:t>
            </a:r>
          </a:p>
          <a:p>
            <a:r>
              <a:rPr lang="en-US" sz="2400" dirty="0">
                <a:latin typeface="Times New Roman" pitchFamily="18" charset="0"/>
                <a:cs typeface="Times New Roman" pitchFamily="18" charset="0"/>
              </a:rPr>
              <a:t>The medicines were not labeled.</a:t>
            </a:r>
          </a:p>
          <a:p>
            <a:r>
              <a:rPr lang="en-US" sz="2400" dirty="0">
                <a:latin typeface="Times New Roman" pitchFamily="18" charset="0"/>
                <a:cs typeface="Times New Roman" pitchFamily="18" charset="0"/>
              </a:rPr>
              <a:t>Medicines were not kept separated from look alike sound alike medicines (LASA).</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9266947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sz="2800" b="1" dirty="0">
                <a:latin typeface="Times New Roman" pitchFamily="18" charset="0"/>
                <a:cs typeface="Times New Roman" pitchFamily="18" charset="0"/>
              </a:rPr>
              <a:t>IPSG 4: Ensure correct patient, correct site, correct procedure</a:t>
            </a:r>
          </a:p>
        </p:txBody>
      </p:sp>
      <p:graphicFrame>
        <p:nvGraphicFramePr>
          <p:cNvPr id="4" name="Chart 3"/>
          <p:cNvGraphicFramePr/>
          <p:nvPr>
            <p:extLst>
              <p:ext uri="{D42A27DB-BD31-4B8C-83A1-F6EECF244321}">
                <p14:modId xmlns:p14="http://schemas.microsoft.com/office/powerpoint/2010/main" val="2415880791"/>
              </p:ext>
            </p:extLst>
          </p:nvPr>
        </p:nvGraphicFramePr>
        <p:xfrm>
          <a:off x="1524000" y="1752600"/>
          <a:ext cx="5943600" cy="4191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2495156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b="1" dirty="0">
                <a:latin typeface="Times New Roman" pitchFamily="18" charset="0"/>
                <a:cs typeface="Times New Roman" pitchFamily="18" charset="0"/>
              </a:rPr>
              <a:t>IPSG 5: Reduce risk of hospital acquired infection</a:t>
            </a:r>
          </a:p>
        </p:txBody>
      </p:sp>
      <p:graphicFrame>
        <p:nvGraphicFramePr>
          <p:cNvPr id="6" name="Chart 5"/>
          <p:cNvGraphicFramePr/>
          <p:nvPr>
            <p:extLst>
              <p:ext uri="{D42A27DB-BD31-4B8C-83A1-F6EECF244321}">
                <p14:modId xmlns:p14="http://schemas.microsoft.com/office/powerpoint/2010/main" val="1482960014"/>
              </p:ext>
            </p:extLst>
          </p:nvPr>
        </p:nvGraphicFramePr>
        <p:xfrm>
          <a:off x="1066800" y="1794827"/>
          <a:ext cx="6477000" cy="43773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198177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lvl="0"/>
            <a:r>
              <a:rPr lang="en-US" sz="2400" dirty="0">
                <a:latin typeface="Times New Roman" pitchFamily="18" charset="0"/>
                <a:cs typeface="Times New Roman" pitchFamily="18" charset="0"/>
              </a:rPr>
              <a:t>The nursing staff was not following the hand hygiene practices as they were not well trained about the hand hygiene and hand washing movements.</a:t>
            </a:r>
          </a:p>
          <a:p>
            <a:pPr lvl="0"/>
            <a:r>
              <a:rPr lang="en-US" sz="2400" dirty="0">
                <a:latin typeface="Times New Roman" pitchFamily="18" charset="0"/>
                <a:cs typeface="Times New Roman" pitchFamily="18" charset="0"/>
              </a:rPr>
              <a:t>They were not aware about that when should hand hygiene practice should take place.</a:t>
            </a:r>
          </a:p>
          <a:p>
            <a:pPr lvl="0"/>
            <a:r>
              <a:rPr lang="en-US" sz="2400" dirty="0">
                <a:latin typeface="Times New Roman" pitchFamily="18" charset="0"/>
                <a:cs typeface="Times New Roman" pitchFamily="18" charset="0"/>
              </a:rPr>
              <a:t>They were not aware about the six steps of hand washing.</a:t>
            </a:r>
          </a:p>
          <a:p>
            <a:pPr lvl="0"/>
            <a:r>
              <a:rPr lang="en-US" sz="2400" dirty="0">
                <a:latin typeface="Times New Roman" pitchFamily="18" charset="0"/>
                <a:cs typeface="Times New Roman" pitchFamily="18" charset="0"/>
              </a:rPr>
              <a:t>Signages were not displayed.</a:t>
            </a:r>
          </a:p>
          <a:p>
            <a:pPr marL="0" indent="0">
              <a:buNone/>
            </a:pPr>
            <a:endParaRPr lang="en-US" sz="2400" dirty="0">
              <a:latin typeface="Times New Roman" pitchFamily="18" charset="0"/>
              <a:cs typeface="Times New Roman" pitchFamily="18" charset="0"/>
            </a:endParaRP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7316304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b="1" dirty="0">
                <a:latin typeface="Times New Roman" pitchFamily="18" charset="0"/>
                <a:cs typeface="Times New Roman" pitchFamily="18" charset="0"/>
              </a:rPr>
              <a:t>IPSG 6: Reduce patient harm resulting from fall</a:t>
            </a:r>
          </a:p>
        </p:txBody>
      </p:sp>
      <p:graphicFrame>
        <p:nvGraphicFramePr>
          <p:cNvPr id="6" name="Chart 5"/>
          <p:cNvGraphicFramePr/>
          <p:nvPr>
            <p:extLst>
              <p:ext uri="{D42A27DB-BD31-4B8C-83A1-F6EECF244321}">
                <p14:modId xmlns:p14="http://schemas.microsoft.com/office/powerpoint/2010/main" val="3215104515"/>
              </p:ext>
            </p:extLst>
          </p:nvPr>
        </p:nvGraphicFramePr>
        <p:xfrm>
          <a:off x="1371600" y="1794827"/>
          <a:ext cx="6172200" cy="384397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849958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2400" dirty="0">
                <a:latin typeface="Times New Roman" pitchFamily="18" charset="0"/>
                <a:cs typeface="Times New Roman" pitchFamily="18" charset="0"/>
              </a:rPr>
              <a:t>It can be depicted that side rails and belts were not used while transferring the patients from one place to another on stretcher as well as on wheel chairs. The main problem was observed during the transfer of vulnerable patients who were unconscious and needed extra care. The gap was found because the staff was not trained on this matter.</a:t>
            </a:r>
          </a:p>
          <a:p>
            <a:endParaRPr lang="en-US" dirty="0"/>
          </a:p>
        </p:txBody>
      </p:sp>
    </p:spTree>
    <p:extLst>
      <p:ext uri="{BB962C8B-B14F-4D97-AF65-F5344CB8AC3E}">
        <p14:creationId xmlns:p14="http://schemas.microsoft.com/office/powerpoint/2010/main" val="38640410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latin typeface="Times New Roman" pitchFamily="18" charset="0"/>
                <a:cs typeface="Times New Roman" pitchFamily="18" charset="0"/>
              </a:rPr>
              <a:t>International patient safety goals</a:t>
            </a:r>
          </a:p>
        </p:txBody>
      </p:sp>
      <p:graphicFrame>
        <p:nvGraphicFramePr>
          <p:cNvPr id="6" name="Chart 5"/>
          <p:cNvGraphicFramePr/>
          <p:nvPr>
            <p:extLst>
              <p:ext uri="{D42A27DB-BD31-4B8C-83A1-F6EECF244321}">
                <p14:modId xmlns:p14="http://schemas.microsoft.com/office/powerpoint/2010/main" val="3284176088"/>
              </p:ext>
            </p:extLst>
          </p:nvPr>
        </p:nvGraphicFramePr>
        <p:xfrm>
          <a:off x="1295400" y="1600200"/>
          <a:ext cx="6757987" cy="44529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4710539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GAPS</a:t>
            </a:r>
          </a:p>
        </p:txBody>
      </p:sp>
      <p:sp>
        <p:nvSpPr>
          <p:cNvPr id="3" name="Content Placeholder 2"/>
          <p:cNvSpPr>
            <a:spLocks noGrp="1"/>
          </p:cNvSpPr>
          <p:nvPr>
            <p:ph idx="1"/>
          </p:nvPr>
        </p:nvSpPr>
        <p:spPr>
          <a:xfrm>
            <a:off x="457200" y="1600200"/>
            <a:ext cx="8229600" cy="4525963"/>
          </a:xfrm>
        </p:spPr>
        <p:txBody>
          <a:bodyPr>
            <a:normAutofit/>
          </a:bodyPr>
          <a:lstStyle/>
          <a:p>
            <a:r>
              <a:rPr lang="en-US" sz="2600" dirty="0">
                <a:latin typeface="Times New Roman" pitchFamily="18" charset="0"/>
                <a:cs typeface="Times New Roman" pitchFamily="18" charset="0"/>
              </a:rPr>
              <a:t>Ineffective communication </a:t>
            </a:r>
            <a:r>
              <a:rPr lang="en-US" sz="2600" dirty="0" smtClean="0">
                <a:latin typeface="Times New Roman" pitchFamily="18" charset="0"/>
                <a:cs typeface="Times New Roman" pitchFamily="18" charset="0"/>
              </a:rPr>
              <a:t>between healthcare </a:t>
            </a:r>
            <a:r>
              <a:rPr lang="en-US" sz="2600" dirty="0">
                <a:latin typeface="Times New Roman" pitchFamily="18" charset="0"/>
                <a:cs typeface="Times New Roman" pitchFamily="18" charset="0"/>
              </a:rPr>
              <a:t>providers</a:t>
            </a:r>
          </a:p>
          <a:p>
            <a:r>
              <a:rPr lang="en-US" sz="2600" dirty="0">
                <a:latin typeface="Times New Roman" pitchFamily="18" charset="0"/>
                <a:cs typeface="Times New Roman" pitchFamily="18" charset="0"/>
              </a:rPr>
              <a:t>High risk medicines inventory were not maintained separately.</a:t>
            </a:r>
          </a:p>
          <a:p>
            <a:r>
              <a:rPr lang="en-US" sz="2600" dirty="0">
                <a:latin typeface="Times New Roman" pitchFamily="18" charset="0"/>
                <a:cs typeface="Times New Roman" pitchFamily="18" charset="0"/>
              </a:rPr>
              <a:t>Fall assessment was not done properly</a:t>
            </a:r>
          </a:p>
          <a:p>
            <a:r>
              <a:rPr lang="en-US" sz="2600" dirty="0">
                <a:latin typeface="Times New Roman" pitchFamily="18" charset="0"/>
                <a:cs typeface="Times New Roman" pitchFamily="18" charset="0"/>
              </a:rPr>
              <a:t>Hand hygiene compliance rate was not up to the benchmark.</a:t>
            </a: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0717565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latin typeface="Times New Roman" pitchFamily="18" charset="0"/>
                <a:cs typeface="Times New Roman" pitchFamily="18" charset="0"/>
              </a:rPr>
              <a:t>RECOMMENDATIONS/ SUGGESTIONS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marL="0" lvl="0" indent="0">
              <a:buNone/>
            </a:pPr>
            <a:r>
              <a:rPr lang="en-US" sz="2000" b="1" dirty="0">
                <a:latin typeface="Times New Roman" pitchFamily="18" charset="0"/>
                <a:cs typeface="Times New Roman" pitchFamily="18" charset="0"/>
              </a:rPr>
              <a:t>Identify Patient Correctly</a:t>
            </a:r>
            <a:endParaRPr lang="en-US"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use two patient identifiers during and before any procedure or treatment which are Name and the Registration Number</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To </a:t>
            </a:r>
            <a:r>
              <a:rPr lang="en-US" sz="2000" dirty="0">
                <a:latin typeface="Times New Roman" pitchFamily="18" charset="0"/>
                <a:cs typeface="Times New Roman" pitchFamily="18" charset="0"/>
              </a:rPr>
              <a:t>compare the two identifiers with the arm band to ensure the correct patient receives the correct treatment</a:t>
            </a:r>
            <a:r>
              <a:rPr lang="en-US" sz="2000" dirty="0" smtClean="0">
                <a:latin typeface="Times New Roman" pitchFamily="18" charset="0"/>
                <a:cs typeface="Times New Roman" pitchFamily="18" charset="0"/>
              </a:rPr>
              <a:t>.</a:t>
            </a:r>
          </a:p>
          <a:p>
            <a:pPr lvl="0"/>
            <a:endParaRPr lang="en-US" sz="2000" dirty="0">
              <a:latin typeface="Times New Roman" pitchFamily="18" charset="0"/>
              <a:cs typeface="Times New Roman" pitchFamily="18" charset="0"/>
            </a:endParaRPr>
          </a:p>
          <a:p>
            <a:pPr marL="0" lvl="0" indent="0">
              <a:buNone/>
            </a:pPr>
            <a:endParaRPr lang="en-US" sz="2000" dirty="0">
              <a:latin typeface="Times New Roman" pitchFamily="18" charset="0"/>
              <a:cs typeface="Times New Roman" pitchFamily="18" charset="0"/>
            </a:endParaRPr>
          </a:p>
          <a:p>
            <a:pPr marL="0" lvl="0" indent="0">
              <a:buNone/>
            </a:pPr>
            <a:r>
              <a:rPr lang="en-US" sz="2000" b="1" dirty="0">
                <a:latin typeface="Times New Roman" pitchFamily="18" charset="0"/>
                <a:cs typeface="Times New Roman" pitchFamily="18" charset="0"/>
              </a:rPr>
              <a:t>Improve Effective Communication</a:t>
            </a:r>
            <a:endParaRPr lang="en-US" sz="2000" dirty="0">
              <a:latin typeface="Times New Roman" pitchFamily="18" charset="0"/>
              <a:cs typeface="Times New Roman" pitchFamily="18" charset="0"/>
            </a:endParaRPr>
          </a:p>
          <a:p>
            <a:pPr lvl="0"/>
            <a:r>
              <a:rPr lang="en-US" sz="2000" dirty="0">
                <a:latin typeface="Times New Roman" pitchFamily="18" charset="0"/>
                <a:cs typeface="Times New Roman" pitchFamily="18" charset="0"/>
              </a:rPr>
              <a:t>“To get the important test results to the right people timely.”</a:t>
            </a:r>
          </a:p>
          <a:p>
            <a:pPr lvl="0"/>
            <a:r>
              <a:rPr lang="en-US" sz="2000" dirty="0">
                <a:latin typeface="Times New Roman" pitchFamily="18" charset="0"/>
                <a:cs typeface="Times New Roman" pitchFamily="18" charset="0"/>
              </a:rPr>
              <a:t>“Documentation of who called and the time for all the critical values.”</a:t>
            </a:r>
          </a:p>
          <a:p>
            <a:pPr lvl="0"/>
            <a:r>
              <a:rPr lang="en-US" sz="2000" dirty="0">
                <a:latin typeface="Times New Roman" pitchFamily="18" charset="0"/>
                <a:cs typeface="Times New Roman" pitchFamily="18" charset="0"/>
              </a:rPr>
              <a:t>“To conduct bedside shift reports.”</a:t>
            </a:r>
          </a:p>
          <a:p>
            <a:pPr lvl="0"/>
            <a:r>
              <a:rPr lang="en-US" sz="2000" dirty="0">
                <a:latin typeface="Times New Roman" pitchFamily="18" charset="0"/>
                <a:cs typeface="Times New Roman" pitchFamily="18" charset="0"/>
              </a:rPr>
              <a:t>“To ensure that verbal order registers are signed by the Doctor by whom the order was received.”</a:t>
            </a:r>
          </a:p>
          <a:p>
            <a:pPr marL="0" indent="0">
              <a:buNone/>
            </a:pPr>
            <a:r>
              <a:rPr lang="en-US" sz="2000" dirty="0">
                <a:latin typeface="Times New Roman" pitchFamily="18" charset="0"/>
                <a:cs typeface="Times New Roman" pitchFamily="18" charset="0"/>
              </a:rPr>
              <a:t> </a:t>
            </a:r>
          </a:p>
          <a:p>
            <a:pPr marL="0" indent="0">
              <a:buNone/>
            </a:pP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20738680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457200"/>
            <a:ext cx="8229600" cy="6096000"/>
          </a:xfrm>
        </p:spPr>
        <p:txBody>
          <a:bodyPr>
            <a:normAutofit fontScale="92500" lnSpcReduction="10000"/>
          </a:bodyPr>
          <a:lstStyle/>
          <a:p>
            <a:pPr marL="0" lvl="0" indent="0">
              <a:buNone/>
            </a:pPr>
            <a:r>
              <a:rPr lang="en-US" sz="2300" b="1" dirty="0">
                <a:latin typeface="Times New Roman" pitchFamily="18" charset="0"/>
                <a:cs typeface="Times New Roman" pitchFamily="18" charset="0"/>
              </a:rPr>
              <a:t>Improve safety of high alert medication</a:t>
            </a:r>
            <a:endParaRPr lang="en-US" sz="2300" dirty="0">
              <a:latin typeface="Times New Roman" pitchFamily="18" charset="0"/>
              <a:cs typeface="Times New Roman" pitchFamily="18" charset="0"/>
            </a:endParaRPr>
          </a:p>
          <a:p>
            <a:pPr lvl="0"/>
            <a:r>
              <a:rPr lang="en-US" sz="2300" dirty="0" smtClean="0">
                <a:latin typeface="Times New Roman" pitchFamily="18" charset="0"/>
                <a:cs typeface="Times New Roman" pitchFamily="18" charset="0"/>
              </a:rPr>
              <a:t>To </a:t>
            </a:r>
            <a:r>
              <a:rPr lang="en-US" sz="2300" dirty="0">
                <a:latin typeface="Times New Roman" pitchFamily="18" charset="0"/>
                <a:cs typeface="Times New Roman" pitchFamily="18" charset="0"/>
              </a:rPr>
              <a:t>label all the medicines, syringes with proper labels and stickers</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p>
            <a:pPr lvl="0"/>
            <a:r>
              <a:rPr lang="en-US" sz="2300" dirty="0" smtClean="0">
                <a:latin typeface="Times New Roman" pitchFamily="18" charset="0"/>
                <a:cs typeface="Times New Roman" pitchFamily="18" charset="0"/>
              </a:rPr>
              <a:t>To </a:t>
            </a:r>
            <a:r>
              <a:rPr lang="en-US" sz="2300" dirty="0">
                <a:latin typeface="Times New Roman" pitchFamily="18" charset="0"/>
                <a:cs typeface="Times New Roman" pitchFamily="18" charset="0"/>
              </a:rPr>
              <a:t>use bedside scanning of patient reports and medication charts for confirming the medicines</a:t>
            </a:r>
            <a:r>
              <a:rPr lang="en-US" sz="2300" dirty="0" smtClean="0">
                <a:latin typeface="Times New Roman" pitchFamily="18" charset="0"/>
                <a:cs typeface="Times New Roman" pitchFamily="18" charset="0"/>
              </a:rPr>
              <a:t>.</a:t>
            </a:r>
            <a:endParaRPr lang="en-US" sz="2300" dirty="0">
              <a:latin typeface="Times New Roman" pitchFamily="18" charset="0"/>
              <a:cs typeface="Times New Roman" pitchFamily="18" charset="0"/>
            </a:endParaRPr>
          </a:p>
          <a:p>
            <a:pPr lvl="0"/>
            <a:r>
              <a:rPr lang="en-US" sz="2300" dirty="0" smtClean="0">
                <a:latin typeface="Times New Roman" pitchFamily="18" charset="0"/>
                <a:cs typeface="Times New Roman" pitchFamily="18" charset="0"/>
              </a:rPr>
              <a:t>To </a:t>
            </a:r>
            <a:r>
              <a:rPr lang="en-US" sz="2300" dirty="0">
                <a:latin typeface="Times New Roman" pitchFamily="18" charset="0"/>
                <a:cs typeface="Times New Roman" pitchFamily="18" charset="0"/>
              </a:rPr>
              <a:t>complete the medication history</a:t>
            </a:r>
            <a:r>
              <a:rPr lang="en-US" sz="2300" dirty="0" smtClean="0">
                <a:latin typeface="Times New Roman" pitchFamily="18" charset="0"/>
                <a:cs typeface="Times New Roman" pitchFamily="18" charset="0"/>
              </a:rPr>
              <a:t>.</a:t>
            </a:r>
          </a:p>
          <a:p>
            <a:pPr lvl="0"/>
            <a:endParaRPr lang="en-US" sz="2300" dirty="0">
              <a:latin typeface="Times New Roman" pitchFamily="18" charset="0"/>
              <a:cs typeface="Times New Roman" pitchFamily="18" charset="0"/>
            </a:endParaRPr>
          </a:p>
          <a:p>
            <a:pPr marL="0" lvl="0" indent="0">
              <a:buNone/>
            </a:pPr>
            <a:r>
              <a:rPr lang="en-US" sz="2300" b="1" dirty="0"/>
              <a:t>Ensure correct patient, correct site, correct procedure</a:t>
            </a:r>
            <a:endParaRPr lang="en-US" sz="2300" dirty="0"/>
          </a:p>
          <a:p>
            <a:pPr lvl="0"/>
            <a:r>
              <a:rPr lang="en-US" sz="2300" dirty="0" smtClean="0"/>
              <a:t>To </a:t>
            </a:r>
            <a:r>
              <a:rPr lang="en-US" sz="2300" dirty="0"/>
              <a:t>follow universal protocol policy (correct patient and the correct site</a:t>
            </a:r>
            <a:r>
              <a:rPr lang="en-US" sz="2300" dirty="0" smtClean="0"/>
              <a:t>)</a:t>
            </a:r>
            <a:endParaRPr lang="en-US" sz="2300" dirty="0"/>
          </a:p>
          <a:p>
            <a:pPr lvl="0"/>
            <a:r>
              <a:rPr lang="en-US" sz="2300" dirty="0" smtClean="0"/>
              <a:t>To </a:t>
            </a:r>
            <a:r>
              <a:rPr lang="en-US" sz="2300" dirty="0"/>
              <a:t>ensure that the physician marks the correct site on the patients body prior to surgery/ procedure</a:t>
            </a:r>
            <a:r>
              <a:rPr lang="en-US" sz="2300" dirty="0" smtClean="0"/>
              <a:t>.</a:t>
            </a:r>
          </a:p>
          <a:p>
            <a:pPr lvl="0"/>
            <a:endParaRPr lang="en-US" sz="2300" dirty="0"/>
          </a:p>
          <a:p>
            <a:pPr lvl="0"/>
            <a:r>
              <a:rPr lang="en-US" sz="2300" b="1" dirty="0"/>
              <a:t>Reduce risk of Hospital Acquired Infection</a:t>
            </a:r>
            <a:endParaRPr lang="en-US" sz="2300" dirty="0"/>
          </a:p>
          <a:p>
            <a:pPr lvl="0"/>
            <a:r>
              <a:rPr lang="en-US" sz="2300" dirty="0" smtClean="0"/>
              <a:t>Following </a:t>
            </a:r>
            <a:r>
              <a:rPr lang="en-US" sz="2300" dirty="0"/>
              <a:t>hand cleaning guidelines to improve hand cleaning</a:t>
            </a:r>
            <a:r>
              <a:rPr lang="en-US" sz="2300" dirty="0" smtClean="0"/>
              <a:t>.</a:t>
            </a:r>
            <a:endParaRPr lang="en-US" sz="2300" dirty="0"/>
          </a:p>
          <a:p>
            <a:pPr lvl="0"/>
            <a:r>
              <a:rPr lang="en-US" sz="2300" dirty="0" smtClean="0"/>
              <a:t>Displaying </a:t>
            </a:r>
            <a:r>
              <a:rPr lang="en-US" sz="2300" dirty="0"/>
              <a:t>the signages of hand washing step and hand hygiene movements on each and every nursing station</a:t>
            </a:r>
            <a:r>
              <a:rPr lang="en-US" sz="2300" dirty="0" smtClean="0"/>
              <a:t>.</a:t>
            </a:r>
            <a:endParaRPr lang="en-US" sz="2300" dirty="0"/>
          </a:p>
          <a:p>
            <a:pPr lvl="0"/>
            <a:endParaRPr lang="en-US" sz="2300" dirty="0"/>
          </a:p>
          <a:p>
            <a:pPr marL="0" indent="0">
              <a:buNone/>
            </a:pPr>
            <a:r>
              <a:rPr lang="en-US" sz="2300" dirty="0"/>
              <a:t> </a:t>
            </a:r>
          </a:p>
          <a:p>
            <a:pPr lvl="0"/>
            <a:endParaRPr lang="en-US" sz="2000"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683306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7924800" cy="1295718"/>
          </a:xfrm>
        </p:spPr>
        <p:txBody>
          <a:bodyPr>
            <a:noAutofit/>
          </a:bodyPr>
          <a:lstStyle/>
          <a:p>
            <a:pPr algn="ctr"/>
            <a:r>
              <a:rPr lang="en-US" b="1" dirty="0">
                <a:latin typeface="Times New Roman" pitchFamily="18" charset="0"/>
                <a:cs typeface="Times New Roman" pitchFamily="18" charset="0"/>
              </a:rPr>
              <a:t>INTERNATIONAL PATIENT SAFETY GOALS</a:t>
            </a:r>
          </a:p>
        </p:txBody>
      </p:sp>
      <p:sp>
        <p:nvSpPr>
          <p:cNvPr id="3" name="Content Placeholder 2"/>
          <p:cNvSpPr>
            <a:spLocks noGrp="1"/>
          </p:cNvSpPr>
          <p:nvPr>
            <p:ph idx="1"/>
          </p:nvPr>
        </p:nvSpPr>
        <p:spPr>
          <a:xfrm>
            <a:off x="457200" y="2209800"/>
            <a:ext cx="7620000" cy="3916363"/>
          </a:xfrm>
        </p:spPr>
        <p:txBody>
          <a:bodyPr>
            <a:normAutofit/>
          </a:bodyPr>
          <a:lstStyle/>
          <a:p>
            <a:pPr marL="342900" indent="-342900">
              <a:buFont typeface="Arial" pitchFamily="34" charset="0"/>
              <a:buChar char="•"/>
            </a:pPr>
            <a:r>
              <a:rPr lang="en-US" sz="2800" b="0" dirty="0">
                <a:latin typeface="Times New Roman" pitchFamily="18" charset="0"/>
                <a:cs typeface="Times New Roman" pitchFamily="18" charset="0"/>
              </a:rPr>
              <a:t>Why patient safety goals.</a:t>
            </a:r>
          </a:p>
          <a:p>
            <a:pPr marL="342900" indent="-342900">
              <a:buFont typeface="Arial" pitchFamily="34" charset="0"/>
              <a:buChar char="•"/>
            </a:pPr>
            <a:endParaRPr lang="en-US" sz="2800" b="0" dirty="0">
              <a:latin typeface="Times New Roman" pitchFamily="18" charset="0"/>
              <a:cs typeface="Times New Roman" pitchFamily="18" charset="0"/>
            </a:endParaRPr>
          </a:p>
          <a:p>
            <a:pPr marL="342900" indent="-342900">
              <a:buFont typeface="Arial" pitchFamily="34" charset="0"/>
              <a:buChar char="•"/>
            </a:pPr>
            <a:r>
              <a:rPr lang="en-US" sz="2800" b="0" dirty="0">
                <a:latin typeface="Times New Roman" pitchFamily="18" charset="0"/>
                <a:cs typeface="Times New Roman" pitchFamily="18" charset="0"/>
              </a:rPr>
              <a:t>List of the goals</a:t>
            </a:r>
            <a:r>
              <a:rPr lang="en-US" sz="2800" dirty="0">
                <a:latin typeface="Times New Roman" pitchFamily="18" charset="0"/>
                <a:cs typeface="Times New Roman" pitchFamily="18" charset="0"/>
              </a:rPr>
              <a:t>.</a:t>
            </a:r>
          </a:p>
        </p:txBody>
      </p:sp>
      <p:pic>
        <p:nvPicPr>
          <p:cNvPr id="4" name="Picture 3" descr="Related image"/>
          <p:cNvPicPr>
            <a:picLocks noChangeAspect="1" noChangeArrowheads="1"/>
          </p:cNvPicPr>
          <p:nvPr/>
        </p:nvPicPr>
        <p:blipFill>
          <a:blip r:embed="rId2"/>
          <a:srcRect/>
          <a:stretch>
            <a:fillRect/>
          </a:stretch>
        </p:blipFill>
        <p:spPr bwMode="auto">
          <a:xfrm>
            <a:off x="3352800" y="2721413"/>
            <a:ext cx="5791200" cy="4136587"/>
          </a:xfrm>
          <a:prstGeom prst="rect">
            <a:avLst/>
          </a:prstGeom>
          <a:noFill/>
        </p:spPr>
      </p:pic>
    </p:spTree>
    <p:extLst>
      <p:ext uri="{BB962C8B-B14F-4D97-AF65-F5344CB8AC3E}">
        <p14:creationId xmlns:p14="http://schemas.microsoft.com/office/powerpoint/2010/main" val="41743722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066800"/>
            <a:ext cx="8229600" cy="4525963"/>
          </a:xfrm>
        </p:spPr>
        <p:txBody>
          <a:bodyPr>
            <a:normAutofit/>
          </a:bodyPr>
          <a:lstStyle/>
          <a:p>
            <a:pPr marL="0" lvl="0" indent="0">
              <a:buNone/>
            </a:pPr>
            <a:r>
              <a:rPr lang="en-US" sz="2000" b="1" dirty="0">
                <a:latin typeface="Times New Roman" pitchFamily="18" charset="0"/>
                <a:cs typeface="Times New Roman" pitchFamily="18" charset="0"/>
              </a:rPr>
              <a:t>Reduce patient harm resulting from fall</a:t>
            </a:r>
            <a:endParaRPr lang="en-US"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Screening </a:t>
            </a:r>
            <a:r>
              <a:rPr lang="en-US" sz="2000" dirty="0">
                <a:latin typeface="Times New Roman" pitchFamily="18" charset="0"/>
                <a:cs typeface="Times New Roman" pitchFamily="18" charset="0"/>
              </a:rPr>
              <a:t>of patients to determine which patient is more vulnerable and needs extra care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Arranging </a:t>
            </a:r>
            <a:r>
              <a:rPr lang="en-US" sz="2000" dirty="0">
                <a:latin typeface="Times New Roman" pitchFamily="18" charset="0"/>
                <a:cs typeface="Times New Roman" pitchFamily="18" charset="0"/>
              </a:rPr>
              <a:t>appropriate transferring methods to ensure patient safety and to reduce patient harm from the fall</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pPr lvl="0"/>
            <a:r>
              <a:rPr lang="en-US" sz="2000" dirty="0" smtClean="0">
                <a:latin typeface="Times New Roman" pitchFamily="18" charset="0"/>
                <a:cs typeface="Times New Roman" pitchFamily="18" charset="0"/>
              </a:rPr>
              <a:t>Ensuring </a:t>
            </a:r>
            <a:r>
              <a:rPr lang="en-US" sz="2000" dirty="0">
                <a:latin typeface="Times New Roman" pitchFamily="18" charset="0"/>
                <a:cs typeface="Times New Roman" pitchFamily="18" charset="0"/>
              </a:rPr>
              <a:t>that every bed and wheelchair is with side rails and belts so that while transferring a patient, they can be handled with care</a:t>
            </a:r>
            <a:r>
              <a:rPr lang="en-US" sz="2000" dirty="0" smtClean="0">
                <a:latin typeface="Times New Roman" pitchFamily="18" charset="0"/>
                <a:cs typeface="Times New Roman" pitchFamily="18" charset="0"/>
              </a:rPr>
              <a:t>.</a:t>
            </a:r>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15755549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a:latin typeface="Times New Roman" pitchFamily="18" charset="0"/>
                <a:cs typeface="Times New Roman" pitchFamily="18" charset="0"/>
              </a:rPr>
              <a:t>CONCLUSION</a:t>
            </a:r>
          </a:p>
        </p:txBody>
      </p:sp>
      <p:sp>
        <p:nvSpPr>
          <p:cNvPr id="3" name="Content Placeholder 2"/>
          <p:cNvSpPr>
            <a:spLocks noGrp="1"/>
          </p:cNvSpPr>
          <p:nvPr>
            <p:ph idx="1"/>
          </p:nvPr>
        </p:nvSpPr>
        <p:spPr/>
        <p:txBody>
          <a:bodyPr>
            <a:normAutofit/>
          </a:bodyPr>
          <a:lstStyle/>
          <a:p>
            <a:r>
              <a:rPr lang="en-US" sz="2000" dirty="0">
                <a:latin typeface="Times New Roman" pitchFamily="18" charset="0"/>
                <a:cs typeface="Times New Roman" pitchFamily="18" charset="0"/>
              </a:rPr>
              <a:t>Patient safety is the cornerstone of high quality health care. Nurses are critical to the surveillance and coordination that reduce such adverse outcomes. Much work remains to done in evaluating the impact of nursing care on positive quality indicators, such as appropriate self-care and other measures of improved health status. </a:t>
            </a:r>
          </a:p>
        </p:txBody>
      </p:sp>
    </p:spTree>
    <p:extLst>
      <p:ext uri="{BB962C8B-B14F-4D97-AF65-F5344CB8AC3E}">
        <p14:creationId xmlns:p14="http://schemas.microsoft.com/office/powerpoint/2010/main" val="2567842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143000"/>
            <a:ext cx="8153400" cy="4525963"/>
          </a:xfrm>
          <a:prstGeom prst="rect">
            <a:avLst/>
          </a:prstGeom>
          <a:solidFill>
            <a:srgbClr val="FFFFFF">
              <a:shade val="85000"/>
            </a:srgbClr>
          </a:solid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2046763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001000" cy="1371600"/>
          </a:xfrm>
        </p:spPr>
        <p:txBody>
          <a:bodyPr>
            <a:normAutofit/>
          </a:bodyPr>
          <a:lstStyle/>
          <a:p>
            <a:pPr algn="ctr"/>
            <a:r>
              <a:rPr lang="en-US" sz="4000" b="1" dirty="0">
                <a:latin typeface="Times New Roman" pitchFamily="18" charset="0"/>
                <a:cs typeface="Times New Roman" pitchFamily="18" charset="0"/>
              </a:rPr>
              <a:t>Why patient safety goals</a:t>
            </a:r>
          </a:p>
        </p:txBody>
      </p:sp>
      <p:sp>
        <p:nvSpPr>
          <p:cNvPr id="3" name="Content Placeholder 2"/>
          <p:cNvSpPr>
            <a:spLocks noGrp="1"/>
          </p:cNvSpPr>
          <p:nvPr>
            <p:ph idx="1"/>
          </p:nvPr>
        </p:nvSpPr>
        <p:spPr>
          <a:xfrm>
            <a:off x="457200" y="2057400"/>
            <a:ext cx="7620000" cy="4068763"/>
          </a:xfrm>
        </p:spPr>
        <p:txBody>
          <a:bodyPr>
            <a:normAutofit/>
          </a:bodyPr>
          <a:lstStyle/>
          <a:p>
            <a:pPr marL="342900" indent="-342900">
              <a:buFont typeface="Arial" pitchFamily="34" charset="0"/>
              <a:buChar char="•"/>
            </a:pPr>
            <a:r>
              <a:rPr lang="en-US" sz="2600" b="0" dirty="0">
                <a:latin typeface="Times New Roman" pitchFamily="18" charset="0"/>
                <a:cs typeface="Times New Roman" pitchFamily="18" charset="0"/>
              </a:rPr>
              <a:t>To improve specific improvement in patient safety.</a:t>
            </a:r>
          </a:p>
          <a:p>
            <a:pPr marL="342900" indent="-342900">
              <a:buFont typeface="Arial" pitchFamily="34" charset="0"/>
              <a:buChar char="•"/>
            </a:pPr>
            <a:endParaRPr lang="en-US" sz="2600" b="0" dirty="0">
              <a:latin typeface="Times New Roman" pitchFamily="18" charset="0"/>
              <a:cs typeface="Times New Roman" pitchFamily="18" charset="0"/>
            </a:endParaRPr>
          </a:p>
          <a:p>
            <a:pPr marL="342900" indent="-342900">
              <a:buFont typeface="Arial" pitchFamily="34" charset="0"/>
              <a:buChar char="•"/>
            </a:pPr>
            <a:r>
              <a:rPr lang="en-US" sz="2600" b="0" dirty="0">
                <a:latin typeface="Times New Roman" pitchFamily="18" charset="0"/>
                <a:cs typeface="Times New Roman" pitchFamily="18" charset="0"/>
              </a:rPr>
              <a:t>To focus on problems in health care safety and how to solve them.</a:t>
            </a:r>
          </a:p>
          <a:p>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22329629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153400" cy="1371600"/>
          </a:xfrm>
        </p:spPr>
        <p:txBody>
          <a:bodyPr>
            <a:normAutofit/>
          </a:bodyPr>
          <a:lstStyle/>
          <a:p>
            <a:pPr algn="ctr"/>
            <a:r>
              <a:rPr lang="en-US" sz="4000" b="1" dirty="0">
                <a:latin typeface="Times New Roman" pitchFamily="18" charset="0"/>
                <a:cs typeface="Times New Roman" pitchFamily="18" charset="0"/>
              </a:rPr>
              <a:t>List of </a:t>
            </a:r>
            <a:r>
              <a:rPr lang="en-US" sz="4000" b="1" dirty="0" smtClean="0">
                <a:latin typeface="Times New Roman" pitchFamily="18" charset="0"/>
                <a:cs typeface="Times New Roman" pitchFamily="18" charset="0"/>
              </a:rPr>
              <a:t>International patient </a:t>
            </a:r>
            <a:r>
              <a:rPr lang="en-US" sz="4000" b="1" dirty="0">
                <a:latin typeface="Times New Roman" pitchFamily="18" charset="0"/>
                <a:cs typeface="Times New Roman" pitchFamily="18" charset="0"/>
              </a:rPr>
              <a:t>safety goals</a:t>
            </a:r>
          </a:p>
        </p:txBody>
      </p:sp>
      <p:sp>
        <p:nvSpPr>
          <p:cNvPr id="3" name="Content Placeholder 2"/>
          <p:cNvSpPr>
            <a:spLocks noGrp="1"/>
          </p:cNvSpPr>
          <p:nvPr>
            <p:ph idx="1"/>
          </p:nvPr>
        </p:nvSpPr>
        <p:spPr>
          <a:xfrm>
            <a:off x="457200" y="2133600"/>
            <a:ext cx="7620000" cy="3992563"/>
          </a:xfrm>
        </p:spPr>
        <p:txBody>
          <a:bodyPr>
            <a:noAutofit/>
          </a:bodyPr>
          <a:lstStyle/>
          <a:p>
            <a:pPr marL="457200" indent="-457200">
              <a:buAutoNum type="arabicParenR"/>
            </a:pPr>
            <a:r>
              <a:rPr lang="en-US" sz="2400" b="0" dirty="0">
                <a:latin typeface="Times New Roman" pitchFamily="18" charset="0"/>
                <a:cs typeface="Times New Roman" pitchFamily="18" charset="0"/>
              </a:rPr>
              <a:t>Identify patients correctly.</a:t>
            </a:r>
          </a:p>
          <a:p>
            <a:pPr marL="457200" indent="-457200">
              <a:buAutoNum type="arabicParenR"/>
            </a:pPr>
            <a:r>
              <a:rPr lang="en-US" sz="2400" b="0" dirty="0">
                <a:latin typeface="Times New Roman" pitchFamily="18" charset="0"/>
                <a:cs typeface="Times New Roman" pitchFamily="18" charset="0"/>
              </a:rPr>
              <a:t>Improve effective communication</a:t>
            </a:r>
          </a:p>
          <a:p>
            <a:pPr marL="457200" indent="-457200">
              <a:buAutoNum type="arabicParenR"/>
            </a:pPr>
            <a:r>
              <a:rPr lang="en-US" sz="2400" b="0" dirty="0">
                <a:latin typeface="Times New Roman" pitchFamily="18" charset="0"/>
                <a:cs typeface="Times New Roman" pitchFamily="18" charset="0"/>
              </a:rPr>
              <a:t>Improve the safety of high alert medications </a:t>
            </a:r>
          </a:p>
          <a:p>
            <a:pPr marL="457200" indent="-457200">
              <a:buAutoNum type="arabicParenR"/>
            </a:pPr>
            <a:r>
              <a:rPr lang="en-US" sz="2400" b="0" dirty="0">
                <a:latin typeface="Times New Roman" pitchFamily="18" charset="0"/>
                <a:cs typeface="Times New Roman" pitchFamily="18" charset="0"/>
              </a:rPr>
              <a:t>Ensure correct site, correct procedure, correct patient surgery</a:t>
            </a:r>
          </a:p>
          <a:p>
            <a:pPr marL="457200" indent="-457200">
              <a:buAutoNum type="arabicParenR"/>
            </a:pPr>
            <a:r>
              <a:rPr lang="en-US" sz="2400" b="0" dirty="0">
                <a:latin typeface="Times New Roman" pitchFamily="18" charset="0"/>
                <a:cs typeface="Times New Roman" pitchFamily="18" charset="0"/>
              </a:rPr>
              <a:t>Reduce the risk of health care – associated infections.</a:t>
            </a:r>
          </a:p>
          <a:p>
            <a:pPr marL="457200" indent="-457200">
              <a:buAutoNum type="arabicParenR"/>
            </a:pPr>
            <a:r>
              <a:rPr lang="en-US" sz="2400" b="0" dirty="0">
                <a:latin typeface="Times New Roman" pitchFamily="18" charset="0"/>
                <a:cs typeface="Times New Roman" pitchFamily="18" charset="0"/>
              </a:rPr>
              <a:t>Reduce the risk of patient harm resulting from falls.</a:t>
            </a:r>
          </a:p>
        </p:txBody>
      </p:sp>
    </p:spTree>
    <p:extLst>
      <p:ext uri="{BB962C8B-B14F-4D97-AF65-F5344CB8AC3E}">
        <p14:creationId xmlns:p14="http://schemas.microsoft.com/office/powerpoint/2010/main" val="1484809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7620000" cy="1371600"/>
          </a:xfrm>
        </p:spPr>
        <p:txBody>
          <a:bodyPr>
            <a:normAutofit/>
          </a:bodyPr>
          <a:lstStyle/>
          <a:p>
            <a:pPr algn="ctr"/>
            <a:r>
              <a:rPr lang="en-US" sz="4000" b="1" dirty="0">
                <a:latin typeface="Times New Roman" pitchFamily="18" charset="0"/>
                <a:cs typeface="Times New Roman" pitchFamily="18" charset="0"/>
              </a:rPr>
              <a:t>Identify patients correctly</a:t>
            </a:r>
          </a:p>
        </p:txBody>
      </p:sp>
      <p:sp>
        <p:nvSpPr>
          <p:cNvPr id="3" name="Content Placeholder 2"/>
          <p:cNvSpPr>
            <a:spLocks noGrp="1"/>
          </p:cNvSpPr>
          <p:nvPr>
            <p:ph idx="1"/>
          </p:nvPr>
        </p:nvSpPr>
        <p:spPr/>
        <p:txBody>
          <a:bodyPr>
            <a:normAutofit/>
          </a:bodyPr>
          <a:lstStyle/>
          <a:p>
            <a:pPr marL="342900" indent="-342900">
              <a:buFont typeface="Arial" pitchFamily="34" charset="0"/>
              <a:buChar char="•"/>
            </a:pPr>
            <a:r>
              <a:rPr lang="en-US" sz="2400" b="0" dirty="0">
                <a:latin typeface="Times New Roman" pitchFamily="18" charset="0"/>
                <a:cs typeface="Times New Roman" pitchFamily="18" charset="0"/>
              </a:rPr>
              <a:t>To reliably identify the individual as the person for whom the service or treatment is intended.</a:t>
            </a:r>
          </a:p>
          <a:p>
            <a:pPr marL="342900" indent="-342900">
              <a:buFont typeface="Arial" pitchFamily="34" charset="0"/>
              <a:buChar char="•"/>
            </a:pPr>
            <a:r>
              <a:rPr lang="en-US" sz="2400" b="0" dirty="0">
                <a:latin typeface="Times New Roman" pitchFamily="18" charset="0"/>
                <a:cs typeface="Times New Roman" pitchFamily="18" charset="0"/>
              </a:rPr>
              <a:t>To match the service or treatment to that individual.</a:t>
            </a:r>
          </a:p>
          <a:p>
            <a:pPr marL="342900" indent="-342900">
              <a:buFont typeface="Arial" pitchFamily="34" charset="0"/>
              <a:buChar char="•"/>
            </a:pPr>
            <a:r>
              <a:rPr lang="en-US" sz="2400" b="0" dirty="0">
                <a:latin typeface="Times New Roman" pitchFamily="18" charset="0"/>
                <a:cs typeface="Times New Roman" pitchFamily="18" charset="0"/>
              </a:rPr>
              <a:t>The identifiers can be:</a:t>
            </a:r>
          </a:p>
          <a:p>
            <a:r>
              <a:rPr lang="en-US" sz="2400" b="0" dirty="0">
                <a:latin typeface="Times New Roman" pitchFamily="18" charset="0"/>
                <a:cs typeface="Times New Roman" pitchFamily="18" charset="0"/>
              </a:rPr>
              <a:t>     1) Patient complete name.</a:t>
            </a:r>
          </a:p>
          <a:p>
            <a:r>
              <a:rPr lang="en-US" sz="2400" b="0" dirty="0">
                <a:latin typeface="Times New Roman" pitchFamily="18" charset="0"/>
                <a:cs typeface="Times New Roman" pitchFamily="18" charset="0"/>
              </a:rPr>
              <a:t>     2) Patient medical record number.</a:t>
            </a:r>
          </a:p>
          <a:p>
            <a:r>
              <a:rPr lang="en-US" sz="2400" b="0" dirty="0">
                <a:latin typeface="Times New Roman" pitchFamily="18" charset="0"/>
                <a:cs typeface="Times New Roman" pitchFamily="18" charset="0"/>
              </a:rPr>
              <a:t>     3) Birth date</a:t>
            </a:r>
          </a:p>
          <a:p>
            <a:pPr marL="285750" indent="-285750">
              <a:buFont typeface="Arial" pitchFamily="34" charset="0"/>
              <a:buChar char="•"/>
            </a:pPr>
            <a:r>
              <a:rPr lang="en-US" sz="2400" b="0" dirty="0">
                <a:latin typeface="Times New Roman" pitchFamily="18" charset="0"/>
                <a:cs typeface="Times New Roman" pitchFamily="18" charset="0"/>
              </a:rPr>
              <a:t>Patients are identified before providing treatments and procedures/diagnostics, administering medication, serving restricted diet, during time out- before a procedure, etc.</a:t>
            </a:r>
          </a:p>
          <a:p>
            <a:pPr marL="285750" indent="-285750">
              <a:buFont typeface="Arial" pitchFamily="34" charset="0"/>
              <a:buChar char="•"/>
            </a:pPr>
            <a:endParaRPr lang="en-US" sz="1800" b="0" dirty="0">
              <a:latin typeface="Times New Roman" pitchFamily="18" charset="0"/>
              <a:cs typeface="Times New Roman" pitchFamily="18" charset="0"/>
            </a:endParaRPr>
          </a:p>
        </p:txBody>
      </p:sp>
    </p:spTree>
    <p:extLst>
      <p:ext uri="{BB962C8B-B14F-4D97-AF65-F5344CB8AC3E}">
        <p14:creationId xmlns:p14="http://schemas.microsoft.com/office/powerpoint/2010/main" val="4022608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latin typeface="Times New Roman" pitchFamily="18" charset="0"/>
                <a:cs typeface="Times New Roman" pitchFamily="18" charset="0"/>
              </a:rPr>
              <a:t>Improve effective communication</a:t>
            </a:r>
          </a:p>
        </p:txBody>
      </p:sp>
      <p:sp>
        <p:nvSpPr>
          <p:cNvPr id="3" name="Content Placeholder 2"/>
          <p:cNvSpPr>
            <a:spLocks noGrp="1"/>
          </p:cNvSpPr>
          <p:nvPr>
            <p:ph idx="1"/>
          </p:nvPr>
        </p:nvSpPr>
        <p:spPr/>
        <p:txBody>
          <a:bodyPr>
            <a:normAutofit/>
          </a:bodyPr>
          <a:lstStyle/>
          <a:p>
            <a:pPr lvl="0"/>
            <a:r>
              <a:rPr lang="en-US" sz="2400" dirty="0">
                <a:latin typeface="Times New Roman" pitchFamily="18" charset="0"/>
                <a:cs typeface="Times New Roman" pitchFamily="18" charset="0"/>
              </a:rPr>
              <a:t>Process of conveying critical information in a way that is timely, accurate, complete, clear and understood by recipient.</a:t>
            </a:r>
          </a:p>
          <a:p>
            <a:pPr lvl="0"/>
            <a:r>
              <a:rPr lang="en-US" sz="2400" dirty="0">
                <a:latin typeface="Times New Roman" pitchFamily="18" charset="0"/>
                <a:cs typeface="Times New Roman" pitchFamily="18" charset="0"/>
              </a:rPr>
              <a:t>Complete verbal and telephone test results from wards must be </a:t>
            </a:r>
            <a:r>
              <a:rPr lang="en-US" sz="2400" b="1" dirty="0">
                <a:latin typeface="Times New Roman" pitchFamily="18" charset="0"/>
                <a:cs typeface="Times New Roman" pitchFamily="18" charset="0"/>
              </a:rPr>
              <a:t>“read back” </a:t>
            </a:r>
            <a:r>
              <a:rPr lang="en-US" sz="2400" dirty="0">
                <a:latin typeface="Times New Roman" pitchFamily="18" charset="0"/>
                <a:cs typeface="Times New Roman" pitchFamily="18" charset="0"/>
              </a:rPr>
              <a:t>by recipient and must be confirmed by the conveyor.</a:t>
            </a:r>
          </a:p>
          <a:p>
            <a:pPr lvl="0"/>
            <a:r>
              <a:rPr lang="en-US" sz="2400" dirty="0">
                <a:latin typeface="Times New Roman" pitchFamily="18" charset="0"/>
                <a:cs typeface="Times New Roman" pitchFamily="18" charset="0"/>
              </a:rPr>
              <a:t>Standardize abbreviation, acronyms, and symbols used throughout the organization, including a list of those not to be used.</a:t>
            </a:r>
          </a:p>
          <a:p>
            <a:endParaRPr lang="en-US" dirty="0"/>
          </a:p>
        </p:txBody>
      </p:sp>
    </p:spTree>
    <p:extLst>
      <p:ext uri="{BB962C8B-B14F-4D97-AF65-F5344CB8AC3E}">
        <p14:creationId xmlns:p14="http://schemas.microsoft.com/office/powerpoint/2010/main" val="240951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Improve the safety of high alert medications</a:t>
            </a:r>
          </a:p>
        </p:txBody>
      </p:sp>
      <p:sp>
        <p:nvSpPr>
          <p:cNvPr id="3" name="Content Placeholder 2"/>
          <p:cNvSpPr>
            <a:spLocks noGrp="1"/>
          </p:cNvSpPr>
          <p:nvPr>
            <p:ph idx="1"/>
          </p:nvPr>
        </p:nvSpPr>
        <p:spPr>
          <a:xfrm>
            <a:off x="457200" y="1905000"/>
            <a:ext cx="8229600" cy="4221163"/>
          </a:xfrm>
        </p:spPr>
        <p:txBody>
          <a:bodyPr>
            <a:normAutofit/>
          </a:bodyPr>
          <a:lstStyle/>
          <a:p>
            <a:pPr lvl="0"/>
            <a:r>
              <a:rPr lang="en-US" sz="2400" b="1" dirty="0">
                <a:latin typeface="Times New Roman" pitchFamily="18" charset="0"/>
                <a:cs typeface="Times New Roman" pitchFamily="18" charset="0"/>
              </a:rPr>
              <a:t>HAM- </a:t>
            </a:r>
            <a:r>
              <a:rPr lang="en-US" sz="2400" dirty="0">
                <a:latin typeface="Times New Roman" pitchFamily="18" charset="0"/>
                <a:cs typeface="Times New Roman" pitchFamily="18" charset="0"/>
              </a:rPr>
              <a:t>High alert medications are those which are involved in a high percentage of errors and/or sentinel events, medications that carry higher risk for adverse outcomes as well as look alike, sound alike medications (LASA).</a:t>
            </a:r>
          </a:p>
          <a:p>
            <a:pPr lvl="0"/>
            <a:r>
              <a:rPr lang="en-US" sz="2400" dirty="0">
                <a:latin typeface="Times New Roman" pitchFamily="18" charset="0"/>
                <a:cs typeface="Times New Roman" pitchFamily="18" charset="0"/>
              </a:rPr>
              <a:t>High alert categories/ HAM list should be available on the notice board in each clinical department.</a:t>
            </a:r>
          </a:p>
          <a:p>
            <a:pPr lvl="0"/>
            <a:r>
              <a:rPr lang="en-US" sz="2400" dirty="0">
                <a:latin typeface="Times New Roman" pitchFamily="18" charset="0"/>
                <a:cs typeface="Times New Roman" pitchFamily="18" charset="0"/>
              </a:rPr>
              <a:t>High alert medicines are kept in separate, secured cabinet and labeled by special warning label.</a:t>
            </a:r>
          </a:p>
          <a:p>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23983109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latin typeface="Times New Roman" pitchFamily="18" charset="0"/>
                <a:cs typeface="Times New Roman" pitchFamily="18" charset="0"/>
              </a:rPr>
              <a:t>Ensure correct site, correct procedure, correct patient surgery</a:t>
            </a:r>
          </a:p>
        </p:txBody>
      </p:sp>
      <p:sp>
        <p:nvSpPr>
          <p:cNvPr id="3" name="Content Placeholder 2"/>
          <p:cNvSpPr>
            <a:spLocks noGrp="1"/>
          </p:cNvSpPr>
          <p:nvPr>
            <p:ph idx="1"/>
          </p:nvPr>
        </p:nvSpPr>
        <p:spPr>
          <a:xfrm>
            <a:off x="457200" y="1905000"/>
            <a:ext cx="8229600" cy="4221163"/>
          </a:xfrm>
        </p:spPr>
        <p:txBody>
          <a:bodyPr>
            <a:normAutofit/>
          </a:bodyPr>
          <a:lstStyle/>
          <a:p>
            <a:pPr lvl="0"/>
            <a:r>
              <a:rPr lang="en-US" sz="2400" dirty="0">
                <a:latin typeface="Times New Roman" pitchFamily="18" charset="0"/>
                <a:cs typeface="Times New Roman" pitchFamily="18" charset="0"/>
              </a:rPr>
              <a:t>Use a checklist, including a </a:t>
            </a:r>
            <a:r>
              <a:rPr lang="en-US" sz="2400" b="1" dirty="0">
                <a:latin typeface="Times New Roman" pitchFamily="18" charset="0"/>
                <a:cs typeface="Times New Roman" pitchFamily="18" charset="0"/>
              </a:rPr>
              <a:t>“Time-out” </a:t>
            </a:r>
            <a:r>
              <a:rPr lang="en-US" sz="2400" dirty="0">
                <a:latin typeface="Times New Roman" pitchFamily="18" charset="0"/>
                <a:cs typeface="Times New Roman" pitchFamily="18" charset="0"/>
              </a:rPr>
              <a:t>just before starting a surgical procedure, to ensure the correct patient, procedure and body part.</a:t>
            </a:r>
          </a:p>
          <a:p>
            <a:pPr lvl="0"/>
            <a:r>
              <a:rPr lang="en-US" sz="2400" dirty="0">
                <a:latin typeface="Times New Roman" pitchFamily="18" charset="0"/>
                <a:cs typeface="Times New Roman" pitchFamily="18" charset="0"/>
              </a:rPr>
              <a:t>Develop a process or a checklist to verify that all documents and equipment needed for surgery are on hand and correct and functioning properly before surgery begins.</a:t>
            </a:r>
          </a:p>
          <a:p>
            <a:pPr lvl="0"/>
            <a:r>
              <a:rPr lang="en-US" sz="2400" dirty="0">
                <a:latin typeface="Times New Roman" pitchFamily="18" charset="0"/>
                <a:cs typeface="Times New Roman" pitchFamily="18" charset="0"/>
              </a:rPr>
              <a:t>Mark the precise site where the surgery will be performed. Use a clearly understood mark and involve the patient in doing this.</a:t>
            </a:r>
          </a:p>
          <a:p>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40119567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972</TotalTime>
  <Words>1830</Words>
  <Application>Microsoft Office PowerPoint</Application>
  <PresentationFormat>On-screen Show (4:3)</PresentationFormat>
  <Paragraphs>531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Office Theme</vt:lpstr>
      <vt:lpstr>   TO ANALYZE COMPLIANCE FOR INTERNATIONAL PATIENT SAFETY GOALS IN MONILEK HOSPITAL, JAIPUR</vt:lpstr>
      <vt:lpstr>INTRODUCTION</vt:lpstr>
      <vt:lpstr>INTERNATIONAL PATIENT SAFETY GOALS</vt:lpstr>
      <vt:lpstr>Why patient safety goals</vt:lpstr>
      <vt:lpstr>List of International patient safety goals</vt:lpstr>
      <vt:lpstr>Identify patients correctly</vt:lpstr>
      <vt:lpstr>Improve effective communication</vt:lpstr>
      <vt:lpstr>Improve the safety of high alert medications</vt:lpstr>
      <vt:lpstr>Ensure correct site, correct procedure, correct patient surgery</vt:lpstr>
      <vt:lpstr>Reduce the risk of healthcare associated infections</vt:lpstr>
      <vt:lpstr>Reduce the risk of patient harm resulting from falls</vt:lpstr>
      <vt:lpstr>PowerPoint Presentation</vt:lpstr>
      <vt:lpstr>METHODOLOGY</vt:lpstr>
      <vt:lpstr>PowerPoint Presentation</vt:lpstr>
      <vt:lpstr>PowerPoint Presentation</vt:lpstr>
      <vt:lpstr>DATA ANALYSIS</vt:lpstr>
      <vt:lpstr>IPSG 2: Improve effective communication</vt:lpstr>
      <vt:lpstr>PowerPoint Presentation</vt:lpstr>
      <vt:lpstr>IPSG 3: Improve safety of high alert medication</vt:lpstr>
      <vt:lpstr>PowerPoint Presentation</vt:lpstr>
      <vt:lpstr>IPSG 4: Ensure correct patient, correct site, correct procedure</vt:lpstr>
      <vt:lpstr>IPSG 5: Reduce risk of hospital acquired infection</vt:lpstr>
      <vt:lpstr>PowerPoint Presentation</vt:lpstr>
      <vt:lpstr>IPSG 6: Reduce patient harm resulting from fall</vt:lpstr>
      <vt:lpstr>PowerPoint Presentation</vt:lpstr>
      <vt:lpstr>International patient safety goals</vt:lpstr>
      <vt:lpstr>GAPS</vt:lpstr>
      <vt:lpstr>RECOMMENDATIONS/ SUGGESTIONS</vt:lpstr>
      <vt:lpstr>PowerPoint Presentation</vt:lpstr>
      <vt:lpstr>PowerPoint Presentation</vt:lpstr>
      <vt:lpstr>CONCLUSION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Microsoft</cp:lastModifiedBy>
  <cp:revision>51</cp:revision>
  <dcterms:created xsi:type="dcterms:W3CDTF">2018-05-06T13:05:45Z</dcterms:created>
  <dcterms:modified xsi:type="dcterms:W3CDTF">2018-05-24T11:07:55Z</dcterms:modified>
</cp:coreProperties>
</file>