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3" r:id="rId3"/>
    <p:sldId id="257" r:id="rId4"/>
    <p:sldId id="258" r:id="rId5"/>
    <p:sldId id="259" r:id="rId6"/>
    <p:sldId id="260" r:id="rId7"/>
    <p:sldId id="261" r:id="rId8"/>
    <p:sldId id="262" r:id="rId9"/>
    <p:sldId id="263" r:id="rId10"/>
    <p:sldId id="271" r:id="rId11"/>
    <p:sldId id="265" r:id="rId12"/>
    <p:sldId id="264" r:id="rId13"/>
    <p:sldId id="266" r:id="rId14"/>
    <p:sldId id="272" r:id="rId15"/>
    <p:sldId id="267" r:id="rId16"/>
    <p:sldId id="268"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96BD78-F328-4060-A658-C74C8E7B252C}" type="datetimeFigureOut">
              <a:rPr lang="en-US" smtClean="0"/>
              <a:t>5/18/2018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3D45B4-4B1A-4F40-9A88-99DF4B649B9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3D45B4-4B1A-4F40-9A88-99DF4B649B9D}" type="slidenum">
              <a:rPr lang="en-US" smtClean="0"/>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5/18/2018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5/18/2018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5/18/2018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5/18/2018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5/18/2018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5/18/2018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Title of the study- Artificial Intelligence in Healthcare in India- A Scoping Analysis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Organization- ZS Associates, </a:t>
            </a:r>
            <a:r>
              <a:rPr lang="en-US" dirty="0" err="1" smtClean="0"/>
              <a:t>Gurgaon</a:t>
            </a:r>
            <a:endParaRPr lang="en-US" dirty="0" smtClean="0"/>
          </a:p>
          <a:p>
            <a:r>
              <a:rPr lang="en-US" dirty="0" smtClean="0"/>
              <a:t>By- </a:t>
            </a:r>
            <a:r>
              <a:rPr lang="en-US" dirty="0" err="1" smtClean="0"/>
              <a:t>Seavy</a:t>
            </a:r>
            <a:r>
              <a:rPr lang="en-US" dirty="0" smtClean="0"/>
              <a:t> </a:t>
            </a:r>
            <a:r>
              <a:rPr lang="en-US" dirty="0" err="1" smtClean="0"/>
              <a:t>Maggo</a:t>
            </a:r>
            <a:endParaRPr lang="en-US" dirty="0" smtClean="0"/>
          </a:p>
          <a:p>
            <a:r>
              <a:rPr lang="en-US" dirty="0" smtClean="0"/>
              <a:t>(PG/16/055)</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Overview of Artificial Intelligence</a:t>
            </a:r>
          </a:p>
          <a:p>
            <a:r>
              <a:rPr lang="en-US" sz="2400" dirty="0" smtClean="0"/>
              <a:t>Artificial Intelligence is a way of </a:t>
            </a:r>
            <a:r>
              <a:rPr lang="en-US" sz="2400" b="1" dirty="0" smtClean="0"/>
              <a:t>making a computer, a computer-controlled robot, or a software think intelligently</a:t>
            </a:r>
            <a:r>
              <a:rPr lang="en-US" sz="2400" dirty="0" smtClean="0"/>
              <a:t>, in the similar manner the intelligent humans think.</a:t>
            </a:r>
          </a:p>
          <a:p>
            <a:r>
              <a:rPr lang="en-US" sz="2400" dirty="0" smtClean="0"/>
              <a:t>AI is accomplished by studying how human brain thinks, and how humans learn, decide, and work while trying to solve a problem, and then using the outcomes of this study as a basis of developing intelligent software and systems.</a:t>
            </a:r>
            <a:endParaRPr lang="en-US" dirty="0"/>
          </a:p>
        </p:txBody>
      </p:sp>
      <p:sp>
        <p:nvSpPr>
          <p:cNvPr id="2" name="Title 1"/>
          <p:cNvSpPr>
            <a:spLocks noGrp="1"/>
          </p:cNvSpPr>
          <p:nvPr>
            <p:ph type="title"/>
          </p:nvPr>
        </p:nvSpPr>
        <p:spPr/>
        <p:txBody>
          <a:bodyPr/>
          <a:lstStyle/>
          <a:p>
            <a:r>
              <a:rPr lang="en-US" dirty="0" smtClean="0"/>
              <a:t>Results and Discussions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410200"/>
          </a:xfrm>
        </p:spPr>
        <p:txBody>
          <a:bodyPr>
            <a:noAutofit/>
          </a:bodyPr>
          <a:lstStyle/>
          <a:p>
            <a:r>
              <a:rPr lang="en-US" sz="1900" b="1" dirty="0" smtClean="0"/>
              <a:t>Stakeholder Analysis</a:t>
            </a:r>
          </a:p>
          <a:p>
            <a:r>
              <a:rPr lang="en-US" sz="1900" b="1" dirty="0" smtClean="0"/>
              <a:t>Specialists/Providers</a:t>
            </a:r>
            <a:r>
              <a:rPr lang="en-US" sz="1900" dirty="0" smtClean="0"/>
              <a:t>- Diagnosis &amp; monitoring</a:t>
            </a:r>
          </a:p>
          <a:p>
            <a:r>
              <a:rPr lang="en-US" sz="1900" b="1" dirty="0" smtClean="0"/>
              <a:t>Designers</a:t>
            </a:r>
            <a:r>
              <a:rPr lang="en-US" sz="1900" dirty="0" smtClean="0"/>
              <a:t>- Develop the AI solutions for whole industry</a:t>
            </a:r>
          </a:p>
          <a:p>
            <a:r>
              <a:rPr lang="en-US" sz="1900" b="1" dirty="0" smtClean="0"/>
              <a:t>Research and Industry bodies- </a:t>
            </a:r>
            <a:r>
              <a:rPr lang="en-US" sz="1900" dirty="0" smtClean="0"/>
              <a:t>PWC, E&amp;Y and Confederation of Indian Industries and the Federation of Indian Chambers of Commerce and Industry publish reports on technology and health</a:t>
            </a:r>
          </a:p>
          <a:p>
            <a:r>
              <a:rPr lang="en-US" sz="1900" b="1" dirty="0" smtClean="0"/>
              <a:t>Government</a:t>
            </a:r>
            <a:r>
              <a:rPr lang="en-US" sz="1900" dirty="0" smtClean="0"/>
              <a:t>- Responsible for setting up AI -the Medical Council of India, The Ministry of Electronics and Information and Technology and the Ministry of Health and Family Welfare, The Department of Science and Technology and the Department of Biotechnology </a:t>
            </a:r>
          </a:p>
          <a:p>
            <a:r>
              <a:rPr lang="en-US" sz="1900" b="1" dirty="0" smtClean="0"/>
              <a:t>Investors/funders</a:t>
            </a:r>
            <a:r>
              <a:rPr lang="en-US" sz="1900" dirty="0" smtClean="0"/>
              <a:t>- responsible for funding the startups. Sequoia, </a:t>
            </a:r>
            <a:r>
              <a:rPr lang="en-US" sz="1900" dirty="0" err="1" smtClean="0"/>
              <a:t>Kalari</a:t>
            </a:r>
            <a:r>
              <a:rPr lang="en-US" sz="1900" dirty="0" smtClean="0"/>
              <a:t> Capital, </a:t>
            </a:r>
            <a:r>
              <a:rPr lang="en-US" sz="1900" dirty="0" err="1" smtClean="0"/>
              <a:t>Omidyar</a:t>
            </a:r>
            <a:r>
              <a:rPr lang="en-US" sz="1900" dirty="0" smtClean="0"/>
              <a:t> Network, Bill and Melinda Gates Foundation, and </a:t>
            </a:r>
            <a:r>
              <a:rPr lang="en-US" sz="1900" dirty="0" err="1" smtClean="0"/>
              <a:t>YourNest</a:t>
            </a:r>
            <a:r>
              <a:rPr lang="en-US" sz="1900" dirty="0" smtClean="0"/>
              <a:t> Angel Fund are some of the investors.</a:t>
            </a:r>
            <a:endParaRPr lang="en-US" sz="1900" dirty="0"/>
          </a:p>
        </p:txBody>
      </p:sp>
      <p:sp>
        <p:nvSpPr>
          <p:cNvPr id="2" name="Title 1"/>
          <p:cNvSpPr>
            <a:spLocks noGrp="1"/>
          </p:cNvSpPr>
          <p:nvPr>
            <p:ph type="title"/>
          </p:nvPr>
        </p:nvSpPr>
        <p:spPr/>
        <p:txBody>
          <a:bodyPr/>
          <a:lstStyle/>
          <a:p>
            <a:r>
              <a:rPr lang="en-US" dirty="0" smtClean="0"/>
              <a:t>Results and Discussion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Applications of AI in healthcare-</a:t>
            </a:r>
          </a:p>
          <a:p>
            <a:pPr lvl="1"/>
            <a:r>
              <a:rPr lang="en-US" dirty="0" smtClean="0"/>
              <a:t>Diagnosis</a:t>
            </a:r>
          </a:p>
          <a:p>
            <a:pPr lvl="1"/>
            <a:r>
              <a:rPr lang="en-US" dirty="0" smtClean="0"/>
              <a:t>Remote monitoring of patients</a:t>
            </a:r>
          </a:p>
          <a:p>
            <a:pPr lvl="1"/>
            <a:r>
              <a:rPr lang="en-US" dirty="0" err="1" smtClean="0"/>
              <a:t>Chatbots</a:t>
            </a:r>
            <a:endParaRPr lang="en-US" dirty="0" smtClean="0"/>
          </a:p>
          <a:p>
            <a:pPr lvl="1"/>
            <a:r>
              <a:rPr lang="en-US" dirty="0" smtClean="0"/>
              <a:t>Precision Medicine</a:t>
            </a:r>
          </a:p>
          <a:p>
            <a:pPr lvl="1"/>
            <a:r>
              <a:rPr lang="en-US" dirty="0" smtClean="0"/>
              <a:t>Diagnosis in Medical Imaging</a:t>
            </a:r>
          </a:p>
          <a:p>
            <a:pPr lvl="1"/>
            <a:r>
              <a:rPr lang="en-US" dirty="0" smtClean="0"/>
              <a:t>Robotic surgery</a:t>
            </a:r>
          </a:p>
          <a:p>
            <a:pPr lvl="1"/>
            <a:r>
              <a:rPr lang="en-US" dirty="0" smtClean="0"/>
              <a:t>Virtual nursing assistants</a:t>
            </a:r>
          </a:p>
          <a:p>
            <a:pPr lvl="1"/>
            <a:r>
              <a:rPr lang="en-US" dirty="0" smtClean="0"/>
              <a:t>Drug discovery and development</a:t>
            </a:r>
          </a:p>
          <a:p>
            <a:endParaRPr lang="en-US" dirty="0"/>
          </a:p>
        </p:txBody>
      </p:sp>
      <p:sp>
        <p:nvSpPr>
          <p:cNvPr id="2" name="Title 1"/>
          <p:cNvSpPr>
            <a:spLocks noGrp="1"/>
          </p:cNvSpPr>
          <p:nvPr>
            <p:ph type="title"/>
          </p:nvPr>
        </p:nvSpPr>
        <p:spPr/>
        <p:txBody>
          <a:bodyPr/>
          <a:lstStyle/>
          <a:p>
            <a:r>
              <a:rPr lang="en-US" dirty="0" smtClean="0"/>
              <a:t>Results and Discussion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Some Key Applications in the market</a:t>
            </a:r>
          </a:p>
          <a:p>
            <a:pPr lvl="1"/>
            <a:r>
              <a:rPr lang="en-US" dirty="0" smtClean="0"/>
              <a:t>IBM Watson for Drug Discovery</a:t>
            </a:r>
          </a:p>
          <a:p>
            <a:pPr lvl="1"/>
            <a:r>
              <a:rPr lang="en-US" dirty="0" err="1" smtClean="0"/>
              <a:t>HealthifyMe</a:t>
            </a:r>
            <a:r>
              <a:rPr lang="en-US" dirty="0" smtClean="0"/>
              <a:t> (Nutritionist and fitness trainer)</a:t>
            </a:r>
          </a:p>
          <a:p>
            <a:pPr lvl="1"/>
            <a:r>
              <a:rPr lang="en-US" dirty="0" err="1" smtClean="0"/>
              <a:t>SuperLeap</a:t>
            </a:r>
            <a:r>
              <a:rPr lang="en-US" dirty="0" smtClean="0"/>
              <a:t> (Wellness tracker)</a:t>
            </a:r>
          </a:p>
          <a:p>
            <a:pPr lvl="1"/>
            <a:r>
              <a:rPr lang="en-US" dirty="0" smtClean="0"/>
              <a:t>Your.MD (Medical information)</a:t>
            </a:r>
          </a:p>
          <a:p>
            <a:pPr lvl="1"/>
            <a:r>
              <a:rPr lang="en-US" dirty="0" err="1" smtClean="0"/>
              <a:t>Touchkin</a:t>
            </a:r>
            <a:r>
              <a:rPr lang="en-US" dirty="0" smtClean="0"/>
              <a:t>- </a:t>
            </a:r>
            <a:r>
              <a:rPr lang="en-US" dirty="0" err="1" smtClean="0"/>
              <a:t>Wysa</a:t>
            </a:r>
            <a:r>
              <a:rPr lang="en-US" dirty="0" smtClean="0"/>
              <a:t> (Mental health </a:t>
            </a:r>
            <a:r>
              <a:rPr lang="en-US" dirty="0" err="1" smtClean="0"/>
              <a:t>chatbot</a:t>
            </a:r>
            <a:r>
              <a:rPr lang="en-US" dirty="0" smtClean="0"/>
              <a:t>)</a:t>
            </a:r>
          </a:p>
          <a:p>
            <a:pPr lvl="1"/>
            <a:r>
              <a:rPr lang="en-US" dirty="0" err="1" smtClean="0"/>
              <a:t>DeepMind</a:t>
            </a:r>
            <a:r>
              <a:rPr lang="en-US" dirty="0" smtClean="0"/>
              <a:t> health (Clinical diagnosis)</a:t>
            </a:r>
          </a:p>
          <a:p>
            <a:pPr lvl="1"/>
            <a:r>
              <a:rPr lang="en-US" dirty="0" smtClean="0"/>
              <a:t>Turbine.ai (Diagnosis of cancer and biomarkers)</a:t>
            </a:r>
          </a:p>
          <a:p>
            <a:pPr lvl="1"/>
            <a:r>
              <a:rPr lang="en-US" dirty="0" err="1" smtClean="0"/>
              <a:t>Sensely</a:t>
            </a:r>
            <a:r>
              <a:rPr lang="en-US" dirty="0" smtClean="0"/>
              <a:t> (Virtual Nursing Assistant)</a:t>
            </a:r>
          </a:p>
          <a:p>
            <a:pPr lvl="1"/>
            <a:r>
              <a:rPr lang="en-US" dirty="0" smtClean="0"/>
              <a:t>Recursion Pharmaceutical (Precision Medicine)</a:t>
            </a:r>
          </a:p>
          <a:p>
            <a:pPr lvl="1"/>
            <a:r>
              <a:rPr lang="en-US" dirty="0" smtClean="0"/>
              <a:t>Verb Surgical (Robotic Surgery)</a:t>
            </a:r>
          </a:p>
          <a:p>
            <a:pPr lvl="1"/>
            <a:r>
              <a:rPr lang="en-US" dirty="0" err="1" smtClean="0"/>
              <a:t>Bioserenity</a:t>
            </a:r>
            <a:r>
              <a:rPr lang="en-US" dirty="0" smtClean="0"/>
              <a:t> (Remote Diagnostics)</a:t>
            </a:r>
          </a:p>
          <a:p>
            <a:endParaRPr lang="en-US" dirty="0" smtClean="0"/>
          </a:p>
          <a:p>
            <a:pPr>
              <a:buNone/>
            </a:pPr>
            <a:endParaRPr lang="en-US" dirty="0"/>
          </a:p>
        </p:txBody>
      </p:sp>
      <p:sp>
        <p:nvSpPr>
          <p:cNvPr id="2" name="Title 1"/>
          <p:cNvSpPr>
            <a:spLocks noGrp="1"/>
          </p:cNvSpPr>
          <p:nvPr>
            <p:ph type="title"/>
          </p:nvPr>
        </p:nvSpPr>
        <p:spPr/>
        <p:txBody>
          <a:bodyPr/>
          <a:lstStyle/>
          <a:p>
            <a:r>
              <a:rPr lang="en-US" dirty="0" smtClean="0"/>
              <a:t>Results and Discussion</a:t>
            </a:r>
            <a:endParaRPr lang="en-US" dirty="0"/>
          </a:p>
        </p:txBody>
      </p:sp>
      <p:sp>
        <p:nvSpPr>
          <p:cNvPr id="5122" name="AutoShape 2" descr="Image result for ibm wats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4" name="AutoShape 4" descr="Image result for ibm wats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6" name="AutoShape 6" descr="Image result for ibm wats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30" name="Picture 10" descr="Image result for ibm watson"/>
          <p:cNvPicPr>
            <a:picLocks noChangeAspect="1" noChangeArrowheads="1"/>
          </p:cNvPicPr>
          <p:nvPr/>
        </p:nvPicPr>
        <p:blipFill>
          <a:blip r:embed="rId2"/>
          <a:srcRect/>
          <a:stretch>
            <a:fillRect/>
          </a:stretch>
        </p:blipFill>
        <p:spPr bwMode="auto">
          <a:xfrm>
            <a:off x="6934200" y="1600200"/>
            <a:ext cx="1828800" cy="1371600"/>
          </a:xfrm>
          <a:prstGeom prst="rect">
            <a:avLst/>
          </a:prstGeom>
          <a:noFill/>
        </p:spPr>
      </p:pic>
      <p:pic>
        <p:nvPicPr>
          <p:cNvPr id="5132" name="Picture 12" descr="Image result for deepmind health"/>
          <p:cNvPicPr>
            <a:picLocks noChangeAspect="1" noChangeArrowheads="1"/>
          </p:cNvPicPr>
          <p:nvPr/>
        </p:nvPicPr>
        <p:blipFill>
          <a:blip r:embed="rId3" cstate="print"/>
          <a:srcRect/>
          <a:stretch>
            <a:fillRect/>
          </a:stretch>
        </p:blipFill>
        <p:spPr bwMode="auto">
          <a:xfrm>
            <a:off x="6324600" y="5311896"/>
            <a:ext cx="2667000" cy="146990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10200"/>
          </a:xfrm>
        </p:spPr>
        <p:txBody>
          <a:bodyPr>
            <a:normAutofit fontScale="32500" lnSpcReduction="20000"/>
          </a:bodyPr>
          <a:lstStyle/>
          <a:p>
            <a:r>
              <a:rPr lang="en-US" sz="5200" b="1" dirty="0" smtClean="0"/>
              <a:t>Market Scenario- SWOT Analysis</a:t>
            </a:r>
          </a:p>
          <a:p>
            <a:r>
              <a:rPr lang="en-US" sz="5200" b="1" dirty="0" smtClean="0"/>
              <a:t>Strength</a:t>
            </a:r>
          </a:p>
          <a:p>
            <a:pPr lvl="1"/>
            <a:r>
              <a:rPr lang="en-US" sz="5200" dirty="0" smtClean="0"/>
              <a:t>There is  vast emerging talent pool </a:t>
            </a:r>
          </a:p>
          <a:p>
            <a:pPr lvl="1"/>
            <a:r>
              <a:rPr lang="en-US" sz="5200" dirty="0" smtClean="0"/>
              <a:t>Freedom from legacy assets</a:t>
            </a:r>
          </a:p>
          <a:p>
            <a:pPr lvl="1"/>
            <a:r>
              <a:rPr lang="en-US" sz="5200" dirty="0" smtClean="0"/>
              <a:t>Solid continuous data growth in form of big data, data availability is important</a:t>
            </a:r>
          </a:p>
          <a:p>
            <a:r>
              <a:rPr lang="en-US" sz="5200" b="1" dirty="0" err="1" smtClean="0"/>
              <a:t>Weekness</a:t>
            </a:r>
            <a:endParaRPr lang="en-US" sz="5200" b="1" dirty="0" smtClean="0"/>
          </a:p>
          <a:p>
            <a:pPr lvl="1"/>
            <a:r>
              <a:rPr lang="en-US" sz="5200" dirty="0" smtClean="0"/>
              <a:t>Slow interest for AI innovation </a:t>
            </a:r>
          </a:p>
          <a:p>
            <a:pPr lvl="1"/>
            <a:r>
              <a:rPr lang="en-US" sz="5200" dirty="0" smtClean="0"/>
              <a:t>No proper ecosystems, not many investors, because of less awareness of AI</a:t>
            </a:r>
          </a:p>
          <a:p>
            <a:pPr lvl="1"/>
            <a:r>
              <a:rPr lang="en-US" sz="5200" dirty="0" smtClean="0"/>
              <a:t> Only particular sector can work in like engineers, whereas diversity is required for developing efficient solutions like medical doctors, banking.</a:t>
            </a:r>
          </a:p>
          <a:p>
            <a:r>
              <a:rPr lang="en-US" sz="5200" b="1" dirty="0" smtClean="0"/>
              <a:t>Opportunity</a:t>
            </a:r>
          </a:p>
          <a:p>
            <a:pPr lvl="1"/>
            <a:r>
              <a:rPr lang="en-US" sz="5200" dirty="0" smtClean="0"/>
              <a:t>Well developed markets globally, India can learn from them </a:t>
            </a:r>
          </a:p>
          <a:p>
            <a:pPr lvl="1"/>
            <a:r>
              <a:rPr lang="en-US" sz="5200" dirty="0" smtClean="0"/>
              <a:t>Push from govt. side for universal coverage</a:t>
            </a:r>
          </a:p>
          <a:p>
            <a:r>
              <a:rPr lang="en-US" sz="5200" b="1" dirty="0" smtClean="0"/>
              <a:t>Threat</a:t>
            </a:r>
          </a:p>
          <a:p>
            <a:pPr lvl="1"/>
            <a:r>
              <a:rPr lang="en-US" sz="5200" dirty="0" smtClean="0"/>
              <a:t>Overlapping of idea, since AI has been the focus area for many upcoming startups</a:t>
            </a:r>
          </a:p>
          <a:p>
            <a:pPr lvl="1"/>
            <a:r>
              <a:rPr lang="en-US" sz="5200" dirty="0" smtClean="0"/>
              <a:t> Should not be catering to one section of society </a:t>
            </a:r>
          </a:p>
          <a:p>
            <a:pPr lvl="1"/>
            <a:r>
              <a:rPr lang="en-US" sz="5200" dirty="0" smtClean="0"/>
              <a:t>Loss of jobs -  humans are getting almost replaced by machines, traditional way of working might be outdated</a:t>
            </a:r>
          </a:p>
          <a:p>
            <a:endParaRPr lang="en-US" dirty="0"/>
          </a:p>
        </p:txBody>
      </p:sp>
      <p:sp>
        <p:nvSpPr>
          <p:cNvPr id="2" name="Title 1"/>
          <p:cNvSpPr>
            <a:spLocks noGrp="1"/>
          </p:cNvSpPr>
          <p:nvPr>
            <p:ph type="title"/>
          </p:nvPr>
        </p:nvSpPr>
        <p:spPr/>
        <p:txBody>
          <a:bodyPr/>
          <a:lstStyle/>
          <a:p>
            <a:r>
              <a:rPr lang="en-US" dirty="0" smtClean="0"/>
              <a:t>Results and Discussions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800" dirty="0" smtClean="0"/>
              <a:t>Data- . India does not have vigorous open informational indexes of restorative information, along these lines new companies frequently swing to the freely accessible datasets that are accessible in the US and Europe</a:t>
            </a:r>
          </a:p>
          <a:p>
            <a:r>
              <a:rPr lang="en-US" sz="1800" dirty="0" smtClean="0"/>
              <a:t>Design- Clear plan models can help to give systems to guarantee protection, security, quality, and precision of AI arrangements and can address inquiries of morals and trust</a:t>
            </a:r>
          </a:p>
          <a:p>
            <a:r>
              <a:rPr lang="en-US" sz="1800" dirty="0" smtClean="0"/>
              <a:t>Development- India's powerless IP administration, which enables licenses to be assumed control , implies that most </a:t>
            </a:r>
            <a:r>
              <a:rPr lang="en-US" sz="1800" dirty="0" err="1" smtClean="0"/>
              <a:t>pharma</a:t>
            </a:r>
            <a:r>
              <a:rPr lang="en-US" sz="1800" dirty="0" smtClean="0"/>
              <a:t> organizations don't participate in R&amp;D work in India and outsource it to contract look into associations</a:t>
            </a:r>
          </a:p>
          <a:p>
            <a:r>
              <a:rPr lang="en-US" sz="1800" dirty="0" smtClean="0"/>
              <a:t>Regulatory Authority- , India does not have a Regulating Authority for AI in medicinal services</a:t>
            </a:r>
          </a:p>
          <a:p>
            <a:r>
              <a:rPr lang="en-US" sz="1800" dirty="0" smtClean="0"/>
              <a:t>Investment- however developing, is wellbeing related AI in India appears to be as of now restricted and look into is under-financed and investigated </a:t>
            </a:r>
          </a:p>
          <a:p>
            <a:endParaRPr lang="en-US" sz="1800" dirty="0"/>
          </a:p>
        </p:txBody>
      </p:sp>
      <p:sp>
        <p:nvSpPr>
          <p:cNvPr id="2" name="Title 1"/>
          <p:cNvSpPr>
            <a:spLocks noGrp="1"/>
          </p:cNvSpPr>
          <p:nvPr>
            <p:ph type="title"/>
          </p:nvPr>
        </p:nvSpPr>
        <p:spPr/>
        <p:txBody>
          <a:bodyPr>
            <a:normAutofit fontScale="90000"/>
          </a:bodyPr>
          <a:lstStyle/>
          <a:p>
            <a:r>
              <a:rPr lang="en-US" b="1" dirty="0" smtClean="0"/>
              <a:t>Challenges of AI in healthcare in India</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t>Indian pharmaceutical sector is estimated to account for 3.1 – 3.6 per cent of the global pharmaceutical industry in value terms and 10 per cent in volume terms.</a:t>
            </a:r>
          </a:p>
          <a:p>
            <a:pPr lvl="0"/>
            <a:r>
              <a:rPr lang="en-US" sz="2000" dirty="0" smtClean="0"/>
              <a:t>The client organization should try to expand in </a:t>
            </a:r>
            <a:r>
              <a:rPr lang="en-US" sz="2000" dirty="0" err="1" smtClean="0"/>
              <a:t>pharma</a:t>
            </a:r>
            <a:r>
              <a:rPr lang="en-US" sz="2000" dirty="0" smtClean="0"/>
              <a:t> and utilize artificial intelligence in order to make drug discovery and development efficiently. </a:t>
            </a:r>
          </a:p>
          <a:p>
            <a:pPr lvl="0"/>
            <a:r>
              <a:rPr lang="en-US" sz="2000" dirty="0" smtClean="0"/>
              <a:t>Since most of the time and cost of life science companies is wasted in research and development of drugs, identify the current players stakeholders and competitors in field and perform the SWOT analysis. </a:t>
            </a:r>
          </a:p>
          <a:p>
            <a:r>
              <a:rPr lang="en-US" sz="2000" dirty="0" smtClean="0"/>
              <a:t>If looking for collaboration and look for legal based companies and technology focused companies. </a:t>
            </a:r>
          </a:p>
          <a:p>
            <a:r>
              <a:rPr lang="en-US" sz="2000" dirty="0" smtClean="0"/>
              <a:t>Regulatory aspects in India should be looked into.</a:t>
            </a:r>
            <a:endParaRPr lang="en-US" sz="2000" dirty="0"/>
          </a:p>
        </p:txBody>
      </p:sp>
      <p:sp>
        <p:nvSpPr>
          <p:cNvPr id="2" name="Title 1"/>
          <p:cNvSpPr>
            <a:spLocks noGrp="1"/>
          </p:cNvSpPr>
          <p:nvPr>
            <p:ph type="title"/>
          </p:nvPr>
        </p:nvSpPr>
        <p:spPr/>
        <p:txBody>
          <a:bodyPr>
            <a:normAutofit fontScale="90000"/>
          </a:bodyPr>
          <a:lstStyle/>
          <a:p>
            <a:r>
              <a:rPr lang="en-US" dirty="0" smtClean="0"/>
              <a:t>Recommendations and Way Forward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438400"/>
            <a:ext cx="7772400" cy="1362075"/>
          </a:xfrm>
        </p:spPr>
        <p:txBody>
          <a:bodyPr>
            <a:noAutofit/>
          </a:bodyPr>
          <a:lstStyle/>
          <a:p>
            <a:pPr algn="ctr"/>
            <a:r>
              <a:rPr lang="en-US" sz="9600" dirty="0" smtClean="0"/>
              <a:t>Thank You</a:t>
            </a:r>
            <a:endParaRPr lang="en-US" sz="9600" dirty="0"/>
          </a:p>
        </p:txBody>
      </p:sp>
      <p:sp>
        <p:nvSpPr>
          <p:cNvPr id="3" name="Text Placeholder 2"/>
          <p:cNvSpPr>
            <a:spLocks noGrp="1"/>
          </p:cNvSpPr>
          <p:nvPr>
            <p:ph type="body"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Dissertation Organization</a:t>
            </a:r>
          </a:p>
          <a:p>
            <a:r>
              <a:rPr lang="en-US" dirty="0" smtClean="0"/>
              <a:t>My Learning</a:t>
            </a:r>
          </a:p>
          <a:p>
            <a:r>
              <a:rPr lang="en-US" dirty="0" smtClean="0"/>
              <a:t>Introduction to the study</a:t>
            </a:r>
          </a:p>
          <a:p>
            <a:r>
              <a:rPr lang="en-US" dirty="0" smtClean="0"/>
              <a:t>Rationale</a:t>
            </a:r>
          </a:p>
          <a:p>
            <a:r>
              <a:rPr lang="en-US" dirty="0" smtClean="0"/>
              <a:t>Research questions</a:t>
            </a:r>
          </a:p>
          <a:p>
            <a:r>
              <a:rPr lang="en-US" dirty="0" smtClean="0"/>
              <a:t>Objectives</a:t>
            </a:r>
          </a:p>
          <a:p>
            <a:r>
              <a:rPr lang="en-US" smtClean="0"/>
              <a:t>Methodology</a:t>
            </a:r>
            <a:endParaRPr lang="en-US" dirty="0" smtClean="0"/>
          </a:p>
          <a:p>
            <a:r>
              <a:rPr lang="en-US" dirty="0" smtClean="0"/>
              <a:t>Results and Discussions</a:t>
            </a:r>
          </a:p>
          <a:p>
            <a:r>
              <a:rPr lang="en-US" dirty="0" smtClean="0"/>
              <a:t>Challenges</a:t>
            </a:r>
          </a:p>
          <a:p>
            <a:r>
              <a:rPr lang="en-US" dirty="0" smtClean="0"/>
              <a:t>Recommendations and Way forward</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b="1" dirty="0" smtClean="0"/>
              <a:t>ZS Associates</a:t>
            </a:r>
            <a:r>
              <a:rPr lang="en-US" sz="2200" dirty="0" smtClean="0"/>
              <a:t>(ZS) is a US management consulting firm headquartered in Evanston, Illinois</a:t>
            </a:r>
          </a:p>
          <a:p>
            <a:r>
              <a:rPr lang="en-US" sz="2200" dirty="0" smtClean="0"/>
              <a:t>ZS was founded in 1983 by </a:t>
            </a:r>
            <a:r>
              <a:rPr lang="en-US" sz="2200" dirty="0" err="1" smtClean="0"/>
              <a:t>Prabhakant</a:t>
            </a:r>
            <a:r>
              <a:rPr lang="en-US" sz="2200" dirty="0" smtClean="0"/>
              <a:t> </a:t>
            </a:r>
            <a:r>
              <a:rPr lang="en-US" sz="2200" dirty="0" err="1" smtClean="0"/>
              <a:t>Sinha</a:t>
            </a:r>
            <a:r>
              <a:rPr lang="en-US" sz="2200" dirty="0" smtClean="0"/>
              <a:t> and </a:t>
            </a:r>
            <a:r>
              <a:rPr lang="en-US" sz="2200" dirty="0" err="1" smtClean="0"/>
              <a:t>Andris</a:t>
            </a:r>
            <a:r>
              <a:rPr lang="en-US" sz="2200" dirty="0" smtClean="0"/>
              <a:t> </a:t>
            </a:r>
            <a:r>
              <a:rPr lang="en-US" sz="2200" dirty="0" err="1" smtClean="0"/>
              <a:t>Zoltners</a:t>
            </a:r>
            <a:endParaRPr lang="en-US" sz="2200" dirty="0" smtClean="0"/>
          </a:p>
          <a:p>
            <a:r>
              <a:rPr lang="en-US" sz="2200" dirty="0" smtClean="0"/>
              <a:t>With 22 offices around the world, ZS has worked with more than 1,200 companies in 70 countries across consumer products, energy, high-tech, insurance, medical products and services, pharmaceuticals and other industries</a:t>
            </a:r>
          </a:p>
          <a:p>
            <a:r>
              <a:rPr lang="en-US" sz="2200" dirty="0" smtClean="0"/>
              <a:t>Taking on sales and marketing operations to make clients more competitive, and by helping them deliver </a:t>
            </a:r>
            <a:r>
              <a:rPr lang="en-US" sz="2200" b="1" dirty="0" smtClean="0"/>
              <a:t>impact where it matters</a:t>
            </a:r>
            <a:endParaRPr lang="en-US" sz="2200" b="1" dirty="0"/>
          </a:p>
        </p:txBody>
      </p:sp>
      <p:sp>
        <p:nvSpPr>
          <p:cNvPr id="2" name="Title 1"/>
          <p:cNvSpPr>
            <a:spLocks noGrp="1"/>
          </p:cNvSpPr>
          <p:nvPr>
            <p:ph type="title"/>
          </p:nvPr>
        </p:nvSpPr>
        <p:spPr/>
        <p:txBody>
          <a:bodyPr/>
          <a:lstStyle/>
          <a:p>
            <a:r>
              <a:rPr lang="en-US" dirty="0" smtClean="0"/>
              <a:t>ZS Associates, </a:t>
            </a:r>
            <a:r>
              <a:rPr lang="en-US" dirty="0" err="1" smtClean="0"/>
              <a:t>Gurgaon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At ZS, I worked with three different teams i.e. a client based team, MPS (Medical Products and Services) and Ecosystem team</a:t>
            </a:r>
          </a:p>
          <a:p>
            <a:pPr>
              <a:buNone/>
            </a:pPr>
            <a:r>
              <a:rPr lang="en-US" b="1" dirty="0" smtClean="0"/>
              <a:t>I Learnt</a:t>
            </a:r>
          </a:p>
          <a:p>
            <a:pPr lvl="0"/>
            <a:r>
              <a:rPr lang="en-US" dirty="0" smtClean="0"/>
              <a:t>HIV as a disease, its treatment classes and its market trends</a:t>
            </a:r>
          </a:p>
          <a:p>
            <a:pPr lvl="0"/>
            <a:r>
              <a:rPr lang="en-US" dirty="0" smtClean="0"/>
              <a:t>Market trends within pine derived chemicals world-wide</a:t>
            </a:r>
          </a:p>
          <a:p>
            <a:pPr lvl="0"/>
            <a:r>
              <a:rPr lang="en-US" dirty="0" smtClean="0"/>
              <a:t>Artificial Intelligence in Healthcare- its current status and future</a:t>
            </a:r>
          </a:p>
          <a:p>
            <a:pPr lvl="0"/>
            <a:r>
              <a:rPr lang="en-US" dirty="0" smtClean="0"/>
              <a:t>Reimbursement Landscape of Healthcare in US</a:t>
            </a:r>
          </a:p>
          <a:p>
            <a:pPr lvl="0"/>
            <a:r>
              <a:rPr lang="en-US" dirty="0" smtClean="0"/>
              <a:t>Role of Knowledge Management Associate</a:t>
            </a:r>
          </a:p>
          <a:p>
            <a:pPr lvl="0"/>
            <a:r>
              <a:rPr lang="en-US" dirty="0" smtClean="0"/>
              <a:t>Culture of the organization</a:t>
            </a:r>
          </a:p>
          <a:p>
            <a:pPr lvl="0"/>
            <a:r>
              <a:rPr lang="en-US" dirty="0" smtClean="0"/>
              <a:t>Making deck for clients</a:t>
            </a:r>
          </a:p>
          <a:p>
            <a:pPr lvl="0"/>
            <a:r>
              <a:rPr lang="en-US" dirty="0" smtClean="0"/>
              <a:t>ZS way of power point presentation</a:t>
            </a:r>
          </a:p>
          <a:p>
            <a:pPr lvl="0"/>
            <a:r>
              <a:rPr lang="en-US" dirty="0" smtClean="0"/>
              <a:t>Professional way of writing an email</a:t>
            </a:r>
          </a:p>
          <a:p>
            <a:pPr lvl="0"/>
            <a:r>
              <a:rPr lang="en-US" dirty="0" smtClean="0"/>
              <a:t>Exploring databases and doing secondary research</a:t>
            </a:r>
          </a:p>
          <a:p>
            <a:pPr>
              <a:buNone/>
            </a:pPr>
            <a:endParaRPr lang="en-US" dirty="0"/>
          </a:p>
        </p:txBody>
      </p:sp>
      <p:sp>
        <p:nvSpPr>
          <p:cNvPr id="2" name="Title 1"/>
          <p:cNvSpPr>
            <a:spLocks noGrp="1"/>
          </p:cNvSpPr>
          <p:nvPr>
            <p:ph type="title"/>
          </p:nvPr>
        </p:nvSpPr>
        <p:spPr/>
        <p:txBody>
          <a:bodyPr/>
          <a:lstStyle/>
          <a:p>
            <a:r>
              <a:rPr lang="en-US" dirty="0" smtClean="0"/>
              <a:t>My Learning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133600"/>
            <a:ext cx="8229600" cy="4525963"/>
          </a:xfrm>
        </p:spPr>
        <p:txBody>
          <a:bodyPr>
            <a:normAutofit/>
          </a:bodyPr>
          <a:lstStyle/>
          <a:p>
            <a:r>
              <a:rPr lang="en-US" sz="2200" dirty="0" smtClean="0"/>
              <a:t>Introduction- Artificial intelligence (AI) is an area of computer science that emphasizes the creation of intelligent machines that work and react like humans</a:t>
            </a:r>
          </a:p>
          <a:p>
            <a:r>
              <a:rPr lang="en-US" sz="2200" dirty="0" smtClean="0"/>
              <a:t>Some AI applications from include- </a:t>
            </a:r>
            <a:r>
              <a:rPr lang="en-US" sz="2200" dirty="0" err="1" smtClean="0"/>
              <a:t>chatbots</a:t>
            </a:r>
            <a:r>
              <a:rPr lang="en-US" sz="2200" dirty="0" smtClean="0"/>
              <a:t>, robots,  speech recognition (</a:t>
            </a:r>
            <a:r>
              <a:rPr lang="en-US" sz="2200" dirty="0" err="1" smtClean="0"/>
              <a:t>Siri</a:t>
            </a:r>
            <a:r>
              <a:rPr lang="en-US" sz="2200" dirty="0" smtClean="0"/>
              <a:t>, </a:t>
            </a:r>
            <a:r>
              <a:rPr lang="en-US" sz="2200" dirty="0" err="1" smtClean="0"/>
              <a:t>Alexa</a:t>
            </a:r>
            <a:r>
              <a:rPr lang="en-US" sz="2200" dirty="0" smtClean="0"/>
              <a:t> etc.), natural language processing and gaming</a:t>
            </a:r>
          </a:p>
          <a:p>
            <a:r>
              <a:rPr lang="en-US" sz="2200" dirty="0" smtClean="0"/>
              <a:t>For healthcare- AI applications will be utilizing medical data</a:t>
            </a:r>
          </a:p>
          <a:p>
            <a:r>
              <a:rPr lang="en-US" sz="2200" dirty="0" smtClean="0"/>
              <a:t>Artificial Intelligence in Healthcare Market 52.68% CAGR Growth Report by 2022</a:t>
            </a:r>
          </a:p>
          <a:p>
            <a:pPr>
              <a:buNone/>
            </a:pPr>
            <a:endParaRPr lang="en-US" sz="2200" dirty="0"/>
          </a:p>
        </p:txBody>
      </p:sp>
      <p:sp>
        <p:nvSpPr>
          <p:cNvPr id="2" name="Title 1"/>
          <p:cNvSpPr>
            <a:spLocks noGrp="1"/>
          </p:cNvSpPr>
          <p:nvPr>
            <p:ph type="title"/>
          </p:nvPr>
        </p:nvSpPr>
        <p:spPr>
          <a:xfrm>
            <a:off x="457200" y="457200"/>
            <a:ext cx="8229600" cy="1143000"/>
          </a:xfrm>
        </p:spPr>
        <p:txBody>
          <a:bodyPr>
            <a:noAutofit/>
          </a:bodyPr>
          <a:lstStyle/>
          <a:p>
            <a:r>
              <a:rPr lang="en-US" sz="3600" dirty="0" smtClean="0"/>
              <a:t>Dissertation Title- Scoping Analysis of Artificial Intelligence in Healthcare in India </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t>The current study was undertaken as a part of the market analysis for a client (life sciences company) keen on exploring how can they make use of artificial intelligence in order to stay ahead of the market within India. A secondary research on how artificial intelligence has shaped healthcare industry  was proposed.</a:t>
            </a:r>
          </a:p>
          <a:p>
            <a:pPr>
              <a:buNone/>
            </a:pPr>
            <a:r>
              <a:rPr lang="en-US" dirty="0" smtClean="0"/>
              <a:t> </a:t>
            </a:r>
          </a:p>
          <a:p>
            <a:endParaRPr lang="en-US" dirty="0"/>
          </a:p>
        </p:txBody>
      </p:sp>
      <p:sp>
        <p:nvSpPr>
          <p:cNvPr id="2" name="Title 1"/>
          <p:cNvSpPr>
            <a:spLocks noGrp="1"/>
          </p:cNvSpPr>
          <p:nvPr>
            <p:ph type="title"/>
          </p:nvPr>
        </p:nvSpPr>
        <p:spPr/>
        <p:txBody>
          <a:bodyPr/>
          <a:lstStyle/>
          <a:p>
            <a:r>
              <a:rPr lang="en-US" dirty="0" smtClean="0"/>
              <a:t>Rationale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2200" dirty="0" smtClean="0"/>
              <a:t>What is artificial intelligence?</a:t>
            </a:r>
          </a:p>
          <a:p>
            <a:pPr lvl="0"/>
            <a:r>
              <a:rPr lang="en-US" sz="2200" dirty="0" smtClean="0"/>
              <a:t>What is the role of AI in healthcare?</a:t>
            </a:r>
          </a:p>
          <a:p>
            <a:pPr lvl="0"/>
            <a:r>
              <a:rPr lang="en-US" sz="2200" dirty="0" smtClean="0"/>
              <a:t>Who are the stakeholders involved in AI industry in healthcare in India?</a:t>
            </a:r>
          </a:p>
          <a:p>
            <a:pPr lvl="0"/>
            <a:r>
              <a:rPr lang="en-US" sz="2200" dirty="0" smtClean="0"/>
              <a:t>What are the applications that use AI in healthcare?</a:t>
            </a:r>
          </a:p>
          <a:p>
            <a:r>
              <a:rPr lang="en-US" sz="2200" dirty="0" smtClean="0"/>
              <a:t>What is the current healthcare industry scenario related to artificial intelligence in India?</a:t>
            </a:r>
          </a:p>
          <a:p>
            <a:pPr lvl="0"/>
            <a:r>
              <a:rPr lang="en-US" sz="2200" dirty="0" smtClean="0"/>
              <a:t>What are the challenges for AI implementation in India?</a:t>
            </a:r>
          </a:p>
          <a:p>
            <a:endParaRPr lang="en-US" dirty="0"/>
          </a:p>
        </p:txBody>
      </p:sp>
      <p:sp>
        <p:nvSpPr>
          <p:cNvPr id="2" name="Title 1"/>
          <p:cNvSpPr>
            <a:spLocks noGrp="1"/>
          </p:cNvSpPr>
          <p:nvPr>
            <p:ph type="title"/>
          </p:nvPr>
        </p:nvSpPr>
        <p:spPr/>
        <p:txBody>
          <a:bodyPr/>
          <a:lstStyle/>
          <a:p>
            <a:r>
              <a:rPr lang="en-US" dirty="0" smtClean="0"/>
              <a:t>Research Questions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t>To map the present state of AI in healthcare in India through a scoping analysis</a:t>
            </a:r>
          </a:p>
          <a:p>
            <a:r>
              <a:rPr lang="en-US" sz="2200" b="1" dirty="0" smtClean="0"/>
              <a:t>Specific Objectives</a:t>
            </a:r>
            <a:endParaRPr lang="en-US" sz="2200" dirty="0" smtClean="0"/>
          </a:p>
          <a:p>
            <a:pPr lvl="1"/>
            <a:r>
              <a:rPr lang="en-US" sz="2200" dirty="0" smtClean="0"/>
              <a:t>To understand the present use of AI in healthcare</a:t>
            </a:r>
          </a:p>
          <a:p>
            <a:pPr lvl="1"/>
            <a:r>
              <a:rPr lang="en-US" sz="2200" dirty="0" smtClean="0"/>
              <a:t>To identify the potential stakeholders of AI in healthcare</a:t>
            </a:r>
          </a:p>
          <a:p>
            <a:pPr lvl="1"/>
            <a:r>
              <a:rPr lang="en-US" sz="2200" dirty="0" smtClean="0"/>
              <a:t>To obtain an understanding of the current AI applications available in healthcare</a:t>
            </a:r>
          </a:p>
          <a:p>
            <a:endParaRPr lang="en-US" dirty="0"/>
          </a:p>
        </p:txBody>
      </p:sp>
      <p:sp>
        <p:nvSpPr>
          <p:cNvPr id="2" name="Title 1"/>
          <p:cNvSpPr>
            <a:spLocks noGrp="1"/>
          </p:cNvSpPr>
          <p:nvPr>
            <p:ph type="title"/>
          </p:nvPr>
        </p:nvSpPr>
        <p:spPr/>
        <p:txBody>
          <a:bodyPr/>
          <a:lstStyle/>
          <a:p>
            <a:r>
              <a:rPr lang="en-US" dirty="0" smtClean="0"/>
              <a:t>Objectives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b="1" dirty="0" smtClean="0"/>
              <a:t>Study design</a:t>
            </a:r>
            <a:r>
              <a:rPr lang="en-US" dirty="0" smtClean="0"/>
              <a:t>:            Literature based Descriptive study</a:t>
            </a:r>
          </a:p>
          <a:p>
            <a:r>
              <a:rPr lang="en-US" b="1" dirty="0" smtClean="0"/>
              <a:t>Data </a:t>
            </a:r>
            <a:r>
              <a:rPr lang="en-US" dirty="0" smtClean="0"/>
              <a:t>:                          Secondary data based on journals, reports, website articles.</a:t>
            </a:r>
          </a:p>
          <a:p>
            <a:r>
              <a:rPr lang="en-US" b="1" dirty="0" smtClean="0"/>
              <a:t>Method</a:t>
            </a:r>
            <a:r>
              <a:rPr lang="en-US" dirty="0" smtClean="0"/>
              <a:t>:                     Online Retrieval of Information </a:t>
            </a:r>
          </a:p>
          <a:p>
            <a:r>
              <a:rPr lang="en-US" b="1" dirty="0" smtClean="0"/>
              <a:t>Period</a:t>
            </a:r>
            <a:r>
              <a:rPr lang="en-US" dirty="0" smtClean="0"/>
              <a:t>:                        2000-  April 2018</a:t>
            </a:r>
          </a:p>
          <a:p>
            <a:r>
              <a:rPr lang="en-US" b="1" dirty="0" smtClean="0"/>
              <a:t>Search Strategy</a:t>
            </a:r>
            <a:r>
              <a:rPr lang="en-US" dirty="0" smtClean="0"/>
              <a:t>:           </a:t>
            </a:r>
          </a:p>
          <a:p>
            <a:pPr lvl="1"/>
            <a:r>
              <a:rPr lang="en-US" sz="3200" dirty="0" smtClean="0"/>
              <a:t>Literature were retrieved using </a:t>
            </a:r>
            <a:r>
              <a:rPr lang="en-US" sz="3200" dirty="0" err="1" smtClean="0"/>
              <a:t>google</a:t>
            </a:r>
            <a:r>
              <a:rPr lang="en-US" sz="3200" dirty="0" smtClean="0"/>
              <a:t> search engine. </a:t>
            </a:r>
          </a:p>
          <a:p>
            <a:pPr lvl="1"/>
            <a:r>
              <a:rPr lang="en-US" sz="3200" dirty="0" smtClean="0"/>
              <a:t>The following search terms were used: </a:t>
            </a:r>
          </a:p>
          <a:p>
            <a:pPr lvl="1"/>
            <a:r>
              <a:rPr lang="en-US" sz="3200" dirty="0" smtClean="0"/>
              <a:t>Combination of two or three terms. </a:t>
            </a:r>
          </a:p>
          <a:p>
            <a:pPr lvl="1"/>
            <a:r>
              <a:rPr lang="en-US" sz="3200" dirty="0" smtClean="0"/>
              <a:t>First term -       Artificial Intelligence / AI   </a:t>
            </a:r>
          </a:p>
          <a:p>
            <a:pPr lvl="1"/>
            <a:r>
              <a:rPr lang="en-US" sz="3200" dirty="0" smtClean="0"/>
              <a:t>Second term -  role/ benefits / application/ app/ overview/ review/ use</a:t>
            </a:r>
          </a:p>
          <a:p>
            <a:pPr lvl="1"/>
            <a:r>
              <a:rPr lang="en-US" sz="3200" dirty="0" smtClean="0"/>
              <a:t>Third term -     healthcare/ medicine/ pharmaceutical/ drug discovery/ hospital care</a:t>
            </a:r>
          </a:p>
          <a:p>
            <a:pPr lvl="1"/>
            <a:r>
              <a:rPr lang="en-US" sz="3200" dirty="0" smtClean="0"/>
              <a:t>Fourth term -   India</a:t>
            </a:r>
          </a:p>
          <a:p>
            <a:endParaRPr lang="en-US" dirty="0"/>
          </a:p>
        </p:txBody>
      </p:sp>
      <p:sp>
        <p:nvSpPr>
          <p:cNvPr id="2" name="Title 1"/>
          <p:cNvSpPr>
            <a:spLocks noGrp="1"/>
          </p:cNvSpPr>
          <p:nvPr>
            <p:ph type="title"/>
          </p:nvPr>
        </p:nvSpPr>
        <p:spPr/>
        <p:txBody>
          <a:bodyPr/>
          <a:lstStyle/>
          <a:p>
            <a:r>
              <a:rPr lang="en-US" dirty="0" smtClean="0"/>
              <a:t>Methodology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154</TotalTime>
  <Words>1142</Words>
  <Application>Microsoft Office PowerPoint</Application>
  <PresentationFormat>On-screen Show (4:3)</PresentationFormat>
  <Paragraphs>132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Title of the study- Artificial Intelligence in Healthcare in India- A Scoping Analysis</vt:lpstr>
      <vt:lpstr>Agenda</vt:lpstr>
      <vt:lpstr>ZS Associates, Gurgaon</vt:lpstr>
      <vt:lpstr>My Learning</vt:lpstr>
      <vt:lpstr>Dissertation Title- Scoping Analysis of Artificial Intelligence in Healthcare in India </vt:lpstr>
      <vt:lpstr>Rationale</vt:lpstr>
      <vt:lpstr>Research Questions</vt:lpstr>
      <vt:lpstr>Objectives</vt:lpstr>
      <vt:lpstr>Methodology</vt:lpstr>
      <vt:lpstr>Results and Discussions</vt:lpstr>
      <vt:lpstr>Results and Discussion</vt:lpstr>
      <vt:lpstr>Results and Discussion</vt:lpstr>
      <vt:lpstr>Results and Discussion</vt:lpstr>
      <vt:lpstr>Results and Discussions</vt:lpstr>
      <vt:lpstr>Challenges of AI in healthcare in India</vt:lpstr>
      <vt:lpstr>Recommendations and Way Forward</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study- Scoping Analysis of Artificial Intelligence in Healthcare in India</dc:title>
  <dc:creator>Admin1</dc:creator>
  <cp:lastModifiedBy>Admin1</cp:lastModifiedBy>
  <cp:revision>10</cp:revision>
  <dcterms:created xsi:type="dcterms:W3CDTF">2006-08-16T00:00:00Z</dcterms:created>
  <dcterms:modified xsi:type="dcterms:W3CDTF">2018-05-18T06:46:00Z</dcterms:modified>
</cp:coreProperties>
</file>