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8" r:id="rId4"/>
    <p:sldId id="257" r:id="rId5"/>
    <p:sldId id="259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83"/>
  </p:normalViewPr>
  <p:slideViewPr>
    <p:cSldViewPr>
      <p:cViewPr varScale="1">
        <p:scale>
          <a:sx n="94" d="100"/>
          <a:sy n="94" d="100"/>
        </p:scale>
        <p:origin x="1624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ABF91-1C1F-43F7-B6E3-83C8C63DB493}" type="datetimeFigureOut">
              <a:rPr lang="en-US" smtClean="0"/>
              <a:t>5/26/18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A897-31D9-4866-B115-8F07014784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624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ABF91-1C1F-43F7-B6E3-83C8C63DB493}" type="datetimeFigureOut">
              <a:rPr lang="en-US" smtClean="0"/>
              <a:t>5/26/18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A897-31D9-4866-B115-8F07014784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153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ABF91-1C1F-43F7-B6E3-83C8C63DB493}" type="datetimeFigureOut">
              <a:rPr lang="en-US" smtClean="0"/>
              <a:t>5/26/18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A897-31D9-4866-B115-8F07014784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827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ABF91-1C1F-43F7-B6E3-83C8C63DB493}" type="datetimeFigureOut">
              <a:rPr lang="en-US" smtClean="0"/>
              <a:t>5/26/18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A897-31D9-4866-B115-8F07014784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812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ABF91-1C1F-43F7-B6E3-83C8C63DB493}" type="datetimeFigureOut">
              <a:rPr lang="en-US" smtClean="0"/>
              <a:t>5/26/18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A897-31D9-4866-B115-8F07014784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066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ABF91-1C1F-43F7-B6E3-83C8C63DB493}" type="datetimeFigureOut">
              <a:rPr lang="en-US" smtClean="0"/>
              <a:t>5/26/18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A897-31D9-4866-B115-8F07014784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282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ABF91-1C1F-43F7-B6E3-83C8C63DB493}" type="datetimeFigureOut">
              <a:rPr lang="en-US" smtClean="0"/>
              <a:t>5/26/18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A897-31D9-4866-B115-8F07014784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121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ABF91-1C1F-43F7-B6E3-83C8C63DB493}" type="datetimeFigureOut">
              <a:rPr lang="en-US" smtClean="0"/>
              <a:t>5/26/18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A897-31D9-4866-B115-8F07014784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552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ABF91-1C1F-43F7-B6E3-83C8C63DB493}" type="datetimeFigureOut">
              <a:rPr lang="en-US" smtClean="0"/>
              <a:t>5/26/18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A897-31D9-4866-B115-8F07014784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425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ABF91-1C1F-43F7-B6E3-83C8C63DB493}" type="datetimeFigureOut">
              <a:rPr lang="en-US" smtClean="0"/>
              <a:t>5/26/18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A897-31D9-4866-B115-8F07014784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963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ABF91-1C1F-43F7-B6E3-83C8C63DB493}" type="datetimeFigureOut">
              <a:rPr lang="en-US" smtClean="0"/>
              <a:t>5/26/18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A897-31D9-4866-B115-8F07014784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036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9ABF91-1C1F-43F7-B6E3-83C8C63DB493}" type="datetimeFigureOut">
              <a:rPr lang="en-US" smtClean="0"/>
              <a:t>5/26/18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7A897-31D9-4866-B115-8F07014784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531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470025"/>
          </a:xfrm>
        </p:spPr>
        <p:txBody>
          <a:bodyPr>
            <a:noAutofit/>
          </a:bodyPr>
          <a:lstStyle/>
          <a:p>
            <a:r>
              <a:rPr lang="en-IN" b="1" u="sng" dirty="0"/>
              <a:t>Perception of doctors and patients regarding ICT enabled follow-up after bariatric surgery</a:t>
            </a:r>
            <a:br>
              <a:rPr lang="en-US" u="sng" dirty="0"/>
            </a:br>
            <a:endParaRPr lang="en-US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A study conducted during Dissertation at:</a:t>
            </a:r>
          </a:p>
          <a:p>
            <a:endParaRPr lang="en-US" sz="2400" dirty="0">
              <a:solidFill>
                <a:schemeClr val="tx1"/>
              </a:solidFill>
            </a:endParaRPr>
          </a:p>
          <a:p>
            <a:endParaRPr lang="en-US" sz="2400" dirty="0">
              <a:solidFill>
                <a:schemeClr val="tx1"/>
              </a:solidFill>
            </a:endParaRPr>
          </a:p>
          <a:p>
            <a:r>
              <a:rPr lang="en-US" sz="2400" dirty="0">
                <a:solidFill>
                  <a:schemeClr val="tx1"/>
                </a:solidFill>
              </a:rPr>
              <a:t>By:</a:t>
            </a:r>
          </a:p>
          <a:p>
            <a:r>
              <a:rPr lang="en-US" sz="2400" dirty="0">
                <a:solidFill>
                  <a:schemeClr val="tx1"/>
                </a:solidFill>
              </a:rPr>
              <a:t>Dr. Jyotika</a:t>
            </a:r>
          </a:p>
          <a:p>
            <a:r>
              <a:rPr lang="en-US" sz="2400" dirty="0">
                <a:solidFill>
                  <a:schemeClr val="tx1"/>
                </a:solidFill>
              </a:rPr>
              <a:t>Enrolment No. PG/16/019</a:t>
            </a:r>
          </a:p>
        </p:txBody>
      </p:sp>
      <p:pic>
        <p:nvPicPr>
          <p:cNvPr id="1026" name="Picture 2" descr="C:\Users\archana\Desktop\iihmr-delhi-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24536"/>
            <a:ext cx="6477000" cy="1052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3276600" y="3733800"/>
            <a:ext cx="2552700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17387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0"/>
            <a:ext cx="8229600" cy="1143000"/>
          </a:xfrm>
        </p:spPr>
        <p:txBody>
          <a:bodyPr/>
          <a:lstStyle/>
          <a:p>
            <a:r>
              <a:rPr lang="en-US" dirty="0"/>
              <a:t>Study Findings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archana\Desktop\iihmr-delhi-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24536"/>
            <a:ext cx="6477000" cy="1052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90561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rchana\Desktop\iihmr-delhi-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24536"/>
            <a:ext cx="6477000" cy="1052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1891558"/>
              </p:ext>
            </p:extLst>
          </p:nvPr>
        </p:nvGraphicFramePr>
        <p:xfrm>
          <a:off x="381000" y="76200"/>
          <a:ext cx="8458200" cy="58788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8030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34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17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798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Questions  for Bariatric surgeons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596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Is regular post-op follow-up required to achieve desirable results in your patient’s weight loss journey?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Yes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 (100%)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9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Are you satisfied with Remote Patient Monitoring and remote health data tracking?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Yes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 (80%)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79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Do patients share health data based on predefined protocol using the digital application?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Yes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 (60%)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596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After you adopted Remote Patient Monitoring and health data tracking, Has the frequency of post-op follow-up increased?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Yes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 (80%)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79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Is digital method of post-op follow-up beneficial for your practice?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Yes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 (80%)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3596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Have the predefined digital bariatric practice management templates made the process of post-op patient follow-up easy for you?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Yes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 (100%)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3596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Were you able to identify high risk patients in real time through remote patient monitoring solution?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Yes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 (100%)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3596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Did you face significant challenges while convincing your patients for digital process of post-op follow-up?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Yes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 (80%)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79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Would you like to recommend your colleagues towards remote patient monitoring practice?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Yes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5 (100%)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742950" y="23637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90561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rchana\Desktop\iihmr-delhi-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24536"/>
            <a:ext cx="6477000" cy="1052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0689785"/>
              </p:ext>
            </p:extLst>
          </p:nvPr>
        </p:nvGraphicFramePr>
        <p:xfrm>
          <a:off x="381000" y="228603"/>
          <a:ext cx="8458201" cy="56806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8030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34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17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635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Questions  for Patients</a:t>
                      </a:r>
                      <a:endParaRPr lang="en-US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 </a:t>
                      </a:r>
                      <a:endParaRPr lang="en-US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 </a:t>
                      </a:r>
                      <a:endParaRPr lang="en-US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1114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Has regular health data sharing through digital application helped you to achieve your desirable excess weight loss goals?</a:t>
                      </a:r>
                      <a:endParaRPr lang="en-US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Yes</a:t>
                      </a:r>
                      <a:endParaRPr lang="en-US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5 (100%)</a:t>
                      </a:r>
                      <a:endParaRPr lang="en-US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557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Are you satisfied with digital health data tracking system?</a:t>
                      </a:r>
                      <a:endParaRPr lang="en-US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Yes</a:t>
                      </a:r>
                      <a:endParaRPr lang="en-US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4 (80%)</a:t>
                      </a:r>
                      <a:endParaRPr lang="en-US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557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Did you find the digital post-op health tracking process easy to follow and use?</a:t>
                      </a:r>
                      <a:endParaRPr lang="en-US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Yes</a:t>
                      </a:r>
                      <a:endParaRPr lang="en-US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3 (60%)</a:t>
                      </a:r>
                      <a:endParaRPr lang="en-US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81114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Do you share health data through digital system with your doctor as per the predefined protocol?</a:t>
                      </a:r>
                      <a:endParaRPr lang="en-US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Yes</a:t>
                      </a:r>
                      <a:endParaRPr lang="en-US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3 (60%)</a:t>
                      </a:r>
                      <a:endParaRPr lang="en-US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0557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Is remote health data sharing and tracking beneficial for post-op excess weight loss journey?</a:t>
                      </a:r>
                      <a:endParaRPr lang="en-US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Yes</a:t>
                      </a:r>
                      <a:endParaRPr lang="en-US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5 (100%)</a:t>
                      </a:r>
                      <a:endParaRPr lang="en-US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81114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Do you feel digital application has helped you to save time and cost for physical follow-up appointments?</a:t>
                      </a:r>
                      <a:endParaRPr lang="en-US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Yes</a:t>
                      </a:r>
                      <a:endParaRPr lang="en-US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5 (100%)</a:t>
                      </a:r>
                      <a:endParaRPr lang="en-US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0557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Do you feel post-op follow-up has helped you to maintain and achieve desired EWL goals?</a:t>
                      </a:r>
                      <a:endParaRPr lang="en-US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Yes</a:t>
                      </a:r>
                      <a:endParaRPr lang="en-US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4 (80%)</a:t>
                      </a:r>
                      <a:endParaRPr lang="en-US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81114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Was it difficult to understand the digital process of post-op follow-up during the initial phase of follow-up?</a:t>
                      </a:r>
                      <a:endParaRPr lang="en-US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Yes</a:t>
                      </a:r>
                      <a:endParaRPr lang="en-US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3 (60%)</a:t>
                      </a:r>
                      <a:endParaRPr lang="en-US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3361">
                <a:tc>
                  <a:txBody>
                    <a:bodyPr/>
                    <a:lstStyle/>
                    <a:p>
                      <a:endParaRPr lang="en-US" sz="1600">
                        <a:effectLst/>
                        <a:latin typeface="+mn-lt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600">
                        <a:effectLst/>
                        <a:latin typeface="+mn-lt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6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90561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Interpretation:</a:t>
            </a:r>
          </a:p>
        </p:txBody>
      </p:sp>
      <p:pic>
        <p:nvPicPr>
          <p:cNvPr id="4" name="Picture 2" descr="C:\Users\archana\Desktop\iihmr-delhi-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24536"/>
            <a:ext cx="6477000" cy="1052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9879610"/>
              </p:ext>
            </p:extLst>
          </p:nvPr>
        </p:nvGraphicFramePr>
        <p:xfrm>
          <a:off x="457200" y="1600200"/>
          <a:ext cx="8229600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 Criteria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Bariatric surgeon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Patient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Need for post-op follow-up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90%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Perception on experience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dirty="0"/>
                        <a:t>of RPM practice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   86.67%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80%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Effectiveness</a:t>
                      </a:r>
                      <a:r>
                        <a:rPr lang="en-US" sz="2400" baseline="0" dirty="0"/>
                        <a:t> of post-op follow-up process through RPM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85%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85%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Challenges</a:t>
                      </a:r>
                      <a:r>
                        <a:rPr lang="en-US" sz="2400" baseline="0" dirty="0"/>
                        <a:t> encountered in experiencing RPM practice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80%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60%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90561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9037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/>
              <a:t>Not enough literature work available.</a:t>
            </a:r>
          </a:p>
          <a:p>
            <a:r>
              <a:rPr lang="en-US" sz="2400" dirty="0"/>
              <a:t>Huge potential of </a:t>
            </a:r>
            <a:r>
              <a:rPr lang="en-IN" sz="2400" dirty="0"/>
              <a:t>Information and Communications Technologies(ICT).</a:t>
            </a:r>
          </a:p>
          <a:p>
            <a:r>
              <a:rPr lang="en-IN" sz="2400" dirty="0"/>
              <a:t>Appropriate strategy planning for dealing with challenging factors.</a:t>
            </a:r>
          </a:p>
          <a:p>
            <a:pPr marL="0" indent="0" algn="ctr">
              <a:buNone/>
            </a:pPr>
            <a:r>
              <a:rPr lang="en-US" sz="4400" dirty="0">
                <a:latin typeface="+mj-lt"/>
              </a:rPr>
              <a:t>Conclusion</a:t>
            </a:r>
          </a:p>
          <a:p>
            <a:pPr marL="0" indent="0" algn="just">
              <a:buNone/>
            </a:pPr>
            <a:endParaRPr lang="en-IN" sz="2400" dirty="0"/>
          </a:p>
          <a:p>
            <a:pPr marL="0" indent="0" algn="just">
              <a:buNone/>
            </a:pPr>
            <a:r>
              <a:rPr lang="en-IN" sz="2400" dirty="0"/>
              <a:t>Strong need to integrate digital applications with the standard post-op weight loss journey</a:t>
            </a:r>
          </a:p>
          <a:p>
            <a:endParaRPr lang="en-IN" sz="2400" dirty="0"/>
          </a:p>
          <a:p>
            <a:endParaRPr lang="en-US" sz="2400" dirty="0"/>
          </a:p>
        </p:txBody>
      </p:sp>
      <p:pic>
        <p:nvPicPr>
          <p:cNvPr id="4" name="Picture 2" descr="C:\Users\archana\Desktop\iihmr-delhi-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24536"/>
            <a:ext cx="6477000" cy="1052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90561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4600"/>
            <a:ext cx="8229600" cy="1143000"/>
          </a:xfrm>
        </p:spPr>
        <p:txBody>
          <a:bodyPr/>
          <a:lstStyle/>
          <a:p>
            <a:r>
              <a:rPr lang="en-US" dirty="0"/>
              <a:t>Thank you for your attention!</a:t>
            </a:r>
          </a:p>
        </p:txBody>
      </p:sp>
      <p:pic>
        <p:nvPicPr>
          <p:cNvPr id="4" name="Picture 2" descr="C:\Users\archana\Desktop\iihmr-delhi-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24536"/>
            <a:ext cx="6477000" cy="1052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9056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of Content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3837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/>
              <a:t>Organization Profile</a:t>
            </a:r>
          </a:p>
          <a:p>
            <a:r>
              <a:rPr lang="en-US" sz="2400" dirty="0"/>
              <a:t>Background</a:t>
            </a:r>
          </a:p>
          <a:p>
            <a:r>
              <a:rPr lang="en-US" sz="2400" dirty="0"/>
              <a:t>Review of Literature</a:t>
            </a:r>
          </a:p>
          <a:p>
            <a:r>
              <a:rPr lang="en-US" sz="2400" dirty="0"/>
              <a:t>Objectives</a:t>
            </a:r>
          </a:p>
          <a:p>
            <a:r>
              <a:rPr lang="en-US" sz="2400" dirty="0"/>
              <a:t>Methodology</a:t>
            </a:r>
          </a:p>
          <a:p>
            <a:r>
              <a:rPr lang="en-US" sz="2400" dirty="0"/>
              <a:t>Study Findings</a:t>
            </a:r>
          </a:p>
          <a:p>
            <a:r>
              <a:rPr lang="en-US" sz="2400" dirty="0"/>
              <a:t>Discussion and Conclusion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  <p:pic>
        <p:nvPicPr>
          <p:cNvPr id="4" name="Picture 2" descr="C:\Users\archana\Desktop\iihmr-delhi-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24536"/>
            <a:ext cx="6477000" cy="1052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9056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457200" y="274638"/>
            <a:ext cx="8229600" cy="1143000"/>
          </a:xfrm>
        </p:spPr>
        <p:txBody>
          <a:bodyPr/>
          <a:lstStyle/>
          <a:p>
            <a:r>
              <a:rPr lang="en-US" dirty="0"/>
              <a:t>Organization Profile -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3837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/>
              <a:t>A global telecom consulting group.</a:t>
            </a:r>
          </a:p>
          <a:p>
            <a:r>
              <a:rPr lang="en-US" sz="2400" dirty="0"/>
              <a:t>Headquartered in Germany with regional offices in New Delhi and Amsterdam.</a:t>
            </a:r>
          </a:p>
          <a:p>
            <a:r>
              <a:rPr lang="en-US" sz="2400" dirty="0"/>
              <a:t>Philosophy : </a:t>
            </a:r>
            <a:r>
              <a:rPr lang="en-US" sz="2400" b="1" dirty="0"/>
              <a:t>“Innovative Solutions, Global Approach”</a:t>
            </a:r>
            <a:endParaRPr lang="en-US" sz="2400" dirty="0"/>
          </a:p>
          <a:p>
            <a:r>
              <a:rPr lang="en-US" sz="2400" dirty="0"/>
              <a:t>Mission: </a:t>
            </a:r>
            <a:r>
              <a:rPr lang="en-US" sz="2400" b="1" dirty="0"/>
              <a:t>“Solution that makes an impact”</a:t>
            </a:r>
            <a:endParaRPr lang="en-US" sz="2400" dirty="0"/>
          </a:p>
          <a:p>
            <a:r>
              <a:rPr lang="en-US" sz="2400" dirty="0"/>
              <a:t>Key Expertise 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400" dirty="0"/>
              <a:t>Telecommunication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400" dirty="0"/>
              <a:t>Internet Of Things (IoT)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400" dirty="0"/>
              <a:t>Digital Health</a:t>
            </a:r>
          </a:p>
          <a:p>
            <a:endParaRPr lang="en-US" sz="2000" dirty="0"/>
          </a:p>
        </p:txBody>
      </p:sp>
      <p:pic>
        <p:nvPicPr>
          <p:cNvPr id="4" name="Picture 2" descr="C:\Users\archana\Desktop\iihmr-delhi-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24536"/>
            <a:ext cx="6477000" cy="1052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6096000" y="638175"/>
            <a:ext cx="2076450" cy="428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9056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0037"/>
            <a:ext cx="8229600" cy="4525963"/>
          </a:xfrm>
        </p:spPr>
        <p:txBody>
          <a:bodyPr/>
          <a:lstStyle/>
          <a:p>
            <a:r>
              <a:rPr lang="en-US" sz="2400" dirty="0"/>
              <a:t>Obesity – A common and serious health problem.</a:t>
            </a:r>
          </a:p>
          <a:p>
            <a:r>
              <a:rPr lang="en-US" sz="2400" dirty="0"/>
              <a:t>Morbidity and Mortality associated health consequences.</a:t>
            </a:r>
          </a:p>
          <a:p>
            <a:r>
              <a:rPr lang="en-US" sz="2400" dirty="0"/>
              <a:t>Bariatric surgery - most accepted treatment for patients with Body Mass Index (BMI) &gt;= 40 Kg/m2.</a:t>
            </a:r>
          </a:p>
          <a:p>
            <a:r>
              <a:rPr lang="en-US" sz="2400" dirty="0"/>
              <a:t>Long term post-op follow-up is the key to success of bariatric surgery.</a:t>
            </a:r>
          </a:p>
          <a:p>
            <a:r>
              <a:rPr lang="en-US" sz="2400" dirty="0"/>
              <a:t>Remote Patient Monitoring (RPM) – A potential accelerator of Post-op follow-up.</a:t>
            </a:r>
          </a:p>
          <a:p>
            <a:endParaRPr lang="en-US" sz="2000" dirty="0"/>
          </a:p>
        </p:txBody>
      </p:sp>
      <p:pic>
        <p:nvPicPr>
          <p:cNvPr id="4" name="Picture 2" descr="C:\Users\archana\Desktop\iihmr-delhi-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24536"/>
            <a:ext cx="6477000" cy="1052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5261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of Literature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3837"/>
            <a:ext cx="8229600" cy="4525963"/>
          </a:xfrm>
        </p:spPr>
        <p:txBody>
          <a:bodyPr/>
          <a:lstStyle/>
          <a:p>
            <a:r>
              <a:rPr lang="en-US" sz="2400" dirty="0"/>
              <a:t>Obesity- a leading concern for public health with expected continuous rise in prevalence rate.</a:t>
            </a:r>
          </a:p>
          <a:p>
            <a:r>
              <a:rPr lang="en-US" sz="2400" dirty="0"/>
              <a:t>A multifactorial disease with associated co-morbidities.</a:t>
            </a:r>
          </a:p>
          <a:p>
            <a:r>
              <a:rPr lang="en-US" sz="2400" dirty="0"/>
              <a:t>Multiple preventive aspects and treatments have been highlighted.</a:t>
            </a:r>
          </a:p>
          <a:p>
            <a:r>
              <a:rPr lang="en-US" sz="2400" dirty="0"/>
              <a:t>Benefits of post-op follow-up after bariatric surgery greatly outweigh the risks.</a:t>
            </a:r>
          </a:p>
          <a:p>
            <a:r>
              <a:rPr lang="en-US" sz="2400" dirty="0"/>
              <a:t>Integrated Mobile Technology system – A scalable, cost effective means of physician directed weight loss treatment.</a:t>
            </a:r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4" name="Picture 2" descr="C:\Users\archana\Desktop\iihmr-delhi-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24536"/>
            <a:ext cx="6477000" cy="1052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9056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08037"/>
            <a:ext cx="8229600" cy="4525963"/>
          </a:xfrm>
        </p:spPr>
        <p:txBody>
          <a:bodyPr>
            <a:normAutofit fontScale="25000" lnSpcReduction="20000"/>
          </a:bodyPr>
          <a:lstStyle/>
          <a:p>
            <a:r>
              <a:rPr lang="en-IN" sz="9600" b="1" u="sng" dirty="0"/>
              <a:t>General Objective</a:t>
            </a:r>
            <a:r>
              <a:rPr lang="en-IN" sz="9600" dirty="0"/>
              <a:t>:</a:t>
            </a:r>
            <a:endParaRPr lang="en-US" sz="9600" dirty="0"/>
          </a:p>
          <a:p>
            <a:pPr marL="0" indent="0">
              <a:buNone/>
            </a:pPr>
            <a:r>
              <a:rPr lang="en-IN" sz="9600" dirty="0"/>
              <a:t> </a:t>
            </a:r>
            <a:endParaRPr lang="en-US" sz="9600" dirty="0"/>
          </a:p>
          <a:p>
            <a:pPr marL="0" indent="0">
              <a:buNone/>
            </a:pPr>
            <a:r>
              <a:rPr lang="en-IN" sz="9600" dirty="0"/>
              <a:t>To study the need for long term follow-up with patients after Bariatric surgery and to assess the role of ICT in enhancing the effectiveness of this process of follow-up.</a:t>
            </a:r>
            <a:endParaRPr lang="en-US" sz="9600" dirty="0"/>
          </a:p>
          <a:p>
            <a:pPr marL="0" indent="0">
              <a:buNone/>
            </a:pPr>
            <a:r>
              <a:rPr lang="en-IN" sz="9600" dirty="0"/>
              <a:t> </a:t>
            </a:r>
            <a:endParaRPr lang="en-US" sz="9600" dirty="0"/>
          </a:p>
          <a:p>
            <a:r>
              <a:rPr lang="en-IN" sz="9600" b="1" u="sng" dirty="0"/>
              <a:t>Specific Objectives: </a:t>
            </a:r>
            <a:endParaRPr lang="en-US" sz="9600" dirty="0"/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IN" sz="9600" dirty="0"/>
              <a:t>To understand the perception of doctors and patients regarding the role of technology in making the process of follow-up after Bariatric surgery more efficient and hassle free.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IN" sz="9600" dirty="0"/>
              <a:t>To explore the need of long term patient follow-up after Bariatric surgery.</a:t>
            </a:r>
            <a:endParaRPr lang="en-US" sz="9600" dirty="0"/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IN" sz="9600" dirty="0"/>
              <a:t>To identify benefits of extensive follow-up of patients after Bariatric surgery.</a:t>
            </a:r>
            <a:r>
              <a:rPr lang="en-IN" sz="4400" b="1" dirty="0"/>
              <a:t> </a:t>
            </a:r>
            <a:endParaRPr lang="en-US" sz="4400" dirty="0"/>
          </a:p>
          <a:p>
            <a:endParaRPr lang="en-US" sz="2400" dirty="0"/>
          </a:p>
        </p:txBody>
      </p:sp>
      <p:pic>
        <p:nvPicPr>
          <p:cNvPr id="4" name="Picture 2" descr="C:\Users\archana\Desktop\iihmr-delhi-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24536"/>
            <a:ext cx="6477000" cy="1052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9056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/>
              <a:t>Methodology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3837"/>
            <a:ext cx="8229600" cy="4525963"/>
          </a:xfrm>
        </p:spPr>
        <p:txBody>
          <a:bodyPr>
            <a:normAutofit fontScale="25000" lnSpcReduction="20000"/>
          </a:bodyPr>
          <a:lstStyle/>
          <a:p>
            <a:r>
              <a:rPr lang="en-IN" sz="9600" b="1" u="sng" dirty="0"/>
              <a:t>Study Area:</a:t>
            </a:r>
            <a:r>
              <a:rPr lang="en-US" sz="9600" dirty="0"/>
              <a:t> </a:t>
            </a:r>
          </a:p>
          <a:p>
            <a:pPr marL="0" indent="0">
              <a:buNone/>
            </a:pPr>
            <a:r>
              <a:rPr lang="en-US" sz="9600" dirty="0"/>
              <a:t>     </a:t>
            </a:r>
            <a:r>
              <a:rPr lang="en-IN" sz="9600" dirty="0"/>
              <a:t>Hospitals of Mumbai.</a:t>
            </a:r>
            <a:endParaRPr lang="en-US" sz="9600" dirty="0"/>
          </a:p>
          <a:p>
            <a:r>
              <a:rPr lang="en-IN" sz="9600" b="1" u="sng" dirty="0"/>
              <a:t>Study Period</a:t>
            </a:r>
            <a:r>
              <a:rPr lang="en-IN" sz="9600" b="1" dirty="0"/>
              <a:t>:</a:t>
            </a:r>
            <a:r>
              <a:rPr lang="en-US" sz="9600" dirty="0"/>
              <a:t> </a:t>
            </a:r>
          </a:p>
          <a:p>
            <a:pPr marL="0" indent="0">
              <a:buNone/>
            </a:pPr>
            <a:r>
              <a:rPr lang="en-US" sz="9600" dirty="0"/>
              <a:t>    </a:t>
            </a:r>
            <a:r>
              <a:rPr lang="en-IN" sz="9600" dirty="0"/>
              <a:t>1 month time (1</a:t>
            </a:r>
            <a:r>
              <a:rPr lang="en-IN" sz="9600" baseline="30000" dirty="0"/>
              <a:t>st</a:t>
            </a:r>
            <a:r>
              <a:rPr lang="en-IN" sz="9600" dirty="0"/>
              <a:t> April, 2018 to 30</a:t>
            </a:r>
            <a:r>
              <a:rPr lang="en-IN" sz="9600" baseline="30000" dirty="0"/>
              <a:t>th</a:t>
            </a:r>
            <a:r>
              <a:rPr lang="en-IN" sz="9600" dirty="0"/>
              <a:t> April, 2018)</a:t>
            </a:r>
            <a:endParaRPr lang="en-US" sz="9600" dirty="0"/>
          </a:p>
          <a:p>
            <a:r>
              <a:rPr lang="en-IN" sz="9600" b="1" u="sng" dirty="0"/>
              <a:t>Study Design</a:t>
            </a:r>
            <a:r>
              <a:rPr lang="en-IN" sz="9600" b="1" dirty="0"/>
              <a:t>:</a:t>
            </a:r>
            <a:r>
              <a:rPr lang="en-US" sz="9600" dirty="0"/>
              <a:t> </a:t>
            </a:r>
          </a:p>
          <a:p>
            <a:pPr marL="0" indent="0">
              <a:buNone/>
            </a:pPr>
            <a:r>
              <a:rPr lang="en-US" sz="9600" dirty="0"/>
              <a:t>     </a:t>
            </a:r>
            <a:r>
              <a:rPr lang="en-IN" sz="9600" dirty="0"/>
              <a:t>Exploratory and Descriptive Research design </a:t>
            </a:r>
            <a:endParaRPr lang="en-US" sz="9600" dirty="0"/>
          </a:p>
          <a:p>
            <a:r>
              <a:rPr lang="en-IN" sz="9600" b="1" u="sng" dirty="0"/>
              <a:t>Study Population</a:t>
            </a:r>
            <a:r>
              <a:rPr lang="en-IN" sz="9600" b="1" dirty="0"/>
              <a:t>:</a:t>
            </a:r>
            <a:r>
              <a:rPr lang="en-US" sz="9600" dirty="0"/>
              <a:t> </a:t>
            </a:r>
          </a:p>
          <a:p>
            <a:pPr marL="0" indent="0">
              <a:buNone/>
            </a:pPr>
            <a:r>
              <a:rPr lang="en-US" sz="9600" dirty="0"/>
              <a:t>     </a:t>
            </a:r>
            <a:r>
              <a:rPr lang="en-IN" sz="9600" dirty="0"/>
              <a:t>The Study included two different types of participants:</a:t>
            </a:r>
            <a:endParaRPr lang="en-US" sz="96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IN" sz="9600" dirty="0"/>
              <a:t>Bariatric Surgeons from hospitals of Mumbai.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IN" sz="9600" dirty="0"/>
              <a:t>Patients who have undergone Bariatric surgery.</a:t>
            </a:r>
            <a:endParaRPr lang="en-US" sz="9600" dirty="0"/>
          </a:p>
          <a:p>
            <a:pPr marL="0" indent="0">
              <a:buNone/>
            </a:pPr>
            <a:r>
              <a:rPr lang="en-IN" sz="9600" b="1" dirty="0"/>
              <a:t> </a:t>
            </a:r>
            <a:endParaRPr lang="en-US" sz="9600" dirty="0"/>
          </a:p>
          <a:p>
            <a:pPr marL="0" indent="0">
              <a:buNone/>
            </a:pPr>
            <a:r>
              <a:rPr lang="en-IN" sz="9600" b="1" dirty="0"/>
              <a:t> </a:t>
            </a:r>
            <a:endParaRPr lang="en-US" sz="9600" dirty="0"/>
          </a:p>
          <a:p>
            <a:r>
              <a:rPr lang="en-IN" b="1" dirty="0"/>
              <a:t> 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2" descr="C:\Users\archana\Desktop\iihmr-delhi-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24536"/>
            <a:ext cx="6477000" cy="1052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9056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08037"/>
            <a:ext cx="8229600" cy="4525963"/>
          </a:xfrm>
        </p:spPr>
        <p:txBody>
          <a:bodyPr>
            <a:noAutofit/>
          </a:bodyPr>
          <a:lstStyle/>
          <a:p>
            <a:r>
              <a:rPr lang="en-IN" sz="2400" b="1" u="sng" dirty="0"/>
              <a:t>Sampling Technique:</a:t>
            </a:r>
            <a:r>
              <a:rPr lang="en-US" sz="2400" dirty="0"/>
              <a:t> </a:t>
            </a:r>
            <a:r>
              <a:rPr lang="en-IN" sz="2400" dirty="0"/>
              <a:t>Convenient type of Non Probability Sampling technique .</a:t>
            </a:r>
            <a:endParaRPr lang="en-US" sz="2400" dirty="0"/>
          </a:p>
          <a:p>
            <a:r>
              <a:rPr lang="en-IN" sz="2400" b="1" u="sng" dirty="0"/>
              <a:t>Sample Size:</a:t>
            </a:r>
            <a:r>
              <a:rPr lang="en-US" sz="2400" dirty="0"/>
              <a:t> </a:t>
            </a:r>
            <a:r>
              <a:rPr lang="en-IN" sz="2400" dirty="0"/>
              <a:t>Five bariatric surgeons from hospitals of Mumbai and five patients who have undergone bariatric surgery .</a:t>
            </a:r>
            <a:r>
              <a:rPr lang="en-IN" sz="2400" b="1" u="sng" dirty="0"/>
              <a:t> Inclusion criteria :</a:t>
            </a:r>
            <a:r>
              <a:rPr lang="en-US" sz="2400" b="1" u="sng" dirty="0"/>
              <a:t>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IN" sz="2400" dirty="0"/>
              <a:t>Bariatric surgeons and the patients who have undergone Bariatric surgery ; </a:t>
            </a:r>
            <a:endParaRPr lang="en-US" sz="24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IN" sz="2400" dirty="0"/>
              <a:t>Willing to take part in the study. </a:t>
            </a:r>
            <a:endParaRPr lang="en-US" sz="2400" dirty="0"/>
          </a:p>
          <a:p>
            <a:r>
              <a:rPr lang="en-IN" sz="2400" b="1" u="sng" dirty="0"/>
              <a:t>Exclusion criteria :</a:t>
            </a:r>
            <a:endParaRPr lang="en-US" sz="2400" b="1" u="sng" dirty="0"/>
          </a:p>
          <a:p>
            <a:pPr marL="800100" lvl="2" indent="0">
              <a:buNone/>
            </a:pPr>
            <a:r>
              <a:rPr lang="en-IN" dirty="0"/>
              <a:t>Participants who did not complete the questionnaire or were not willing to take part in the study. </a:t>
            </a:r>
            <a:endParaRPr lang="en-US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  <p:pic>
        <p:nvPicPr>
          <p:cNvPr id="4" name="Picture 2" descr="C:\Users\archana\Desktop\iihmr-delhi-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24536"/>
            <a:ext cx="6477000" cy="1052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90561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4525963"/>
          </a:xfrm>
        </p:spPr>
        <p:txBody>
          <a:bodyPr>
            <a:noAutofit/>
          </a:bodyPr>
          <a:lstStyle/>
          <a:p>
            <a:r>
              <a:rPr lang="en-IN" sz="2400" b="1" u="sng" dirty="0"/>
              <a:t>Tools and Techniques</a:t>
            </a:r>
            <a:r>
              <a:rPr lang="en-IN" sz="2400" dirty="0"/>
              <a:t>:</a:t>
            </a:r>
            <a:endParaRPr lang="en-US" sz="24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IN" sz="2400" dirty="0"/>
              <a:t>Cross sectional study using Questionnaire and Informal Interviews.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IN" sz="2400" dirty="0"/>
              <a:t>Closed ended questions based on: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IN" dirty="0"/>
              <a:t>Perception of participants on the quality of service provided by Remote patient monitoring,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IN" dirty="0"/>
              <a:t>Feasibility and effectiveness of follow-up process with and without  Remote patient monitoring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IN" dirty="0"/>
              <a:t>Problems encountered by participants during RPM experience </a:t>
            </a:r>
            <a:endParaRPr lang="en-US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IN" sz="2400" dirty="0"/>
              <a:t>Data collection through e-mail and direct contact .</a:t>
            </a:r>
            <a:endParaRPr lang="en-US" sz="24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IN" sz="2400" dirty="0"/>
              <a:t>Purpose of the study was explained and Informed written consent was taken  </a:t>
            </a:r>
            <a:endParaRPr lang="en-US" sz="2400" dirty="0"/>
          </a:p>
        </p:txBody>
      </p:sp>
      <p:pic>
        <p:nvPicPr>
          <p:cNvPr id="4" name="Picture 2" descr="C:\Users\archana\Desktop\iihmr-delhi-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24536"/>
            <a:ext cx="6477000" cy="1052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90561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606</TotalTime>
  <Words>849</Words>
  <Application>Microsoft Macintosh PowerPoint</Application>
  <PresentationFormat>On-screen Show (4:3)</PresentationFormat>
  <Paragraphs>157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Times New Roman</vt:lpstr>
      <vt:lpstr>Wingdings</vt:lpstr>
      <vt:lpstr>Office Theme</vt:lpstr>
      <vt:lpstr>Perception of doctors and patients regarding ICT enabled follow-up after bariatric surgery </vt:lpstr>
      <vt:lpstr>List of Content</vt:lpstr>
      <vt:lpstr>Organization Profile - </vt:lpstr>
      <vt:lpstr>Background</vt:lpstr>
      <vt:lpstr>Review of Literature</vt:lpstr>
      <vt:lpstr>Objectives</vt:lpstr>
      <vt:lpstr>Methodology</vt:lpstr>
      <vt:lpstr>PowerPoint Presentation</vt:lpstr>
      <vt:lpstr>PowerPoint Presentation</vt:lpstr>
      <vt:lpstr>Study Findings</vt:lpstr>
      <vt:lpstr>PowerPoint Presentation</vt:lpstr>
      <vt:lpstr>PowerPoint Presentation</vt:lpstr>
      <vt:lpstr>Interpretation:</vt:lpstr>
      <vt:lpstr>Discussion</vt:lpstr>
      <vt:lpstr>Thank you for your attention!</vt:lpstr>
    </vt:vector>
  </TitlesOfParts>
  <LinksUpToDate>false</LinksUpToDate>
  <SharedDoc>false</SharedDoc>
  <HyperlinksChanged>false</HyperlinksChanged>
  <AppVersion>16.0013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archana</dc:creator>
  <cp:lastModifiedBy>Ravi Sood</cp:lastModifiedBy>
  <cp:revision>20</cp:revision>
  <dcterms:created xsi:type="dcterms:W3CDTF">2018-05-10T08:09:29Z</dcterms:created>
  <dcterms:modified xsi:type="dcterms:W3CDTF">2018-05-26T06:23:09Z</dcterms:modified>
</cp:coreProperties>
</file>