
<file path=[Content_Types].xml><?xml version="1.0" encoding="utf-8"?>
<Types xmlns="http://schemas.openxmlformats.org/package/2006/content-types">
  <Default Extension="png" ContentType="image/png"/>
  <Default Extension="svg" ContentType="image/svg+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79" r:id="rId2"/>
    <p:sldId id="288" r:id="rId3"/>
    <p:sldId id="290" r:id="rId4"/>
    <p:sldId id="291" r:id="rId5"/>
    <p:sldId id="289" r:id="rId6"/>
    <p:sldId id="260" r:id="rId7"/>
    <p:sldId id="262" r:id="rId8"/>
    <p:sldId id="268" r:id="rId9"/>
    <p:sldId id="280" r:id="rId10"/>
    <p:sldId id="292" r:id="rId11"/>
    <p:sldId id="293" r:id="rId12"/>
    <p:sldId id="294" r:id="rId13"/>
    <p:sldId id="281" r:id="rId14"/>
    <p:sldId id="282" r:id="rId15"/>
    <p:sldId id="283" r:id="rId16"/>
    <p:sldId id="284" r:id="rId17"/>
    <p:sldId id="278" r:id="rId18"/>
    <p:sldId id="286" r:id="rId19"/>
    <p:sldId id="285" r:id="rId20"/>
    <p:sldId id="28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279E874-C291-4453-82A3-D0AA98997ECF}">
          <p14:sldIdLst>
            <p14:sldId id="279"/>
            <p14:sldId id="288"/>
            <p14:sldId id="290"/>
            <p14:sldId id="291"/>
            <p14:sldId id="289"/>
            <p14:sldId id="260"/>
            <p14:sldId id="262"/>
            <p14:sldId id="268"/>
            <p14:sldId id="280"/>
            <p14:sldId id="292"/>
            <p14:sldId id="293"/>
            <p14:sldId id="294"/>
            <p14:sldId id="281"/>
            <p14:sldId id="282"/>
            <p14:sldId id="283"/>
            <p14:sldId id="284"/>
            <p14:sldId id="278"/>
            <p14:sldId id="286"/>
            <p14:sldId id="285"/>
            <p14:sldId id="28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DA080FD-BA5C-4534-82C7-A69DB4CC3EC1}" type="datetimeFigureOut">
              <a:rPr lang="en-US" smtClean="0"/>
              <a:t>5/26/2018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D50893-1379-4D59-838C-D443EB46DCBF}" type="slidenum">
              <a:rPr lang="en-US" smtClean="0"/>
              <a:t>‹#›</a:t>
            </a:fld>
            <a:endParaRPr lang="en-US"/>
          </a:p>
        </p:txBody>
      </p:sp>
    </p:spTree>
    <p:extLst>
      <p:ext uri="{BB962C8B-B14F-4D97-AF65-F5344CB8AC3E}">
        <p14:creationId xmlns:p14="http://schemas.microsoft.com/office/powerpoint/2010/main" val="345314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A080FD-BA5C-4534-82C7-A69DB4CC3EC1}" type="datetimeFigureOut">
              <a:rPr lang="en-US" smtClean="0"/>
              <a:t>5/26/2018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D50893-1379-4D59-838C-D443EB46DCBF}" type="slidenum">
              <a:rPr lang="en-US" smtClean="0"/>
              <a:t>‹#›</a:t>
            </a:fld>
            <a:endParaRPr lang="en-US"/>
          </a:p>
        </p:txBody>
      </p:sp>
    </p:spTree>
    <p:extLst>
      <p:ext uri="{BB962C8B-B14F-4D97-AF65-F5344CB8AC3E}">
        <p14:creationId xmlns:p14="http://schemas.microsoft.com/office/powerpoint/2010/main" val="1697420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A080FD-BA5C-4534-82C7-A69DB4CC3EC1}" type="datetimeFigureOut">
              <a:rPr lang="en-US" smtClean="0"/>
              <a:t>5/26/2018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D50893-1379-4D59-838C-D443EB46DCBF}" type="slidenum">
              <a:rPr lang="en-US" smtClean="0"/>
              <a:t>‹#›</a:t>
            </a:fld>
            <a:endParaRPr lang="en-US"/>
          </a:p>
        </p:txBody>
      </p:sp>
    </p:spTree>
    <p:extLst>
      <p:ext uri="{BB962C8B-B14F-4D97-AF65-F5344CB8AC3E}">
        <p14:creationId xmlns:p14="http://schemas.microsoft.com/office/powerpoint/2010/main" val="2250314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A080FD-BA5C-4534-82C7-A69DB4CC3EC1}" type="datetimeFigureOut">
              <a:rPr lang="en-US" smtClean="0"/>
              <a:t>5/26/2018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D50893-1379-4D59-838C-D443EB46DCBF}" type="slidenum">
              <a:rPr lang="en-US" smtClean="0"/>
              <a:t>‹#›</a:t>
            </a:fld>
            <a:endParaRPr lang="en-US"/>
          </a:p>
        </p:txBody>
      </p:sp>
    </p:spTree>
    <p:extLst>
      <p:ext uri="{BB962C8B-B14F-4D97-AF65-F5344CB8AC3E}">
        <p14:creationId xmlns:p14="http://schemas.microsoft.com/office/powerpoint/2010/main" val="3077721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DA080FD-BA5C-4534-82C7-A69DB4CC3EC1}" type="datetimeFigureOut">
              <a:rPr lang="en-US" smtClean="0"/>
              <a:t>5/26/2018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D50893-1379-4D59-838C-D443EB46DCBF}" type="slidenum">
              <a:rPr lang="en-US" smtClean="0"/>
              <a:t>‹#›</a:t>
            </a:fld>
            <a:endParaRPr lang="en-US"/>
          </a:p>
        </p:txBody>
      </p:sp>
    </p:spTree>
    <p:extLst>
      <p:ext uri="{BB962C8B-B14F-4D97-AF65-F5344CB8AC3E}">
        <p14:creationId xmlns:p14="http://schemas.microsoft.com/office/powerpoint/2010/main" val="583834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DA080FD-BA5C-4534-82C7-A69DB4CC3EC1}" type="datetimeFigureOut">
              <a:rPr lang="en-US" smtClean="0"/>
              <a:t>5/26/2018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D50893-1379-4D59-838C-D443EB46DCBF}" type="slidenum">
              <a:rPr lang="en-US" smtClean="0"/>
              <a:t>‹#›</a:t>
            </a:fld>
            <a:endParaRPr lang="en-US"/>
          </a:p>
        </p:txBody>
      </p:sp>
    </p:spTree>
    <p:extLst>
      <p:ext uri="{BB962C8B-B14F-4D97-AF65-F5344CB8AC3E}">
        <p14:creationId xmlns:p14="http://schemas.microsoft.com/office/powerpoint/2010/main" val="1981505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DA080FD-BA5C-4534-82C7-A69DB4CC3EC1}" type="datetimeFigureOut">
              <a:rPr lang="en-US" smtClean="0"/>
              <a:t>5/26/2018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D50893-1379-4D59-838C-D443EB46DCBF}" type="slidenum">
              <a:rPr lang="en-US" smtClean="0"/>
              <a:t>‹#›</a:t>
            </a:fld>
            <a:endParaRPr lang="en-US"/>
          </a:p>
        </p:txBody>
      </p:sp>
    </p:spTree>
    <p:extLst>
      <p:ext uri="{BB962C8B-B14F-4D97-AF65-F5344CB8AC3E}">
        <p14:creationId xmlns:p14="http://schemas.microsoft.com/office/powerpoint/2010/main" val="47569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DA080FD-BA5C-4534-82C7-A69DB4CC3EC1}" type="datetimeFigureOut">
              <a:rPr lang="en-US" smtClean="0"/>
              <a:t>5/26/2018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D50893-1379-4D59-838C-D443EB46DCBF}" type="slidenum">
              <a:rPr lang="en-US" smtClean="0"/>
              <a:t>‹#›</a:t>
            </a:fld>
            <a:endParaRPr lang="en-US"/>
          </a:p>
        </p:txBody>
      </p:sp>
    </p:spTree>
    <p:extLst>
      <p:ext uri="{BB962C8B-B14F-4D97-AF65-F5344CB8AC3E}">
        <p14:creationId xmlns:p14="http://schemas.microsoft.com/office/powerpoint/2010/main" val="822227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080FD-BA5C-4534-82C7-A69DB4CC3EC1}" type="datetimeFigureOut">
              <a:rPr lang="en-US" smtClean="0"/>
              <a:t>5/26/2018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D50893-1379-4D59-838C-D443EB46DCBF}" type="slidenum">
              <a:rPr lang="en-US" smtClean="0"/>
              <a:t>‹#›</a:t>
            </a:fld>
            <a:endParaRPr lang="en-US"/>
          </a:p>
        </p:txBody>
      </p:sp>
    </p:spTree>
    <p:extLst>
      <p:ext uri="{BB962C8B-B14F-4D97-AF65-F5344CB8AC3E}">
        <p14:creationId xmlns:p14="http://schemas.microsoft.com/office/powerpoint/2010/main" val="2382933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DA080FD-BA5C-4534-82C7-A69DB4CC3EC1}" type="datetimeFigureOut">
              <a:rPr lang="en-US" smtClean="0"/>
              <a:t>5/26/2018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D50893-1379-4D59-838C-D443EB46DCBF}" type="slidenum">
              <a:rPr lang="en-US" smtClean="0"/>
              <a:t>‹#›</a:t>
            </a:fld>
            <a:endParaRPr lang="en-US"/>
          </a:p>
        </p:txBody>
      </p:sp>
    </p:spTree>
    <p:extLst>
      <p:ext uri="{BB962C8B-B14F-4D97-AF65-F5344CB8AC3E}">
        <p14:creationId xmlns:p14="http://schemas.microsoft.com/office/powerpoint/2010/main" val="1240185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DA080FD-BA5C-4534-82C7-A69DB4CC3EC1}" type="datetimeFigureOut">
              <a:rPr lang="en-US" smtClean="0"/>
              <a:t>5/26/2018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D50893-1379-4D59-838C-D443EB46DCBF}" type="slidenum">
              <a:rPr lang="en-US" smtClean="0"/>
              <a:t>‹#›</a:t>
            </a:fld>
            <a:endParaRPr lang="en-US"/>
          </a:p>
        </p:txBody>
      </p:sp>
    </p:spTree>
    <p:extLst>
      <p:ext uri="{BB962C8B-B14F-4D97-AF65-F5344CB8AC3E}">
        <p14:creationId xmlns:p14="http://schemas.microsoft.com/office/powerpoint/2010/main" val="69052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A080FD-BA5C-4534-82C7-A69DB4CC3EC1}" type="datetimeFigureOut">
              <a:rPr lang="en-US" smtClean="0"/>
              <a:t>5/26/2018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D50893-1379-4D59-838C-D443EB46DCBF}" type="slidenum">
              <a:rPr lang="en-US" smtClean="0"/>
              <a:t>‹#›</a:t>
            </a:fld>
            <a:endParaRPr lang="en-US"/>
          </a:p>
        </p:txBody>
      </p:sp>
    </p:spTree>
    <p:extLst>
      <p:ext uri="{BB962C8B-B14F-4D97-AF65-F5344CB8AC3E}">
        <p14:creationId xmlns:p14="http://schemas.microsoft.com/office/powerpoint/2010/main" val="210893356"/>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4738254" y="296334"/>
            <a:ext cx="7730837" cy="7417415"/>
          </a:xfrm>
          <a:prstGeom prst="rect">
            <a:avLst/>
          </a:prstGeom>
          <a:noFill/>
        </p:spPr>
        <p:txBody>
          <a:bodyPr wrap="square" rtlCol="0">
            <a:spAutoFit/>
          </a:bodyPr>
          <a:lstStyle/>
          <a:p>
            <a:r>
              <a:rPr lang="en-US" sz="4400" b="1" dirty="0" smtClean="0"/>
              <a:t>Addressing early </a:t>
            </a:r>
            <a:r>
              <a:rPr lang="en-US" sz="4400" b="1" dirty="0"/>
              <a:t> malnutrition  </a:t>
            </a:r>
          </a:p>
          <a:p>
            <a:r>
              <a:rPr lang="en-US" sz="4400" b="1" dirty="0"/>
              <a:t>in children of rural </a:t>
            </a:r>
            <a:r>
              <a:rPr lang="en-US" sz="4400" b="1" dirty="0" smtClean="0"/>
              <a:t>Rajasthan</a:t>
            </a:r>
            <a:r>
              <a:rPr lang="en-US" sz="4400" b="1" dirty="0" smtClean="0"/>
              <a:t>: A Literature Review</a:t>
            </a:r>
            <a:r>
              <a:rPr lang="en-GB" sz="4400" dirty="0" smtClean="0"/>
              <a:t> </a:t>
            </a:r>
            <a:endParaRPr lang="en-GB" sz="4400" dirty="0"/>
          </a:p>
          <a:p>
            <a:endParaRPr lang="en-GB" sz="4400" dirty="0"/>
          </a:p>
          <a:p>
            <a:r>
              <a:rPr lang="en-GB" sz="2800" dirty="0" smtClean="0"/>
              <a:t>Presented by: </a:t>
            </a:r>
          </a:p>
          <a:p>
            <a:r>
              <a:rPr lang="en-GB" sz="2800" dirty="0" smtClean="0"/>
              <a:t>Rashmi Dhoundiyal (PG/16/043)</a:t>
            </a:r>
          </a:p>
          <a:p>
            <a:endParaRPr lang="en-GB" sz="2800" dirty="0"/>
          </a:p>
          <a:p>
            <a:r>
              <a:rPr lang="en-GB" sz="2800" dirty="0" smtClean="0"/>
              <a:t>Mentor:</a:t>
            </a:r>
          </a:p>
          <a:p>
            <a:r>
              <a:rPr lang="en-GB" sz="2800" dirty="0" smtClean="0"/>
              <a:t>Dr Dhananjay Srivastava (IIHMR-Delhi)</a:t>
            </a:r>
          </a:p>
          <a:p>
            <a:endParaRPr lang="en-GB" sz="2800" dirty="0"/>
          </a:p>
          <a:p>
            <a:endParaRPr lang="en-GB" sz="2800" dirty="0"/>
          </a:p>
          <a:p>
            <a:endParaRPr lang="en-GB" sz="4400" dirty="0"/>
          </a:p>
          <a:p>
            <a:endParaRPr lang="en-US" sz="2800" dirty="0"/>
          </a:p>
          <a:p>
            <a:r>
              <a:rPr lang="en-US" sz="3200" dirty="0"/>
              <a:t>                </a:t>
            </a:r>
          </a:p>
        </p:txBody>
      </p:sp>
      <p:pic>
        <p:nvPicPr>
          <p:cNvPr id="3074" name="Picture 2" descr="Image result for malnutrition in rajasth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49432"/>
            <a:ext cx="4423834" cy="350856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3"/>
          <a:stretch>
            <a:fillRect/>
          </a:stretch>
        </p:blipFill>
        <p:spPr>
          <a:xfrm>
            <a:off x="0" y="0"/>
            <a:ext cx="4423834" cy="3349432"/>
          </a:xfrm>
          <a:prstGeom prst="rect">
            <a:avLst/>
          </a:prstGeom>
        </p:spPr>
      </p:pic>
    </p:spTree>
    <p:extLst>
      <p:ext uri="{BB962C8B-B14F-4D97-AF65-F5344CB8AC3E}">
        <p14:creationId xmlns:p14="http://schemas.microsoft.com/office/powerpoint/2010/main" val="35426689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3FE1A27-A535-4771-91F3-0D4C919B7B93}"/>
              </a:ext>
            </a:extLst>
          </p:cNvPr>
          <p:cNvSpPr txBox="1">
            <a:spLocks/>
          </p:cNvSpPr>
          <p:nvPr/>
        </p:nvSpPr>
        <p:spPr>
          <a:xfrm>
            <a:off x="734291" y="484909"/>
            <a:ext cx="10633913" cy="83127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smtClean="0">
                <a:latin typeface="Times New Roman" panose="02020603050405020304" pitchFamily="18" charset="0"/>
                <a:cs typeface="Times New Roman" panose="02020603050405020304" pitchFamily="18" charset="0"/>
              </a:rPr>
              <a:t>Major Causes of Malnutrition</a:t>
            </a:r>
            <a:endParaRPr lang="en-US" b="1" dirty="0">
              <a:latin typeface="Times New Roman" panose="02020603050405020304" pitchFamily="18" charset="0"/>
              <a:cs typeface="Times New Roman" panose="02020603050405020304" pitchFamily="18" charset="0"/>
            </a:endParaRPr>
          </a:p>
        </p:txBody>
      </p:sp>
      <p:sp>
        <p:nvSpPr>
          <p:cNvPr id="5" name="Content Placeholder 2">
            <a:extLst>
              <a:ext uri="{FF2B5EF4-FFF2-40B4-BE49-F238E27FC236}">
                <a16:creationId xmlns:a16="http://schemas.microsoft.com/office/drawing/2014/main" id="{227D4525-2B9B-46E2-A529-73A94BABA712}"/>
              </a:ext>
            </a:extLst>
          </p:cNvPr>
          <p:cNvSpPr txBox="1">
            <a:spLocks/>
          </p:cNvSpPr>
          <p:nvPr/>
        </p:nvSpPr>
        <p:spPr>
          <a:xfrm>
            <a:off x="526473" y="1524001"/>
            <a:ext cx="11236036" cy="4821382"/>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smtClean="0">
                <a:latin typeface="Times New Roman" panose="02020603050405020304" pitchFamily="18" charset="0"/>
                <a:cs typeface="Times New Roman" panose="02020603050405020304" pitchFamily="18" charset="0"/>
              </a:rPr>
              <a:t>Infections and inadequate dietary intake are the factors frequently linked to malnutrition (Black et al, 2008)</a:t>
            </a:r>
          </a:p>
          <a:p>
            <a:r>
              <a:rPr lang="en-US" sz="2400" dirty="0" smtClean="0">
                <a:latin typeface="Times New Roman" panose="02020603050405020304" pitchFamily="18" charset="0"/>
                <a:cs typeface="Times New Roman" panose="02020603050405020304" pitchFamily="18" charset="0"/>
              </a:rPr>
              <a:t>Lack of exclusive breastfeeding as compared to partial and no breastfeeding causes significantly high relative risk for all-cause mortality and pneumonia in infants (Black et al, 2008)</a:t>
            </a:r>
          </a:p>
          <a:p>
            <a:r>
              <a:rPr lang="en-US" sz="2400" dirty="0" smtClean="0">
                <a:latin typeface="Times New Roman" panose="02020603050405020304" pitchFamily="18" charset="0"/>
                <a:cs typeface="Times New Roman" panose="02020603050405020304" pitchFamily="18" charset="0"/>
              </a:rPr>
              <a:t>Risk of stunting if they do not receive an adequate quality and quantity of complementary food after 6 months of age (Black et al, 2008)</a:t>
            </a:r>
          </a:p>
          <a:p>
            <a:r>
              <a:rPr lang="en-US" sz="2400" dirty="0" smtClean="0">
                <a:latin typeface="Times New Roman" panose="02020603050405020304" pitchFamily="18" charset="0"/>
                <a:cs typeface="Times New Roman" panose="02020603050405020304" pitchFamily="18" charset="0"/>
              </a:rPr>
              <a:t>Poor complementary feeding practices, are strongly associated with poor nutritional outcomes, especially with the outcomes such as low z-score for height-for-age and a higher prevalence of stunting (Menon P et al, 2015) </a:t>
            </a:r>
          </a:p>
          <a:p>
            <a:r>
              <a:rPr lang="en-US" sz="2400" dirty="0" smtClean="0">
                <a:latin typeface="Times New Roman" panose="02020603050405020304" pitchFamily="18" charset="0"/>
                <a:cs typeface="Times New Roman" panose="02020603050405020304" pitchFamily="18" charset="0"/>
              </a:rPr>
              <a:t>Household food insecurity is another major underlying factor that lies in the direct causeway of child undernutrition. </a:t>
            </a:r>
          </a:p>
        </p:txBody>
      </p:sp>
    </p:spTree>
    <p:extLst>
      <p:ext uri="{BB962C8B-B14F-4D97-AF65-F5344CB8AC3E}">
        <p14:creationId xmlns:p14="http://schemas.microsoft.com/office/powerpoint/2010/main" val="2361615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E85A576-5717-4012-A0DF-4975EA74B030}"/>
              </a:ext>
            </a:extLst>
          </p:cNvPr>
          <p:cNvSpPr>
            <a:spLocks noGrp="1"/>
          </p:cNvSpPr>
          <p:nvPr>
            <p:ph type="title"/>
          </p:nvPr>
        </p:nvSpPr>
        <p:spPr>
          <a:xfrm>
            <a:off x="623455" y="803326"/>
            <a:ext cx="10744749" cy="1053184"/>
          </a:xfrm>
        </p:spPr>
        <p:txBody>
          <a:bodyPr>
            <a:normAutofit/>
          </a:bodyPr>
          <a:lstStyle/>
          <a:p>
            <a:r>
              <a:rPr lang="en-US" b="1" dirty="0">
                <a:latin typeface="Times New Roman" panose="02020603050405020304" pitchFamily="18" charset="0"/>
                <a:cs typeface="Times New Roman" panose="02020603050405020304" pitchFamily="18" charset="0"/>
              </a:rPr>
              <a:t>Effects of Malnutrition</a:t>
            </a:r>
          </a:p>
        </p:txBody>
      </p:sp>
      <p:sp>
        <p:nvSpPr>
          <p:cNvPr id="5" name="Content Placeholder 2">
            <a:extLst>
              <a:ext uri="{FF2B5EF4-FFF2-40B4-BE49-F238E27FC236}">
                <a16:creationId xmlns:a16="http://schemas.microsoft.com/office/drawing/2014/main" id="{518DA36A-4163-4531-BF67-17548FEB9D48}"/>
              </a:ext>
            </a:extLst>
          </p:cNvPr>
          <p:cNvSpPr>
            <a:spLocks noGrp="1"/>
          </p:cNvSpPr>
          <p:nvPr>
            <p:ph idx="1"/>
          </p:nvPr>
        </p:nvSpPr>
        <p:spPr>
          <a:xfrm>
            <a:off x="734291" y="2119745"/>
            <a:ext cx="10633919" cy="3535193"/>
          </a:xfrm>
        </p:spPr>
        <p:txBody>
          <a:bodyPr anchor="t">
            <a:normAutofit/>
          </a:bodyPr>
          <a:lstStyle/>
          <a:p>
            <a:r>
              <a:rPr lang="en-US" dirty="0">
                <a:latin typeface="Times New Roman" panose="02020603050405020304" pitchFamily="18" charset="0"/>
                <a:cs typeface="Times New Roman" panose="02020603050405020304" pitchFamily="18" charset="0"/>
              </a:rPr>
              <a:t>Malnutrition has been closely linked with increased mortality and impaired physical, cognitive and metabolic development (choy et al, 2017)</a:t>
            </a:r>
          </a:p>
          <a:p>
            <a:r>
              <a:rPr lang="en-US" dirty="0">
                <a:latin typeface="Times New Roman" panose="02020603050405020304" pitchFamily="18" charset="0"/>
                <a:cs typeface="Times New Roman" panose="02020603050405020304" pitchFamily="18" charset="0"/>
              </a:rPr>
              <a:t>After age of 2 years, undernutrition will have caused irreversible damage for future development towards adulthood (Horton R, 2008)</a:t>
            </a:r>
          </a:p>
          <a:p>
            <a:r>
              <a:rPr lang="en-US" dirty="0">
                <a:latin typeface="Times New Roman" panose="02020603050405020304" pitchFamily="18" charset="0"/>
                <a:cs typeface="Times New Roman" panose="02020603050405020304" pitchFamily="18" charset="0"/>
              </a:rPr>
              <a:t>Increases susceptibility to infection and disease like malaria, diarrhea, measles and pneumonia</a:t>
            </a:r>
          </a:p>
        </p:txBody>
      </p:sp>
    </p:spTree>
    <p:extLst>
      <p:ext uri="{BB962C8B-B14F-4D97-AF65-F5344CB8AC3E}">
        <p14:creationId xmlns:p14="http://schemas.microsoft.com/office/powerpoint/2010/main" val="2070536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3E1A674-F21D-427E-9B55-183955097B96}"/>
              </a:ext>
            </a:extLst>
          </p:cNvPr>
          <p:cNvSpPr>
            <a:spLocks noGrp="1"/>
          </p:cNvSpPr>
          <p:nvPr>
            <p:ph type="title"/>
          </p:nvPr>
        </p:nvSpPr>
        <p:spPr>
          <a:xfrm>
            <a:off x="762000" y="554182"/>
            <a:ext cx="7661563" cy="955963"/>
          </a:xfrm>
        </p:spPr>
        <p:txBody>
          <a:bodyPr>
            <a:normAutofit/>
          </a:bodyPr>
          <a:lstStyle/>
          <a:p>
            <a:r>
              <a:rPr lang="en-US" b="1" dirty="0">
                <a:latin typeface="Times New Roman" panose="02020603050405020304" pitchFamily="18" charset="0"/>
                <a:cs typeface="Times New Roman" panose="02020603050405020304" pitchFamily="18" charset="0"/>
              </a:rPr>
              <a:t>Role of Women</a:t>
            </a:r>
          </a:p>
        </p:txBody>
      </p:sp>
      <p:sp>
        <p:nvSpPr>
          <p:cNvPr id="5" name="Content Placeholder 2">
            <a:extLst>
              <a:ext uri="{FF2B5EF4-FFF2-40B4-BE49-F238E27FC236}">
                <a16:creationId xmlns:a16="http://schemas.microsoft.com/office/drawing/2014/main" id="{BE28EF5A-BFB8-4FCE-BB96-C4617A5071B1}"/>
              </a:ext>
            </a:extLst>
          </p:cNvPr>
          <p:cNvSpPr>
            <a:spLocks noGrp="1"/>
          </p:cNvSpPr>
          <p:nvPr>
            <p:ph idx="1"/>
          </p:nvPr>
        </p:nvSpPr>
        <p:spPr>
          <a:xfrm>
            <a:off x="762000" y="1510145"/>
            <a:ext cx="10792691" cy="4876800"/>
          </a:xfrm>
        </p:spPr>
        <p:txBody>
          <a:bodyPr anchor="t">
            <a:noAutofit/>
          </a:bodyPr>
          <a:lstStyle/>
          <a:p>
            <a:r>
              <a:rPr lang="en-US" sz="2400" dirty="0">
                <a:latin typeface="Times New Roman" panose="02020603050405020304" pitchFamily="18" charset="0"/>
                <a:cs typeface="Times New Roman" panose="02020603050405020304" pitchFamily="18" charset="0"/>
              </a:rPr>
              <a:t>Women's nutrition plays a crucial role in optimizing pregnancy outcome and influencing maternal, neonatal and child health </a:t>
            </a:r>
            <a:r>
              <a:rPr lang="en-US" sz="2400" dirty="0" smtClean="0">
                <a:latin typeface="Times New Roman" panose="02020603050405020304" pitchFamily="18" charset="0"/>
                <a:cs typeface="Times New Roman" panose="02020603050405020304" pitchFamily="18" charset="0"/>
              </a:rPr>
              <a:t>outcomes. (Manson, et al 2012)</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Maternal </a:t>
            </a:r>
            <a:r>
              <a:rPr lang="en-US" sz="2400" dirty="0">
                <a:latin typeface="Times New Roman" panose="02020603050405020304" pitchFamily="18" charset="0"/>
                <a:cs typeface="Times New Roman" panose="02020603050405020304" pitchFamily="18" charset="0"/>
              </a:rPr>
              <a:t>high health literacy </a:t>
            </a:r>
            <a:r>
              <a:rPr lang="en-US" sz="2400" dirty="0" smtClean="0">
                <a:latin typeface="Times New Roman" panose="02020603050405020304" pitchFamily="18" charset="0"/>
                <a:cs typeface="Times New Roman" panose="02020603050405020304" pitchFamily="18" charset="0"/>
              </a:rPr>
              <a:t>has greatest beneficial effect </a:t>
            </a:r>
            <a:r>
              <a:rPr lang="en-US" sz="2400" dirty="0">
                <a:latin typeface="Times New Roman" panose="02020603050405020304" pitchFamily="18" charset="0"/>
                <a:cs typeface="Times New Roman" panose="02020603050405020304" pitchFamily="18" charset="0"/>
              </a:rPr>
              <a:t>in the rural site for severe </a:t>
            </a:r>
            <a:r>
              <a:rPr lang="en-US" sz="2400" dirty="0" smtClean="0">
                <a:latin typeface="Times New Roman" panose="02020603050405020304" pitchFamily="18" charset="0"/>
                <a:cs typeface="Times New Roman" panose="02020603050405020304" pitchFamily="18" charset="0"/>
              </a:rPr>
              <a:t>stunting.</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For Severe underweight and severe wasting, the effects of high health literacy did not differ between rural and urban settings. (Johri M, et al 2016</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Poor socio‐economic status impacts behavioral practices pertaining to appropriate self and child care which contribute to low body mass index (BMI) in women and stunting in </a:t>
            </a:r>
            <a:r>
              <a:rPr lang="en-US" sz="2400" dirty="0" smtClean="0">
                <a:latin typeface="Times New Roman" panose="02020603050405020304" pitchFamily="18" charset="0"/>
                <a:cs typeface="Times New Roman" panose="02020603050405020304" pitchFamily="18" charset="0"/>
              </a:rPr>
              <a:t>children. </a:t>
            </a: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5630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Status of Program Targeting Malnutrition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ICDS </a:t>
            </a:r>
            <a:r>
              <a:rPr lang="en-US" sz="2400" dirty="0">
                <a:latin typeface="Times New Roman" panose="02020603050405020304" pitchFamily="18" charset="0"/>
                <a:cs typeface="Times New Roman" panose="02020603050405020304" pitchFamily="18" charset="0"/>
              </a:rPr>
              <a:t>covers all the states of India including Rajasthan and provides food supplementation assistance to more than 90 million beneficiaries, </a:t>
            </a:r>
            <a:r>
              <a:rPr lang="en-US" sz="2400" dirty="0" smtClean="0">
                <a:latin typeface="Times New Roman" panose="02020603050405020304" pitchFamily="18" charset="0"/>
                <a:cs typeface="Times New Roman" panose="02020603050405020304" pitchFamily="18" charset="0"/>
              </a:rPr>
              <a:t>but the </a:t>
            </a:r>
            <a:r>
              <a:rPr lang="en-US" sz="2400" dirty="0">
                <a:latin typeface="Times New Roman" panose="02020603050405020304" pitchFamily="18" charset="0"/>
                <a:cs typeface="Times New Roman" panose="02020603050405020304" pitchFamily="18" charset="0"/>
              </a:rPr>
              <a:t>rate of malnutrition in India remains constant, or may even be increasing. </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As per reports from the World Bank; an array of urgent changes is warranted to bridge the gap between the policy intentions and current outcomes of ICDS. </a:t>
            </a:r>
          </a:p>
        </p:txBody>
      </p:sp>
    </p:spTree>
    <p:extLst>
      <p:ext uri="{BB962C8B-B14F-4D97-AF65-F5344CB8AC3E}">
        <p14:creationId xmlns:p14="http://schemas.microsoft.com/office/powerpoint/2010/main" val="18542450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Status of Program Targeting Malnutrition</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Key weaknesses related to this nationwide program are </a:t>
            </a:r>
          </a:p>
          <a:p>
            <a:r>
              <a:rPr lang="en-US" sz="2400" dirty="0">
                <a:latin typeface="Times New Roman" panose="02020603050405020304" pitchFamily="18" charset="0"/>
                <a:cs typeface="Times New Roman" panose="02020603050405020304" pitchFamily="18" charset="0"/>
              </a:rPr>
              <a:t>1. Inadequate attention given to improve child-care behaviors, and educating parents.</a:t>
            </a:r>
          </a:p>
          <a:p>
            <a:r>
              <a:rPr lang="en-US" sz="2400" dirty="0">
                <a:latin typeface="Times New Roman" panose="02020603050405020304" pitchFamily="18" charset="0"/>
                <a:cs typeface="Times New Roman" panose="02020603050405020304" pitchFamily="18" charset="0"/>
              </a:rPr>
              <a:t>2. Inadequate focus of children 0-3 years of age.</a:t>
            </a:r>
          </a:p>
          <a:p>
            <a:r>
              <a:rPr lang="en-US" sz="2400" dirty="0">
                <a:latin typeface="Times New Roman" panose="02020603050405020304" pitchFamily="18" charset="0"/>
                <a:cs typeface="Times New Roman" panose="02020603050405020304" pitchFamily="18" charset="0"/>
              </a:rPr>
              <a:t>3. Poor co-ordination between Health and ICDS functionaries compounded by poor quality of training provided to Anganwadis workers and other health supervisors.</a:t>
            </a:r>
          </a:p>
          <a:p>
            <a:r>
              <a:rPr lang="en-US" sz="2400" dirty="0">
                <a:latin typeface="Times New Roman" panose="02020603050405020304" pitchFamily="18" charset="0"/>
                <a:cs typeface="Times New Roman" panose="02020603050405020304" pitchFamily="18" charset="0"/>
              </a:rPr>
              <a:t>4. Irregular supply of supplementary food and a weak referral system.</a:t>
            </a:r>
          </a:p>
          <a:p>
            <a:r>
              <a:rPr lang="en-US" sz="2400" dirty="0">
                <a:latin typeface="Times New Roman" panose="02020603050405020304" pitchFamily="18" charset="0"/>
                <a:cs typeface="Times New Roman" panose="02020603050405020304" pitchFamily="18" charset="0"/>
              </a:rPr>
              <a:t>5. Inadequate co-ordination of home visits by AWWs and poor community participation leads to improper tracking of those malnourished children unable to report at centers. </a:t>
            </a:r>
          </a:p>
          <a:p>
            <a:endParaRPr lang="en-US" sz="2400" dirty="0"/>
          </a:p>
        </p:txBody>
      </p:sp>
    </p:spTree>
    <p:extLst>
      <p:ext uri="{BB962C8B-B14F-4D97-AF65-F5344CB8AC3E}">
        <p14:creationId xmlns:p14="http://schemas.microsoft.com/office/powerpoint/2010/main" val="14766348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Child </a:t>
            </a:r>
            <a:r>
              <a:rPr lang="en-US" b="1" dirty="0" smtClean="0">
                <a:latin typeface="Times New Roman" panose="02020603050405020304" pitchFamily="18" charset="0"/>
                <a:cs typeface="Times New Roman" panose="02020603050405020304" pitchFamily="18" charset="0"/>
              </a:rPr>
              <a:t>Feeding Practices </a:t>
            </a:r>
            <a:r>
              <a:rPr lang="en-US" b="1" dirty="0">
                <a:latin typeface="Times New Roman" panose="02020603050405020304" pitchFamily="18" charset="0"/>
                <a:cs typeface="Times New Roman" panose="02020603050405020304" pitchFamily="18" charset="0"/>
              </a:rPr>
              <a:t>in </a:t>
            </a:r>
            <a:r>
              <a:rPr lang="en-US" b="1" dirty="0" smtClean="0">
                <a:latin typeface="Times New Roman" panose="02020603050405020304" pitchFamily="18" charset="0"/>
                <a:cs typeface="Times New Roman" panose="02020603050405020304" pitchFamily="18" charset="0"/>
              </a:rPr>
              <a:t>Rajasthan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Autofit/>
          </a:bodyPr>
          <a:lstStyle/>
          <a:p>
            <a:r>
              <a:rPr lang="en-US" sz="2400" dirty="0">
                <a:latin typeface="Times New Roman" panose="02020603050405020304" pitchFamily="18" charset="0"/>
                <a:cs typeface="Times New Roman" panose="02020603050405020304" pitchFamily="18" charset="0"/>
              </a:rPr>
              <a:t>A</a:t>
            </a:r>
            <a:r>
              <a:rPr lang="en-US" sz="2400" dirty="0" smtClean="0">
                <a:latin typeface="Times New Roman" panose="02020603050405020304" pitchFamily="18" charset="0"/>
                <a:cs typeface="Times New Roman" panose="02020603050405020304" pitchFamily="18" charset="0"/>
              </a:rPr>
              <a:t>round </a:t>
            </a:r>
            <a:r>
              <a:rPr lang="en-US" sz="2400" dirty="0">
                <a:latin typeface="Times New Roman" panose="02020603050405020304" pitchFamily="18" charset="0"/>
                <a:cs typeface="Times New Roman" panose="02020603050405020304" pitchFamily="18" charset="0"/>
              </a:rPr>
              <a:t>58.2 percent of children less than six months of age are exclusively breastfed </a:t>
            </a:r>
          </a:p>
          <a:p>
            <a:r>
              <a:rPr lang="en-US" sz="2400" dirty="0" smtClean="0">
                <a:latin typeface="Times New Roman" panose="02020603050405020304" pitchFamily="18" charset="0"/>
                <a:cs typeface="Times New Roman" panose="02020603050405020304" pitchFamily="18" charset="0"/>
              </a:rPr>
              <a:t>30.1</a:t>
            </a:r>
            <a:r>
              <a:rPr lang="en-US" sz="2400" dirty="0">
                <a:latin typeface="Times New Roman" panose="02020603050405020304" pitchFamily="18" charset="0"/>
                <a:cs typeface="Times New Roman" panose="02020603050405020304" pitchFamily="18" charset="0"/>
              </a:rPr>
              <a:t>% of children age 6-8 months receiving solid or semi solid food with breast milk.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Only </a:t>
            </a:r>
            <a:r>
              <a:rPr lang="en-US" sz="2400" dirty="0">
                <a:latin typeface="Times New Roman" panose="02020603050405020304" pitchFamily="18" charset="0"/>
                <a:cs typeface="Times New Roman" panose="02020603050405020304" pitchFamily="18" charset="0"/>
              </a:rPr>
              <a:t>3.4% breastfeeding children of 6-23 months of age receiving an adequate diet </a:t>
            </a: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3.7% of non-breast feeding children in age group of 6-23 months receives adequate diet which is very </a:t>
            </a:r>
            <a:r>
              <a:rPr lang="en-US" sz="2400" dirty="0" smtClean="0">
                <a:latin typeface="Times New Roman" panose="02020603050405020304" pitchFamily="18" charset="0"/>
                <a:cs typeface="Times New Roman" panose="02020603050405020304" pitchFamily="18" charset="0"/>
              </a:rPr>
              <a:t>low.</a:t>
            </a:r>
          </a:p>
          <a:p>
            <a:r>
              <a:rPr lang="en-US" sz="2400" dirty="0" smtClean="0">
                <a:latin typeface="Times New Roman" panose="02020603050405020304" pitchFamily="18" charset="0"/>
                <a:cs typeface="Times New Roman" panose="02020603050405020304" pitchFamily="18" charset="0"/>
              </a:rPr>
              <a:t>Data suggested near about 36.8% of children between age group of 6-23 months were immediately breastfed/ breastfed within one hour of birth. </a:t>
            </a:r>
          </a:p>
          <a:p>
            <a:r>
              <a:rPr lang="en-US" sz="2400" dirty="0" smtClean="0">
                <a:latin typeface="Times New Roman" panose="02020603050405020304" pitchFamily="18" charset="0"/>
                <a:cs typeface="Times New Roman" panose="02020603050405020304" pitchFamily="18" charset="0"/>
              </a:rPr>
              <a:t>Early initiation of breastfeeding is more prevalent among children in urban areas than rural. (NFHS 4)</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15501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anose="02020603050405020304" pitchFamily="18" charset="0"/>
                <a:cs typeface="Times New Roman" panose="02020603050405020304" pitchFamily="18" charset="0"/>
              </a:rPr>
              <a:t>Recommendations </a:t>
            </a:r>
            <a:r>
              <a:rPr lang="en-US" b="1" dirty="0">
                <a:latin typeface="Times New Roman" panose="02020603050405020304" pitchFamily="18" charset="0"/>
                <a:cs typeface="Times New Roman" panose="02020603050405020304" pitchFamily="18" charset="0"/>
              </a:rPr>
              <a:t>to improve child nutrition in Rural </a:t>
            </a:r>
            <a:r>
              <a:rPr lang="en-US" b="1" dirty="0" smtClean="0">
                <a:latin typeface="Times New Roman" panose="02020603050405020304" pitchFamily="18" charset="0"/>
                <a:cs typeface="Times New Roman" panose="02020603050405020304" pitchFamily="18" charset="0"/>
              </a:rPr>
              <a:t>Rajasthan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632363"/>
            <a:ext cx="10515600" cy="3544599"/>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3 main priority areas for impact through an integrated approach within the context of the Village Health Nutrition Day (VHND). </a:t>
            </a:r>
          </a:p>
          <a:p>
            <a:r>
              <a:rPr lang="en-US" sz="2400" dirty="0" smtClean="0"/>
              <a:t>Targeting </a:t>
            </a:r>
            <a:r>
              <a:rPr lang="en-US" sz="2400" dirty="0"/>
              <a:t>children aged </a:t>
            </a:r>
            <a:r>
              <a:rPr lang="en-US" sz="2400"/>
              <a:t>0 </a:t>
            </a:r>
            <a:r>
              <a:rPr lang="en-US" sz="2400" smtClean="0"/>
              <a:t>– 2 years</a:t>
            </a:r>
            <a:endParaRPr lang="en-US" sz="2400" dirty="0" smtClean="0"/>
          </a:p>
          <a:p>
            <a:r>
              <a:rPr lang="en-US" sz="2400" dirty="0"/>
              <a:t>Maternal Education: Targeting women’s feeding practices and those most in need</a:t>
            </a:r>
            <a:r>
              <a:rPr lang="en-US" sz="2400" dirty="0" smtClean="0"/>
              <a:t>.</a:t>
            </a:r>
          </a:p>
          <a:p>
            <a:r>
              <a:rPr lang="en-US" sz="2400" dirty="0"/>
              <a:t>Strengthening the approach to improving rural child malnutrition through the existing monthly Village Health Nutrition Day (VHND) and support of pre-existing networks of health workers; through the National Rural Health Mission</a:t>
            </a: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20990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873" y="0"/>
            <a:ext cx="10515600" cy="803564"/>
          </a:xfrm>
        </p:spPr>
        <p:txBody>
          <a:bodyPr>
            <a:normAutofit/>
          </a:bodyPr>
          <a:lstStyle/>
          <a:p>
            <a:pPr algn="ctr"/>
            <a:r>
              <a:rPr lang="en-US" sz="3500" b="1" dirty="0" smtClean="0">
                <a:latin typeface="Times New Roman" panose="02020603050405020304" pitchFamily="18" charset="0"/>
                <a:cs typeface="Times New Roman" panose="02020603050405020304" pitchFamily="18" charset="0"/>
              </a:rPr>
              <a:t>Logical Model of Approach</a:t>
            </a:r>
            <a:endParaRPr lang="en-US" sz="3500" b="1" dirty="0">
              <a:latin typeface="Times New Roman" panose="02020603050405020304" pitchFamily="18" charset="0"/>
              <a:cs typeface="Times New Roman" panose="02020603050405020304" pitchFamily="18" charset="0"/>
            </a:endParaRPr>
          </a:p>
        </p:txBody>
      </p:sp>
      <p:pic>
        <p:nvPicPr>
          <p:cNvPr id="215" name="Content Placeholder 214"/>
          <p:cNvPicPr>
            <a:picLocks noGrp="1" noChangeAspect="1"/>
          </p:cNvPicPr>
          <p:nvPr>
            <p:ph idx="1"/>
          </p:nvPr>
        </p:nvPicPr>
        <p:blipFill>
          <a:blip r:embed="rId2"/>
          <a:stretch>
            <a:fillRect/>
          </a:stretch>
        </p:blipFill>
        <p:spPr>
          <a:xfrm>
            <a:off x="678873" y="692728"/>
            <a:ext cx="10848109" cy="6164180"/>
          </a:xfrm>
          <a:prstGeom prst="rect">
            <a:avLst/>
          </a:prstGeom>
        </p:spPr>
      </p:pic>
    </p:spTree>
    <p:extLst>
      <p:ext uri="{BB962C8B-B14F-4D97-AF65-F5344CB8AC3E}">
        <p14:creationId xmlns:p14="http://schemas.microsoft.com/office/powerpoint/2010/main" val="3933937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Limitations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t>Previously published papers were published in different time spans, varied type of population were understudied, and varied age groups  thus it is very difficult to generalize the findings.</a:t>
            </a:r>
          </a:p>
          <a:p>
            <a:endParaRPr lang="en-US" dirty="0"/>
          </a:p>
        </p:txBody>
      </p:sp>
    </p:spTree>
    <p:extLst>
      <p:ext uri="{BB962C8B-B14F-4D97-AF65-F5344CB8AC3E}">
        <p14:creationId xmlns:p14="http://schemas.microsoft.com/office/powerpoint/2010/main" val="1499614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Conclusion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000" dirty="0"/>
              <a:t>Further understanding and appropriation of efforts </a:t>
            </a:r>
            <a:r>
              <a:rPr lang="en-US" sz="2000" dirty="0" smtClean="0"/>
              <a:t>are needed to </a:t>
            </a:r>
            <a:r>
              <a:rPr lang="en-US" sz="2000" dirty="0"/>
              <a:t>tackle early child malnutrition in those states where the prevalence and urgency to address current shortfalls is needed.  </a:t>
            </a:r>
            <a:endParaRPr lang="en-US" sz="2000" dirty="0" smtClean="0"/>
          </a:p>
          <a:p>
            <a:r>
              <a:rPr lang="en-US" sz="2000" dirty="0" smtClean="0"/>
              <a:t>Advances </a:t>
            </a:r>
            <a:r>
              <a:rPr lang="en-US" sz="2000" dirty="0"/>
              <a:t>are </a:t>
            </a:r>
            <a:r>
              <a:rPr lang="en-US" sz="2000" dirty="0" smtClean="0"/>
              <a:t>called </a:t>
            </a:r>
            <a:r>
              <a:rPr lang="en-US" sz="2000" dirty="0"/>
              <a:t>in strategies, policies and interventions that acknowledge and appropriate increasing comprehension of the complexity of issues driving rural early child malnutrition. </a:t>
            </a:r>
            <a:endParaRPr lang="en-US" sz="2000" dirty="0" smtClean="0"/>
          </a:p>
          <a:p>
            <a:r>
              <a:rPr lang="en-US" sz="2000" dirty="0" smtClean="0"/>
              <a:t>The </a:t>
            </a:r>
            <a:r>
              <a:rPr lang="en-US" sz="2000" dirty="0"/>
              <a:t>here outlined intervention highlights an example of an evidence-based approach with potential high impact for those groups and regions currently known to be most vulnerable to child malnutrition and the subsequent associated morbidity, mortality and loss of human potential and productivity. </a:t>
            </a:r>
            <a:endParaRPr lang="en-US" sz="2000" dirty="0" smtClean="0"/>
          </a:p>
          <a:p>
            <a:r>
              <a:rPr lang="en-US" sz="2000" dirty="0" smtClean="0"/>
              <a:t> </a:t>
            </a:r>
            <a:r>
              <a:rPr lang="en-US" sz="2000" dirty="0"/>
              <a:t>Scaling up of improvements and further implementation research is urgently needed to address remaining gaps; particularly in light of the impending </a:t>
            </a:r>
            <a:r>
              <a:rPr lang="en-US" sz="2000" dirty="0" smtClean="0"/>
              <a:t>SDGs </a:t>
            </a:r>
            <a:r>
              <a:rPr lang="en-US" sz="2000" dirty="0"/>
              <a:t>shortfalls India faces. </a:t>
            </a:r>
            <a:endParaRPr lang="en-US" sz="2000" dirty="0" smtClean="0"/>
          </a:p>
          <a:p>
            <a:r>
              <a:rPr lang="en-US" sz="2000" dirty="0" smtClean="0"/>
              <a:t>Research </a:t>
            </a:r>
            <a:r>
              <a:rPr lang="en-US" sz="2000" dirty="0"/>
              <a:t>to lend insight into why nutritional interventions have failed to yield expected benefits in these settings would be most helpful, particularly in terms of understanding the limitations to the growth effect. </a:t>
            </a:r>
          </a:p>
        </p:txBody>
      </p:sp>
    </p:spTree>
    <p:extLst>
      <p:ext uri="{BB962C8B-B14F-4D97-AF65-F5344CB8AC3E}">
        <p14:creationId xmlns:p14="http://schemas.microsoft.com/office/powerpoint/2010/main" val="33677720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Purview</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sz="3000" dirty="0" smtClean="0">
                <a:latin typeface="Times New Roman" panose="02020603050405020304" pitchFamily="18" charset="0"/>
                <a:cs typeface="Times New Roman" panose="02020603050405020304" pitchFamily="18" charset="0"/>
              </a:rPr>
              <a:t>Background</a:t>
            </a:r>
          </a:p>
          <a:p>
            <a:r>
              <a:rPr lang="en-US" sz="3000" dirty="0" smtClean="0">
                <a:latin typeface="Times New Roman" panose="02020603050405020304" pitchFamily="18" charset="0"/>
                <a:cs typeface="Times New Roman" panose="02020603050405020304" pitchFamily="18" charset="0"/>
              </a:rPr>
              <a:t>Objectives</a:t>
            </a:r>
          </a:p>
          <a:p>
            <a:r>
              <a:rPr lang="en-US" sz="3000" dirty="0" smtClean="0">
                <a:latin typeface="Times New Roman" panose="02020603050405020304" pitchFamily="18" charset="0"/>
                <a:cs typeface="Times New Roman" panose="02020603050405020304" pitchFamily="18" charset="0"/>
              </a:rPr>
              <a:t>Methodology</a:t>
            </a:r>
          </a:p>
          <a:p>
            <a:r>
              <a:rPr lang="en-US" sz="3000" dirty="0" smtClean="0">
                <a:latin typeface="Times New Roman" panose="02020603050405020304" pitchFamily="18" charset="0"/>
                <a:cs typeface="Times New Roman" panose="02020603050405020304" pitchFamily="18" charset="0"/>
              </a:rPr>
              <a:t>Findings</a:t>
            </a:r>
          </a:p>
          <a:p>
            <a:r>
              <a:rPr lang="en-US" sz="3000" dirty="0" smtClean="0">
                <a:latin typeface="Times New Roman" panose="02020603050405020304" pitchFamily="18" charset="0"/>
                <a:cs typeface="Times New Roman" panose="02020603050405020304" pitchFamily="18" charset="0"/>
              </a:rPr>
              <a:t>Recommendations</a:t>
            </a:r>
          </a:p>
          <a:p>
            <a:r>
              <a:rPr lang="en-US" sz="3000" dirty="0" smtClean="0">
                <a:latin typeface="Times New Roman" panose="02020603050405020304" pitchFamily="18" charset="0"/>
                <a:cs typeface="Times New Roman" panose="02020603050405020304" pitchFamily="18" charset="0"/>
              </a:rPr>
              <a:t>Limitation </a:t>
            </a:r>
          </a:p>
          <a:p>
            <a:r>
              <a:rPr lang="en-US" sz="3000" dirty="0" smtClean="0">
                <a:latin typeface="Times New Roman" panose="02020603050405020304" pitchFamily="18" charset="0"/>
                <a:cs typeface="Times New Roman" panose="02020603050405020304" pitchFamily="18" charset="0"/>
              </a:rPr>
              <a:t>Conclusion </a:t>
            </a:r>
          </a:p>
          <a:p>
            <a:endParaRPr lang="en-US" dirty="0" smtClean="0"/>
          </a:p>
          <a:p>
            <a:endParaRPr lang="en-US" dirty="0"/>
          </a:p>
        </p:txBody>
      </p:sp>
    </p:spTree>
    <p:extLst>
      <p:ext uri="{BB962C8B-B14F-4D97-AF65-F5344CB8AC3E}">
        <p14:creationId xmlns:p14="http://schemas.microsoft.com/office/powerpoint/2010/main" val="3660858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040620"/>
          </a:xfrm>
        </p:spPr>
        <p:txBody>
          <a:bodyPr>
            <a:normAutofit/>
          </a:bodyPr>
          <a:lstStyle/>
          <a:p>
            <a:r>
              <a:rPr lang="en-US" sz="6000" b="1" dirty="0" smtClean="0">
                <a:latin typeface="Times New Roman" panose="02020603050405020304" pitchFamily="18" charset="0"/>
                <a:cs typeface="Times New Roman" panose="02020603050405020304" pitchFamily="18" charset="0"/>
              </a:rPr>
              <a:t>Thank you</a:t>
            </a:r>
            <a:endParaRPr lang="en-US" sz="6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54459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Background</a:t>
            </a:r>
            <a:endParaRPr lang="en-US" dirty="0"/>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One third of the world’s wasted children live in India</a:t>
            </a:r>
          </a:p>
          <a:p>
            <a:r>
              <a:rPr lang="en-US" sz="2400" dirty="0">
                <a:latin typeface="Times New Roman" panose="02020603050405020304" pitchFamily="18" charset="0"/>
                <a:cs typeface="Times New Roman" panose="02020603050405020304" pitchFamily="18" charset="0"/>
              </a:rPr>
              <a:t>60 million of children are underweight </a:t>
            </a:r>
          </a:p>
          <a:p>
            <a:r>
              <a:rPr lang="en-US" sz="2400" dirty="0">
                <a:latin typeface="Times New Roman" panose="02020603050405020304" pitchFamily="18" charset="0"/>
                <a:cs typeface="Times New Roman" panose="02020603050405020304" pitchFamily="18" charset="0"/>
              </a:rPr>
              <a:t>Five times more malnourished children than in China and twice that in Sub-Saharan Africa</a:t>
            </a:r>
          </a:p>
          <a:p>
            <a:r>
              <a:rPr lang="en-US" sz="2400" dirty="0">
                <a:latin typeface="Times New Roman" panose="02020603050405020304" pitchFamily="18" charset="0"/>
                <a:cs typeface="Times New Roman" panose="02020603050405020304" pitchFamily="18" charset="0"/>
              </a:rPr>
              <a:t>Global hunger index score in 2017 put India 100</a:t>
            </a:r>
            <a:r>
              <a:rPr lang="en-US" sz="2400" baseline="30000" dirty="0">
                <a:latin typeface="Times New Roman" panose="02020603050405020304" pitchFamily="18" charset="0"/>
                <a:cs typeface="Times New Roman" panose="02020603050405020304" pitchFamily="18" charset="0"/>
              </a:rPr>
              <a:t>th</a:t>
            </a:r>
            <a:r>
              <a:rPr lang="en-US" sz="2400" dirty="0">
                <a:latin typeface="Times New Roman" panose="02020603050405020304" pitchFamily="18" charset="0"/>
                <a:cs typeface="Times New Roman" panose="02020603050405020304" pitchFamily="18" charset="0"/>
              </a:rPr>
              <a:t> globally </a:t>
            </a:r>
          </a:p>
          <a:p>
            <a:r>
              <a:rPr lang="en-US" sz="2400" dirty="0">
                <a:latin typeface="Times New Roman" panose="02020603050405020304" pitchFamily="18" charset="0"/>
                <a:cs typeface="Times New Roman" panose="02020603050405020304" pitchFamily="18" charset="0"/>
              </a:rPr>
              <a:t>Micronutrient deficiency alone cost India US$ 12 billion annually [World Bank]</a:t>
            </a:r>
          </a:p>
          <a:p>
            <a:endParaRPr lang="en-US" sz="2400" dirty="0"/>
          </a:p>
        </p:txBody>
      </p:sp>
    </p:spTree>
    <p:extLst>
      <p:ext uri="{BB962C8B-B14F-4D97-AF65-F5344CB8AC3E}">
        <p14:creationId xmlns:p14="http://schemas.microsoft.com/office/powerpoint/2010/main" val="554140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Background</a:t>
            </a:r>
            <a:endParaRPr lang="en-US" dirty="0"/>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In India, higher prevalence of under-nutrition in rural area (38%) in comparison to urban areas (29%) </a:t>
            </a:r>
            <a:r>
              <a:rPr lang="en-US" sz="2400" dirty="0" smtClean="0">
                <a:latin typeface="Times New Roman" panose="02020603050405020304" pitchFamily="18" charset="0"/>
                <a:cs typeface="Times New Roman" panose="02020603050405020304" pitchFamily="18" charset="0"/>
              </a:rPr>
              <a:t>Over </a:t>
            </a:r>
            <a:r>
              <a:rPr lang="en-US" sz="2400" dirty="0">
                <a:latin typeface="Times New Roman" panose="02020603050405020304" pitchFamily="18" charset="0"/>
                <a:cs typeface="Times New Roman" panose="02020603050405020304" pitchFamily="18" charset="0"/>
              </a:rPr>
              <a:t>half of India’s malnutrition cases majorly found in six states i.e. Bihar, Chhattisgarh, Jharkhand, Madhya Pradesh, Rajasthan, and Uttar Pradesh</a:t>
            </a:r>
          </a:p>
          <a:p>
            <a:r>
              <a:rPr lang="en-US" sz="2400" dirty="0">
                <a:latin typeface="Times New Roman" panose="02020603050405020304" pitchFamily="18" charset="0"/>
                <a:cs typeface="Times New Roman" panose="02020603050405020304" pitchFamily="18" charset="0"/>
              </a:rPr>
              <a:t>Percentage of stunted children under five decreased from 48% in 2005-06 to 38.4% in 2015-16</a:t>
            </a:r>
          </a:p>
          <a:p>
            <a:r>
              <a:rPr lang="en-US" sz="2400" dirty="0">
                <a:latin typeface="Times New Roman" panose="02020603050405020304" pitchFamily="18" charset="0"/>
                <a:cs typeface="Times New Roman" panose="02020603050405020304" pitchFamily="18" charset="0"/>
              </a:rPr>
              <a:t>Wasted children from 19.8% to 21% between 2005-06 and </a:t>
            </a:r>
            <a:r>
              <a:rPr lang="en-US" sz="2400" dirty="0" smtClean="0">
                <a:latin typeface="Times New Roman" panose="02020603050405020304" pitchFamily="18" charset="0"/>
                <a:cs typeface="Times New Roman" panose="02020603050405020304" pitchFamily="18" charset="0"/>
              </a:rPr>
              <a:t>2015-16 </a:t>
            </a:r>
            <a:r>
              <a:rPr lang="en-US" sz="2400" dirty="0">
                <a:latin typeface="Times New Roman" panose="02020603050405020304" pitchFamily="18" charset="0"/>
                <a:cs typeface="Times New Roman" panose="02020603050405020304" pitchFamily="18" charset="0"/>
              </a:rPr>
              <a:t>[NFHS4]</a:t>
            </a:r>
          </a:p>
          <a:p>
            <a:pPr marL="0" indent="0">
              <a:buNone/>
            </a:pP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3407512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Background Rajasthan</a:t>
            </a:r>
            <a:endParaRPr lang="en-US" dirty="0"/>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Total population 6.85 crores [5.67 % of Indian population]</a:t>
            </a:r>
          </a:p>
          <a:p>
            <a:r>
              <a:rPr lang="en-US" sz="2400" dirty="0">
                <a:latin typeface="Times New Roman" panose="02020603050405020304" pitchFamily="18" charset="0"/>
                <a:cs typeface="Times New Roman" panose="02020603050405020304" pitchFamily="18" charset="0"/>
              </a:rPr>
              <a:t>75.1% population in rural area out of which 16.3% are children in the age group of 0-6</a:t>
            </a:r>
          </a:p>
          <a:p>
            <a:r>
              <a:rPr lang="en-US" sz="2400" dirty="0">
                <a:latin typeface="Times New Roman" panose="02020603050405020304" pitchFamily="18" charset="0"/>
                <a:cs typeface="Times New Roman" panose="02020603050405020304" pitchFamily="18" charset="0"/>
              </a:rPr>
              <a:t>Underweight children under 5 years -39.9% (NFHS-3) to 36.7% (NFHS- 4)</a:t>
            </a:r>
          </a:p>
          <a:p>
            <a:r>
              <a:rPr lang="en-US" sz="2400" dirty="0">
                <a:latin typeface="Times New Roman" panose="02020603050405020304" pitchFamily="18" charset="0"/>
                <a:cs typeface="Times New Roman" panose="02020603050405020304" pitchFamily="18" charset="0"/>
              </a:rPr>
              <a:t>Stunted children from 43.7 (NFHS-3) to 39.1 (NFHS-4) in comparison to national average i.e. 35.7% and 38.4% respectively</a:t>
            </a:r>
          </a:p>
          <a:p>
            <a:r>
              <a:rPr lang="en-US" sz="2400" dirty="0">
                <a:latin typeface="Times New Roman" panose="02020603050405020304" pitchFamily="18" charset="0"/>
                <a:cs typeface="Times New Roman" panose="02020603050405020304" pitchFamily="18" charset="0"/>
              </a:rPr>
              <a:t>Rajasthan has 23% wasted children [National – 21%]</a:t>
            </a:r>
          </a:p>
          <a:p>
            <a:r>
              <a:rPr lang="en-US" sz="2400" dirty="0">
                <a:latin typeface="Times New Roman" panose="02020603050405020304" pitchFamily="18" charset="0"/>
                <a:cs typeface="Times New Roman" panose="02020603050405020304" pitchFamily="18" charset="0"/>
              </a:rPr>
              <a:t>8.6% severely wasted children under 5 years [National 7.5%]</a:t>
            </a:r>
          </a:p>
          <a:p>
            <a:endParaRPr lang="en-US" sz="2400" dirty="0"/>
          </a:p>
        </p:txBody>
      </p:sp>
    </p:spTree>
    <p:extLst>
      <p:ext uri="{BB962C8B-B14F-4D97-AF65-F5344CB8AC3E}">
        <p14:creationId xmlns:p14="http://schemas.microsoft.com/office/powerpoint/2010/main" val="3779468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D8174-20E8-4069-B854-62F77E5618EF}"/>
              </a:ext>
            </a:extLst>
          </p:cNvPr>
          <p:cNvSpPr>
            <a:spLocks noGrp="1"/>
          </p:cNvSpPr>
          <p:nvPr>
            <p:ph type="title"/>
          </p:nvPr>
        </p:nvSpPr>
        <p:spPr/>
        <p:txBody>
          <a:bodyPr>
            <a:normAutofit/>
          </a:bodyPr>
          <a:lstStyle/>
          <a:p>
            <a:r>
              <a:rPr lang="en-US" b="1" dirty="0">
                <a:latin typeface="Times New Roman" panose="02020603050405020304" pitchFamily="18" charset="0"/>
                <a:cs typeface="Times New Roman" panose="02020603050405020304" pitchFamily="18" charset="0"/>
              </a:rPr>
              <a:t>Objective</a:t>
            </a:r>
          </a:p>
        </p:txBody>
      </p:sp>
      <p:sp>
        <p:nvSpPr>
          <p:cNvPr id="3" name="Content Placeholder 2"/>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The aim of the narrative review is to synthesize and compile the published data to understand the problem as a whole. </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pPr marL="0" indent="0">
              <a:buNone/>
            </a:pPr>
            <a:r>
              <a:rPr lang="en-US" sz="2400" dirty="0" smtClean="0">
                <a:latin typeface="Times New Roman" panose="02020603050405020304" pitchFamily="18" charset="0"/>
                <a:cs typeface="Times New Roman" panose="02020603050405020304" pitchFamily="18" charset="0"/>
              </a:rPr>
              <a:t>Specific </a:t>
            </a:r>
            <a:r>
              <a:rPr lang="en-US" sz="2400" dirty="0">
                <a:latin typeface="Times New Roman" panose="02020603050405020304" pitchFamily="18" charset="0"/>
                <a:cs typeface="Times New Roman" panose="02020603050405020304" pitchFamily="18" charset="0"/>
              </a:rPr>
              <a:t>objectives of this review article were</a:t>
            </a:r>
          </a:p>
          <a:p>
            <a:pPr lvl="0"/>
            <a:r>
              <a:rPr lang="en-US" sz="2400" dirty="0">
                <a:latin typeface="Times New Roman" panose="02020603050405020304" pitchFamily="18" charset="0"/>
                <a:cs typeface="Times New Roman" panose="02020603050405020304" pitchFamily="18" charset="0"/>
              </a:rPr>
              <a:t>To assess the burden of early malnutrition through literature review and secondary data analysis</a:t>
            </a:r>
          </a:p>
          <a:p>
            <a:pPr lvl="0"/>
            <a:r>
              <a:rPr lang="en-US" sz="2400" dirty="0">
                <a:latin typeface="Times New Roman" panose="02020603050405020304" pitchFamily="18" charset="0"/>
                <a:cs typeface="Times New Roman" panose="02020603050405020304" pitchFamily="18" charset="0"/>
              </a:rPr>
              <a:t>To assess the strengths and weakness of existing program addressing nutrition.</a:t>
            </a:r>
          </a:p>
          <a:p>
            <a:pPr lvl="0"/>
            <a:r>
              <a:rPr lang="en-US" sz="2400" dirty="0">
                <a:latin typeface="Times New Roman" panose="02020603050405020304" pitchFamily="18" charset="0"/>
                <a:cs typeface="Times New Roman" panose="02020603050405020304" pitchFamily="18" charset="0"/>
              </a:rPr>
              <a:t>To provide recommendations.</a:t>
            </a:r>
          </a:p>
          <a:p>
            <a:endParaRPr lang="en-US" sz="2400" dirty="0"/>
          </a:p>
        </p:txBody>
      </p:sp>
    </p:spTree>
    <p:extLst>
      <p:ext uri="{BB962C8B-B14F-4D97-AF65-F5344CB8AC3E}">
        <p14:creationId xmlns:p14="http://schemas.microsoft.com/office/powerpoint/2010/main" val="3585488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9B297534-5137-484F-9B02-803A2EAAB3A4}"/>
              </a:ext>
            </a:extLst>
          </p:cNvPr>
          <p:cNvPicPr>
            <a:picLocks noChangeAspect="1"/>
          </p:cNvPicPr>
          <p:nvPr/>
        </p:nvPicPr>
        <p:blipFill>
          <a:blip r:embed="rId2" cstate="hq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838200" y="570706"/>
            <a:ext cx="914400" cy="914400"/>
          </a:xfrm>
          <a:prstGeom prst="rect">
            <a:avLst/>
          </a:prstGeom>
        </p:spPr>
      </p:pic>
      <p:sp>
        <p:nvSpPr>
          <p:cNvPr id="2" name="Title 1">
            <a:extLst>
              <a:ext uri="{FF2B5EF4-FFF2-40B4-BE49-F238E27FC236}">
                <a16:creationId xmlns:a16="http://schemas.microsoft.com/office/drawing/2014/main" id="{AB3F1ABE-4451-4D15-93E5-F8DEC92153B0}"/>
              </a:ext>
            </a:extLst>
          </p:cNvPr>
          <p:cNvSpPr>
            <a:spLocks noGrp="1"/>
          </p:cNvSpPr>
          <p:nvPr>
            <p:ph type="title"/>
          </p:nvPr>
        </p:nvSpPr>
        <p:spPr>
          <a:xfrm>
            <a:off x="1913468" y="365125"/>
            <a:ext cx="9440332" cy="1325563"/>
          </a:xfrm>
        </p:spPr>
        <p:txBody>
          <a:bodyPr>
            <a:normAutofit/>
          </a:bodyPr>
          <a:lstStyle/>
          <a:p>
            <a:r>
              <a:rPr lang="en-US" b="1" dirty="0">
                <a:latin typeface="Times New Roman" panose="02020603050405020304" pitchFamily="18" charset="0"/>
                <a:cs typeface="Times New Roman" panose="02020603050405020304" pitchFamily="18" charset="0"/>
              </a:rPr>
              <a:t>Methodology</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E266AB1-5DC9-4D47-825E-8CB8A05AA9F5}"/>
              </a:ext>
            </a:extLst>
          </p:cNvPr>
          <p:cNvSpPr>
            <a:spLocks noGrp="1"/>
          </p:cNvSpPr>
          <p:nvPr>
            <p:ph idx="1"/>
          </p:nvPr>
        </p:nvSpPr>
        <p:spPr>
          <a:xfrm>
            <a:off x="838200" y="1898072"/>
            <a:ext cx="10515600" cy="4502727"/>
          </a:xfrm>
        </p:spPr>
        <p:txBody>
          <a:bodyPr>
            <a:normAutofit/>
          </a:bodyPr>
          <a:lstStyle/>
          <a:p>
            <a:r>
              <a:rPr lang="en-US" sz="2400" dirty="0" smtClean="0">
                <a:latin typeface="Times New Roman" panose="02020603050405020304" pitchFamily="18" charset="0"/>
                <a:cs typeface="Times New Roman" panose="02020603050405020304" pitchFamily="18" charset="0"/>
              </a:rPr>
              <a:t>Google </a:t>
            </a:r>
            <a:r>
              <a:rPr lang="en-US" sz="2400" dirty="0">
                <a:latin typeface="Times New Roman" panose="02020603050405020304" pitchFamily="18" charset="0"/>
                <a:cs typeface="Times New Roman" panose="02020603050405020304" pitchFamily="18" charset="0"/>
              </a:rPr>
              <a:t>Search engine, PubMed, Medline, NCBI, published reports etc. </a:t>
            </a:r>
            <a:r>
              <a:rPr lang="en-US" sz="2400" dirty="0" smtClean="0">
                <a:latin typeface="Times New Roman" panose="02020603050405020304" pitchFamily="18" charset="0"/>
                <a:cs typeface="Times New Roman" panose="02020603050405020304" pitchFamily="18" charset="0"/>
              </a:rPr>
              <a:t>were used for </a:t>
            </a:r>
            <a:r>
              <a:rPr lang="en-US" sz="2400" dirty="0">
                <a:latin typeface="Times New Roman" panose="02020603050405020304" pitchFamily="18" charset="0"/>
                <a:cs typeface="Times New Roman" panose="02020603050405020304" pitchFamily="18" charset="0"/>
              </a:rPr>
              <a:t>collection of information. </a:t>
            </a:r>
          </a:p>
          <a:p>
            <a:r>
              <a:rPr lang="en-US" sz="2400" dirty="0">
                <a:latin typeface="Times New Roman" panose="02020603050405020304" pitchFamily="18" charset="0"/>
                <a:cs typeface="Times New Roman" panose="02020603050405020304" pitchFamily="18" charset="0"/>
              </a:rPr>
              <a:t>Different key words i.e. Early Malnutrition, Child Malnutrition</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India etc. and their combinations were used to locate the relevant literature information</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 list of references was also reviewed to access for more relevant literature on early malnutrition</a:t>
            </a:r>
            <a:r>
              <a:rPr lang="en-US" sz="2400" dirty="0" smtClean="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Inclusion and Exclusion </a:t>
            </a:r>
            <a:r>
              <a:rPr lang="en-US" sz="2400" dirty="0" smtClean="0">
                <a:latin typeface="Times New Roman" panose="02020603050405020304" pitchFamily="18" charset="0"/>
                <a:cs typeface="Times New Roman" panose="02020603050405020304" pitchFamily="18" charset="0"/>
              </a:rPr>
              <a:t>Criteria : The </a:t>
            </a:r>
            <a:r>
              <a:rPr lang="en-US" sz="2400" dirty="0">
                <a:latin typeface="Times New Roman" panose="02020603050405020304" pitchFamily="18" charset="0"/>
                <a:cs typeface="Times New Roman" panose="02020603050405020304" pitchFamily="18" charset="0"/>
              </a:rPr>
              <a:t>most relevant and current published papers and reports between </a:t>
            </a:r>
            <a:r>
              <a:rPr lang="en-US" sz="2400" dirty="0" smtClean="0">
                <a:latin typeface="Times New Roman" panose="02020603050405020304" pitchFamily="18" charset="0"/>
                <a:cs typeface="Times New Roman" panose="02020603050405020304" pitchFamily="18" charset="0"/>
              </a:rPr>
              <a:t>2008-2018</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2439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852BD-7160-4737-A819-76967BF18A9C}"/>
              </a:ext>
            </a:extLst>
          </p:cNvPr>
          <p:cNvSpPr>
            <a:spLocks noGrp="1"/>
          </p:cNvSpPr>
          <p:nvPr>
            <p:ph type="title"/>
          </p:nvPr>
        </p:nvSpPr>
        <p:spPr>
          <a:xfrm>
            <a:off x="1028700" y="190501"/>
            <a:ext cx="2886075" cy="2486024"/>
          </a:xfrm>
          <a:noFill/>
        </p:spPr>
        <p:txBody>
          <a:bodyPr vert="horz" lIns="91440" tIns="45720" rIns="91440" bIns="45720" rtlCol="0" anchor="ctr">
            <a:normAutofit/>
          </a:bodyPr>
          <a:lstStyle/>
          <a:p>
            <a:pPr algn="ctr"/>
            <a:r>
              <a:rPr lang="en-US" sz="1800">
                <a:solidFill>
                  <a:schemeClr val="bg1"/>
                </a:solidFill>
                <a:latin typeface="Times New Roman" panose="02020603050405020304" pitchFamily="18" charset="0"/>
                <a:cs typeface="Times New Roman" panose="02020603050405020304" pitchFamily="18" charset="0"/>
              </a:rPr>
              <a:t>Methodology</a:t>
            </a:r>
          </a:p>
        </p:txBody>
      </p:sp>
      <p:sp>
        <p:nvSpPr>
          <p:cNvPr id="15" name="Rounded Rectangle 1">
            <a:extLst>
              <a:ext uri="{FF2B5EF4-FFF2-40B4-BE49-F238E27FC236}">
                <a16:creationId xmlns:a16="http://schemas.microsoft.com/office/drawing/2014/main" id="{BA913D29-78EF-4161-BD37-2AEC6F6FCB12}"/>
              </a:ext>
            </a:extLst>
          </p:cNvPr>
          <p:cNvSpPr/>
          <p:nvPr/>
        </p:nvSpPr>
        <p:spPr>
          <a:xfrm>
            <a:off x="4356560" y="149577"/>
            <a:ext cx="3407580" cy="1283936"/>
          </a:xfrm>
          <a:prstGeom prst="roundRect">
            <a:avLst/>
          </a:prstGeom>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kumimoji="0" lang="en-US" b="0" i="0" u="none" strike="noStrike" kern="1200" cap="none" spc="0" normalizeH="0" baseline="0" noProof="0" dirty="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rPr>
              <a:t>Papers identified through data base setting (n=99)</a:t>
            </a:r>
          </a:p>
          <a:p>
            <a:pPr marL="0" marR="0" lvl="0" indent="0" algn="ctr" defTabSz="914400" rtl="0" eaLnBrk="1" fontAlgn="auto" latinLnBrk="0" hangingPunct="1">
              <a:lnSpc>
                <a:spcPct val="115000"/>
              </a:lnSpc>
              <a:spcBef>
                <a:spcPts val="0"/>
              </a:spcBef>
              <a:spcAft>
                <a:spcPts val="1000"/>
              </a:spcAft>
              <a:buClrTx/>
              <a:buSzTx/>
              <a:buFontTx/>
              <a:buNone/>
              <a:tabLst/>
              <a:defRPr/>
            </a:pPr>
            <a:r>
              <a:rPr kumimoji="0" lang="en-US" b="0" i="0" u="none" strike="noStrike" kern="1200" cap="none" spc="0" normalizeH="0" baseline="0" noProof="0" dirty="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16" name="Rounded Rectangle 2">
            <a:extLst>
              <a:ext uri="{FF2B5EF4-FFF2-40B4-BE49-F238E27FC236}">
                <a16:creationId xmlns:a16="http://schemas.microsoft.com/office/drawing/2014/main" id="{77251CE2-197C-4448-8866-AD6515B9B138}"/>
              </a:ext>
            </a:extLst>
          </p:cNvPr>
          <p:cNvSpPr/>
          <p:nvPr/>
        </p:nvSpPr>
        <p:spPr>
          <a:xfrm>
            <a:off x="4366900" y="1735971"/>
            <a:ext cx="3397240" cy="1408624"/>
          </a:xfrm>
          <a:prstGeom prst="roundRect">
            <a:avLst/>
          </a:prstGeom>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kumimoji="0" lang="en-US" b="0" i="0" u="none" strike="noStrike" kern="1200" cap="none" spc="0" normalizeH="0" baseline="0" noProof="0" dirty="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rPr>
              <a:t>Paper selected after initial title screening and published in 2008-2018 (n=84)</a:t>
            </a:r>
          </a:p>
        </p:txBody>
      </p:sp>
      <p:sp>
        <p:nvSpPr>
          <p:cNvPr id="17" name="Rounded Rectangle 3">
            <a:extLst>
              <a:ext uri="{FF2B5EF4-FFF2-40B4-BE49-F238E27FC236}">
                <a16:creationId xmlns:a16="http://schemas.microsoft.com/office/drawing/2014/main" id="{EDDD5F33-63EF-4358-A164-16C1248DC6A2}"/>
              </a:ext>
            </a:extLst>
          </p:cNvPr>
          <p:cNvSpPr/>
          <p:nvPr/>
        </p:nvSpPr>
        <p:spPr>
          <a:xfrm>
            <a:off x="4356560" y="3408289"/>
            <a:ext cx="3407580" cy="1515160"/>
          </a:xfrm>
          <a:prstGeom prst="roundRect">
            <a:avLst/>
          </a:prstGeom>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kumimoji="0" lang="en-US" b="0" i="0" u="none" strike="noStrike" kern="1200" cap="none" spc="0" normalizeH="0" baseline="0" noProof="0" dirty="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rPr>
              <a:t>Papers selected after screening of abstract (n=34)</a:t>
            </a:r>
          </a:p>
        </p:txBody>
      </p:sp>
      <p:sp>
        <p:nvSpPr>
          <p:cNvPr id="19" name="Rounded Rectangle 6">
            <a:extLst>
              <a:ext uri="{FF2B5EF4-FFF2-40B4-BE49-F238E27FC236}">
                <a16:creationId xmlns:a16="http://schemas.microsoft.com/office/drawing/2014/main" id="{3995CAFC-30B8-492F-B6C1-2FD133E6BBEB}"/>
              </a:ext>
            </a:extLst>
          </p:cNvPr>
          <p:cNvSpPr/>
          <p:nvPr/>
        </p:nvSpPr>
        <p:spPr>
          <a:xfrm>
            <a:off x="8944222" y="1735971"/>
            <a:ext cx="3127402" cy="1408624"/>
          </a:xfrm>
          <a:prstGeom prst="roundRect">
            <a:avLst/>
          </a:prstGeom>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kumimoji="0" lang="en-US" b="0" i="0" u="none" strike="noStrike" kern="1200" cap="none" spc="0" normalizeH="0" baseline="0" noProof="0" dirty="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rPr>
              <a:t>Paper published between 2008-2018 were included in the study, non-English papers were removed</a:t>
            </a:r>
          </a:p>
        </p:txBody>
      </p:sp>
      <p:cxnSp>
        <p:nvCxnSpPr>
          <p:cNvPr id="20" name="Straight Arrow Connector 19">
            <a:extLst>
              <a:ext uri="{FF2B5EF4-FFF2-40B4-BE49-F238E27FC236}">
                <a16:creationId xmlns:a16="http://schemas.microsoft.com/office/drawing/2014/main" id="{D86756C4-9B54-4161-89FF-7ADF7D4CCED0}"/>
              </a:ext>
            </a:extLst>
          </p:cNvPr>
          <p:cNvCxnSpPr>
            <a:cxnSpLocks/>
          </p:cNvCxnSpPr>
          <p:nvPr/>
        </p:nvCxnSpPr>
        <p:spPr>
          <a:xfrm>
            <a:off x="7764140" y="2461536"/>
            <a:ext cx="1128871" cy="0"/>
          </a:xfrm>
          <a:prstGeom prst="straightConnector1">
            <a:avLst/>
          </a:prstGeom>
          <a:ln>
            <a:tailEnd type="triangle"/>
          </a:ln>
        </p:spPr>
        <p:style>
          <a:lnRef idx="1">
            <a:schemeClr val="accent1"/>
          </a:lnRef>
          <a:fillRef idx="3">
            <a:schemeClr val="accent1"/>
          </a:fillRef>
          <a:effectRef idx="2">
            <a:schemeClr val="accent1"/>
          </a:effectRef>
          <a:fontRef idx="minor">
            <a:schemeClr val="lt1"/>
          </a:fontRef>
        </p:style>
      </p:cxnSp>
      <p:sp>
        <p:nvSpPr>
          <p:cNvPr id="21" name="Rounded Rectangle 8">
            <a:extLst>
              <a:ext uri="{FF2B5EF4-FFF2-40B4-BE49-F238E27FC236}">
                <a16:creationId xmlns:a16="http://schemas.microsoft.com/office/drawing/2014/main" id="{3B5643DD-6089-4AD4-AE3A-1B30ECAE639A}"/>
              </a:ext>
            </a:extLst>
          </p:cNvPr>
          <p:cNvSpPr/>
          <p:nvPr/>
        </p:nvSpPr>
        <p:spPr>
          <a:xfrm>
            <a:off x="8944222" y="3408289"/>
            <a:ext cx="3127402" cy="1515159"/>
          </a:xfrm>
          <a:prstGeom prst="roundRect">
            <a:avLst/>
          </a:prstGeom>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kumimoji="0" lang="en-US" b="0" i="0" u="none" strike="noStrike" kern="1200" cap="none" spc="0" normalizeH="0" baseline="0" noProof="0" dirty="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rPr>
              <a:t>Review articles, case studies were also removed</a:t>
            </a:r>
          </a:p>
        </p:txBody>
      </p:sp>
      <p:cxnSp>
        <p:nvCxnSpPr>
          <p:cNvPr id="22" name="Straight Arrow Connector 21">
            <a:extLst>
              <a:ext uri="{FF2B5EF4-FFF2-40B4-BE49-F238E27FC236}">
                <a16:creationId xmlns:a16="http://schemas.microsoft.com/office/drawing/2014/main" id="{87E3F18F-5B02-4A3B-BB3A-A6C2126EAF41}"/>
              </a:ext>
            </a:extLst>
          </p:cNvPr>
          <p:cNvCxnSpPr>
            <a:cxnSpLocks/>
          </p:cNvCxnSpPr>
          <p:nvPr/>
        </p:nvCxnSpPr>
        <p:spPr>
          <a:xfrm flipV="1">
            <a:off x="7764140" y="4165868"/>
            <a:ext cx="1128871" cy="6750"/>
          </a:xfrm>
          <a:prstGeom prst="straightConnector1">
            <a:avLst/>
          </a:prstGeom>
          <a:ln>
            <a:tailEnd type="triangle"/>
          </a:ln>
        </p:spPr>
        <p:style>
          <a:lnRef idx="1">
            <a:schemeClr val="accent1"/>
          </a:lnRef>
          <a:fillRef idx="3">
            <a:schemeClr val="accent1"/>
          </a:fillRef>
          <a:effectRef idx="2">
            <a:schemeClr val="accent1"/>
          </a:effectRef>
          <a:fontRef idx="minor">
            <a:schemeClr val="lt1"/>
          </a:fontRef>
        </p:style>
      </p:cxnSp>
      <p:sp>
        <p:nvSpPr>
          <p:cNvPr id="12" name="Rounded Rectangle 3">
            <a:extLst>
              <a:ext uri="{FF2B5EF4-FFF2-40B4-BE49-F238E27FC236}">
                <a16:creationId xmlns:a16="http://schemas.microsoft.com/office/drawing/2014/main" id="{EDDD5F33-63EF-4358-A164-16C1248DC6A2}"/>
              </a:ext>
            </a:extLst>
          </p:cNvPr>
          <p:cNvSpPr/>
          <p:nvPr/>
        </p:nvSpPr>
        <p:spPr>
          <a:xfrm>
            <a:off x="4356560" y="5112620"/>
            <a:ext cx="3407580" cy="1515160"/>
          </a:xfrm>
          <a:prstGeom prst="roundRect">
            <a:avLst/>
          </a:prstGeom>
          <a:ln/>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15000"/>
              </a:lnSpc>
              <a:spcBef>
                <a:spcPts val="0"/>
              </a:spcBef>
              <a:spcAft>
                <a:spcPts val="1000"/>
              </a:spcAft>
              <a:buClrTx/>
              <a:buSzTx/>
              <a:buFontTx/>
              <a:buNone/>
              <a:tabLst/>
              <a:defRPr/>
            </a:pPr>
            <a:r>
              <a:rPr kumimoji="0" lang="en-US" b="0" i="0" u="none" strike="noStrike" kern="1200" cap="none" spc="0" normalizeH="0" baseline="0" noProof="0" dirty="0" smtClean="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rPr>
              <a:t>Full</a:t>
            </a:r>
            <a:r>
              <a:rPr kumimoji="0" lang="en-US" b="0" i="0" u="none" strike="noStrike" kern="1200" cap="none" spc="0" normalizeH="0" noProof="0" dirty="0" smtClean="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rPr>
              <a:t> papers decided for final inclusion (n=16)</a:t>
            </a:r>
            <a:endParaRPr kumimoji="0" lang="en-US" b="0" i="0" u="none" strike="noStrike" kern="1200" cap="none" spc="0" normalizeH="0" baseline="0" noProof="0" dirty="0">
              <a:ln>
                <a:noFill/>
              </a:ln>
              <a:solidFill>
                <a:prstClr val="white"/>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ounded Rectangle 2"/>
          <p:cNvSpPr/>
          <p:nvPr/>
        </p:nvSpPr>
        <p:spPr>
          <a:xfrm>
            <a:off x="1273493" y="0"/>
            <a:ext cx="953453" cy="68579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spAutoFit/>
          </a:bodyPr>
          <a:lstStyle/>
          <a:p>
            <a:pPr algn="ctr"/>
            <a:r>
              <a:rPr lang="en-US" sz="4400" b="1" dirty="0" smtClean="0">
                <a:latin typeface="Times New Roman" panose="02020603050405020304" pitchFamily="18" charset="0"/>
                <a:cs typeface="Times New Roman" panose="02020603050405020304" pitchFamily="18" charset="0"/>
              </a:rPr>
              <a:t>METHODOLOGY</a:t>
            </a:r>
            <a:endParaRPr lang="en-US"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6090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342948"/>
          </a:xfrm>
        </p:spPr>
        <p:txBody>
          <a:bodyPr>
            <a:normAutofit/>
          </a:bodyPr>
          <a:lstStyle/>
          <a:p>
            <a:r>
              <a:rPr lang="en-US" sz="6000" b="1" dirty="0" smtClean="0">
                <a:latin typeface="Times New Roman" panose="02020603050405020304" pitchFamily="18" charset="0"/>
                <a:cs typeface="Times New Roman" panose="02020603050405020304" pitchFamily="18" charset="0"/>
              </a:rPr>
              <a:t>FINDINGS</a:t>
            </a:r>
            <a:endParaRPr lang="en-US" sz="6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7055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233</TotalTime>
  <Words>1326</Words>
  <Application>Microsoft Office PowerPoint</Application>
  <PresentationFormat>Widescreen</PresentationFormat>
  <Paragraphs>109</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PowerPoint Presentation</vt:lpstr>
      <vt:lpstr>Purview</vt:lpstr>
      <vt:lpstr>Background</vt:lpstr>
      <vt:lpstr>Background</vt:lpstr>
      <vt:lpstr>Background Rajasthan</vt:lpstr>
      <vt:lpstr>Objective</vt:lpstr>
      <vt:lpstr>Methodology</vt:lpstr>
      <vt:lpstr>Methodology</vt:lpstr>
      <vt:lpstr>FINDINGS</vt:lpstr>
      <vt:lpstr>PowerPoint Presentation</vt:lpstr>
      <vt:lpstr>Effects of Malnutrition</vt:lpstr>
      <vt:lpstr>Role of Women</vt:lpstr>
      <vt:lpstr>Status of Program Targeting Malnutrition</vt:lpstr>
      <vt:lpstr>Status of Program Targeting Malnutrition</vt:lpstr>
      <vt:lpstr>Child Feeding Practices in Rajasthan</vt:lpstr>
      <vt:lpstr>Recommendations to improve child nutrition in Rural Rajasthan</vt:lpstr>
      <vt:lpstr>Logical Model of Approach</vt:lpstr>
      <vt:lpstr>Limitations </vt:lpstr>
      <vt:lpstr>Conclusion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malnutrition in children of rural Rajasthan, addressing where do we stand? </dc:title>
  <dc:creator>Chauhan, Dikshant EX1</dc:creator>
  <cp:lastModifiedBy>Admin1</cp:lastModifiedBy>
  <cp:revision>93</cp:revision>
  <dcterms:created xsi:type="dcterms:W3CDTF">2018-05-15T19:07:23Z</dcterms:created>
  <dcterms:modified xsi:type="dcterms:W3CDTF">2018-05-26T03:56:38Z</dcterms:modified>
</cp:coreProperties>
</file>