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embeddings/oleObject2.bin"/><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GB"/>
              <a:t>1st Quarter</a:t>
            </a:r>
          </a:p>
        </c:rich>
      </c:tx>
      <c:layout/>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1262293385201849"/>
          <c:y val="0.12609428076547108"/>
          <c:w val="0.93261880377073403"/>
          <c:h val="0.49517952542424309"/>
        </c:manualLayout>
      </c:layout>
      <c:bar3DChart>
        <c:barDir val="col"/>
        <c:grouping val="clustered"/>
        <c:varyColors val="0"/>
        <c:ser>
          <c:idx val="0"/>
          <c:order val="0"/>
          <c:tx>
            <c:strRef>
              <c:f>Sheet1!$B$2</c:f>
              <c:strCache>
                <c:ptCount val="1"/>
                <c:pt idx="0">
                  <c:v>November</c:v>
                </c:pt>
              </c:strCache>
            </c:strRef>
          </c:tx>
          <c:spPr>
            <a:gradFill rotWithShape="1">
              <a:gsLst>
                <a:gs pos="0">
                  <a:schemeClr val="accent1">
                    <a:tint val="98000"/>
                    <a:lumMod val="114000"/>
                  </a:schemeClr>
                </a:gs>
                <a:gs pos="100000">
                  <a:schemeClr val="accent1">
                    <a:shade val="90000"/>
                    <a:lumMod val="84000"/>
                  </a:schemeClr>
                </a:gs>
              </a:gsLst>
              <a:lin ang="5400000" scaled="0"/>
            </a:gra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strRef>
              <c:f>Sheet1!$A$3:$A$10</c:f>
              <c:strCache>
                <c:ptCount val="8"/>
                <c:pt idx="0">
                  <c:v>Cardiac Sciences</c:v>
                </c:pt>
                <c:pt idx="1">
                  <c:v>Orthopaedics and Joint Replacement</c:v>
                </c:pt>
                <c:pt idx="2">
                  <c:v>Opthalmology&amp; Refractive Surgery</c:v>
                </c:pt>
                <c:pt idx="3">
                  <c:v>General &amp; Minimal Access Surgery</c:v>
                </c:pt>
                <c:pt idx="4">
                  <c:v>Obs &amp; Gynec</c:v>
                </c:pt>
                <c:pt idx="5">
                  <c:v>Paediatrics</c:v>
                </c:pt>
                <c:pt idx="6">
                  <c:v>Neurology</c:v>
                </c:pt>
                <c:pt idx="7">
                  <c:v>Renal Sciences</c:v>
                </c:pt>
              </c:strCache>
            </c:strRef>
          </c:cat>
          <c:val>
            <c:numRef>
              <c:f>Sheet1!$B$3:$B$10</c:f>
              <c:numCache>
                <c:formatCode>0</c:formatCode>
                <c:ptCount val="8"/>
                <c:pt idx="0" formatCode="General">
                  <c:v>2</c:v>
                </c:pt>
                <c:pt idx="1">
                  <c:v>1.9782608695652173</c:v>
                </c:pt>
                <c:pt idx="2">
                  <c:v>0.15151515151515152</c:v>
                </c:pt>
                <c:pt idx="3">
                  <c:v>2.1724137931034484</c:v>
                </c:pt>
                <c:pt idx="4" formatCode="General">
                  <c:v>2</c:v>
                </c:pt>
                <c:pt idx="5">
                  <c:v>2.8611111111111112</c:v>
                </c:pt>
                <c:pt idx="6">
                  <c:v>3.8571428571428572</c:v>
                </c:pt>
                <c:pt idx="7">
                  <c:v>4.1666666666666664E-2</c:v>
                </c:pt>
              </c:numCache>
            </c:numRef>
          </c:val>
        </c:ser>
        <c:ser>
          <c:idx val="1"/>
          <c:order val="1"/>
          <c:tx>
            <c:strRef>
              <c:f>Sheet1!$C$2</c:f>
              <c:strCache>
                <c:ptCount val="1"/>
                <c:pt idx="0">
                  <c:v>December</c:v>
                </c:pt>
              </c:strCache>
            </c:strRef>
          </c:tx>
          <c:spPr>
            <a:gradFill rotWithShape="1">
              <a:gsLst>
                <a:gs pos="0">
                  <a:schemeClr val="accent2">
                    <a:tint val="98000"/>
                    <a:lumMod val="114000"/>
                  </a:schemeClr>
                </a:gs>
                <a:gs pos="100000">
                  <a:schemeClr val="accent2">
                    <a:shade val="90000"/>
                    <a:lumMod val="84000"/>
                  </a:schemeClr>
                </a:gs>
              </a:gsLst>
              <a:lin ang="5400000" scaled="0"/>
            </a:gra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strRef>
              <c:f>Sheet1!$A$3:$A$10</c:f>
              <c:strCache>
                <c:ptCount val="8"/>
                <c:pt idx="0">
                  <c:v>Cardiac Sciences</c:v>
                </c:pt>
                <c:pt idx="1">
                  <c:v>Orthopaedics and Joint Replacement</c:v>
                </c:pt>
                <c:pt idx="2">
                  <c:v>Opthalmology&amp; Refractive Surgery</c:v>
                </c:pt>
                <c:pt idx="3">
                  <c:v>General &amp; Minimal Access Surgery</c:v>
                </c:pt>
                <c:pt idx="4">
                  <c:v>Obs &amp; Gynec</c:v>
                </c:pt>
                <c:pt idx="5">
                  <c:v>Paediatrics</c:v>
                </c:pt>
                <c:pt idx="6">
                  <c:v>Neurology</c:v>
                </c:pt>
                <c:pt idx="7">
                  <c:v>Renal Sciences</c:v>
                </c:pt>
              </c:strCache>
            </c:strRef>
          </c:cat>
          <c:val>
            <c:numRef>
              <c:f>Sheet1!$C$3:$C$10</c:f>
              <c:numCache>
                <c:formatCode>General</c:formatCode>
                <c:ptCount val="8"/>
                <c:pt idx="0">
                  <c:v>0</c:v>
                </c:pt>
                <c:pt idx="1">
                  <c:v>0</c:v>
                </c:pt>
                <c:pt idx="2" formatCode="0">
                  <c:v>0.52625204248290491</c:v>
                </c:pt>
                <c:pt idx="3">
                  <c:v>0</c:v>
                </c:pt>
                <c:pt idx="4">
                  <c:v>0</c:v>
                </c:pt>
                <c:pt idx="5" formatCode="0">
                  <c:v>2.5846224809371479</c:v>
                </c:pt>
                <c:pt idx="6" formatCode="0">
                  <c:v>3.7221924603155849</c:v>
                </c:pt>
                <c:pt idx="7">
                  <c:v>0</c:v>
                </c:pt>
              </c:numCache>
            </c:numRef>
          </c:val>
        </c:ser>
        <c:ser>
          <c:idx val="2"/>
          <c:order val="2"/>
          <c:tx>
            <c:strRef>
              <c:f>Sheet1!$D$2</c:f>
              <c:strCache>
                <c:ptCount val="1"/>
                <c:pt idx="0">
                  <c:v>January</c:v>
                </c:pt>
              </c:strCache>
            </c:strRef>
          </c:tx>
          <c:spPr>
            <a:gradFill rotWithShape="1">
              <a:gsLst>
                <a:gs pos="0">
                  <a:schemeClr val="accent3">
                    <a:tint val="98000"/>
                    <a:lumMod val="114000"/>
                  </a:schemeClr>
                </a:gs>
                <a:gs pos="100000">
                  <a:schemeClr val="accent3">
                    <a:shade val="90000"/>
                    <a:lumMod val="84000"/>
                  </a:schemeClr>
                </a:gs>
              </a:gsLst>
              <a:lin ang="5400000" scaled="0"/>
            </a:gra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strRef>
              <c:f>Sheet1!$A$3:$A$10</c:f>
              <c:strCache>
                <c:ptCount val="8"/>
                <c:pt idx="0">
                  <c:v>Cardiac Sciences</c:v>
                </c:pt>
                <c:pt idx="1">
                  <c:v>Orthopaedics and Joint Replacement</c:v>
                </c:pt>
                <c:pt idx="2">
                  <c:v>Opthalmology&amp; Refractive Surgery</c:v>
                </c:pt>
                <c:pt idx="3">
                  <c:v>General &amp; Minimal Access Surgery</c:v>
                </c:pt>
                <c:pt idx="4">
                  <c:v>Obs &amp; Gynec</c:v>
                </c:pt>
                <c:pt idx="5">
                  <c:v>Paediatrics</c:v>
                </c:pt>
                <c:pt idx="6">
                  <c:v>Neurology</c:v>
                </c:pt>
                <c:pt idx="7">
                  <c:v>Renal Sciences</c:v>
                </c:pt>
              </c:strCache>
            </c:strRef>
          </c:cat>
          <c:val>
            <c:numRef>
              <c:f>Sheet1!$D$3:$D$10</c:f>
              <c:numCache>
                <c:formatCode>0</c:formatCode>
                <c:ptCount val="8"/>
                <c:pt idx="0">
                  <c:v>1.5</c:v>
                </c:pt>
                <c:pt idx="1">
                  <c:v>3.4736842105263159</c:v>
                </c:pt>
                <c:pt idx="2">
                  <c:v>1.2142857142857144</c:v>
                </c:pt>
                <c:pt idx="3">
                  <c:v>1.2142857142857144</c:v>
                </c:pt>
                <c:pt idx="4">
                  <c:v>3.0112554112554113</c:v>
                </c:pt>
                <c:pt idx="5">
                  <c:v>3.3111111111111109</c:v>
                </c:pt>
                <c:pt idx="6">
                  <c:v>3.6153846153846154</c:v>
                </c:pt>
                <c:pt idx="7">
                  <c:v>0</c:v>
                </c:pt>
              </c:numCache>
            </c:numRef>
          </c:val>
        </c:ser>
        <c:dLbls>
          <c:showLegendKey val="0"/>
          <c:showVal val="1"/>
          <c:showCatName val="0"/>
          <c:showSerName val="0"/>
          <c:showPercent val="0"/>
          <c:showBubbleSize val="0"/>
        </c:dLbls>
        <c:gapWidth val="150"/>
        <c:shape val="box"/>
        <c:axId val="336164952"/>
        <c:axId val="336168480"/>
        <c:axId val="0"/>
      </c:bar3DChart>
      <c:catAx>
        <c:axId val="33616495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336168480"/>
        <c:crosses val="autoZero"/>
        <c:auto val="1"/>
        <c:lblAlgn val="ctr"/>
        <c:lblOffset val="100"/>
        <c:noMultiLvlLbl val="0"/>
      </c:catAx>
      <c:valAx>
        <c:axId val="336168480"/>
        <c:scaling>
          <c:orientation val="minMax"/>
        </c:scaling>
        <c:delete val="0"/>
        <c:axPos val="l"/>
        <c:majorGridlines>
          <c:spPr>
            <a:ln w="9525" cap="flat" cmpd="sng" algn="ctr">
              <a:solidFill>
                <a:schemeClr val="dk1">
                  <a:lumMod val="50000"/>
                  <a:lumOff val="5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336164952"/>
        <c:crosses val="autoZero"/>
        <c:crossBetween val="between"/>
      </c:valAx>
      <c:dTable>
        <c:showHorzBorder val="1"/>
        <c:showVertBorder val="1"/>
        <c:showOutline val="1"/>
        <c:showKeys val="1"/>
        <c:spPr>
          <a:noFill/>
          <a:ln w="9525">
            <a:solidFill>
              <a:schemeClr val="lt1">
                <a:lumMod val="95000"/>
                <a:alpha val="54000"/>
              </a:schemeClr>
            </a:solidFill>
          </a:ln>
          <a:effectLst/>
        </c:spPr>
        <c:txPr>
          <a:bodyPr rot="0" spcFirstLastPara="1" vertOverflow="ellipsis" vert="horz" wrap="square" anchor="ctr" anchorCtr="1"/>
          <a:lstStyle/>
          <a:p>
            <a:pPr rtl="0">
              <a:defRPr sz="1197" b="0" i="0" u="none" strike="noStrike" kern="1200" baseline="0">
                <a:solidFill>
                  <a:schemeClr val="lt1">
                    <a:lumMod val="85000"/>
                  </a:schemeClr>
                </a:solidFill>
                <a:latin typeface="+mn-lt"/>
                <a:ea typeface="+mn-ea"/>
                <a:cs typeface="+mn-cs"/>
              </a:defRPr>
            </a:pPr>
            <a:endParaRPr lang="en-US"/>
          </a:p>
        </c:txPr>
      </c:dTable>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GB" dirty="0"/>
              <a:t>2nd Quarter</a:t>
            </a:r>
          </a:p>
        </c:rich>
      </c:tx>
      <c:layout>
        <c:manualLayout>
          <c:xMode val="edge"/>
          <c:yMode val="edge"/>
          <c:x val="0.41632169100732191"/>
          <c:y val="2.1798365122615803E-2"/>
        </c:manualLayout>
      </c:layout>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1164538428438106"/>
          <c:y val="0.10134927528033179"/>
          <c:w val="0.93231133253585374"/>
          <c:h val="0.52388463496690596"/>
        </c:manualLayout>
      </c:layout>
      <c:bar3DChart>
        <c:barDir val="col"/>
        <c:grouping val="clustered"/>
        <c:varyColors val="0"/>
        <c:ser>
          <c:idx val="0"/>
          <c:order val="0"/>
          <c:tx>
            <c:strRef>
              <c:f>Sheet1!$H$2</c:f>
              <c:strCache>
                <c:ptCount val="1"/>
                <c:pt idx="0">
                  <c:v>February</c:v>
                </c:pt>
              </c:strCache>
            </c:strRef>
          </c:tx>
          <c:spPr>
            <a:gradFill rotWithShape="1">
              <a:gsLst>
                <a:gs pos="0">
                  <a:schemeClr val="accent1">
                    <a:tint val="98000"/>
                    <a:lumMod val="114000"/>
                  </a:schemeClr>
                </a:gs>
                <a:gs pos="100000">
                  <a:schemeClr val="accent1">
                    <a:shade val="90000"/>
                    <a:lumMod val="84000"/>
                  </a:schemeClr>
                </a:gs>
              </a:gsLst>
              <a:lin ang="5400000" scaled="0"/>
            </a:gra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strRef>
              <c:f>Sheet1!$G$3:$G$10</c:f>
              <c:strCache>
                <c:ptCount val="8"/>
                <c:pt idx="0">
                  <c:v>Cardiac Sciences</c:v>
                </c:pt>
                <c:pt idx="1">
                  <c:v>Orthopaedics and Joint Replacement</c:v>
                </c:pt>
                <c:pt idx="2">
                  <c:v>Opthalmology&amp; Refractive Surgery</c:v>
                </c:pt>
                <c:pt idx="3">
                  <c:v>General &amp; Minimal Access Surgery</c:v>
                </c:pt>
                <c:pt idx="4">
                  <c:v>Obs &amp; Gynec</c:v>
                </c:pt>
                <c:pt idx="5">
                  <c:v>Paediatrics</c:v>
                </c:pt>
                <c:pt idx="6">
                  <c:v>Neurology</c:v>
                </c:pt>
                <c:pt idx="7">
                  <c:v>Renal Sciences</c:v>
                </c:pt>
              </c:strCache>
            </c:strRef>
          </c:cat>
          <c:val>
            <c:numRef>
              <c:f>Sheet1!$H$3:$H$10</c:f>
              <c:numCache>
                <c:formatCode>0</c:formatCode>
                <c:ptCount val="8"/>
                <c:pt idx="0">
                  <c:v>1.341192129630508</c:v>
                </c:pt>
                <c:pt idx="1">
                  <c:v>2.5763180792970859</c:v>
                </c:pt>
                <c:pt idx="2">
                  <c:v>0.48384865520312725</c:v>
                </c:pt>
                <c:pt idx="3">
                  <c:v>1.629331704389996</c:v>
                </c:pt>
                <c:pt idx="4">
                  <c:v>2.3834343171300132</c:v>
                </c:pt>
                <c:pt idx="5">
                  <c:v>3.3060671296293465</c:v>
                </c:pt>
                <c:pt idx="6">
                  <c:v>4.6565648148132217</c:v>
                </c:pt>
                <c:pt idx="7">
                  <c:v>2.0814641203695441</c:v>
                </c:pt>
              </c:numCache>
            </c:numRef>
          </c:val>
        </c:ser>
        <c:ser>
          <c:idx val="1"/>
          <c:order val="1"/>
          <c:tx>
            <c:strRef>
              <c:f>Sheet1!$I$2</c:f>
              <c:strCache>
                <c:ptCount val="1"/>
                <c:pt idx="0">
                  <c:v>March</c:v>
                </c:pt>
              </c:strCache>
            </c:strRef>
          </c:tx>
          <c:spPr>
            <a:gradFill rotWithShape="1">
              <a:gsLst>
                <a:gs pos="0">
                  <a:schemeClr val="accent2">
                    <a:tint val="98000"/>
                    <a:lumMod val="114000"/>
                  </a:schemeClr>
                </a:gs>
                <a:gs pos="100000">
                  <a:schemeClr val="accent2">
                    <a:shade val="90000"/>
                    <a:lumMod val="84000"/>
                  </a:schemeClr>
                </a:gs>
              </a:gsLst>
              <a:lin ang="5400000" scaled="0"/>
            </a:gra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strRef>
              <c:f>Sheet1!$G$3:$G$10</c:f>
              <c:strCache>
                <c:ptCount val="8"/>
                <c:pt idx="0">
                  <c:v>Cardiac Sciences</c:v>
                </c:pt>
                <c:pt idx="1">
                  <c:v>Orthopaedics and Joint Replacement</c:v>
                </c:pt>
                <c:pt idx="2">
                  <c:v>Opthalmology&amp; Refractive Surgery</c:v>
                </c:pt>
                <c:pt idx="3">
                  <c:v>General &amp; Minimal Access Surgery</c:v>
                </c:pt>
                <c:pt idx="4">
                  <c:v>Obs &amp; Gynec</c:v>
                </c:pt>
                <c:pt idx="5">
                  <c:v>Paediatrics</c:v>
                </c:pt>
                <c:pt idx="6">
                  <c:v>Neurology</c:v>
                </c:pt>
                <c:pt idx="7">
                  <c:v>Renal Sciences</c:v>
                </c:pt>
              </c:strCache>
            </c:strRef>
          </c:cat>
          <c:val>
            <c:numRef>
              <c:f>Sheet1!$I$3:$I$10</c:f>
              <c:numCache>
                <c:formatCode>0</c:formatCode>
                <c:ptCount val="8"/>
                <c:pt idx="0">
                  <c:v>1.5</c:v>
                </c:pt>
                <c:pt idx="1">
                  <c:v>3.7714285714285714</c:v>
                </c:pt>
                <c:pt idx="2">
                  <c:v>0.19047619047619047</c:v>
                </c:pt>
                <c:pt idx="3">
                  <c:v>1.5416666666666667</c:v>
                </c:pt>
                <c:pt idx="4">
                  <c:v>2.3333333333333335</c:v>
                </c:pt>
                <c:pt idx="5">
                  <c:v>4.2244897959183669</c:v>
                </c:pt>
                <c:pt idx="6">
                  <c:v>2.6666666666666665</c:v>
                </c:pt>
                <c:pt idx="7">
                  <c:v>2.7053571428571428</c:v>
                </c:pt>
              </c:numCache>
            </c:numRef>
          </c:val>
        </c:ser>
        <c:ser>
          <c:idx val="2"/>
          <c:order val="2"/>
          <c:tx>
            <c:strRef>
              <c:f>Sheet1!$J$2</c:f>
              <c:strCache>
                <c:ptCount val="1"/>
                <c:pt idx="0">
                  <c:v>April</c:v>
                </c:pt>
              </c:strCache>
            </c:strRef>
          </c:tx>
          <c:spPr>
            <a:gradFill rotWithShape="1">
              <a:gsLst>
                <a:gs pos="0">
                  <a:schemeClr val="accent3">
                    <a:tint val="98000"/>
                    <a:lumMod val="114000"/>
                  </a:schemeClr>
                </a:gs>
                <a:gs pos="100000">
                  <a:schemeClr val="accent3">
                    <a:shade val="90000"/>
                    <a:lumMod val="84000"/>
                  </a:schemeClr>
                </a:gs>
              </a:gsLst>
              <a:lin ang="5400000" scaled="0"/>
            </a:gra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strRef>
              <c:f>Sheet1!$G$3:$G$10</c:f>
              <c:strCache>
                <c:ptCount val="8"/>
                <c:pt idx="0">
                  <c:v>Cardiac Sciences</c:v>
                </c:pt>
                <c:pt idx="1">
                  <c:v>Orthopaedics and Joint Replacement</c:v>
                </c:pt>
                <c:pt idx="2">
                  <c:v>Opthalmology&amp; Refractive Surgery</c:v>
                </c:pt>
                <c:pt idx="3">
                  <c:v>General &amp; Minimal Access Surgery</c:v>
                </c:pt>
                <c:pt idx="4">
                  <c:v>Obs &amp; Gynec</c:v>
                </c:pt>
                <c:pt idx="5">
                  <c:v>Paediatrics</c:v>
                </c:pt>
                <c:pt idx="6">
                  <c:v>Neurology</c:v>
                </c:pt>
                <c:pt idx="7">
                  <c:v>Renal Sciences</c:v>
                </c:pt>
              </c:strCache>
            </c:strRef>
          </c:cat>
          <c:val>
            <c:numRef>
              <c:f>Sheet1!$J$3:$J$10</c:f>
              <c:numCache>
                <c:formatCode>0</c:formatCode>
                <c:ptCount val="8"/>
                <c:pt idx="0">
                  <c:v>1.8571428571428572</c:v>
                </c:pt>
                <c:pt idx="1">
                  <c:v>2.7916666666666665</c:v>
                </c:pt>
                <c:pt idx="2" formatCode="General">
                  <c:v>0</c:v>
                </c:pt>
                <c:pt idx="3">
                  <c:v>1.6153846153846154</c:v>
                </c:pt>
                <c:pt idx="4">
                  <c:v>2.2641509433962264</c:v>
                </c:pt>
                <c:pt idx="5">
                  <c:v>3.0422535211267605</c:v>
                </c:pt>
                <c:pt idx="6">
                  <c:v>2.263157894736842</c:v>
                </c:pt>
                <c:pt idx="7">
                  <c:v>1.6285714285714286</c:v>
                </c:pt>
              </c:numCache>
            </c:numRef>
          </c:val>
        </c:ser>
        <c:dLbls>
          <c:showLegendKey val="0"/>
          <c:showVal val="1"/>
          <c:showCatName val="0"/>
          <c:showSerName val="0"/>
          <c:showPercent val="0"/>
          <c:showBubbleSize val="0"/>
        </c:dLbls>
        <c:gapWidth val="150"/>
        <c:shape val="box"/>
        <c:axId val="433284880"/>
        <c:axId val="433285272"/>
        <c:axId val="0"/>
      </c:bar3DChart>
      <c:catAx>
        <c:axId val="43328488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433285272"/>
        <c:crosses val="autoZero"/>
        <c:auto val="1"/>
        <c:lblAlgn val="ctr"/>
        <c:lblOffset val="100"/>
        <c:noMultiLvlLbl val="0"/>
      </c:catAx>
      <c:valAx>
        <c:axId val="433285272"/>
        <c:scaling>
          <c:orientation val="minMax"/>
        </c:scaling>
        <c:delete val="0"/>
        <c:axPos val="l"/>
        <c:majorGridlines>
          <c:spPr>
            <a:ln w="9525" cap="flat" cmpd="sng" algn="ctr">
              <a:solidFill>
                <a:schemeClr val="dk1">
                  <a:lumMod val="50000"/>
                  <a:lumOff val="50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433284880"/>
        <c:crosses val="autoZero"/>
        <c:crossBetween val="between"/>
      </c:valAx>
      <c:dTable>
        <c:showHorzBorder val="1"/>
        <c:showVertBorder val="1"/>
        <c:showOutline val="1"/>
        <c:showKeys val="1"/>
        <c:spPr>
          <a:noFill/>
          <a:ln w="9525">
            <a:solidFill>
              <a:schemeClr val="lt1">
                <a:lumMod val="95000"/>
                <a:alpha val="54000"/>
              </a:schemeClr>
            </a:solidFill>
          </a:ln>
          <a:effectLst/>
        </c:spPr>
        <c:txPr>
          <a:bodyPr rot="0" spcFirstLastPara="1" vertOverflow="ellipsis" vert="horz" wrap="square" anchor="ctr" anchorCtr="1"/>
          <a:lstStyle/>
          <a:p>
            <a:pPr rtl="0">
              <a:defRPr sz="1197" b="0" i="0" u="none" strike="noStrike" kern="1200" baseline="0">
                <a:solidFill>
                  <a:schemeClr val="lt1">
                    <a:lumMod val="85000"/>
                  </a:schemeClr>
                </a:solidFill>
                <a:latin typeface="+mn-lt"/>
                <a:ea typeface="+mn-ea"/>
                <a:cs typeface="+mn-cs"/>
              </a:defRPr>
            </a:pPr>
            <a:endParaRPr lang="en-US"/>
          </a:p>
        </c:txPr>
      </c:dTable>
      <c:spPr>
        <a:noFill/>
        <a:ln>
          <a:noFill/>
        </a:ln>
        <a:effectLst/>
      </c:spPr>
    </c:plotArea>
    <c:legend>
      <c:legendPos val="b"/>
      <c:layout>
        <c:manualLayout>
          <c:xMode val="edge"/>
          <c:yMode val="edge"/>
          <c:x val="0.37522286423341683"/>
          <c:y val="0.94337514045707205"/>
          <c:w val="0.24955416419337906"/>
          <c:h val="4.2537555974846951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GB"/>
              <a:t>1st Quarter v/s 2nd Quarter</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Sheet1!$B$31</c:f>
              <c:strCache>
                <c:ptCount val="1"/>
                <c:pt idx="0">
                  <c:v>1st Quarter</c:v>
                </c:pt>
              </c:strCache>
            </c:strRef>
          </c:tx>
          <c:spPr>
            <a:solidFill>
              <a:schemeClr val="accent1">
                <a:alpha val="85000"/>
              </a:schemeClr>
            </a:solidFill>
            <a:ln w="9525" cap="flat" cmpd="sng" algn="ctr">
              <a:solidFill>
                <a:schemeClr val="accent1">
                  <a:lumMod val="75000"/>
                </a:schemeClr>
              </a:solidFill>
              <a:round/>
            </a:ln>
            <a:effectLst/>
            <a:sp3d contourW="9525">
              <a:contourClr>
                <a:schemeClr val="accent1">
                  <a:lumMod val="75000"/>
                </a:scheme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Sheet1!$A$32:$A$39</c:f>
              <c:strCache>
                <c:ptCount val="8"/>
                <c:pt idx="0">
                  <c:v>Cardiac Sciences</c:v>
                </c:pt>
                <c:pt idx="1">
                  <c:v>Orthopaedics and Joint Replacement</c:v>
                </c:pt>
                <c:pt idx="2">
                  <c:v>Opthalmology&amp; Refractive Surgery</c:v>
                </c:pt>
                <c:pt idx="3">
                  <c:v>General &amp; Minimal Access Surgery</c:v>
                </c:pt>
                <c:pt idx="4">
                  <c:v>Obs &amp; Gynec</c:v>
                </c:pt>
                <c:pt idx="5">
                  <c:v>Paediatrics</c:v>
                </c:pt>
                <c:pt idx="6">
                  <c:v>Neurology</c:v>
                </c:pt>
                <c:pt idx="7">
                  <c:v>Renal Sciences</c:v>
                </c:pt>
              </c:strCache>
            </c:strRef>
          </c:cat>
          <c:val>
            <c:numRef>
              <c:f>Sheet1!$B$32:$B$39</c:f>
              <c:numCache>
                <c:formatCode>0</c:formatCode>
                <c:ptCount val="8"/>
                <c:pt idx="0">
                  <c:v>1.1666666666666667</c:v>
                </c:pt>
                <c:pt idx="1">
                  <c:v>1.8173150266971778</c:v>
                </c:pt>
                <c:pt idx="2">
                  <c:v>0.63068430276125698</c:v>
                </c:pt>
                <c:pt idx="3">
                  <c:v>1.1288998357963875</c:v>
                </c:pt>
                <c:pt idx="4">
                  <c:v>1.6704184704184704</c:v>
                </c:pt>
                <c:pt idx="5">
                  <c:v>2.9189482343864568</c:v>
                </c:pt>
                <c:pt idx="6">
                  <c:v>3.7315733109476859</c:v>
                </c:pt>
                <c:pt idx="7">
                  <c:v>1.3888888888888888E-2</c:v>
                </c:pt>
              </c:numCache>
            </c:numRef>
          </c:val>
        </c:ser>
        <c:ser>
          <c:idx val="1"/>
          <c:order val="1"/>
          <c:tx>
            <c:strRef>
              <c:f>Sheet1!$C$31</c:f>
              <c:strCache>
                <c:ptCount val="1"/>
                <c:pt idx="0">
                  <c:v>2nd Quarter</c:v>
                </c:pt>
              </c:strCache>
            </c:strRef>
          </c:tx>
          <c:spPr>
            <a:solidFill>
              <a:schemeClr val="accent2">
                <a:alpha val="85000"/>
              </a:schemeClr>
            </a:solidFill>
            <a:ln w="9525" cap="flat" cmpd="sng" algn="ctr">
              <a:solidFill>
                <a:schemeClr val="accent2">
                  <a:lumMod val="75000"/>
                </a:schemeClr>
              </a:solidFill>
              <a:round/>
            </a:ln>
            <a:effectLst/>
            <a:sp3d contourW="9525">
              <a:contourClr>
                <a:schemeClr val="accent2">
                  <a:lumMod val="75000"/>
                </a:scheme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Sheet1!$A$32:$A$39</c:f>
              <c:strCache>
                <c:ptCount val="8"/>
                <c:pt idx="0">
                  <c:v>Cardiac Sciences</c:v>
                </c:pt>
                <c:pt idx="1">
                  <c:v>Orthopaedics and Joint Replacement</c:v>
                </c:pt>
                <c:pt idx="2">
                  <c:v>Opthalmology&amp; Refractive Surgery</c:v>
                </c:pt>
                <c:pt idx="3">
                  <c:v>General &amp; Minimal Access Surgery</c:v>
                </c:pt>
                <c:pt idx="4">
                  <c:v>Obs &amp; Gynec</c:v>
                </c:pt>
                <c:pt idx="5">
                  <c:v>Paediatrics</c:v>
                </c:pt>
                <c:pt idx="6">
                  <c:v>Neurology</c:v>
                </c:pt>
                <c:pt idx="7">
                  <c:v>Renal Sciences</c:v>
                </c:pt>
              </c:strCache>
            </c:strRef>
          </c:cat>
          <c:val>
            <c:numRef>
              <c:f>Sheet1!$C$32:$C$39</c:f>
              <c:numCache>
                <c:formatCode>0</c:formatCode>
                <c:ptCount val="8"/>
                <c:pt idx="0">
                  <c:v>1.5661116622577884</c:v>
                </c:pt>
                <c:pt idx="1">
                  <c:v>3.046471105797441</c:v>
                </c:pt>
                <c:pt idx="2">
                  <c:v>0.22477494855977256</c:v>
                </c:pt>
                <c:pt idx="3">
                  <c:v>1.5954609954804262</c:v>
                </c:pt>
                <c:pt idx="4">
                  <c:v>2.3269728646198575</c:v>
                </c:pt>
                <c:pt idx="5">
                  <c:v>3.5242701488914912</c:v>
                </c:pt>
                <c:pt idx="6">
                  <c:v>3.1954631254055772</c:v>
                </c:pt>
                <c:pt idx="7">
                  <c:v>2.1384642305993715</c:v>
                </c:pt>
              </c:numCache>
            </c:numRef>
          </c:val>
        </c:ser>
        <c:dLbls>
          <c:showLegendKey val="0"/>
          <c:showVal val="1"/>
          <c:showCatName val="0"/>
          <c:showSerName val="0"/>
          <c:showPercent val="0"/>
          <c:showBubbleSize val="0"/>
        </c:dLbls>
        <c:gapWidth val="65"/>
        <c:shape val="box"/>
        <c:axId val="473414480"/>
        <c:axId val="473409384"/>
        <c:axId val="0"/>
      </c:bar3DChart>
      <c:catAx>
        <c:axId val="47341448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473409384"/>
        <c:crosses val="autoZero"/>
        <c:auto val="1"/>
        <c:lblAlgn val="ctr"/>
        <c:lblOffset val="100"/>
        <c:noMultiLvlLbl val="0"/>
      </c:catAx>
      <c:valAx>
        <c:axId val="473409384"/>
        <c:scaling>
          <c:orientation val="minMax"/>
        </c:scaling>
        <c:delete val="0"/>
        <c:axPos val="l"/>
        <c:majorGridlines>
          <c:spPr>
            <a:ln w="9525" cap="flat" cmpd="sng" algn="ctr">
              <a:solidFill>
                <a:schemeClr val="dk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crossAx val="473414480"/>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3586997039837756"/>
          <c:y val="8.7962962962962965E-2"/>
          <c:w val="0.7723016116839071"/>
          <c:h val="0.7213735783027122"/>
        </c:manualLayout>
      </c:layout>
      <c:bar3DChart>
        <c:barDir val="col"/>
        <c:grouping val="clustered"/>
        <c:varyColors val="0"/>
        <c:ser>
          <c:idx val="0"/>
          <c:order val="0"/>
          <c:tx>
            <c:strRef>
              <c:f>Sheet1!$B$43</c:f>
              <c:strCache>
                <c:ptCount val="1"/>
                <c:pt idx="0">
                  <c:v>CASH PATIENTS</c:v>
                </c:pt>
              </c:strCache>
            </c:strRef>
          </c:tx>
          <c:spPr>
            <a:solidFill>
              <a:schemeClr val="accent1">
                <a:alpha val="85000"/>
              </a:schemeClr>
            </a:solidFill>
            <a:ln w="9525" cap="flat" cmpd="sng" algn="ctr">
              <a:solidFill>
                <a:schemeClr val="accent1">
                  <a:lumMod val="75000"/>
                </a:schemeClr>
              </a:solidFill>
              <a:round/>
            </a:ln>
            <a:effectLst/>
            <a:sp3d contourW="9525">
              <a:contourClr>
                <a:schemeClr val="accent1">
                  <a:lumMod val="75000"/>
                </a:scheme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Sheet1!$A$44:$A$49</c:f>
              <c:strCache>
                <c:ptCount val="6"/>
                <c:pt idx="0">
                  <c:v>NOV ALOS</c:v>
                </c:pt>
                <c:pt idx="1">
                  <c:v>DEC ALOS</c:v>
                </c:pt>
                <c:pt idx="2">
                  <c:v>JAN ALOS</c:v>
                </c:pt>
                <c:pt idx="3">
                  <c:v>FEB ALOS</c:v>
                </c:pt>
                <c:pt idx="4">
                  <c:v>MARCH ALOS</c:v>
                </c:pt>
                <c:pt idx="5">
                  <c:v>APRIL ALOS</c:v>
                </c:pt>
              </c:strCache>
            </c:strRef>
          </c:cat>
          <c:val>
            <c:numRef>
              <c:f>Sheet1!$B$44:$B$49</c:f>
              <c:numCache>
                <c:formatCode>0</c:formatCode>
                <c:ptCount val="6"/>
                <c:pt idx="0">
                  <c:v>2.100973471222944</c:v>
                </c:pt>
                <c:pt idx="1">
                  <c:v>2.1790715939150687</c:v>
                </c:pt>
                <c:pt idx="2">
                  <c:v>2.5773425526819258</c:v>
                </c:pt>
                <c:pt idx="3">
                  <c:v>2.6999361253319782</c:v>
                </c:pt>
                <c:pt idx="4">
                  <c:v>2.6999361253319782</c:v>
                </c:pt>
                <c:pt idx="5">
                  <c:v>2.3425342676511272</c:v>
                </c:pt>
              </c:numCache>
            </c:numRef>
          </c:val>
        </c:ser>
        <c:ser>
          <c:idx val="1"/>
          <c:order val="1"/>
          <c:tx>
            <c:strRef>
              <c:f>Sheet1!$C$43</c:f>
              <c:strCache>
                <c:ptCount val="1"/>
                <c:pt idx="0">
                  <c:v>CREDIT/TPA PATIENTS</c:v>
                </c:pt>
              </c:strCache>
            </c:strRef>
          </c:tx>
          <c:spPr>
            <a:solidFill>
              <a:schemeClr val="accent2">
                <a:alpha val="85000"/>
              </a:schemeClr>
            </a:solidFill>
            <a:ln w="9525" cap="flat" cmpd="sng" algn="ctr">
              <a:solidFill>
                <a:schemeClr val="accent2">
                  <a:lumMod val="75000"/>
                </a:schemeClr>
              </a:solidFill>
              <a:round/>
            </a:ln>
            <a:effectLst/>
            <a:sp3d contourW="9525">
              <a:contourClr>
                <a:schemeClr val="accent2">
                  <a:lumMod val="75000"/>
                </a:scheme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Sheet1!$A$44:$A$49</c:f>
              <c:strCache>
                <c:ptCount val="6"/>
                <c:pt idx="0">
                  <c:v>NOV ALOS</c:v>
                </c:pt>
                <c:pt idx="1">
                  <c:v>DEC ALOS</c:v>
                </c:pt>
                <c:pt idx="2">
                  <c:v>JAN ALOS</c:v>
                </c:pt>
                <c:pt idx="3">
                  <c:v>FEB ALOS</c:v>
                </c:pt>
                <c:pt idx="4">
                  <c:v>MARCH ALOS</c:v>
                </c:pt>
                <c:pt idx="5">
                  <c:v>APRIL ALOS</c:v>
                </c:pt>
              </c:strCache>
            </c:strRef>
          </c:cat>
          <c:val>
            <c:numRef>
              <c:f>Sheet1!$C$44:$C$49</c:f>
              <c:numCache>
                <c:formatCode>0</c:formatCode>
                <c:ptCount val="6"/>
                <c:pt idx="0">
                  <c:v>3.6732573784724991</c:v>
                </c:pt>
                <c:pt idx="1">
                  <c:v>6.0551543209876399</c:v>
                </c:pt>
                <c:pt idx="2">
                  <c:v>2.7714500056458857</c:v>
                </c:pt>
                <c:pt idx="3">
                  <c:v>2.7874511946386527</c:v>
                </c:pt>
                <c:pt idx="4">
                  <c:v>3.208770329591514</c:v>
                </c:pt>
                <c:pt idx="5">
                  <c:v>3.141414577687172</c:v>
                </c:pt>
              </c:numCache>
            </c:numRef>
          </c:val>
        </c:ser>
        <c:dLbls>
          <c:showLegendKey val="0"/>
          <c:showVal val="1"/>
          <c:showCatName val="0"/>
          <c:showSerName val="0"/>
          <c:showPercent val="0"/>
          <c:showBubbleSize val="0"/>
        </c:dLbls>
        <c:gapWidth val="65"/>
        <c:shape val="box"/>
        <c:axId val="440532408"/>
        <c:axId val="440531624"/>
        <c:axId val="0"/>
      </c:bar3DChart>
      <c:catAx>
        <c:axId val="44053240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410" b="0" i="0" u="none" strike="noStrike" kern="1200" cap="all" baseline="0">
                <a:solidFill>
                  <a:schemeClr val="dk1">
                    <a:lumMod val="75000"/>
                    <a:lumOff val="25000"/>
                  </a:schemeClr>
                </a:solidFill>
                <a:latin typeface="+mn-lt"/>
                <a:ea typeface="+mn-ea"/>
                <a:cs typeface="+mn-cs"/>
              </a:defRPr>
            </a:pPr>
            <a:endParaRPr lang="en-US"/>
          </a:p>
        </c:txPr>
        <c:crossAx val="440531624"/>
        <c:crosses val="autoZero"/>
        <c:auto val="1"/>
        <c:lblAlgn val="ctr"/>
        <c:lblOffset val="100"/>
        <c:noMultiLvlLbl val="0"/>
      </c:catAx>
      <c:valAx>
        <c:axId val="440531624"/>
        <c:scaling>
          <c:orientation val="minMax"/>
        </c:scaling>
        <c:delete val="0"/>
        <c:axPos val="l"/>
        <c:majorGridlines>
          <c:spPr>
            <a:ln w="9525" cap="flat" cmpd="sng" algn="ctr">
              <a:solidFill>
                <a:schemeClr val="dk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crossAx val="440532408"/>
        <c:crosses val="autoZero"/>
        <c:crossBetween val="between"/>
      </c:valAx>
      <c:spPr>
        <a:noFill/>
        <a:ln>
          <a:noFill/>
        </a:ln>
        <a:effectLst/>
      </c:spPr>
    </c:plotArea>
    <c:legend>
      <c:legendPos val="b"/>
      <c:layout>
        <c:manualLayout>
          <c:xMode val="edge"/>
          <c:yMode val="edge"/>
          <c:x val="0.32076180846890717"/>
          <c:y val="0.92091439608901571"/>
          <c:w val="0.41631774880858513"/>
          <c:h val="5.7519677294570366E-2"/>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141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4">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dk1">
            <a:lumMod val="50000"/>
            <a:lumOff val="50000"/>
          </a:schemeClr>
        </a:solidFill>
        <a:round/>
      </a:ln>
    </cs:spPr>
  </cs:gridlineMajor>
  <cs:gridlineMinor>
    <cs:lnRef idx="0"/>
    <cs:fillRef idx="0"/>
    <cs:effectRef idx="0"/>
    <cs:fontRef idx="minor">
      <a:schemeClr val="tx1"/>
    </cs:fontRef>
    <cs:spPr>
      <a:ln>
        <a:solidFill>
          <a:schemeClr val="dk1">
            <a:lumMod val="60000"/>
            <a:lumOff val="40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294">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dk1">
            <a:lumMod val="50000"/>
            <a:lumOff val="50000"/>
          </a:schemeClr>
        </a:solidFill>
        <a:round/>
      </a:ln>
    </cs:spPr>
  </cs:gridlineMajor>
  <cs:gridlineMinor>
    <cs:lnRef idx="0"/>
    <cs:fillRef idx="0"/>
    <cs:effectRef idx="0"/>
    <cs:fontRef idx="minor">
      <a:schemeClr val="tx1"/>
    </cs:fontRef>
    <cs:spPr>
      <a:ln>
        <a:solidFill>
          <a:schemeClr val="dk1">
            <a:lumMod val="60000"/>
            <a:lumOff val="40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5/12/2018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5/12/2018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5/12/2018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5/12/2018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5/12/2018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5/12/2018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5/12/2018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5/12/2018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5/12/2018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5/12/2018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5/12/2018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5/12/2018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5/12/2018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5/12/2018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5/12/2018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5/12/2018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5/12/2018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5/12/2018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87531" y="134155"/>
            <a:ext cx="8825658" cy="3329581"/>
          </a:xfrm>
        </p:spPr>
        <p:txBody>
          <a:bodyPr/>
          <a:lstStyle/>
          <a:p>
            <a:r>
              <a:rPr lang="en-GB" sz="4000" dirty="0" smtClean="0">
                <a:latin typeface="Times New Roman" panose="02020603050405020304" pitchFamily="18" charset="0"/>
                <a:cs typeface="Times New Roman" panose="02020603050405020304" pitchFamily="18" charset="0"/>
              </a:rPr>
              <a:t>To calculate ALOS for the key specialities in Aakash Healthcare, </a:t>
            </a:r>
            <a:r>
              <a:rPr lang="en-GB" sz="4000" dirty="0">
                <a:latin typeface="Times New Roman" panose="02020603050405020304" pitchFamily="18" charset="0"/>
                <a:cs typeface="Times New Roman" panose="02020603050405020304" pitchFamily="18" charset="0"/>
              </a:rPr>
              <a:t>D</a:t>
            </a:r>
            <a:r>
              <a:rPr lang="en-GB" sz="4000" dirty="0" smtClean="0">
                <a:latin typeface="Times New Roman" panose="02020603050405020304" pitchFamily="18" charset="0"/>
                <a:cs typeface="Times New Roman" panose="02020603050405020304" pitchFamily="18" charset="0"/>
              </a:rPr>
              <a:t>warka.</a:t>
            </a:r>
            <a:endParaRPr lang="en-GB" sz="4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normAutofit/>
          </a:bodyPr>
          <a:lstStyle/>
          <a:p>
            <a:r>
              <a:rPr lang="en-GB" sz="2400" b="1" dirty="0" smtClean="0">
                <a:latin typeface="Times New Roman" panose="02020603050405020304" pitchFamily="18" charset="0"/>
                <a:cs typeface="Times New Roman" panose="02020603050405020304" pitchFamily="18" charset="0"/>
              </a:rPr>
              <a:t>By Aishwarya Dutta</a:t>
            </a:r>
            <a:endParaRPr lang="en-GB"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8781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1208657"/>
          </a:xfrm>
        </p:spPr>
        <p:txBody>
          <a:bodyPr/>
          <a:lstStyle/>
          <a:p>
            <a:r>
              <a:rPr lang="en-GB" sz="3600" dirty="0" smtClean="0">
                <a:latin typeface="Times New Roman" panose="02020603050405020304" pitchFamily="18" charset="0"/>
                <a:cs typeface="Times New Roman" panose="02020603050405020304" pitchFamily="18" charset="0"/>
              </a:rPr>
              <a:t>Comparison b/w 1st quarter and 2</a:t>
            </a:r>
            <a:r>
              <a:rPr lang="en-GB" sz="3600" baseline="30000" dirty="0" smtClean="0">
                <a:latin typeface="Times New Roman" panose="02020603050405020304" pitchFamily="18" charset="0"/>
                <a:cs typeface="Times New Roman" panose="02020603050405020304" pitchFamily="18" charset="0"/>
              </a:rPr>
              <a:t>nd</a:t>
            </a:r>
            <a:r>
              <a:rPr lang="en-GB" sz="3600" dirty="0" smtClean="0">
                <a:latin typeface="Times New Roman" panose="02020603050405020304" pitchFamily="18" charset="0"/>
                <a:cs typeface="Times New Roman" panose="02020603050405020304" pitchFamily="18" charset="0"/>
              </a:rPr>
              <a:t> quarter</a:t>
            </a:r>
            <a:endParaRPr lang="en-GB" sz="3600"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75013200"/>
              </p:ext>
            </p:extLst>
          </p:nvPr>
        </p:nvGraphicFramePr>
        <p:xfrm>
          <a:off x="781341" y="1447331"/>
          <a:ext cx="9985397" cy="50178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463771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latin typeface="Times New Roman" panose="02020603050405020304" pitchFamily="18" charset="0"/>
                <a:cs typeface="Times New Roman" panose="02020603050405020304" pitchFamily="18" charset="0"/>
              </a:rPr>
              <a:t>Comparison</a:t>
            </a:r>
            <a:r>
              <a:rPr lang="en-GB" dirty="0" smtClean="0"/>
              <a:t> </a:t>
            </a:r>
            <a:r>
              <a:rPr lang="en-GB" sz="3600" dirty="0" smtClean="0">
                <a:latin typeface="Times New Roman" panose="02020603050405020304" pitchFamily="18" charset="0"/>
                <a:cs typeface="Times New Roman" panose="02020603050405020304" pitchFamily="18" charset="0"/>
              </a:rPr>
              <a:t>b/w Cash and TPA ALOS</a:t>
            </a:r>
            <a:endParaRPr lang="en-GB" sz="3600"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77306834"/>
              </p:ext>
            </p:extLst>
          </p:nvPr>
        </p:nvGraphicFramePr>
        <p:xfrm>
          <a:off x="755582" y="1519706"/>
          <a:ext cx="9985397" cy="499700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165681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latin typeface="Times New Roman" panose="02020603050405020304" pitchFamily="18" charset="0"/>
                <a:cs typeface="Times New Roman" panose="02020603050405020304" pitchFamily="18" charset="0"/>
              </a:rPr>
              <a:t>Conclusion</a:t>
            </a:r>
            <a:endParaRPr lang="en-GB"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42704" y="2027160"/>
            <a:ext cx="9624789" cy="4195481"/>
          </a:xfrm>
        </p:spPr>
        <p:txBody>
          <a:bodyPr/>
          <a:lstStyle/>
          <a:p>
            <a:r>
              <a:rPr lang="en-GB" dirty="0" smtClean="0"/>
              <a:t>Factors for LOS variation is many: type of surgery, admitted under unit.</a:t>
            </a:r>
          </a:p>
          <a:p>
            <a:r>
              <a:rPr lang="en-GB" dirty="0" smtClean="0"/>
              <a:t>Average ALOS in India: 4-4.5days.</a:t>
            </a:r>
          </a:p>
          <a:p>
            <a:r>
              <a:rPr lang="en-GB" dirty="0" smtClean="0"/>
              <a:t>Highest ALOS: Neurology and Neurosurgery.</a:t>
            </a:r>
          </a:p>
          <a:p>
            <a:r>
              <a:rPr lang="en-GB" dirty="0" smtClean="0"/>
              <a:t>Lowest ALOS: Ophthalmology.</a:t>
            </a:r>
          </a:p>
          <a:p>
            <a:r>
              <a:rPr lang="en-GB" dirty="0" smtClean="0"/>
              <a:t>Doesn’t depends on mode of payment.</a:t>
            </a:r>
            <a:endParaRPr lang="en-GB" dirty="0"/>
          </a:p>
        </p:txBody>
      </p:sp>
    </p:spTree>
    <p:extLst>
      <p:ext uri="{BB962C8B-B14F-4D97-AF65-F5344CB8AC3E}">
        <p14:creationId xmlns:p14="http://schemas.microsoft.com/office/powerpoint/2010/main" val="16660432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latin typeface="Times New Roman" panose="02020603050405020304" pitchFamily="18" charset="0"/>
                <a:cs typeface="Times New Roman" panose="02020603050405020304" pitchFamily="18" charset="0"/>
              </a:rPr>
              <a:t>Recommendations</a:t>
            </a:r>
            <a:endParaRPr lang="en-GB"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68461" y="1853248"/>
            <a:ext cx="10011156" cy="4195481"/>
          </a:xfrm>
        </p:spPr>
        <p:txBody>
          <a:bodyPr/>
          <a:lstStyle/>
          <a:p>
            <a:r>
              <a:rPr lang="en-GB" dirty="0" smtClean="0"/>
              <a:t>Need to identify reasons for ALOS.</a:t>
            </a:r>
          </a:p>
          <a:p>
            <a:r>
              <a:rPr lang="en-GB" dirty="0" smtClean="0"/>
              <a:t>Benchmarking procedure and speciality-wise ALOS.</a:t>
            </a:r>
          </a:p>
          <a:p>
            <a:r>
              <a:rPr lang="en-GB" dirty="0" smtClean="0"/>
              <a:t>Control measures of ALOS with consultants.</a:t>
            </a:r>
          </a:p>
          <a:p>
            <a:r>
              <a:rPr lang="en-GB" dirty="0" smtClean="0"/>
              <a:t>Appointing a discharge coordinator for smooth discharges.</a:t>
            </a:r>
          </a:p>
          <a:p>
            <a:r>
              <a:rPr lang="en-GB" dirty="0" smtClean="0"/>
              <a:t>Establish proper communication for </a:t>
            </a:r>
            <a:r>
              <a:rPr lang="en-GB" smtClean="0"/>
              <a:t>planned discharge.</a:t>
            </a:r>
            <a:endParaRPr lang="en-GB" dirty="0"/>
          </a:p>
        </p:txBody>
      </p:sp>
    </p:spTree>
    <p:extLst>
      <p:ext uri="{BB962C8B-B14F-4D97-AF65-F5344CB8AC3E}">
        <p14:creationId xmlns:p14="http://schemas.microsoft.com/office/powerpoint/2010/main" val="30438498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63299" y="2722636"/>
            <a:ext cx="6757974" cy="1323439"/>
          </a:xfrm>
          <a:prstGeom prst="rect">
            <a:avLst/>
          </a:prstGeom>
          <a:noFill/>
        </p:spPr>
        <p:txBody>
          <a:bodyPr wrap="square" lIns="91440" tIns="45720" rIns="91440" bIns="45720">
            <a:spAutoFit/>
          </a:bodyPr>
          <a:lstStyle/>
          <a:p>
            <a:pPr algn="ctr"/>
            <a:r>
              <a:rPr lang="en-US" sz="80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Thank you!</a:t>
            </a:r>
            <a:endParaRPr lang="en-US" sz="80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2121947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671658"/>
            <a:ext cx="9404723" cy="1400530"/>
          </a:xfrm>
        </p:spPr>
        <p:txBody>
          <a:bodyPr/>
          <a:lstStyle/>
          <a:p>
            <a:r>
              <a:rPr lang="en-GB" sz="3600" dirty="0" smtClean="0">
                <a:latin typeface="Times New Roman" panose="02020603050405020304" pitchFamily="18" charset="0"/>
                <a:cs typeface="Times New Roman" panose="02020603050405020304" pitchFamily="18" charset="0"/>
              </a:rPr>
              <a:t>Organisation Background</a:t>
            </a:r>
            <a:endParaRPr lang="en-GB"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46110" y="1904763"/>
            <a:ext cx="10442599" cy="4914553"/>
          </a:xfrm>
        </p:spPr>
        <p:txBody>
          <a:bodyPr/>
          <a:lstStyle/>
          <a:p>
            <a:pPr algn="just"/>
            <a:r>
              <a:rPr lang="en-GB" dirty="0" smtClean="0"/>
              <a:t>Subsidiary of “Aakash Group”.</a:t>
            </a:r>
          </a:p>
          <a:p>
            <a:pPr algn="just"/>
            <a:r>
              <a:rPr lang="en-GB" dirty="0" smtClean="0"/>
              <a:t>Inaugurated in August 2017 by </a:t>
            </a:r>
            <a:r>
              <a:rPr lang="en-GB" dirty="0" err="1" smtClean="0"/>
              <a:t>Dr.</a:t>
            </a:r>
            <a:r>
              <a:rPr lang="en-GB" dirty="0" smtClean="0"/>
              <a:t> Aashish Chaudhary.</a:t>
            </a:r>
          </a:p>
          <a:p>
            <a:pPr algn="just"/>
            <a:r>
              <a:rPr lang="en-GB" dirty="0" smtClean="0"/>
              <a:t>230 bedded smart hospital in the sub city</a:t>
            </a:r>
            <a:endParaRPr lang="en-GB" dirty="0"/>
          </a:p>
          <a:p>
            <a:pPr algn="just"/>
            <a:r>
              <a:rPr lang="en-GB" dirty="0" smtClean="0"/>
              <a:t>Under process to obtain NABH accreditation. </a:t>
            </a:r>
          </a:p>
          <a:p>
            <a:pPr algn="just"/>
            <a:r>
              <a:rPr lang="en-GB" dirty="0" smtClean="0"/>
              <a:t>Vision</a:t>
            </a:r>
          </a:p>
          <a:p>
            <a:pPr algn="just"/>
            <a:r>
              <a:rPr lang="en-GB" dirty="0" smtClean="0"/>
              <a:t>Mission</a:t>
            </a:r>
          </a:p>
          <a:p>
            <a:pPr algn="just"/>
            <a:r>
              <a:rPr lang="en-GB" dirty="0" smtClean="0"/>
              <a:t>Key Specialities: Orthopaedics and Joint replacement, Mother and Child, Ophthalmology and Refractive surgery, Nephrology and Urology, Cardiac and Cardiovascular surgery, General and Minimal Access surgery(MAS).</a:t>
            </a:r>
          </a:p>
          <a:p>
            <a:pPr marL="0" indent="0" algn="just">
              <a:buNone/>
            </a:pPr>
            <a:endParaRPr lang="en-GB" dirty="0" smtClean="0"/>
          </a:p>
        </p:txBody>
      </p:sp>
    </p:spTree>
    <p:extLst>
      <p:ext uri="{BB962C8B-B14F-4D97-AF65-F5344CB8AC3E}">
        <p14:creationId xmlns:p14="http://schemas.microsoft.com/office/powerpoint/2010/main" val="3421065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4220" y="652388"/>
            <a:ext cx="9404723" cy="1400530"/>
          </a:xfrm>
        </p:spPr>
        <p:txBody>
          <a:bodyPr/>
          <a:lstStyle/>
          <a:p>
            <a:r>
              <a:rPr lang="en-GB" sz="3600" dirty="0" smtClean="0">
                <a:latin typeface="Times New Roman" panose="02020603050405020304" pitchFamily="18" charset="0"/>
                <a:cs typeface="Times New Roman" panose="02020603050405020304" pitchFamily="18" charset="0"/>
              </a:rPr>
              <a:t>Average Length of stay-Introduction</a:t>
            </a:r>
            <a:endParaRPr lang="en-GB"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74220" y="2052918"/>
            <a:ext cx="8946541" cy="4195481"/>
          </a:xfrm>
        </p:spPr>
        <p:txBody>
          <a:bodyPr/>
          <a:lstStyle/>
          <a:p>
            <a:r>
              <a:rPr lang="en-GB" dirty="0"/>
              <a:t>A fundamental measure used in health services research </a:t>
            </a:r>
            <a:r>
              <a:rPr lang="en-GB" dirty="0" smtClean="0"/>
              <a:t>.</a:t>
            </a:r>
          </a:p>
          <a:p>
            <a:pPr algn="just"/>
            <a:r>
              <a:rPr lang="en-GB" dirty="0" smtClean="0"/>
              <a:t>Total number of inpatient days/total number of discharges.</a:t>
            </a:r>
          </a:p>
          <a:p>
            <a:r>
              <a:rPr lang="en-GB" dirty="0" smtClean="0"/>
              <a:t>Prolonged ALOS-exceeds expected LOS.</a:t>
            </a:r>
          </a:p>
          <a:p>
            <a:r>
              <a:rPr lang="en-GB" dirty="0" smtClean="0"/>
              <a:t>Prone to infections.</a:t>
            </a:r>
          </a:p>
          <a:p>
            <a:r>
              <a:rPr lang="en-GB" dirty="0" smtClean="0"/>
              <a:t>Reducing pressure on hospital capacity.</a:t>
            </a:r>
            <a:endParaRPr lang="en-GB" dirty="0"/>
          </a:p>
        </p:txBody>
      </p:sp>
    </p:spTree>
    <p:extLst>
      <p:ext uri="{BB962C8B-B14F-4D97-AF65-F5344CB8AC3E}">
        <p14:creationId xmlns:p14="http://schemas.microsoft.com/office/powerpoint/2010/main" val="20867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130" y="438253"/>
            <a:ext cx="9404723" cy="1400530"/>
          </a:xfrm>
        </p:spPr>
        <p:txBody>
          <a:bodyPr/>
          <a:lstStyle/>
          <a:p>
            <a:r>
              <a:rPr lang="en-GB" sz="3600" dirty="0" smtClean="0">
                <a:latin typeface="Times New Roman" panose="02020603050405020304" pitchFamily="18" charset="0"/>
                <a:cs typeface="Times New Roman" panose="02020603050405020304" pitchFamily="18" charset="0"/>
              </a:rPr>
              <a:t>Review of Literature</a:t>
            </a:r>
            <a:endParaRPr lang="en-GB"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45130" y="1383216"/>
            <a:ext cx="10706615" cy="4195481"/>
          </a:xfrm>
        </p:spPr>
        <p:txBody>
          <a:bodyPr/>
          <a:lstStyle/>
          <a:p>
            <a:pPr algn="just"/>
            <a:r>
              <a:rPr lang="en-GB" dirty="0"/>
              <a:t>Surgical services represent approximately 30% of all hospital </a:t>
            </a:r>
            <a:r>
              <a:rPr lang="en-GB" dirty="0" smtClean="0"/>
              <a:t>expenses.</a:t>
            </a:r>
          </a:p>
          <a:p>
            <a:pPr algn="just"/>
            <a:r>
              <a:rPr lang="en-GB" dirty="0" smtClean="0"/>
              <a:t>“</a:t>
            </a:r>
            <a:r>
              <a:rPr lang="en-GB" dirty="0"/>
              <a:t>A multimodal clinical pathway can reduce length of stay after total knee arthroplasty. PubMed – NCBI” </a:t>
            </a:r>
            <a:endParaRPr lang="en-GB" dirty="0" smtClean="0"/>
          </a:p>
          <a:p>
            <a:pPr algn="just"/>
            <a:r>
              <a:rPr lang="en-GB" dirty="0" smtClean="0"/>
              <a:t>Laparoscopic surgeries take shorter stay(Cholecystectomy).</a:t>
            </a:r>
          </a:p>
          <a:p>
            <a:pPr algn="just"/>
            <a:r>
              <a:rPr lang="en-GB" dirty="0" smtClean="0"/>
              <a:t>In Caesarean or LSCS pts. </a:t>
            </a:r>
            <a:r>
              <a:rPr lang="en-GB" dirty="0" err="1" smtClean="0"/>
              <a:t>Alos</a:t>
            </a:r>
            <a:r>
              <a:rPr lang="en-GB" dirty="0" smtClean="0"/>
              <a:t> vary according to condition of post-op.</a:t>
            </a:r>
          </a:p>
          <a:p>
            <a:pPr algn="just"/>
            <a:r>
              <a:rPr lang="en-GB" dirty="0" smtClean="0"/>
              <a:t>In neurological pts, in rehabilitation phase, patients </a:t>
            </a:r>
            <a:r>
              <a:rPr lang="en-GB" dirty="0"/>
              <a:t>are still dependent on a high degree of nursing and medical </a:t>
            </a:r>
            <a:r>
              <a:rPr lang="en-GB" dirty="0" smtClean="0"/>
              <a:t>care (Deutsches Arzteblatt international journal).</a:t>
            </a:r>
          </a:p>
          <a:p>
            <a:pPr algn="just"/>
            <a:r>
              <a:rPr lang="en-GB" dirty="0" smtClean="0"/>
              <a:t>In Cardiology patients, increased </a:t>
            </a:r>
            <a:r>
              <a:rPr lang="en-GB" dirty="0"/>
              <a:t>age, atrial fibrillation/ arrhythmia, chronic obstructive pulmonary disease (COPD), low ejection fraction, renal failure/ dysfunction and non-elective surgery </a:t>
            </a:r>
            <a:r>
              <a:rPr lang="en-GB" dirty="0" smtClean="0"/>
              <a:t>status- reasons for ALOS.</a:t>
            </a:r>
          </a:p>
          <a:p>
            <a:pPr algn="just"/>
            <a:endParaRPr lang="en-GB" dirty="0"/>
          </a:p>
        </p:txBody>
      </p:sp>
    </p:spTree>
    <p:extLst>
      <p:ext uri="{BB962C8B-B14F-4D97-AF65-F5344CB8AC3E}">
        <p14:creationId xmlns:p14="http://schemas.microsoft.com/office/powerpoint/2010/main" val="1460310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140" y="375446"/>
            <a:ext cx="9404723" cy="1400530"/>
          </a:xfrm>
        </p:spPr>
        <p:txBody>
          <a:bodyPr/>
          <a:lstStyle/>
          <a:p>
            <a:r>
              <a:rPr lang="en-GB" sz="3600" dirty="0" smtClean="0">
                <a:latin typeface="Times New Roman" panose="02020603050405020304" pitchFamily="18" charset="0"/>
                <a:cs typeface="Times New Roman" panose="02020603050405020304" pitchFamily="18" charset="0"/>
              </a:rPr>
              <a:t>Objective</a:t>
            </a:r>
            <a:endParaRPr lang="en-GB"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69140" y="1576400"/>
            <a:ext cx="9865779" cy="4195481"/>
          </a:xfrm>
        </p:spPr>
        <p:txBody>
          <a:bodyPr/>
          <a:lstStyle/>
          <a:p>
            <a:pPr marL="0" indent="0">
              <a:buNone/>
            </a:pPr>
            <a:r>
              <a:rPr lang="en-GB" dirty="0"/>
              <a:t>To calculate ALOS for the key specialities in </a:t>
            </a:r>
            <a:r>
              <a:rPr lang="en-GB" dirty="0" err="1"/>
              <a:t>Aakash</a:t>
            </a:r>
            <a:r>
              <a:rPr lang="en-GB" dirty="0"/>
              <a:t> Healthcare, </a:t>
            </a:r>
            <a:r>
              <a:rPr lang="en-GB" dirty="0" err="1"/>
              <a:t>Dwarka</a:t>
            </a:r>
            <a:r>
              <a:rPr lang="en-GB" dirty="0"/>
              <a:t>.</a:t>
            </a:r>
          </a:p>
          <a:p>
            <a:r>
              <a:rPr lang="en-GB" u="sng" dirty="0"/>
              <a:t>Specific Objective:  </a:t>
            </a:r>
          </a:p>
          <a:p>
            <a:pPr marL="0" indent="0">
              <a:buNone/>
            </a:pPr>
            <a:r>
              <a:rPr lang="en-GB" dirty="0"/>
              <a:t>a. To identify the average length of stay and its determinants among IPD patients admitted to a tertiary care hospital </a:t>
            </a:r>
          </a:p>
          <a:p>
            <a:pPr marL="0" indent="0">
              <a:buNone/>
            </a:pPr>
            <a:r>
              <a:rPr lang="en-GB" dirty="0"/>
              <a:t>b. To identify the specialities with the highest length of stay.</a:t>
            </a:r>
          </a:p>
          <a:p>
            <a:pPr marL="0" indent="0">
              <a:buNone/>
            </a:pPr>
            <a:r>
              <a:rPr lang="en-GB" dirty="0"/>
              <a:t>c. To recommend steps to cut down ALOS.</a:t>
            </a:r>
          </a:p>
          <a:p>
            <a:endParaRPr lang="en-GB" dirty="0"/>
          </a:p>
        </p:txBody>
      </p:sp>
    </p:spTree>
    <p:extLst>
      <p:ext uri="{BB962C8B-B14F-4D97-AF65-F5344CB8AC3E}">
        <p14:creationId xmlns:p14="http://schemas.microsoft.com/office/powerpoint/2010/main" val="1374462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685" y="349688"/>
            <a:ext cx="9404723" cy="1400530"/>
          </a:xfrm>
        </p:spPr>
        <p:txBody>
          <a:bodyPr/>
          <a:lstStyle/>
          <a:p>
            <a:r>
              <a:rPr lang="en-GB" sz="3600" dirty="0" smtClean="0">
                <a:latin typeface="Times New Roman" panose="02020603050405020304" pitchFamily="18" charset="0"/>
                <a:cs typeface="Times New Roman" panose="02020603050405020304" pitchFamily="18" charset="0"/>
              </a:rPr>
              <a:t>Methodology</a:t>
            </a:r>
            <a:endParaRPr lang="en-GB"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78685" y="1750218"/>
            <a:ext cx="11009269" cy="5795493"/>
          </a:xfrm>
        </p:spPr>
        <p:txBody>
          <a:bodyPr>
            <a:normAutofit/>
          </a:bodyPr>
          <a:lstStyle/>
          <a:p>
            <a:pPr algn="just"/>
            <a:r>
              <a:rPr lang="en-US" u="sng" dirty="0"/>
              <a:t>Study Period:</a:t>
            </a:r>
            <a:r>
              <a:rPr lang="en-US" dirty="0"/>
              <a:t> The study duration was from 01 Feb to 30 Apr 2018. </a:t>
            </a:r>
            <a:endParaRPr lang="en-GB" dirty="0"/>
          </a:p>
          <a:p>
            <a:pPr algn="just"/>
            <a:r>
              <a:rPr lang="en-US" u="sng" dirty="0"/>
              <a:t>Study Population:</a:t>
            </a:r>
            <a:r>
              <a:rPr lang="en-US" dirty="0"/>
              <a:t> The process flow was studied both for admissions and discharge of inpatients.</a:t>
            </a:r>
            <a:endParaRPr lang="en-GB" dirty="0"/>
          </a:p>
          <a:p>
            <a:pPr algn="just"/>
            <a:r>
              <a:rPr lang="en-US" u="sng" dirty="0"/>
              <a:t>Sample Size</a:t>
            </a:r>
            <a:r>
              <a:rPr lang="en-US" dirty="0"/>
              <a:t>: </a:t>
            </a:r>
            <a:r>
              <a:rPr lang="en-GB" dirty="0"/>
              <a:t>Data of two quarters has been taken for only key specialities-Orthopaedics and Spine surgery, Obstetrics and Gynaecology, Paediatrics, Renal Sciences (Nephrology and Urology), Ophthalmology, General and Minimal Access Surgeries (MAS), Cardiology, Neurology and Neurosurgery.  First quarter data is taken from November 2017 to January 2018 and second quarter data is taken from February 2018 to April 2018.</a:t>
            </a:r>
          </a:p>
          <a:p>
            <a:pPr algn="just"/>
            <a:r>
              <a:rPr lang="en-US" u="sng" dirty="0"/>
              <a:t>Study Variables:</a:t>
            </a:r>
            <a:r>
              <a:rPr lang="en-US" dirty="0"/>
              <a:t> Discharge patient list of selected specialties were taken from the HIS and fed into the Microsoft Excel software for further analysis.  </a:t>
            </a:r>
            <a:endParaRPr lang="en-GB" dirty="0"/>
          </a:p>
        </p:txBody>
      </p:sp>
    </p:spTree>
    <p:extLst>
      <p:ext uri="{BB962C8B-B14F-4D97-AF65-F5344CB8AC3E}">
        <p14:creationId xmlns:p14="http://schemas.microsoft.com/office/powerpoint/2010/main" val="1275145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8917" y="1305944"/>
            <a:ext cx="9740700" cy="4195481"/>
          </a:xfrm>
        </p:spPr>
        <p:txBody>
          <a:bodyPr/>
          <a:lstStyle/>
          <a:p>
            <a:pPr algn="just"/>
            <a:r>
              <a:rPr lang="en-US" u="sng" dirty="0"/>
              <a:t>Study Tool/ Data collection Tool:</a:t>
            </a:r>
            <a:r>
              <a:rPr lang="en-US" dirty="0"/>
              <a:t> Data has been collected from the HIS functionality of </a:t>
            </a:r>
            <a:r>
              <a:rPr lang="en-US" dirty="0" err="1"/>
              <a:t>Aakash</a:t>
            </a:r>
            <a:r>
              <a:rPr lang="en-US" dirty="0"/>
              <a:t> Healthcare.</a:t>
            </a:r>
            <a:endParaRPr lang="en-GB" dirty="0"/>
          </a:p>
          <a:p>
            <a:pPr algn="just"/>
            <a:r>
              <a:rPr lang="en-US" u="sng" dirty="0"/>
              <a:t>Sampling Technique.</a:t>
            </a:r>
            <a:r>
              <a:rPr lang="en-US" dirty="0"/>
              <a:t>	Non-Probability Convenience Sampling Technique was used.</a:t>
            </a:r>
            <a:endParaRPr lang="en-GB" dirty="0"/>
          </a:p>
          <a:p>
            <a:pPr algn="just"/>
            <a:r>
              <a:rPr lang="en-US" u="sng" dirty="0"/>
              <a:t>Data Source:</a:t>
            </a:r>
            <a:r>
              <a:rPr lang="en-US" dirty="0"/>
              <a:t>  </a:t>
            </a:r>
            <a:r>
              <a:rPr lang="en-GB" dirty="0"/>
              <a:t>Secondary data was obtained by collecting required information from the HIS functionality of the in patients discharged in the month of November to January 2018 from the hospital.</a:t>
            </a:r>
          </a:p>
          <a:p>
            <a:pPr algn="just"/>
            <a:r>
              <a:rPr lang="en-GB" u="sng" dirty="0"/>
              <a:t>Data Analysis</a:t>
            </a:r>
            <a:r>
              <a:rPr lang="en-GB" dirty="0"/>
              <a:t>: The data was analysed with the help of Microsoft Excel 2010</a:t>
            </a:r>
          </a:p>
          <a:p>
            <a:endParaRPr lang="en-GB" dirty="0"/>
          </a:p>
        </p:txBody>
      </p:sp>
    </p:spTree>
    <p:extLst>
      <p:ext uri="{BB962C8B-B14F-4D97-AF65-F5344CB8AC3E}">
        <p14:creationId xmlns:p14="http://schemas.microsoft.com/office/powerpoint/2010/main" val="5252899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latin typeface="Times New Roman" panose="02020603050405020304" pitchFamily="18" charset="0"/>
                <a:cs typeface="Times New Roman" panose="02020603050405020304" pitchFamily="18" charset="0"/>
              </a:rPr>
              <a:t>Study </a:t>
            </a:r>
            <a:r>
              <a:rPr lang="en-GB" sz="3600" dirty="0">
                <a:latin typeface="Times New Roman" panose="02020603050405020304" pitchFamily="18" charset="0"/>
                <a:cs typeface="Times New Roman" panose="02020603050405020304" pitchFamily="18" charset="0"/>
              </a:rPr>
              <a:t>Findings and Results:</a:t>
            </a:r>
            <a:r>
              <a:rPr lang="en-GB" dirty="0"/>
              <a:t/>
            </a:r>
            <a:br>
              <a:rPr lang="en-GB" dirty="0"/>
            </a:b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59474502"/>
              </p:ext>
            </p:extLst>
          </p:nvPr>
        </p:nvGraphicFramePr>
        <p:xfrm>
          <a:off x="738652" y="1307530"/>
          <a:ext cx="10241280" cy="500956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644943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556362089"/>
              </p:ext>
            </p:extLst>
          </p:nvPr>
        </p:nvGraphicFramePr>
        <p:xfrm>
          <a:off x="850005" y="1236373"/>
          <a:ext cx="10135674" cy="5048517"/>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a:xfrm>
            <a:off x="631065" y="502276"/>
            <a:ext cx="3065172" cy="4378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latin typeface="Times New Roman" panose="02020603050405020304" pitchFamily="18" charset="0"/>
                <a:cs typeface="Times New Roman" panose="02020603050405020304" pitchFamily="18" charset="0"/>
              </a:rPr>
              <a:t>For 2</a:t>
            </a:r>
            <a:r>
              <a:rPr lang="en-GB" sz="3200" baseline="30000" dirty="0" smtClean="0">
                <a:latin typeface="Times New Roman" panose="02020603050405020304" pitchFamily="18" charset="0"/>
                <a:cs typeface="Times New Roman" panose="02020603050405020304" pitchFamily="18" charset="0"/>
              </a:rPr>
              <a:t>nd</a:t>
            </a:r>
            <a:r>
              <a:rPr lang="en-GB" sz="3200" dirty="0" smtClean="0">
                <a:latin typeface="Times New Roman" panose="02020603050405020304" pitchFamily="18" charset="0"/>
                <a:cs typeface="Times New Roman" panose="02020603050405020304" pitchFamily="18" charset="0"/>
              </a:rPr>
              <a:t> Quarter:</a:t>
            </a:r>
            <a:endParaRPr lang="en-GB"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27772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175</TotalTime>
  <Words>558</Words>
  <Application>Microsoft Office PowerPoint</Application>
  <PresentationFormat>Widescreen</PresentationFormat>
  <Paragraphs>58</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Century Gothic</vt:lpstr>
      <vt:lpstr>Times New Roman</vt:lpstr>
      <vt:lpstr>Wingdings 3</vt:lpstr>
      <vt:lpstr>Ion</vt:lpstr>
      <vt:lpstr>To calculate ALOS for the key specialities in Aakash Healthcare, Dwarka.</vt:lpstr>
      <vt:lpstr>Organisation Background</vt:lpstr>
      <vt:lpstr>Average Length of stay-Introduction</vt:lpstr>
      <vt:lpstr>Review of Literature</vt:lpstr>
      <vt:lpstr>Objective</vt:lpstr>
      <vt:lpstr>Methodology</vt:lpstr>
      <vt:lpstr>PowerPoint Presentation</vt:lpstr>
      <vt:lpstr>Study Findings and Results: </vt:lpstr>
      <vt:lpstr>PowerPoint Presentation</vt:lpstr>
      <vt:lpstr>Comparison b/w 1st quarter and 2nd quarter</vt:lpstr>
      <vt:lpstr>Comparison b/w Cash and TPA ALOS</vt:lpstr>
      <vt:lpstr>Conclusion</vt:lpstr>
      <vt:lpstr>Recommendations</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 calculate ALOS for the key specialities in Aakash Healthcare, Dwarka.</dc:title>
  <dc:creator>Aishwarya</dc:creator>
  <cp:lastModifiedBy>Aishwarya</cp:lastModifiedBy>
  <cp:revision>18</cp:revision>
  <dcterms:created xsi:type="dcterms:W3CDTF">2018-05-11T16:45:02Z</dcterms:created>
  <dcterms:modified xsi:type="dcterms:W3CDTF">2018-05-12T16:20:24Z</dcterms:modified>
</cp:coreProperties>
</file>