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7" r:id="rId2"/>
    <p:sldId id="258" r:id="rId3"/>
    <p:sldId id="260" r:id="rId4"/>
    <p:sldId id="256" r:id="rId5"/>
    <p:sldId id="266" r:id="rId6"/>
    <p:sldId id="267" r:id="rId7"/>
    <p:sldId id="268" r:id="rId8"/>
    <p:sldId id="269" r:id="rId9"/>
    <p:sldId id="270" r:id="rId10"/>
    <p:sldId id="302" r:id="rId11"/>
    <p:sldId id="292" r:id="rId12"/>
    <p:sldId id="294" r:id="rId13"/>
    <p:sldId id="300" r:id="rId14"/>
    <p:sldId id="303" r:id="rId15"/>
    <p:sldId id="272" r:id="rId16"/>
    <p:sldId id="273" r:id="rId17"/>
    <p:sldId id="274" r:id="rId18"/>
    <p:sldId id="275" r:id="rId19"/>
    <p:sldId id="276" r:id="rId20"/>
    <p:sldId id="289" r:id="rId21"/>
    <p:sldId id="288" r:id="rId22"/>
    <p:sldId id="297" r:id="rId23"/>
    <p:sldId id="280" r:id="rId24"/>
    <p:sldId id="281" r:id="rId25"/>
    <p:sldId id="283"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15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ln\Downloads\Book42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ln\Downloads\Book420%20(1)%2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ln\Downloads\Book420%20(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ln\Downloads\Book420%20(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ln\Downloads\Book420%2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US" sz="1800" u="sng" dirty="0"/>
              <a:t>Overall Conversion Rate (%)</a:t>
            </a:r>
            <a:endParaRPr lang="en-US" sz="1800" dirty="0"/>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endParaRPr lang="en-US" dirty="0"/>
          </a:p>
        </c:rich>
      </c:tx>
      <c:layout>
        <c:manualLayout>
          <c:xMode val="edge"/>
          <c:yMode val="edge"/>
          <c:x val="0.30156141467165087"/>
          <c:y val="3.7037037037037035E-2"/>
        </c:manualLayout>
      </c:layout>
      <c:overlay val="0"/>
    </c:title>
    <c:autoTitleDeleted val="0"/>
    <c:plotArea>
      <c:layout/>
      <c:pieChart>
        <c:varyColors val="1"/>
        <c:ser>
          <c:idx val="0"/>
          <c:order val="0"/>
          <c:dLbls>
            <c:dLblPos val="inEnd"/>
            <c:showLegendKey val="0"/>
            <c:showVal val="1"/>
            <c:showCatName val="0"/>
            <c:showSerName val="0"/>
            <c:showPercent val="0"/>
            <c:showBubbleSize val="0"/>
            <c:showLeaderLines val="0"/>
          </c:dLbls>
          <c:cat>
            <c:strRef>
              <c:f>Funnel!$O$8:$O$10</c:f>
              <c:strCache>
                <c:ptCount val="3"/>
                <c:pt idx="0">
                  <c:v>Booking</c:v>
                </c:pt>
                <c:pt idx="1">
                  <c:v>Consultation</c:v>
                </c:pt>
                <c:pt idx="2">
                  <c:v>Admissions</c:v>
                </c:pt>
              </c:strCache>
            </c:strRef>
          </c:cat>
          <c:val>
            <c:numRef>
              <c:f>Funnel!$P$8:$P$10</c:f>
              <c:numCache>
                <c:formatCode>0%</c:formatCode>
                <c:ptCount val="3"/>
                <c:pt idx="0">
                  <c:v>0.67000000000000082</c:v>
                </c:pt>
                <c:pt idx="1">
                  <c:v>0.51</c:v>
                </c:pt>
                <c:pt idx="2">
                  <c:v>0.13</c:v>
                </c:pt>
              </c:numCache>
            </c:numRef>
          </c:val>
        </c:ser>
        <c:dLbls>
          <c:showLegendKey val="0"/>
          <c:showVal val="1"/>
          <c:showCatName val="0"/>
          <c:showSerName val="0"/>
          <c:showPercent val="0"/>
          <c:showBubbleSize val="0"/>
          <c:showLeaderLines val="0"/>
        </c:dLbls>
        <c:firstSliceAng val="0"/>
      </c:pieChart>
    </c:plotArea>
    <c:legend>
      <c:legendPos val="r"/>
      <c:layout/>
      <c:overlay val="0"/>
    </c:legend>
    <c:plotVisOnly val="1"/>
    <c:dispBlanksAs val="gap"/>
    <c:showDLblsOverMax val="0"/>
  </c:chart>
  <c:spPr>
    <a:solidFill>
      <a:schemeClr val="accent3">
        <a:lumMod val="20000"/>
        <a:lumOff val="80000"/>
      </a:schemeClr>
    </a:solidFill>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u="sng"/>
            </a:pPr>
            <a:r>
              <a:rPr lang="en-US" u="sng"/>
              <a:t>Comparison of Conversion Rates in different Cities  </a:t>
            </a:r>
          </a:p>
        </c:rich>
      </c:tx>
      <c:layout>
        <c:manualLayout>
          <c:xMode val="edge"/>
          <c:yMode val="edge"/>
          <c:x val="0.15488192935159123"/>
          <c:y val="2.5466117316587381E-2"/>
        </c:manualLayout>
      </c:layout>
      <c:overlay val="0"/>
      <c:spPr>
        <a:noFill/>
        <a:ln>
          <a:noFill/>
        </a:ln>
        <a:effectLst/>
      </c:spPr>
    </c:title>
    <c:autoTitleDeleted val="0"/>
    <c:plotArea>
      <c:layout/>
      <c:barChart>
        <c:barDir val="col"/>
        <c:grouping val="clustered"/>
        <c:varyColors val="0"/>
        <c:ser>
          <c:idx val="0"/>
          <c:order val="0"/>
          <c:tx>
            <c:strRef>
              <c:f>Funnel!$L$1</c:f>
              <c:strCache>
                <c:ptCount val="1"/>
                <c:pt idx="0">
                  <c:v>Consults</c:v>
                </c:pt>
              </c:strCache>
            </c:strRef>
          </c:tx>
          <c:spPr>
            <a:solidFill>
              <a:schemeClr val="accent1"/>
            </a:solidFill>
            <a:ln>
              <a:noFill/>
            </a:ln>
            <a:effectLst/>
          </c:spPr>
          <c:invertIfNegative val="0"/>
          <c:dLbls>
            <c:dLblPos val="outEnd"/>
            <c:showLegendKey val="0"/>
            <c:showVal val="1"/>
            <c:showCatName val="0"/>
            <c:showSerName val="0"/>
            <c:showPercent val="0"/>
            <c:showBubbleSize val="0"/>
            <c:showLeaderLines val="0"/>
          </c:dLbls>
          <c:cat>
            <c:strRef>
              <c:f>Funnel!$K$2:$K$12</c:f>
              <c:strCache>
                <c:ptCount val="10"/>
                <c:pt idx="0">
                  <c:v>Kolkata</c:v>
                </c:pt>
                <c:pt idx="1">
                  <c:v>Hyderabad</c:v>
                </c:pt>
                <c:pt idx="2">
                  <c:v>Delhi NCR</c:v>
                </c:pt>
                <c:pt idx="3">
                  <c:v>Chennai</c:v>
                </c:pt>
                <c:pt idx="4">
                  <c:v>Bangalore</c:v>
                </c:pt>
                <c:pt idx="5">
                  <c:v>Mumbai</c:v>
                </c:pt>
                <c:pt idx="6">
                  <c:v>Ranchi</c:v>
                </c:pt>
                <c:pt idx="7">
                  <c:v>Indore</c:v>
                </c:pt>
                <c:pt idx="8">
                  <c:v>Pune</c:v>
                </c:pt>
                <c:pt idx="9">
                  <c:v>Jaipur</c:v>
                </c:pt>
              </c:strCache>
            </c:strRef>
          </c:cat>
          <c:val>
            <c:numRef>
              <c:f>Funnel!$L$2:$L$12</c:f>
              <c:numCache>
                <c:formatCode>General</c:formatCode>
                <c:ptCount val="11"/>
                <c:pt idx="0">
                  <c:v>2050</c:v>
                </c:pt>
                <c:pt idx="1">
                  <c:v>1799</c:v>
                </c:pt>
                <c:pt idx="2">
                  <c:v>4435</c:v>
                </c:pt>
                <c:pt idx="3">
                  <c:v>387</c:v>
                </c:pt>
                <c:pt idx="4">
                  <c:v>449</c:v>
                </c:pt>
                <c:pt idx="5">
                  <c:v>1146</c:v>
                </c:pt>
                <c:pt idx="6">
                  <c:v>164</c:v>
                </c:pt>
                <c:pt idx="7">
                  <c:v>35</c:v>
                </c:pt>
                <c:pt idx="8">
                  <c:v>56</c:v>
                </c:pt>
                <c:pt idx="9">
                  <c:v>73</c:v>
                </c:pt>
              </c:numCache>
            </c:numRef>
          </c:val>
        </c:ser>
        <c:dLbls>
          <c:showLegendKey val="0"/>
          <c:showVal val="0"/>
          <c:showCatName val="0"/>
          <c:showSerName val="0"/>
          <c:showPercent val="0"/>
          <c:showBubbleSize val="0"/>
        </c:dLbls>
        <c:gapWidth val="219"/>
        <c:overlap val="-27"/>
        <c:axId val="80310656"/>
        <c:axId val="80312192"/>
      </c:barChart>
      <c:lineChart>
        <c:grouping val="standard"/>
        <c:varyColors val="0"/>
        <c:ser>
          <c:idx val="1"/>
          <c:order val="1"/>
          <c:tx>
            <c:strRef>
              <c:f>Funnel!$M$1</c:f>
              <c:strCache>
                <c:ptCount val="1"/>
                <c:pt idx="0">
                  <c:v>Admission %</c:v>
                </c:pt>
              </c:strCache>
            </c:strRef>
          </c:tx>
          <c:spPr>
            <a:ln w="28575" cap="rnd">
              <a:solidFill>
                <a:schemeClr val="accent2"/>
              </a:solidFill>
              <a:round/>
            </a:ln>
            <a:effectLst/>
          </c:spPr>
          <c:marker>
            <c:symbol val="none"/>
          </c:marker>
          <c:dLbls>
            <c:dLblPos val="r"/>
            <c:showLegendKey val="0"/>
            <c:showVal val="1"/>
            <c:showCatName val="0"/>
            <c:showSerName val="0"/>
            <c:showPercent val="0"/>
            <c:showBubbleSize val="0"/>
            <c:showLeaderLines val="0"/>
          </c:dLbls>
          <c:cat>
            <c:strRef>
              <c:f>Funnel!$K$2:$K$12</c:f>
              <c:strCache>
                <c:ptCount val="10"/>
                <c:pt idx="0">
                  <c:v>Kolkata</c:v>
                </c:pt>
                <c:pt idx="1">
                  <c:v>Hyderabad</c:v>
                </c:pt>
                <c:pt idx="2">
                  <c:v>Delhi NCR</c:v>
                </c:pt>
                <c:pt idx="3">
                  <c:v>Chennai</c:v>
                </c:pt>
                <c:pt idx="4">
                  <c:v>Bangalore</c:v>
                </c:pt>
                <c:pt idx="5">
                  <c:v>Mumbai</c:v>
                </c:pt>
                <c:pt idx="6">
                  <c:v>Ranchi</c:v>
                </c:pt>
                <c:pt idx="7">
                  <c:v>Indore</c:v>
                </c:pt>
                <c:pt idx="8">
                  <c:v>Pune</c:v>
                </c:pt>
                <c:pt idx="9">
                  <c:v>Jaipur</c:v>
                </c:pt>
              </c:strCache>
            </c:strRef>
          </c:cat>
          <c:val>
            <c:numRef>
              <c:f>Funnel!$M$2:$M$12</c:f>
              <c:numCache>
                <c:formatCode>0%</c:formatCode>
                <c:ptCount val="11"/>
                <c:pt idx="0">
                  <c:v>6.0487804878048841E-2</c:v>
                </c:pt>
                <c:pt idx="1">
                  <c:v>0.1989994441356312</c:v>
                </c:pt>
                <c:pt idx="2">
                  <c:v>0.13235625704622336</c:v>
                </c:pt>
                <c:pt idx="3">
                  <c:v>8.2687338501292104E-2</c:v>
                </c:pt>
                <c:pt idx="4">
                  <c:v>0.10467706013363029</c:v>
                </c:pt>
                <c:pt idx="5">
                  <c:v>0.17364746945898779</c:v>
                </c:pt>
                <c:pt idx="6">
                  <c:v>4.8780487804878141E-2</c:v>
                </c:pt>
                <c:pt idx="7">
                  <c:v>2.8571428571428591E-2</c:v>
                </c:pt>
                <c:pt idx="8">
                  <c:v>3.5714285714285712E-2</c:v>
                </c:pt>
                <c:pt idx="9">
                  <c:v>2.7397260273972612E-2</c:v>
                </c:pt>
              </c:numCache>
            </c:numRef>
          </c:val>
          <c:smooth val="0"/>
        </c:ser>
        <c:dLbls>
          <c:showLegendKey val="0"/>
          <c:showVal val="0"/>
          <c:showCatName val="0"/>
          <c:showSerName val="0"/>
          <c:showPercent val="0"/>
          <c:showBubbleSize val="0"/>
        </c:dLbls>
        <c:marker val="1"/>
        <c:smooth val="0"/>
        <c:axId val="80315520"/>
        <c:axId val="80313728"/>
      </c:lineChart>
      <c:catAx>
        <c:axId val="80310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80312192"/>
        <c:crosses val="autoZero"/>
        <c:auto val="1"/>
        <c:lblAlgn val="ctr"/>
        <c:lblOffset val="100"/>
        <c:noMultiLvlLbl val="0"/>
      </c:catAx>
      <c:valAx>
        <c:axId val="80312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vert="horz"/>
          <a:lstStyle/>
          <a:p>
            <a:pPr>
              <a:defRPr/>
            </a:pPr>
            <a:endParaRPr lang="en-US"/>
          </a:p>
        </c:txPr>
        <c:crossAx val="80310656"/>
        <c:crosses val="autoZero"/>
        <c:crossBetween val="between"/>
      </c:valAx>
      <c:valAx>
        <c:axId val="80313728"/>
        <c:scaling>
          <c:orientation val="minMax"/>
        </c:scaling>
        <c:delete val="0"/>
        <c:axPos val="r"/>
        <c:numFmt formatCode="0%" sourceLinked="1"/>
        <c:majorTickMark val="none"/>
        <c:minorTickMark val="none"/>
        <c:tickLblPos val="nextTo"/>
        <c:spPr>
          <a:noFill/>
          <a:ln>
            <a:noFill/>
          </a:ln>
          <a:effectLst/>
        </c:spPr>
        <c:txPr>
          <a:bodyPr rot="-60000000" vert="horz"/>
          <a:lstStyle/>
          <a:p>
            <a:pPr>
              <a:defRPr/>
            </a:pPr>
            <a:endParaRPr lang="en-US"/>
          </a:p>
        </c:txPr>
        <c:crossAx val="80315520"/>
        <c:crosses val="max"/>
        <c:crossBetween val="between"/>
      </c:valAx>
      <c:catAx>
        <c:axId val="80315520"/>
        <c:scaling>
          <c:orientation val="minMax"/>
        </c:scaling>
        <c:delete val="1"/>
        <c:axPos val="b"/>
        <c:numFmt formatCode="General" sourceLinked="1"/>
        <c:majorTickMark val="none"/>
        <c:minorTickMark val="none"/>
        <c:tickLblPos val="none"/>
        <c:crossAx val="80313728"/>
        <c:crosses val="autoZero"/>
        <c:auto val="1"/>
        <c:lblAlgn val="ctr"/>
        <c:lblOffset val="100"/>
        <c:noMultiLvlLbl val="0"/>
      </c:catAx>
      <c:spPr>
        <a:noFill/>
        <a:ln>
          <a:noFill/>
        </a:ln>
        <a:effectLst/>
      </c:spPr>
    </c:plotArea>
    <c:legend>
      <c:legendPos val="b"/>
      <c:layout/>
      <c:overlay val="0"/>
      <c:spPr>
        <a:noFill/>
        <a:ln>
          <a:noFill/>
        </a:ln>
        <a:effectLst/>
      </c:spPr>
      <c:txPr>
        <a:bodyPr rot="0" vert="horz"/>
        <a:lstStyle/>
        <a:p>
          <a:pPr>
            <a:defRPr/>
          </a:pPr>
          <a:endParaRPr lang="en-US"/>
        </a:p>
      </c:txPr>
    </c:legend>
    <c:plotVisOnly val="1"/>
    <c:dispBlanksAs val="gap"/>
    <c:showDLblsOverMax val="0"/>
  </c:chart>
  <c:spPr>
    <a:solidFill>
      <a:schemeClr val="accent3">
        <a:lumMod val="20000"/>
        <a:lumOff val="80000"/>
      </a:schemeClr>
    </a:solidFill>
    <a:ln w="9525" cap="flat" cmpd="sng" algn="ctr">
      <a:solidFill>
        <a:schemeClr val="tx1">
          <a:lumMod val="15000"/>
          <a:lumOff val="85000"/>
        </a:schemeClr>
      </a:solidFill>
      <a:round/>
    </a:ln>
    <a:effectLst/>
  </c:spPr>
  <c:txPr>
    <a:bodyPr/>
    <a:lstStyle/>
    <a:p>
      <a:pPr>
        <a:defRPr b="1"/>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5"/>
    </mc:Choice>
    <mc:Fallback>
      <c:style val="25"/>
    </mc:Fallback>
  </mc:AlternateContent>
  <c:chart>
    <c:title>
      <c:tx>
        <c:rich>
          <a:bodyPr/>
          <a:lstStyle/>
          <a:p>
            <a:pPr>
              <a:defRPr b="1" u="sng"/>
            </a:pPr>
            <a:r>
              <a:rPr lang="en-US" b="1" u="sng"/>
              <a:t>Deciding</a:t>
            </a:r>
            <a:r>
              <a:rPr lang="en-US" b="1" u="sng" baseline="0"/>
              <a:t> Factor For Request- </a:t>
            </a:r>
            <a:r>
              <a:rPr lang="en-US" b="1" u="sng"/>
              <a:t>doctor's profile</a:t>
            </a:r>
          </a:p>
        </c:rich>
      </c:tx>
      <c:layout>
        <c:manualLayout>
          <c:xMode val="edge"/>
          <c:yMode val="edge"/>
          <c:x val="0.17595048665791777"/>
          <c:y val="0"/>
        </c:manualLayout>
      </c:layout>
      <c:overlay val="0"/>
    </c:title>
    <c:autoTitleDeleted val="0"/>
    <c:plotArea>
      <c:layout/>
      <c:barChart>
        <c:barDir val="col"/>
        <c:grouping val="clustered"/>
        <c:varyColors val="0"/>
        <c:ser>
          <c:idx val="0"/>
          <c:order val="0"/>
          <c:tx>
            <c:strRef>
              <c:f>'Source Channel'!$A$17</c:f>
              <c:strCache>
                <c:ptCount val="1"/>
                <c:pt idx="0">
                  <c:v>mobile_profile_doctors</c:v>
                </c:pt>
              </c:strCache>
            </c:strRef>
          </c:tx>
          <c:invertIfNegative val="0"/>
          <c:dPt>
            <c:idx val="1"/>
            <c:invertIfNegative val="0"/>
            <c:bubble3D val="0"/>
            <c:spPr>
              <a:solidFill>
                <a:schemeClr val="accent2"/>
              </a:solidFill>
            </c:spPr>
          </c:dPt>
          <c:dPt>
            <c:idx val="2"/>
            <c:invertIfNegative val="0"/>
            <c:bubble3D val="0"/>
            <c:spPr>
              <a:solidFill>
                <a:schemeClr val="accent4">
                  <a:lumMod val="60000"/>
                  <a:lumOff val="40000"/>
                </a:schemeClr>
              </a:solidFill>
            </c:spPr>
          </c:dPt>
          <c:dPt>
            <c:idx val="3"/>
            <c:invertIfNegative val="0"/>
            <c:bubble3D val="0"/>
            <c:spPr>
              <a:solidFill>
                <a:schemeClr val="accent5">
                  <a:lumMod val="60000"/>
                  <a:lumOff val="40000"/>
                </a:schemeClr>
              </a:solidFill>
            </c:spPr>
          </c:dPt>
          <c:dPt>
            <c:idx val="4"/>
            <c:invertIfNegative val="0"/>
            <c:bubble3D val="0"/>
            <c:spPr>
              <a:solidFill>
                <a:schemeClr val="accent6">
                  <a:lumMod val="60000"/>
                  <a:lumOff val="40000"/>
                </a:schemeClr>
              </a:solidFill>
            </c:spPr>
          </c:dPt>
          <c:dPt>
            <c:idx val="5"/>
            <c:invertIfNegative val="0"/>
            <c:bubble3D val="0"/>
            <c:spPr>
              <a:solidFill>
                <a:srgbClr val="C00000"/>
              </a:solidFill>
            </c:spPr>
          </c:dPt>
          <c:dPt>
            <c:idx val="6"/>
            <c:invertIfNegative val="0"/>
            <c:bubble3D val="0"/>
            <c:spPr>
              <a:solidFill>
                <a:srgbClr val="002060"/>
              </a:solidFill>
            </c:spPr>
          </c:dPt>
          <c:cat>
            <c:strRef>
              <c:f>'Source Channel'!$B$16:$H$16</c:f>
              <c:strCache>
                <c:ptCount val="7"/>
                <c:pt idx="0">
                  <c:v>Kolkata</c:v>
                </c:pt>
                <c:pt idx="1">
                  <c:v>Hyderabad</c:v>
                </c:pt>
                <c:pt idx="2">
                  <c:v>Delhi NCR</c:v>
                </c:pt>
                <c:pt idx="3">
                  <c:v>Chennai</c:v>
                </c:pt>
                <c:pt idx="4">
                  <c:v>Bangalore</c:v>
                </c:pt>
                <c:pt idx="5">
                  <c:v>Mumbai</c:v>
                </c:pt>
                <c:pt idx="6">
                  <c:v>Average</c:v>
                </c:pt>
              </c:strCache>
            </c:strRef>
          </c:cat>
          <c:val>
            <c:numRef>
              <c:f>'Source Channel'!$B$17:$H$17</c:f>
              <c:numCache>
                <c:formatCode>0%</c:formatCode>
                <c:ptCount val="7"/>
                <c:pt idx="0">
                  <c:v>0.30207134637514382</c:v>
                </c:pt>
                <c:pt idx="1">
                  <c:v>0.42540073982737397</c:v>
                </c:pt>
                <c:pt idx="2">
                  <c:v>0.40096246390760426</c:v>
                </c:pt>
                <c:pt idx="3">
                  <c:v>0.28826151560178304</c:v>
                </c:pt>
                <c:pt idx="4">
                  <c:v>0.35765124555160144</c:v>
                </c:pt>
                <c:pt idx="5">
                  <c:v>0.34138162307176417</c:v>
                </c:pt>
                <c:pt idx="6">
                  <c:v>0.35262148905587865</c:v>
                </c:pt>
              </c:numCache>
            </c:numRef>
          </c:val>
        </c:ser>
        <c:dLbls>
          <c:showLegendKey val="0"/>
          <c:showVal val="1"/>
          <c:showCatName val="0"/>
          <c:showSerName val="0"/>
          <c:showPercent val="0"/>
          <c:showBubbleSize val="0"/>
        </c:dLbls>
        <c:gapWidth val="150"/>
        <c:axId val="80336384"/>
        <c:axId val="80337920"/>
      </c:barChart>
      <c:catAx>
        <c:axId val="80336384"/>
        <c:scaling>
          <c:orientation val="minMax"/>
        </c:scaling>
        <c:delete val="0"/>
        <c:axPos val="b"/>
        <c:majorTickMark val="out"/>
        <c:minorTickMark val="none"/>
        <c:tickLblPos val="nextTo"/>
        <c:crossAx val="80337920"/>
        <c:crosses val="autoZero"/>
        <c:auto val="1"/>
        <c:lblAlgn val="ctr"/>
        <c:lblOffset val="100"/>
        <c:noMultiLvlLbl val="0"/>
      </c:catAx>
      <c:valAx>
        <c:axId val="80337920"/>
        <c:scaling>
          <c:orientation val="minMax"/>
        </c:scaling>
        <c:delete val="0"/>
        <c:axPos val="l"/>
        <c:numFmt formatCode="0%" sourceLinked="1"/>
        <c:majorTickMark val="out"/>
        <c:minorTickMark val="none"/>
        <c:tickLblPos val="nextTo"/>
        <c:crossAx val="80336384"/>
        <c:crosses val="autoZero"/>
        <c:crossBetween val="between"/>
      </c:valAx>
      <c:spPr>
        <a:solidFill>
          <a:schemeClr val="bg2"/>
        </a:solidFill>
      </c:spPr>
    </c:plotArea>
    <c:plotVisOnly val="1"/>
    <c:dispBlanksAs val="gap"/>
    <c:showDLblsOverMax val="0"/>
  </c:chart>
  <c:spPr>
    <a:solidFill>
      <a:schemeClr val="bg2"/>
    </a:solidFill>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u="sng"/>
            </a:pPr>
            <a:r>
              <a:rPr lang="en-US" u="sng" baseline="0"/>
              <a:t>Deciding Factor For Request- H</a:t>
            </a:r>
            <a:r>
              <a:rPr lang="en-US" u="sng"/>
              <a:t>ospital's</a:t>
            </a:r>
            <a:r>
              <a:rPr lang="en-US" u="sng" baseline="0"/>
              <a:t> Profile</a:t>
            </a:r>
            <a:endParaRPr lang="en-US" u="sng"/>
          </a:p>
        </c:rich>
      </c:tx>
      <c:layout/>
      <c:overlay val="0"/>
    </c:title>
    <c:autoTitleDeleted val="0"/>
    <c:plotArea>
      <c:layout/>
      <c:barChart>
        <c:barDir val="col"/>
        <c:grouping val="clustered"/>
        <c:varyColors val="0"/>
        <c:ser>
          <c:idx val="0"/>
          <c:order val="0"/>
          <c:tx>
            <c:strRef>
              <c:f>'Source Channel'!$A$19</c:f>
              <c:strCache>
                <c:ptCount val="1"/>
                <c:pt idx="0">
                  <c:v>mobile_profile_hospitals</c:v>
                </c:pt>
              </c:strCache>
            </c:strRef>
          </c:tx>
          <c:invertIfNegative val="0"/>
          <c:dPt>
            <c:idx val="0"/>
            <c:invertIfNegative val="0"/>
            <c:bubble3D val="0"/>
            <c:spPr>
              <a:solidFill>
                <a:schemeClr val="accent2">
                  <a:lumMod val="75000"/>
                </a:schemeClr>
              </a:solidFill>
            </c:spPr>
          </c:dPt>
          <c:dPt>
            <c:idx val="1"/>
            <c:invertIfNegative val="0"/>
            <c:bubble3D val="0"/>
            <c:spPr>
              <a:solidFill>
                <a:schemeClr val="accent4">
                  <a:lumMod val="60000"/>
                  <a:lumOff val="40000"/>
                </a:schemeClr>
              </a:solidFill>
            </c:spPr>
          </c:dPt>
          <c:dPt>
            <c:idx val="2"/>
            <c:invertIfNegative val="0"/>
            <c:bubble3D val="0"/>
            <c:spPr>
              <a:solidFill>
                <a:schemeClr val="accent6">
                  <a:lumMod val="60000"/>
                  <a:lumOff val="40000"/>
                </a:schemeClr>
              </a:solidFill>
            </c:spPr>
          </c:dPt>
          <c:dPt>
            <c:idx val="3"/>
            <c:invertIfNegative val="0"/>
            <c:bubble3D val="0"/>
            <c:spPr>
              <a:solidFill>
                <a:srgbClr val="FF0000"/>
              </a:solidFill>
            </c:spPr>
          </c:dPt>
          <c:dPt>
            <c:idx val="4"/>
            <c:invertIfNegative val="0"/>
            <c:bubble3D val="0"/>
            <c:spPr>
              <a:solidFill>
                <a:schemeClr val="bg2">
                  <a:lumMod val="50000"/>
                </a:schemeClr>
              </a:solidFill>
            </c:spPr>
          </c:dPt>
          <c:dPt>
            <c:idx val="5"/>
            <c:invertIfNegative val="0"/>
            <c:bubble3D val="0"/>
            <c:spPr>
              <a:solidFill>
                <a:srgbClr val="0070C0"/>
              </a:solidFill>
            </c:spPr>
          </c:dPt>
          <c:dPt>
            <c:idx val="6"/>
            <c:invertIfNegative val="0"/>
            <c:bubble3D val="0"/>
            <c:spPr>
              <a:solidFill>
                <a:srgbClr val="FF99FF"/>
              </a:solidFill>
            </c:spPr>
          </c:dPt>
          <c:cat>
            <c:strRef>
              <c:f>'Source Channel'!$B$16:$H$16</c:f>
              <c:strCache>
                <c:ptCount val="7"/>
                <c:pt idx="0">
                  <c:v>Kolkata</c:v>
                </c:pt>
                <c:pt idx="1">
                  <c:v>Hyderabad</c:v>
                </c:pt>
                <c:pt idx="2">
                  <c:v>Delhi NCR</c:v>
                </c:pt>
                <c:pt idx="3">
                  <c:v>Chennai</c:v>
                </c:pt>
                <c:pt idx="4">
                  <c:v>Bangalore</c:v>
                </c:pt>
                <c:pt idx="5">
                  <c:v>Mumbai</c:v>
                </c:pt>
                <c:pt idx="6">
                  <c:v>Average</c:v>
                </c:pt>
              </c:strCache>
            </c:strRef>
          </c:cat>
          <c:val>
            <c:numRef>
              <c:f>'Source Channel'!$B$19:$H$19</c:f>
              <c:numCache>
                <c:formatCode>0%</c:formatCode>
                <c:ptCount val="7"/>
                <c:pt idx="0">
                  <c:v>0.34790528233151186</c:v>
                </c:pt>
                <c:pt idx="1">
                  <c:v>0.5387870239774325</c:v>
                </c:pt>
                <c:pt idx="2">
                  <c:v>0.49886277482941693</c:v>
                </c:pt>
                <c:pt idx="3">
                  <c:v>0.35294117647058826</c:v>
                </c:pt>
                <c:pt idx="4">
                  <c:v>0.5</c:v>
                </c:pt>
                <c:pt idx="5">
                  <c:v>0.4701670644391408</c:v>
                </c:pt>
                <c:pt idx="6">
                  <c:v>0.45144388700801502</c:v>
                </c:pt>
              </c:numCache>
            </c:numRef>
          </c:val>
        </c:ser>
        <c:dLbls>
          <c:showLegendKey val="0"/>
          <c:showVal val="1"/>
          <c:showCatName val="0"/>
          <c:showSerName val="0"/>
          <c:showPercent val="0"/>
          <c:showBubbleSize val="0"/>
        </c:dLbls>
        <c:gapWidth val="150"/>
        <c:axId val="84458880"/>
        <c:axId val="84460672"/>
      </c:barChart>
      <c:catAx>
        <c:axId val="84458880"/>
        <c:scaling>
          <c:orientation val="minMax"/>
        </c:scaling>
        <c:delete val="0"/>
        <c:axPos val="b"/>
        <c:majorTickMark val="out"/>
        <c:minorTickMark val="none"/>
        <c:tickLblPos val="nextTo"/>
        <c:crossAx val="84460672"/>
        <c:crosses val="autoZero"/>
        <c:auto val="1"/>
        <c:lblAlgn val="ctr"/>
        <c:lblOffset val="100"/>
        <c:noMultiLvlLbl val="0"/>
      </c:catAx>
      <c:valAx>
        <c:axId val="84460672"/>
        <c:scaling>
          <c:orientation val="minMax"/>
        </c:scaling>
        <c:delete val="0"/>
        <c:axPos val="l"/>
        <c:numFmt formatCode="0%" sourceLinked="1"/>
        <c:majorTickMark val="out"/>
        <c:minorTickMark val="none"/>
        <c:tickLblPos val="nextTo"/>
        <c:crossAx val="84458880"/>
        <c:crosses val="autoZero"/>
        <c:crossBetween val="between"/>
      </c:valAx>
      <c:spPr>
        <a:solidFill>
          <a:schemeClr val="bg2"/>
        </a:solidFill>
      </c:spPr>
    </c:plotArea>
    <c:plotVisOnly val="1"/>
    <c:dispBlanksAs val="gap"/>
    <c:showDLblsOverMax val="0"/>
  </c:chart>
  <c:spPr>
    <a:solidFill>
      <a:schemeClr val="bg2"/>
    </a:solidFill>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0"/>
    </mc:Choice>
    <mc:Fallback>
      <c:style val="30"/>
    </mc:Fallback>
  </mc:AlternateContent>
  <c:chart>
    <c:title>
      <c:tx>
        <c:rich>
          <a:bodyPr/>
          <a:lstStyle/>
          <a:p>
            <a:pPr>
              <a:defRPr u="sng"/>
            </a:pPr>
            <a:r>
              <a:rPr lang="en-US" u="sng"/>
              <a:t>Channels</a:t>
            </a:r>
            <a:r>
              <a:rPr lang="en-US" u="sng" baseline="0"/>
              <a:t> for</a:t>
            </a:r>
            <a:r>
              <a:rPr lang="en-US" u="sng"/>
              <a:t> Requests at Delhi- NCR Region</a:t>
            </a:r>
          </a:p>
        </c:rich>
      </c:tx>
      <c:layout/>
      <c:overlay val="0"/>
    </c:title>
    <c:autoTitleDeleted val="0"/>
    <c:plotArea>
      <c:layout/>
      <c:barChart>
        <c:barDir val="bar"/>
        <c:grouping val="clustered"/>
        <c:varyColors val="0"/>
        <c:ser>
          <c:idx val="0"/>
          <c:order val="0"/>
          <c:tx>
            <c:strRef>
              <c:f>'Source Channel'!$B$63</c:f>
              <c:strCache>
                <c:ptCount val="1"/>
                <c:pt idx="0">
                  <c:v>Delhi NCR</c:v>
                </c:pt>
              </c:strCache>
            </c:strRef>
          </c:tx>
          <c:invertIfNegative val="0"/>
          <c:dPt>
            <c:idx val="0"/>
            <c:invertIfNegative val="0"/>
            <c:bubble3D val="0"/>
            <c:spPr>
              <a:solidFill>
                <a:srgbClr val="99FF66"/>
              </a:solidFill>
            </c:spPr>
          </c:dPt>
          <c:dPt>
            <c:idx val="1"/>
            <c:invertIfNegative val="0"/>
            <c:bubble3D val="0"/>
            <c:spPr>
              <a:solidFill>
                <a:srgbClr val="FFFF00"/>
              </a:solidFill>
            </c:spPr>
          </c:dPt>
          <c:dPt>
            <c:idx val="2"/>
            <c:invertIfNegative val="0"/>
            <c:bubble3D val="0"/>
            <c:spPr>
              <a:solidFill>
                <a:srgbClr val="9900CC"/>
              </a:solidFill>
            </c:spPr>
          </c:dPt>
          <c:dPt>
            <c:idx val="3"/>
            <c:invertIfNegative val="0"/>
            <c:bubble3D val="0"/>
            <c:spPr>
              <a:solidFill>
                <a:srgbClr val="FF99FF"/>
              </a:solidFill>
            </c:spPr>
          </c:dPt>
          <c:dPt>
            <c:idx val="4"/>
            <c:invertIfNegative val="0"/>
            <c:bubble3D val="0"/>
            <c:spPr>
              <a:solidFill>
                <a:schemeClr val="accent1">
                  <a:lumMod val="50000"/>
                </a:schemeClr>
              </a:solidFill>
            </c:spPr>
          </c:dPt>
          <c:dPt>
            <c:idx val="5"/>
            <c:invertIfNegative val="0"/>
            <c:bubble3D val="0"/>
            <c:spPr>
              <a:solidFill>
                <a:schemeClr val="bg2">
                  <a:lumMod val="50000"/>
                </a:schemeClr>
              </a:solidFill>
            </c:spPr>
          </c:dPt>
          <c:dPt>
            <c:idx val="6"/>
            <c:invertIfNegative val="0"/>
            <c:bubble3D val="0"/>
            <c:spPr>
              <a:solidFill>
                <a:srgbClr val="FF0000"/>
              </a:solidFill>
            </c:spPr>
          </c:dPt>
          <c:cat>
            <c:strRef>
              <c:f>'Source Channel'!$A$64:$A$70</c:f>
              <c:strCache>
                <c:ptCount val="7"/>
                <c:pt idx="0">
                  <c:v>profile_doctors</c:v>
                </c:pt>
                <c:pt idx="1">
                  <c:v>profile_hospitals</c:v>
                </c:pt>
                <c:pt idx="2">
                  <c:v>search_doctors</c:v>
                </c:pt>
                <c:pt idx="3">
                  <c:v>profile_treatments</c:v>
                </c:pt>
                <c:pt idx="4">
                  <c:v>call</c:v>
                </c:pt>
                <c:pt idx="5">
                  <c:v>portal</c:v>
                </c:pt>
                <c:pt idx="6">
                  <c:v>android</c:v>
                </c:pt>
              </c:strCache>
            </c:strRef>
          </c:cat>
          <c:val>
            <c:numRef>
              <c:f>'Source Channel'!$B$64:$B$70</c:f>
              <c:numCache>
                <c:formatCode>0%</c:formatCode>
                <c:ptCount val="7"/>
                <c:pt idx="0">
                  <c:v>0.40096246390760426</c:v>
                </c:pt>
                <c:pt idx="1">
                  <c:v>0.49886277482941693</c:v>
                </c:pt>
                <c:pt idx="2">
                  <c:v>0.20853858784893284</c:v>
                </c:pt>
                <c:pt idx="3">
                  <c:v>0.13902847571189295</c:v>
                </c:pt>
                <c:pt idx="4">
                  <c:v>0.46301369863013675</c:v>
                </c:pt>
                <c:pt idx="5">
                  <c:v>5.4945054945054944E-2</c:v>
                </c:pt>
                <c:pt idx="6">
                  <c:v>0.4</c:v>
                </c:pt>
              </c:numCache>
            </c:numRef>
          </c:val>
        </c:ser>
        <c:dLbls>
          <c:showLegendKey val="0"/>
          <c:showVal val="1"/>
          <c:showCatName val="0"/>
          <c:showSerName val="0"/>
          <c:showPercent val="0"/>
          <c:showBubbleSize val="0"/>
        </c:dLbls>
        <c:gapWidth val="150"/>
        <c:axId val="84526592"/>
        <c:axId val="84528128"/>
      </c:barChart>
      <c:catAx>
        <c:axId val="84526592"/>
        <c:scaling>
          <c:orientation val="minMax"/>
        </c:scaling>
        <c:delete val="0"/>
        <c:axPos val="l"/>
        <c:majorTickMark val="out"/>
        <c:minorTickMark val="none"/>
        <c:tickLblPos val="nextTo"/>
        <c:crossAx val="84528128"/>
        <c:crosses val="autoZero"/>
        <c:auto val="1"/>
        <c:lblAlgn val="ctr"/>
        <c:lblOffset val="100"/>
        <c:noMultiLvlLbl val="0"/>
      </c:catAx>
      <c:valAx>
        <c:axId val="84528128"/>
        <c:scaling>
          <c:orientation val="minMax"/>
        </c:scaling>
        <c:delete val="0"/>
        <c:axPos val="b"/>
        <c:majorGridlines/>
        <c:numFmt formatCode="0%" sourceLinked="1"/>
        <c:majorTickMark val="out"/>
        <c:minorTickMark val="none"/>
        <c:tickLblPos val="nextTo"/>
        <c:crossAx val="84526592"/>
        <c:crosses val="autoZero"/>
        <c:crossBetween val="between"/>
      </c:valAx>
    </c:plotArea>
    <c:plotVisOnly val="1"/>
    <c:dispBlanksAs val="gap"/>
    <c:showDLblsOverMax val="0"/>
  </c:chart>
  <c:spPr>
    <a:solidFill>
      <a:schemeClr val="accent3">
        <a:lumMod val="20000"/>
        <a:lumOff val="80000"/>
      </a:schemeClr>
    </a:solidFill>
  </c:sp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58438A-4C79-4D1F-A8D1-BF2D0A13ECC1}" type="datetimeFigureOut">
              <a:rPr lang="en-US" smtClean="0"/>
              <a:t>5/14/2018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8173CA-22DD-4A8D-933C-C2D60C1AD624}" type="slidenum">
              <a:rPr lang="en-US" smtClean="0"/>
              <a:t>‹#›</a:t>
            </a:fld>
            <a:endParaRPr lang="en-US"/>
          </a:p>
        </p:txBody>
      </p:sp>
    </p:spTree>
    <p:extLst>
      <p:ext uri="{BB962C8B-B14F-4D97-AF65-F5344CB8AC3E}">
        <p14:creationId xmlns:p14="http://schemas.microsoft.com/office/powerpoint/2010/main" val="3467486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8173CA-22DD-4A8D-933C-C2D60C1AD624}" type="slidenum">
              <a:rPr lang="en-US" smtClean="0"/>
              <a:t>1</a:t>
            </a:fld>
            <a:endParaRPr lang="en-US"/>
          </a:p>
        </p:txBody>
      </p:sp>
    </p:spTree>
    <p:extLst>
      <p:ext uri="{BB962C8B-B14F-4D97-AF65-F5344CB8AC3E}">
        <p14:creationId xmlns:p14="http://schemas.microsoft.com/office/powerpoint/2010/main" val="2755997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DEFA1CF6-5A59-4D55-98C1-8D23FBBA4965}" type="datetimeFigureOut">
              <a:rPr lang="en-US" smtClean="0"/>
              <a:pPr/>
              <a:t>5/14/2018</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295B09BC-563A-4079-8C55-829A2CE9A3C8}"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EFA1CF6-5A59-4D55-98C1-8D23FBBA4965}" type="datetimeFigureOut">
              <a:rPr lang="en-US" smtClean="0"/>
              <a:pPr/>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B09BC-563A-4079-8C55-829A2CE9A3C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EFA1CF6-5A59-4D55-98C1-8D23FBBA4965}" type="datetimeFigureOut">
              <a:rPr lang="en-US" smtClean="0"/>
              <a:pPr/>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B09BC-563A-4079-8C55-829A2CE9A3C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EFA1CF6-5A59-4D55-98C1-8D23FBBA4965}" type="datetimeFigureOut">
              <a:rPr lang="en-US" smtClean="0"/>
              <a:pPr/>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B09BC-563A-4079-8C55-829A2CE9A3C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EFA1CF6-5A59-4D55-98C1-8D23FBBA4965}" type="datetimeFigureOut">
              <a:rPr lang="en-US" smtClean="0"/>
              <a:pPr/>
              <a:t>5/14/2018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B09BC-563A-4079-8C55-829A2CE9A3C8}"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EFA1CF6-5A59-4D55-98C1-8D23FBBA4965}" type="datetimeFigureOut">
              <a:rPr lang="en-US" smtClean="0"/>
              <a:pPr/>
              <a:t>5/14/2018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5B09BC-563A-4079-8C55-829A2CE9A3C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EFA1CF6-5A59-4D55-98C1-8D23FBBA4965}" type="datetimeFigureOut">
              <a:rPr lang="en-US" smtClean="0"/>
              <a:pPr/>
              <a:t>5/14/2018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5B09BC-563A-4079-8C55-829A2CE9A3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DEFA1CF6-5A59-4D55-98C1-8D23FBBA4965}" type="datetimeFigureOut">
              <a:rPr lang="en-US" smtClean="0"/>
              <a:pPr/>
              <a:t>5/14/2018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5B09BC-563A-4079-8C55-829A2CE9A3C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DEFA1CF6-5A59-4D55-98C1-8D23FBBA4965}" type="datetimeFigureOut">
              <a:rPr lang="en-US" smtClean="0"/>
              <a:pPr/>
              <a:t>5/14/2018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5B09BC-563A-4079-8C55-829A2CE9A3C8}"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EFA1CF6-5A59-4D55-98C1-8D23FBBA4965}" type="datetimeFigureOut">
              <a:rPr lang="en-US" smtClean="0"/>
              <a:pPr/>
              <a:t>5/14/2018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5B09BC-563A-4079-8C55-829A2CE9A3C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DEFA1CF6-5A59-4D55-98C1-8D23FBBA4965}" type="datetimeFigureOut">
              <a:rPr lang="en-US" smtClean="0"/>
              <a:pPr/>
              <a:t>5/14/2018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5B09BC-563A-4079-8C55-829A2CE9A3C8}"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EFA1CF6-5A59-4D55-98C1-8D23FBBA4965}" type="datetimeFigureOut">
              <a:rPr lang="en-US" smtClean="0"/>
              <a:pPr/>
              <a:t>5/14/2018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95B09BC-563A-4079-8C55-829A2CE9A3C8}"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5080819"/>
            <a:ext cx="7010400" cy="1752600"/>
          </a:xfrm>
        </p:spPr>
        <p:txBody>
          <a:bodyPr>
            <a:normAutofit fontScale="90000"/>
          </a:bodyPr>
          <a:lstStyle/>
          <a:p>
            <a:pPr>
              <a:lnSpc>
                <a:spcPct val="100000"/>
              </a:lnSpc>
            </a:pPr>
            <a:r>
              <a:rPr lang="en-US" sz="2000" b="0" cap="none" dirty="0" smtClean="0">
                <a:solidFill>
                  <a:schemeClr val="tx1"/>
                </a:solidFill>
                <a:latin typeface="Times New Roman" pitchFamily="18" charset="0"/>
                <a:cs typeface="Times New Roman" pitchFamily="18" charset="0"/>
              </a:rPr>
              <a:t>Submitted By:                                     Guided By:</a:t>
            </a:r>
            <a:br>
              <a:rPr lang="en-US" sz="2000" b="0" cap="none" dirty="0" smtClean="0">
                <a:solidFill>
                  <a:schemeClr val="tx1"/>
                </a:solidFill>
                <a:latin typeface="Times New Roman" pitchFamily="18" charset="0"/>
                <a:cs typeface="Times New Roman" pitchFamily="18" charset="0"/>
              </a:rPr>
            </a:br>
            <a:r>
              <a:rPr lang="en-US" sz="2000" b="0" cap="none" dirty="0" smtClean="0">
                <a:solidFill>
                  <a:schemeClr val="tx1"/>
                </a:solidFill>
                <a:latin typeface="Times New Roman" pitchFamily="18" charset="0"/>
                <a:cs typeface="Times New Roman" pitchFamily="18" charset="0"/>
              </a:rPr>
              <a:t>Dr. ASHIYA MAHRAN                     Ms. KIRTI UDAYAI</a:t>
            </a:r>
            <a:br>
              <a:rPr lang="en-US" sz="2000" b="0" cap="none" dirty="0" smtClean="0">
                <a:solidFill>
                  <a:schemeClr val="tx1"/>
                </a:solidFill>
                <a:latin typeface="Times New Roman" pitchFamily="18" charset="0"/>
                <a:cs typeface="Times New Roman" pitchFamily="18" charset="0"/>
              </a:rPr>
            </a:br>
            <a:r>
              <a:rPr lang="en-US" sz="2000" b="0" cap="none" dirty="0" err="1" smtClean="0">
                <a:solidFill>
                  <a:schemeClr val="tx1"/>
                </a:solidFill>
                <a:latin typeface="Times New Roman" pitchFamily="18" charset="0"/>
                <a:cs typeface="Times New Roman" pitchFamily="18" charset="0"/>
              </a:rPr>
              <a:t>Pg</a:t>
            </a:r>
            <a:r>
              <a:rPr lang="en-US" sz="2000" b="0" cap="none" dirty="0" smtClean="0">
                <a:solidFill>
                  <a:schemeClr val="tx1"/>
                </a:solidFill>
                <a:latin typeface="Times New Roman" pitchFamily="18" charset="0"/>
                <a:cs typeface="Times New Roman" pitchFamily="18" charset="0"/>
              </a:rPr>
              <a:t>/16/10                                              ASSISTANT DEAN</a:t>
            </a:r>
            <a:br>
              <a:rPr lang="en-US" sz="2000" b="0" cap="none" dirty="0" smtClean="0">
                <a:solidFill>
                  <a:schemeClr val="tx1"/>
                </a:solidFill>
                <a:latin typeface="Times New Roman" pitchFamily="18" charset="0"/>
                <a:cs typeface="Times New Roman" pitchFamily="18" charset="0"/>
              </a:rPr>
            </a:br>
            <a:r>
              <a:rPr lang="en-US" sz="2000" b="0" cap="none" dirty="0" smtClean="0">
                <a:solidFill>
                  <a:schemeClr val="tx1"/>
                </a:solidFill>
                <a:latin typeface="Times New Roman" pitchFamily="18" charset="0"/>
                <a:cs typeface="Times New Roman" pitchFamily="18" charset="0"/>
              </a:rPr>
              <a:t>                                                        (ACADEMIC &amp; STUDENT AFFAIR)</a:t>
            </a:r>
            <a:br>
              <a:rPr lang="en-US" sz="2000" b="0" cap="none" dirty="0" smtClean="0">
                <a:solidFill>
                  <a:schemeClr val="tx1"/>
                </a:solidFill>
                <a:latin typeface="Times New Roman" pitchFamily="18" charset="0"/>
                <a:cs typeface="Times New Roman" pitchFamily="18" charset="0"/>
              </a:rPr>
            </a:br>
            <a:r>
              <a:rPr lang="en-US" sz="2000" b="0" cap="none" dirty="0" smtClean="0">
                <a:effectLst/>
                <a:latin typeface="Times New Roman" pitchFamily="18" charset="0"/>
                <a:cs typeface="Times New Roman" pitchFamily="18" charset="0"/>
              </a:rPr>
              <a:t>                                                                  </a:t>
            </a:r>
            <a:r>
              <a:rPr lang="en-US" sz="3600" b="0" cap="none" dirty="0" smtClean="0"/>
              <a:t/>
            </a:r>
            <a:br>
              <a:rPr lang="en-US" sz="3600" b="0" cap="none" dirty="0" smtClean="0"/>
            </a:br>
            <a:endParaRPr lang="en-US" sz="3600" b="0" cap="none" dirty="0"/>
          </a:p>
        </p:txBody>
      </p:sp>
      <p:sp>
        <p:nvSpPr>
          <p:cNvPr id="3" name="Text Placeholder 2"/>
          <p:cNvSpPr>
            <a:spLocks noGrp="1"/>
          </p:cNvSpPr>
          <p:nvPr>
            <p:ph type="body" idx="1"/>
          </p:nvPr>
        </p:nvSpPr>
        <p:spPr>
          <a:xfrm>
            <a:off x="1676400" y="0"/>
            <a:ext cx="7696200" cy="2438400"/>
          </a:xfrm>
        </p:spPr>
        <p:txBody>
          <a:bodyPr>
            <a:noAutofit/>
          </a:bodyPr>
          <a:lstStyle/>
          <a:p>
            <a:pPr algn="ctr">
              <a:lnSpc>
                <a:spcPct val="100000"/>
              </a:lnSpc>
            </a:pPr>
            <a:r>
              <a:rPr lang="en-US" sz="4800" b="1" dirty="0" smtClean="0">
                <a:solidFill>
                  <a:schemeClr val="bg2">
                    <a:lumMod val="25000"/>
                  </a:schemeClr>
                </a:solidFill>
                <a:latin typeface="Times New Roman" pitchFamily="18" charset="0"/>
                <a:cs typeface="Times New Roman" pitchFamily="18" charset="0"/>
              </a:rPr>
              <a:t>Dissertation</a:t>
            </a:r>
          </a:p>
          <a:p>
            <a:pPr algn="ctr">
              <a:lnSpc>
                <a:spcPct val="100000"/>
              </a:lnSpc>
            </a:pPr>
            <a:r>
              <a:rPr lang="en-US" sz="4800" b="1" dirty="0" smtClean="0">
                <a:solidFill>
                  <a:schemeClr val="bg2">
                    <a:lumMod val="25000"/>
                  </a:schemeClr>
                </a:solidFill>
                <a:latin typeface="Times New Roman" pitchFamily="18" charset="0"/>
                <a:cs typeface="Times New Roman" pitchFamily="18" charset="0"/>
              </a:rPr>
              <a:t> at </a:t>
            </a:r>
          </a:p>
          <a:p>
            <a:pPr algn="ctr">
              <a:lnSpc>
                <a:spcPct val="100000"/>
              </a:lnSpc>
            </a:pPr>
            <a:endParaRPr lang="en-US" sz="4800" b="1" dirty="0">
              <a:solidFill>
                <a:schemeClr val="bg2">
                  <a:lumMod val="25000"/>
                </a:schemeClr>
              </a:solidFill>
              <a:latin typeface="Times New Roman" pitchFamily="18" charset="0"/>
              <a:cs typeface="Times New Roman" pitchFamily="18" charset="0"/>
            </a:endParaRPr>
          </a:p>
        </p:txBody>
      </p:sp>
      <p:pic>
        <p:nvPicPr>
          <p:cNvPr id="2053" name="Picture 5" descr="Image result for credihealth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1" y="1828800"/>
            <a:ext cx="6753224" cy="211774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0197" y="0"/>
            <a:ext cx="8305800" cy="838200"/>
          </a:xfrm>
        </p:spPr>
        <p:txBody>
          <a:bodyPr>
            <a:normAutofit/>
          </a:bodyPr>
          <a:lstStyle/>
          <a:p>
            <a:r>
              <a:rPr lang="en-US" sz="2400" b="1" dirty="0" err="1">
                <a:latin typeface="Times New Roman" pitchFamily="18" charset="0"/>
                <a:cs typeface="Times New Roman" pitchFamily="18" charset="0"/>
              </a:rPr>
              <a:t>Credihealth</a:t>
            </a:r>
            <a:r>
              <a:rPr lang="en-US" sz="2400" b="1" dirty="0">
                <a:latin typeface="Times New Roman" pitchFamily="18" charset="0"/>
                <a:cs typeface="Times New Roman" pitchFamily="18" charset="0"/>
              </a:rPr>
              <a:t> Process Flow</a:t>
            </a:r>
          </a:p>
        </p:txBody>
      </p:sp>
      <p:sp>
        <p:nvSpPr>
          <p:cNvPr id="4" name="Flowchart: Decision 3"/>
          <p:cNvSpPr/>
          <p:nvPr/>
        </p:nvSpPr>
        <p:spPr>
          <a:xfrm>
            <a:off x="5344367" y="4469310"/>
            <a:ext cx="3747330" cy="297754"/>
          </a:xfrm>
          <a:prstGeom prst="flowChartDecision">
            <a:avLst/>
          </a:prstGeom>
          <a:solidFill>
            <a:schemeClr val="accent4"/>
          </a:solidFill>
          <a:ln>
            <a:noFill/>
          </a:ln>
        </p:spPr>
        <p:style>
          <a:lnRef idx="3">
            <a:schemeClr val="lt1"/>
          </a:lnRef>
          <a:fillRef idx="1">
            <a:schemeClr val="accent5"/>
          </a:fillRef>
          <a:effectRef idx="1">
            <a:schemeClr val="accent5"/>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50" b="0" i="0" u="none" strike="noStrike" kern="1200" cap="none" spc="0" normalizeH="0" baseline="0" noProof="0" dirty="0">
                <a:ln>
                  <a:noFill/>
                </a:ln>
                <a:solidFill>
                  <a:schemeClr val="bg1"/>
                </a:solidFill>
                <a:effectLst/>
                <a:uLnTx/>
                <a:uFillTx/>
                <a:latin typeface="Gill Sans MT"/>
                <a:ea typeface="+mn-ea"/>
                <a:cs typeface="+mn-cs"/>
              </a:rPr>
              <a:t>No further Treatment</a:t>
            </a:r>
            <a:endParaRPr kumimoji="0" lang="en-US" sz="1050" b="0" i="0" u="none" strike="noStrike" kern="1200" cap="none" spc="0" normalizeH="0" baseline="0" noProof="0" dirty="0">
              <a:ln>
                <a:noFill/>
              </a:ln>
              <a:solidFill>
                <a:schemeClr val="bg1"/>
              </a:solidFill>
              <a:effectLst/>
              <a:uLnTx/>
              <a:uFillTx/>
              <a:latin typeface="Gill Sans MT"/>
              <a:ea typeface="+mn-ea"/>
              <a:cs typeface="+mn-cs"/>
            </a:endParaRPr>
          </a:p>
        </p:txBody>
      </p:sp>
      <p:sp>
        <p:nvSpPr>
          <p:cNvPr id="5" name="Flowchart: Process 4"/>
          <p:cNvSpPr/>
          <p:nvPr/>
        </p:nvSpPr>
        <p:spPr>
          <a:xfrm>
            <a:off x="3170799" y="1371600"/>
            <a:ext cx="3747330" cy="297754"/>
          </a:xfrm>
          <a:prstGeom prst="flowChartProcess">
            <a:avLst/>
          </a:prstGeom>
          <a:solidFill>
            <a:schemeClr val="accent4"/>
          </a:solidFill>
          <a:ln>
            <a:noFill/>
          </a:ln>
        </p:spPr>
        <p:style>
          <a:lnRef idx="3">
            <a:schemeClr val="lt1"/>
          </a:lnRef>
          <a:fillRef idx="1">
            <a:schemeClr val="accent5"/>
          </a:fillRef>
          <a:effectRef idx="1">
            <a:schemeClr val="accent5"/>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50" b="1" i="0" u="none" strike="noStrike" kern="1200" cap="none" spc="0" normalizeH="0" baseline="0" noProof="0" dirty="0">
                <a:ln>
                  <a:noFill/>
                </a:ln>
                <a:solidFill>
                  <a:schemeClr val="bg1"/>
                </a:solidFill>
                <a:effectLst/>
                <a:uLnTx/>
                <a:uFillTx/>
                <a:latin typeface="Gill Sans MT"/>
                <a:ea typeface="+mn-ea"/>
                <a:cs typeface="+mn-cs"/>
              </a:rPr>
              <a:t>Request</a:t>
            </a:r>
            <a:r>
              <a:rPr kumimoji="0" lang="en-IN" sz="1050" b="0" i="0" u="none" strike="noStrike" kern="1200" cap="none" spc="0" normalizeH="0" baseline="0" noProof="0" dirty="0">
                <a:ln>
                  <a:noFill/>
                </a:ln>
                <a:solidFill>
                  <a:schemeClr val="bg1"/>
                </a:solidFill>
                <a:effectLst/>
                <a:uLnTx/>
                <a:uFillTx/>
                <a:latin typeface="Gill Sans MT"/>
                <a:ea typeface="+mn-ea"/>
                <a:cs typeface="+mn-cs"/>
              </a:rPr>
              <a:t> is generated by the user on </a:t>
            </a:r>
            <a:r>
              <a:rPr kumimoji="0" lang="en-IN" sz="1050" b="0" i="0" u="none" strike="noStrike" kern="1200" cap="none" spc="0" normalizeH="0" baseline="0" noProof="0" dirty="0" err="1">
                <a:ln>
                  <a:noFill/>
                </a:ln>
                <a:solidFill>
                  <a:schemeClr val="bg1"/>
                </a:solidFill>
                <a:effectLst/>
                <a:uLnTx/>
                <a:uFillTx/>
                <a:latin typeface="Gill Sans MT"/>
                <a:ea typeface="+mn-ea"/>
                <a:cs typeface="+mn-cs"/>
              </a:rPr>
              <a:t>Credihealth</a:t>
            </a:r>
            <a:endParaRPr kumimoji="0" lang="en-US" sz="1050" b="0" i="0" u="none" strike="noStrike" kern="1200" cap="none" spc="0" normalizeH="0" baseline="0" noProof="0" dirty="0">
              <a:ln>
                <a:noFill/>
              </a:ln>
              <a:solidFill>
                <a:schemeClr val="bg1"/>
              </a:solidFill>
              <a:effectLst/>
              <a:uLnTx/>
              <a:uFillTx/>
              <a:latin typeface="Gill Sans MT"/>
              <a:ea typeface="+mn-ea"/>
              <a:cs typeface="+mn-cs"/>
            </a:endParaRPr>
          </a:p>
        </p:txBody>
      </p:sp>
      <p:sp>
        <p:nvSpPr>
          <p:cNvPr id="6" name="Flowchart: Process 5"/>
          <p:cNvSpPr/>
          <p:nvPr/>
        </p:nvSpPr>
        <p:spPr>
          <a:xfrm>
            <a:off x="3170799" y="1863167"/>
            <a:ext cx="3747330" cy="297754"/>
          </a:xfrm>
          <a:prstGeom prst="flowChartProcess">
            <a:avLst/>
          </a:prstGeom>
          <a:solidFill>
            <a:schemeClr val="accent4"/>
          </a:solidFill>
          <a:ln>
            <a:noFill/>
          </a:ln>
        </p:spPr>
        <p:style>
          <a:lnRef idx="3">
            <a:schemeClr val="lt1"/>
          </a:lnRef>
          <a:fillRef idx="1">
            <a:schemeClr val="accent5"/>
          </a:fillRef>
          <a:effectRef idx="1">
            <a:schemeClr val="accent5"/>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50" b="1" i="0" u="none" strike="noStrike" kern="1200" cap="none" spc="0" normalizeH="0" baseline="0" noProof="0" dirty="0">
                <a:ln>
                  <a:noFill/>
                </a:ln>
                <a:solidFill>
                  <a:schemeClr val="bg1"/>
                </a:solidFill>
                <a:effectLst/>
                <a:uLnTx/>
                <a:uFillTx/>
                <a:latin typeface="Gill Sans MT"/>
                <a:ea typeface="+mn-ea"/>
                <a:cs typeface="+mn-cs"/>
              </a:rPr>
              <a:t>Case History &amp; Symptoms</a:t>
            </a:r>
            <a:r>
              <a:rPr kumimoji="0" lang="en-IN" sz="1050" b="0" i="0" u="none" strike="noStrike" kern="1200" cap="none" spc="0" normalizeH="0" baseline="0" noProof="0" dirty="0">
                <a:ln>
                  <a:noFill/>
                </a:ln>
                <a:solidFill>
                  <a:schemeClr val="bg1"/>
                </a:solidFill>
                <a:effectLst/>
                <a:uLnTx/>
                <a:uFillTx/>
                <a:latin typeface="Gill Sans MT"/>
                <a:ea typeface="+mn-ea"/>
                <a:cs typeface="+mn-cs"/>
              </a:rPr>
              <a:t> are recorded</a:t>
            </a:r>
            <a:endParaRPr kumimoji="0" lang="en-US" sz="1050" b="1" i="0" u="none" strike="noStrike" kern="1200" cap="none" spc="0" normalizeH="0" baseline="0" noProof="0" dirty="0">
              <a:ln>
                <a:noFill/>
              </a:ln>
              <a:solidFill>
                <a:schemeClr val="bg1"/>
              </a:solidFill>
              <a:effectLst/>
              <a:uLnTx/>
              <a:uFillTx/>
              <a:latin typeface="Gill Sans MT"/>
              <a:ea typeface="+mn-ea"/>
              <a:cs typeface="+mn-cs"/>
            </a:endParaRPr>
          </a:p>
        </p:txBody>
      </p:sp>
      <p:sp>
        <p:nvSpPr>
          <p:cNvPr id="7" name="Rectangle 6"/>
          <p:cNvSpPr/>
          <p:nvPr/>
        </p:nvSpPr>
        <p:spPr>
          <a:xfrm>
            <a:off x="3170799" y="2867179"/>
            <a:ext cx="3747330" cy="297754"/>
          </a:xfrm>
          <a:prstGeom prst="rect">
            <a:avLst/>
          </a:prstGeom>
          <a:solidFill>
            <a:schemeClr val="accent4"/>
          </a:solidFill>
          <a:ln>
            <a:noFill/>
          </a:ln>
        </p:spPr>
        <p:style>
          <a:lnRef idx="3">
            <a:schemeClr val="lt1"/>
          </a:lnRef>
          <a:fillRef idx="1">
            <a:schemeClr val="accent5"/>
          </a:fillRef>
          <a:effectRef idx="1">
            <a:schemeClr val="accent5"/>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50" b="1" i="0" u="none" strike="noStrike" kern="1200" cap="none" spc="0" normalizeH="0" baseline="0" noProof="0" dirty="0">
                <a:ln>
                  <a:noFill/>
                </a:ln>
                <a:solidFill>
                  <a:schemeClr val="bg1"/>
                </a:solidFill>
                <a:effectLst/>
                <a:uLnTx/>
                <a:uFillTx/>
                <a:latin typeface="Gill Sans MT"/>
                <a:ea typeface="+mn-ea"/>
                <a:cs typeface="+mn-cs"/>
              </a:rPr>
              <a:t>Appointment Booking</a:t>
            </a:r>
            <a:r>
              <a:rPr kumimoji="0" lang="en-IN" sz="1050" b="0" i="0" u="none" strike="noStrike" kern="1200" cap="none" spc="0" normalizeH="0" baseline="0" noProof="0" dirty="0">
                <a:ln>
                  <a:noFill/>
                </a:ln>
                <a:solidFill>
                  <a:schemeClr val="bg1"/>
                </a:solidFill>
                <a:effectLst/>
                <a:uLnTx/>
                <a:uFillTx/>
                <a:latin typeface="Gill Sans MT"/>
                <a:ea typeface="+mn-ea"/>
                <a:cs typeface="+mn-cs"/>
              </a:rPr>
              <a:t> is done</a:t>
            </a:r>
            <a:endParaRPr kumimoji="0" lang="en-US" sz="1050" b="0" i="0" u="none" strike="noStrike" kern="1200" cap="none" spc="0" normalizeH="0" baseline="0" noProof="0" dirty="0">
              <a:ln>
                <a:noFill/>
              </a:ln>
              <a:solidFill>
                <a:schemeClr val="bg1"/>
              </a:solidFill>
              <a:effectLst/>
              <a:uLnTx/>
              <a:uFillTx/>
              <a:latin typeface="Gill Sans MT"/>
              <a:ea typeface="+mn-ea"/>
              <a:cs typeface="+mn-cs"/>
            </a:endParaRPr>
          </a:p>
        </p:txBody>
      </p:sp>
      <p:sp>
        <p:nvSpPr>
          <p:cNvPr id="8" name="Rectangle 7"/>
          <p:cNvSpPr/>
          <p:nvPr/>
        </p:nvSpPr>
        <p:spPr>
          <a:xfrm>
            <a:off x="3156939" y="3339530"/>
            <a:ext cx="3747330" cy="297754"/>
          </a:xfrm>
          <a:prstGeom prst="rect">
            <a:avLst/>
          </a:prstGeom>
          <a:solidFill>
            <a:schemeClr val="accent4"/>
          </a:solidFill>
          <a:ln>
            <a:noFill/>
          </a:ln>
        </p:spPr>
        <p:style>
          <a:lnRef idx="3">
            <a:schemeClr val="lt1"/>
          </a:lnRef>
          <a:fillRef idx="1">
            <a:schemeClr val="accent5"/>
          </a:fillRef>
          <a:effectRef idx="1">
            <a:schemeClr val="accent5"/>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50" b="1" i="0" u="none" strike="noStrike" kern="1200" cap="none" spc="0" normalizeH="0" baseline="0" noProof="0" dirty="0">
                <a:ln>
                  <a:noFill/>
                </a:ln>
                <a:solidFill>
                  <a:schemeClr val="bg1"/>
                </a:solidFill>
                <a:effectLst/>
                <a:uLnTx/>
                <a:uFillTx/>
                <a:latin typeface="Gill Sans MT"/>
                <a:ea typeface="+mn-ea"/>
                <a:cs typeface="+mn-cs"/>
              </a:rPr>
              <a:t>Doctor </a:t>
            </a:r>
            <a:r>
              <a:rPr kumimoji="0" lang="en-IN" sz="1050" b="1" i="0" u="none" strike="noStrike" kern="1200" cap="none" spc="0" normalizeH="0" baseline="0" noProof="0" dirty="0" smtClean="0">
                <a:ln>
                  <a:noFill/>
                </a:ln>
                <a:solidFill>
                  <a:schemeClr val="bg1"/>
                </a:solidFill>
                <a:effectLst/>
                <a:uLnTx/>
                <a:uFillTx/>
                <a:latin typeface="Gill Sans MT"/>
                <a:ea typeface="+mn-ea"/>
                <a:cs typeface="+mn-cs"/>
              </a:rPr>
              <a:t>Consultation</a:t>
            </a:r>
            <a:endParaRPr kumimoji="0" lang="en-US" sz="1050" b="1" i="0" u="none" strike="noStrike" kern="1200" cap="none" spc="0" normalizeH="0" baseline="0" noProof="0" dirty="0">
              <a:ln>
                <a:noFill/>
              </a:ln>
              <a:solidFill>
                <a:schemeClr val="bg1"/>
              </a:solidFill>
              <a:effectLst/>
              <a:uLnTx/>
              <a:uFillTx/>
              <a:latin typeface="Gill Sans MT"/>
              <a:ea typeface="+mn-ea"/>
              <a:cs typeface="+mn-cs"/>
            </a:endParaRPr>
          </a:p>
        </p:txBody>
      </p:sp>
      <p:sp>
        <p:nvSpPr>
          <p:cNvPr id="9" name="Flowchart: Decision 8"/>
          <p:cNvSpPr/>
          <p:nvPr/>
        </p:nvSpPr>
        <p:spPr>
          <a:xfrm>
            <a:off x="1072181" y="4465659"/>
            <a:ext cx="3747330" cy="297754"/>
          </a:xfrm>
          <a:prstGeom prst="flowChartDecision">
            <a:avLst/>
          </a:prstGeom>
          <a:solidFill>
            <a:schemeClr val="accent4"/>
          </a:solidFill>
          <a:ln>
            <a:noFill/>
          </a:ln>
        </p:spPr>
        <p:style>
          <a:lnRef idx="3">
            <a:schemeClr val="lt1"/>
          </a:lnRef>
          <a:fillRef idx="1">
            <a:schemeClr val="accent5"/>
          </a:fillRef>
          <a:effectRef idx="1">
            <a:schemeClr val="accent5"/>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50" b="1" i="0" u="none" strike="noStrike" kern="1200" cap="none" spc="0" normalizeH="0" baseline="0" noProof="0" dirty="0">
                <a:ln>
                  <a:noFill/>
                </a:ln>
                <a:solidFill>
                  <a:schemeClr val="bg1"/>
                </a:solidFill>
                <a:effectLst/>
                <a:uLnTx/>
                <a:uFillTx/>
                <a:latin typeface="Gill Sans MT"/>
                <a:ea typeface="+mn-ea"/>
                <a:cs typeface="+mn-cs"/>
              </a:rPr>
              <a:t>Further Treatment</a:t>
            </a:r>
            <a:r>
              <a:rPr kumimoji="0" lang="en-IN" sz="1050" b="0" i="0" u="none" strike="noStrike" kern="1200" cap="none" spc="0" normalizeH="0" baseline="0" noProof="0" dirty="0">
                <a:ln>
                  <a:noFill/>
                </a:ln>
                <a:solidFill>
                  <a:schemeClr val="bg1"/>
                </a:solidFill>
                <a:effectLst/>
                <a:uLnTx/>
                <a:uFillTx/>
                <a:latin typeface="Gill Sans MT"/>
                <a:ea typeface="+mn-ea"/>
                <a:cs typeface="+mn-cs"/>
              </a:rPr>
              <a:t> advised</a:t>
            </a:r>
            <a:endParaRPr kumimoji="0" lang="en-US" sz="1050" b="0" i="0" u="none" strike="noStrike" kern="1200" cap="none" spc="0" normalizeH="0" baseline="0" noProof="0" dirty="0">
              <a:ln>
                <a:noFill/>
              </a:ln>
              <a:solidFill>
                <a:schemeClr val="bg1"/>
              </a:solidFill>
              <a:effectLst/>
              <a:uLnTx/>
              <a:uFillTx/>
              <a:latin typeface="Gill Sans MT"/>
              <a:ea typeface="+mn-ea"/>
              <a:cs typeface="+mn-cs"/>
            </a:endParaRPr>
          </a:p>
        </p:txBody>
      </p:sp>
      <p:sp>
        <p:nvSpPr>
          <p:cNvPr id="10" name="Rectangle 9"/>
          <p:cNvSpPr/>
          <p:nvPr/>
        </p:nvSpPr>
        <p:spPr>
          <a:xfrm>
            <a:off x="3170799" y="2327374"/>
            <a:ext cx="3747330" cy="301668"/>
          </a:xfrm>
          <a:prstGeom prst="rect">
            <a:avLst/>
          </a:prstGeom>
          <a:solidFill>
            <a:schemeClr val="accent4"/>
          </a:solidFill>
          <a:ln>
            <a:noFill/>
          </a:ln>
        </p:spPr>
        <p:style>
          <a:lnRef idx="3">
            <a:schemeClr val="lt1"/>
          </a:lnRef>
          <a:fillRef idx="1">
            <a:schemeClr val="accent5"/>
          </a:fillRef>
          <a:effectRef idx="1">
            <a:schemeClr val="accent5"/>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50" b="0" i="0" u="none" strike="noStrike" kern="1200" cap="none" spc="0" normalizeH="0" baseline="0" noProof="0" dirty="0">
                <a:ln>
                  <a:noFill/>
                </a:ln>
                <a:solidFill>
                  <a:schemeClr val="bg1"/>
                </a:solidFill>
                <a:effectLst/>
                <a:uLnTx/>
                <a:uFillTx/>
                <a:latin typeface="Gill Sans MT"/>
                <a:ea typeface="+mn-ea"/>
                <a:cs typeface="+mn-cs"/>
              </a:rPr>
              <a:t>Based on request, </a:t>
            </a:r>
            <a:r>
              <a:rPr kumimoji="0" lang="en-IN" sz="1050" b="1" i="0" u="none" strike="noStrike" kern="1200" cap="none" spc="0" normalizeH="0" baseline="0" noProof="0" dirty="0">
                <a:ln>
                  <a:noFill/>
                </a:ln>
                <a:solidFill>
                  <a:schemeClr val="bg1"/>
                </a:solidFill>
                <a:effectLst/>
                <a:uLnTx/>
                <a:uFillTx/>
                <a:latin typeface="Gill Sans MT"/>
                <a:ea typeface="+mn-ea"/>
                <a:cs typeface="+mn-cs"/>
              </a:rPr>
              <a:t>Options</a:t>
            </a:r>
            <a:r>
              <a:rPr kumimoji="0" lang="en-IN" sz="1050" b="0" i="0" u="none" strike="noStrike" kern="1200" cap="none" spc="0" normalizeH="0" baseline="0" noProof="0" dirty="0">
                <a:ln>
                  <a:noFill/>
                </a:ln>
                <a:solidFill>
                  <a:schemeClr val="bg1"/>
                </a:solidFill>
                <a:effectLst/>
                <a:uLnTx/>
                <a:uFillTx/>
                <a:latin typeface="Gill Sans MT"/>
                <a:ea typeface="+mn-ea"/>
                <a:cs typeface="+mn-cs"/>
              </a:rPr>
              <a:t> are provided</a:t>
            </a:r>
            <a:endParaRPr kumimoji="0" lang="en-US" sz="1050" b="0" i="0" u="none" strike="noStrike" kern="1200" cap="none" spc="0" normalizeH="0" baseline="0" noProof="0" dirty="0">
              <a:ln>
                <a:noFill/>
              </a:ln>
              <a:solidFill>
                <a:schemeClr val="bg1"/>
              </a:solidFill>
              <a:effectLst/>
              <a:uLnTx/>
              <a:uFillTx/>
              <a:latin typeface="Gill Sans MT"/>
              <a:ea typeface="+mn-ea"/>
              <a:cs typeface="+mn-cs"/>
            </a:endParaRPr>
          </a:p>
        </p:txBody>
      </p:sp>
      <p:cxnSp>
        <p:nvCxnSpPr>
          <p:cNvPr id="11" name="Straight Arrow Connector 10"/>
          <p:cNvCxnSpPr/>
          <p:nvPr/>
        </p:nvCxnSpPr>
        <p:spPr>
          <a:xfrm>
            <a:off x="5044464" y="1669354"/>
            <a:ext cx="0" cy="19381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044464" y="2160921"/>
            <a:ext cx="0" cy="1664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044464" y="2660487"/>
            <a:ext cx="0" cy="20669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044464" y="3164933"/>
            <a:ext cx="0" cy="17459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Elbow Connector 14"/>
          <p:cNvCxnSpPr/>
          <p:nvPr/>
        </p:nvCxnSpPr>
        <p:spPr>
          <a:xfrm rot="5400000">
            <a:off x="3864995" y="3244625"/>
            <a:ext cx="260320" cy="2098618"/>
          </a:xfrm>
          <a:prstGeom prst="bentConnector3">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6" name="Rectangle 15"/>
          <p:cNvSpPr/>
          <p:nvPr/>
        </p:nvSpPr>
        <p:spPr>
          <a:xfrm>
            <a:off x="1074681" y="4938972"/>
            <a:ext cx="3747330" cy="297754"/>
          </a:xfrm>
          <a:prstGeom prst="rect">
            <a:avLst/>
          </a:prstGeom>
          <a:solidFill>
            <a:schemeClr val="accent4"/>
          </a:solidFill>
          <a:ln>
            <a:noFill/>
          </a:ln>
        </p:spPr>
        <p:style>
          <a:lnRef idx="3">
            <a:schemeClr val="lt1"/>
          </a:lnRef>
          <a:fillRef idx="1">
            <a:schemeClr val="accent5"/>
          </a:fillRef>
          <a:effectRef idx="1">
            <a:schemeClr val="accent5"/>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50" b="1" i="0" u="none" strike="noStrike" kern="1200" cap="none" spc="0" normalizeH="0" baseline="0" noProof="0" dirty="0">
                <a:ln>
                  <a:noFill/>
                </a:ln>
                <a:solidFill>
                  <a:schemeClr val="bg1"/>
                </a:solidFill>
                <a:effectLst/>
                <a:uLnTx/>
                <a:uFillTx/>
                <a:latin typeface="Gill Sans MT"/>
                <a:ea typeface="+mn-ea"/>
                <a:cs typeface="+mn-cs"/>
              </a:rPr>
              <a:t>Options &amp; Price Quotes</a:t>
            </a:r>
            <a:r>
              <a:rPr kumimoji="0" lang="en-IN" sz="1050" b="0" i="0" u="none" strike="noStrike" kern="1200" cap="none" spc="0" normalizeH="0" baseline="0" noProof="0" dirty="0">
                <a:ln>
                  <a:noFill/>
                </a:ln>
                <a:solidFill>
                  <a:schemeClr val="bg1"/>
                </a:solidFill>
                <a:effectLst/>
                <a:uLnTx/>
                <a:uFillTx/>
                <a:latin typeface="Gill Sans MT"/>
                <a:ea typeface="+mn-ea"/>
                <a:cs typeface="+mn-cs"/>
              </a:rPr>
              <a:t> provided</a:t>
            </a:r>
            <a:endParaRPr kumimoji="0" lang="en-US" sz="1050" b="0" i="0" u="none" strike="noStrike" kern="1200" cap="none" spc="0" normalizeH="0" baseline="0" noProof="0" dirty="0">
              <a:ln>
                <a:noFill/>
              </a:ln>
              <a:solidFill>
                <a:schemeClr val="bg1"/>
              </a:solidFill>
              <a:effectLst/>
              <a:uLnTx/>
              <a:uFillTx/>
              <a:latin typeface="Gill Sans MT"/>
              <a:ea typeface="+mn-ea"/>
              <a:cs typeface="+mn-cs"/>
            </a:endParaRPr>
          </a:p>
        </p:txBody>
      </p:sp>
      <p:sp>
        <p:nvSpPr>
          <p:cNvPr id="17" name="Rectangle 16"/>
          <p:cNvSpPr/>
          <p:nvPr/>
        </p:nvSpPr>
        <p:spPr>
          <a:xfrm>
            <a:off x="1066800" y="5373775"/>
            <a:ext cx="3747330" cy="297754"/>
          </a:xfrm>
          <a:prstGeom prst="rect">
            <a:avLst/>
          </a:prstGeom>
          <a:solidFill>
            <a:schemeClr val="accent4"/>
          </a:solidFill>
          <a:ln>
            <a:noFill/>
          </a:ln>
        </p:spPr>
        <p:style>
          <a:lnRef idx="3">
            <a:schemeClr val="lt1"/>
          </a:lnRef>
          <a:fillRef idx="1">
            <a:schemeClr val="accent5"/>
          </a:fillRef>
          <a:effectRef idx="1">
            <a:schemeClr val="accent5"/>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50" b="1" i="0" u="none" strike="noStrike" kern="1200" cap="none" spc="0" normalizeH="0" baseline="0" noProof="0" dirty="0">
                <a:ln>
                  <a:noFill/>
                </a:ln>
                <a:solidFill>
                  <a:schemeClr val="bg1"/>
                </a:solidFill>
                <a:effectLst/>
                <a:uLnTx/>
                <a:uFillTx/>
                <a:latin typeface="Gill Sans MT"/>
                <a:ea typeface="+mn-ea"/>
                <a:cs typeface="+mn-cs"/>
              </a:rPr>
              <a:t>Admission</a:t>
            </a:r>
            <a:endParaRPr kumimoji="0" lang="en-US" sz="1050" b="1" i="0" u="none" strike="noStrike" kern="1200" cap="none" spc="0" normalizeH="0" baseline="0" noProof="0" dirty="0">
              <a:ln>
                <a:noFill/>
              </a:ln>
              <a:solidFill>
                <a:schemeClr val="bg1"/>
              </a:solidFill>
              <a:effectLst/>
              <a:uLnTx/>
              <a:uFillTx/>
              <a:latin typeface="Gill Sans MT"/>
              <a:ea typeface="+mn-ea"/>
              <a:cs typeface="+mn-cs"/>
            </a:endParaRPr>
          </a:p>
        </p:txBody>
      </p:sp>
      <p:sp>
        <p:nvSpPr>
          <p:cNvPr id="18" name="Rectangle 17"/>
          <p:cNvSpPr/>
          <p:nvPr/>
        </p:nvSpPr>
        <p:spPr>
          <a:xfrm>
            <a:off x="1084290" y="5834219"/>
            <a:ext cx="3747330" cy="297754"/>
          </a:xfrm>
          <a:prstGeom prst="rect">
            <a:avLst/>
          </a:prstGeom>
          <a:solidFill>
            <a:schemeClr val="accent4"/>
          </a:solidFill>
          <a:ln>
            <a:noFill/>
          </a:ln>
        </p:spPr>
        <p:style>
          <a:lnRef idx="3">
            <a:schemeClr val="lt1"/>
          </a:lnRef>
          <a:fillRef idx="1">
            <a:schemeClr val="accent5"/>
          </a:fillRef>
          <a:effectRef idx="1">
            <a:schemeClr val="accent5"/>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50" b="1" i="0" u="none" strike="noStrike" kern="1200" cap="none" spc="0" normalizeH="0" baseline="0" noProof="0" dirty="0">
                <a:ln>
                  <a:noFill/>
                </a:ln>
                <a:solidFill>
                  <a:schemeClr val="bg1"/>
                </a:solidFill>
                <a:effectLst/>
                <a:uLnTx/>
                <a:uFillTx/>
                <a:latin typeface="Gill Sans MT"/>
                <a:ea typeface="+mn-ea"/>
                <a:cs typeface="+mn-cs"/>
              </a:rPr>
              <a:t>Patient Feedback</a:t>
            </a:r>
            <a:r>
              <a:rPr kumimoji="0" lang="en-IN" sz="1050" b="0" i="0" u="none" strike="noStrike" kern="1200" cap="none" spc="0" normalizeH="0" baseline="0" noProof="0" dirty="0">
                <a:ln>
                  <a:noFill/>
                </a:ln>
                <a:solidFill>
                  <a:schemeClr val="bg1"/>
                </a:solidFill>
                <a:effectLst/>
                <a:uLnTx/>
                <a:uFillTx/>
                <a:latin typeface="Gill Sans MT"/>
                <a:ea typeface="+mn-ea"/>
                <a:cs typeface="+mn-cs"/>
              </a:rPr>
              <a:t> recorded</a:t>
            </a:r>
            <a:endParaRPr kumimoji="0" lang="en-US" sz="1050" b="0" i="0" u="none" strike="noStrike" kern="1200" cap="none" spc="0" normalizeH="0" baseline="0" noProof="0" dirty="0">
              <a:ln>
                <a:noFill/>
              </a:ln>
              <a:solidFill>
                <a:schemeClr val="bg1"/>
              </a:solidFill>
              <a:effectLst/>
              <a:uLnTx/>
              <a:uFillTx/>
              <a:latin typeface="Gill Sans MT"/>
              <a:ea typeface="+mn-ea"/>
              <a:cs typeface="+mn-cs"/>
            </a:endParaRPr>
          </a:p>
        </p:txBody>
      </p:sp>
      <p:sp>
        <p:nvSpPr>
          <p:cNvPr id="19" name="Rectangle 18"/>
          <p:cNvSpPr/>
          <p:nvPr/>
        </p:nvSpPr>
        <p:spPr>
          <a:xfrm>
            <a:off x="5344367" y="4896434"/>
            <a:ext cx="3747330" cy="297754"/>
          </a:xfrm>
          <a:prstGeom prst="rect">
            <a:avLst/>
          </a:prstGeom>
          <a:solidFill>
            <a:schemeClr val="accent4"/>
          </a:solidFill>
          <a:ln>
            <a:noFill/>
          </a:ln>
        </p:spPr>
        <p:style>
          <a:lnRef idx="3">
            <a:schemeClr val="lt1"/>
          </a:lnRef>
          <a:fillRef idx="1">
            <a:schemeClr val="accent5"/>
          </a:fillRef>
          <a:effectRef idx="1">
            <a:schemeClr val="accent5"/>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50" b="1" i="0" u="none" strike="noStrike" kern="1200" cap="none" spc="0" normalizeH="0" baseline="0" noProof="0" dirty="0">
                <a:ln>
                  <a:noFill/>
                </a:ln>
                <a:solidFill>
                  <a:schemeClr val="bg1"/>
                </a:solidFill>
                <a:effectLst/>
                <a:uLnTx/>
                <a:uFillTx/>
                <a:latin typeface="Gill Sans MT"/>
                <a:ea typeface="+mn-ea"/>
                <a:cs typeface="+mn-cs"/>
              </a:rPr>
              <a:t>Patient Feedback</a:t>
            </a:r>
            <a:r>
              <a:rPr kumimoji="0" lang="en-IN" sz="1050" b="0" i="0" u="none" strike="noStrike" kern="1200" cap="none" spc="0" normalizeH="0" baseline="0" noProof="0" dirty="0">
                <a:ln>
                  <a:noFill/>
                </a:ln>
                <a:solidFill>
                  <a:schemeClr val="bg1"/>
                </a:solidFill>
                <a:effectLst/>
                <a:uLnTx/>
                <a:uFillTx/>
                <a:latin typeface="Gill Sans MT"/>
                <a:ea typeface="+mn-ea"/>
                <a:cs typeface="+mn-cs"/>
              </a:rPr>
              <a:t> recorded</a:t>
            </a:r>
            <a:endParaRPr kumimoji="0" lang="en-US" sz="1050" b="0" i="0" u="none" strike="noStrike" kern="1200" cap="none" spc="0" normalizeH="0" baseline="0" noProof="0" dirty="0">
              <a:ln>
                <a:noFill/>
              </a:ln>
              <a:solidFill>
                <a:schemeClr val="bg1"/>
              </a:solidFill>
              <a:effectLst/>
              <a:uLnTx/>
              <a:uFillTx/>
              <a:latin typeface="Gill Sans MT"/>
              <a:ea typeface="+mn-ea"/>
              <a:cs typeface="+mn-cs"/>
            </a:endParaRPr>
          </a:p>
        </p:txBody>
      </p:sp>
      <p:cxnSp>
        <p:nvCxnSpPr>
          <p:cNvPr id="20" name="Straight Arrow Connector 19"/>
          <p:cNvCxnSpPr/>
          <p:nvPr/>
        </p:nvCxnSpPr>
        <p:spPr>
          <a:xfrm>
            <a:off x="2928645" y="5233038"/>
            <a:ext cx="46" cy="14556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2916155" y="5690383"/>
            <a:ext cx="46" cy="14556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7264662" y="4761457"/>
            <a:ext cx="46" cy="14556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Elbow Connector 22"/>
          <p:cNvCxnSpPr/>
          <p:nvPr/>
        </p:nvCxnSpPr>
        <p:spPr>
          <a:xfrm rot="16200000" flipH="1">
            <a:off x="5999263" y="3208975"/>
            <a:ext cx="263971" cy="2173568"/>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915041" y="4773336"/>
            <a:ext cx="0" cy="12197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3176390" y="3839094"/>
            <a:ext cx="3747330" cy="297754"/>
          </a:xfrm>
          <a:prstGeom prst="rect">
            <a:avLst/>
          </a:prstGeom>
          <a:solidFill>
            <a:schemeClr val="accent4"/>
          </a:solidFill>
          <a:ln>
            <a:noFill/>
          </a:ln>
        </p:spPr>
        <p:style>
          <a:lnRef idx="3">
            <a:schemeClr val="lt1"/>
          </a:lnRef>
          <a:fillRef idx="1">
            <a:schemeClr val="accent5"/>
          </a:fillRef>
          <a:effectRef idx="1">
            <a:schemeClr val="accent5"/>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50" b="1" i="0" u="none" strike="noStrike" kern="1200" cap="none" spc="0" normalizeH="0" baseline="0" noProof="0" dirty="0">
                <a:ln>
                  <a:noFill/>
                </a:ln>
                <a:solidFill>
                  <a:schemeClr val="bg1"/>
                </a:solidFill>
                <a:effectLst/>
                <a:uLnTx/>
                <a:uFillTx/>
                <a:latin typeface="Gill Sans MT"/>
                <a:ea typeface="+mn-ea"/>
                <a:cs typeface="+mn-cs"/>
              </a:rPr>
              <a:t>Patient Feedback</a:t>
            </a:r>
            <a:r>
              <a:rPr kumimoji="0" lang="en-IN" sz="1050" b="0" i="0" u="none" strike="noStrike" kern="1200" cap="none" spc="0" normalizeH="0" baseline="0" noProof="0" dirty="0">
                <a:ln>
                  <a:noFill/>
                </a:ln>
                <a:solidFill>
                  <a:schemeClr val="bg1"/>
                </a:solidFill>
                <a:effectLst/>
                <a:uLnTx/>
                <a:uFillTx/>
                <a:latin typeface="Gill Sans MT"/>
                <a:ea typeface="+mn-ea"/>
                <a:cs typeface="+mn-cs"/>
              </a:rPr>
              <a:t> Recorded</a:t>
            </a:r>
            <a:endParaRPr kumimoji="0" lang="en-US" sz="1050" b="0" i="0" u="none" strike="noStrike" kern="1200" cap="none" spc="0" normalizeH="0" baseline="0" noProof="0" dirty="0">
              <a:ln>
                <a:noFill/>
              </a:ln>
              <a:solidFill>
                <a:schemeClr val="bg1"/>
              </a:solidFill>
              <a:effectLst/>
              <a:uLnTx/>
              <a:uFillTx/>
              <a:latin typeface="Gill Sans MT"/>
              <a:ea typeface="+mn-ea"/>
              <a:cs typeface="+mn-cs"/>
            </a:endParaRPr>
          </a:p>
        </p:txBody>
      </p:sp>
      <p:cxnSp>
        <p:nvCxnSpPr>
          <p:cNvPr id="26" name="Straight Arrow Connector 25"/>
          <p:cNvCxnSpPr/>
          <p:nvPr/>
        </p:nvCxnSpPr>
        <p:spPr>
          <a:xfrm>
            <a:off x="5030604" y="3649853"/>
            <a:ext cx="0" cy="17459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3156939" y="838200"/>
            <a:ext cx="3747330" cy="297754"/>
          </a:xfrm>
          <a:prstGeom prst="ellipse">
            <a:avLst/>
          </a:prstGeom>
          <a:solidFill>
            <a:schemeClr val="accent4"/>
          </a:solidFill>
          <a:ln>
            <a:noFill/>
          </a:ln>
        </p:spPr>
        <p:style>
          <a:lnRef idx="3">
            <a:schemeClr val="lt1"/>
          </a:lnRef>
          <a:fillRef idx="1">
            <a:schemeClr val="accent5"/>
          </a:fillRef>
          <a:effectRef idx="1">
            <a:schemeClr val="accent5"/>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050" b="1" dirty="0" smtClean="0">
                <a:solidFill>
                  <a:schemeClr val="bg1"/>
                </a:solidFill>
                <a:latin typeface="Gill Sans MT"/>
              </a:rPr>
              <a:t>Start</a:t>
            </a:r>
            <a:endParaRPr kumimoji="0" lang="en-US" sz="1050" b="0" i="0" u="none" strike="noStrike" kern="1200" cap="none" spc="0" normalizeH="0" baseline="0" noProof="0" dirty="0">
              <a:ln>
                <a:noFill/>
              </a:ln>
              <a:solidFill>
                <a:schemeClr val="bg1"/>
              </a:solidFill>
              <a:effectLst/>
              <a:uLnTx/>
              <a:uFillTx/>
              <a:latin typeface="Gill Sans MT"/>
            </a:endParaRPr>
          </a:p>
        </p:txBody>
      </p:sp>
      <p:cxnSp>
        <p:nvCxnSpPr>
          <p:cNvPr id="30" name="Straight Arrow Connector 29"/>
          <p:cNvCxnSpPr/>
          <p:nvPr/>
        </p:nvCxnSpPr>
        <p:spPr>
          <a:xfrm>
            <a:off x="5050055" y="1197003"/>
            <a:ext cx="0" cy="17459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2915040" y="6150003"/>
            <a:ext cx="0" cy="17459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7264708" y="5236726"/>
            <a:ext cx="0" cy="17459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Content Placeholder 34"/>
          <p:cNvSpPr>
            <a:spLocks noGrp="1"/>
          </p:cNvSpPr>
          <p:nvPr>
            <p:ph idx="1"/>
          </p:nvPr>
        </p:nvSpPr>
        <p:spPr>
          <a:xfrm>
            <a:off x="5924861" y="5433446"/>
            <a:ext cx="2586343" cy="450154"/>
          </a:xfrm>
          <a:prstGeom prst="ellipse">
            <a:avLst/>
          </a:prstGeom>
          <a:solidFill>
            <a:schemeClr val="accent4"/>
          </a:solidFill>
          <a:ln>
            <a:noFill/>
          </a:ln>
        </p:spPr>
        <p:style>
          <a:lnRef idx="3">
            <a:schemeClr val="lt1"/>
          </a:lnRef>
          <a:fillRef idx="1">
            <a:schemeClr val="accent5"/>
          </a:fillRef>
          <a:effectRef idx="1">
            <a:schemeClr val="accent5"/>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050" b="1" dirty="0" smtClean="0">
                <a:solidFill>
                  <a:schemeClr val="bg1"/>
                </a:solidFill>
                <a:latin typeface="Gill Sans MT"/>
              </a:rPr>
              <a:t>Stop</a:t>
            </a:r>
            <a:endParaRPr kumimoji="0" lang="en-US" sz="1050" b="0" i="0" u="none" strike="noStrike" kern="1200" cap="none" spc="0" normalizeH="0" baseline="0" noProof="0" dirty="0">
              <a:ln>
                <a:noFill/>
              </a:ln>
              <a:solidFill>
                <a:schemeClr val="bg1"/>
              </a:solidFill>
              <a:effectLst/>
              <a:uLnTx/>
              <a:uFillTx/>
              <a:latin typeface="Gill Sans MT"/>
            </a:endParaRPr>
          </a:p>
        </p:txBody>
      </p:sp>
      <p:sp>
        <p:nvSpPr>
          <p:cNvPr id="37" name="Content Placeholder 34"/>
          <p:cNvSpPr txBox="1">
            <a:spLocks/>
          </p:cNvSpPr>
          <p:nvPr/>
        </p:nvSpPr>
        <p:spPr>
          <a:xfrm>
            <a:off x="1621869" y="6324600"/>
            <a:ext cx="2586343" cy="450154"/>
          </a:xfrm>
          <a:prstGeom prst="ellipse">
            <a:avLst/>
          </a:prstGeom>
          <a:solidFill>
            <a:schemeClr val="accent4"/>
          </a:solidFill>
          <a:ln w="25400" cap="flat" cmpd="sng" algn="ctr">
            <a:noFill/>
            <a:prstDash val="solid"/>
          </a:ln>
        </p:spPr>
        <p:style>
          <a:lnRef idx="3">
            <a:schemeClr val="lt1"/>
          </a:lnRef>
          <a:fillRef idx="1">
            <a:schemeClr val="accent5"/>
          </a:fillRef>
          <a:effectRef idx="1">
            <a:schemeClr val="accent5"/>
          </a:effectRef>
          <a:fontRef idx="minor">
            <a:schemeClr val="lt1"/>
          </a:fontRef>
        </p:style>
        <p:txBody>
          <a:bodyPr lIns="0" rIns="0" rtlCol="0" anchor="ct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lt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lt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lt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lt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lt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lt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lt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lt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lt1"/>
                </a:solidFill>
                <a:latin typeface="+mn-lt"/>
                <a:ea typeface="+mn-ea"/>
                <a:cs typeface="+mn-cs"/>
              </a:defRPr>
            </a:lvl9pPr>
            <a:extLst/>
          </a:lstStyle>
          <a:p>
            <a:pPr marL="0" indent="0" algn="ctr">
              <a:spcBef>
                <a:spcPts val="0"/>
              </a:spcBef>
              <a:buClrTx/>
              <a:buSzTx/>
              <a:buFontTx/>
              <a:buNone/>
              <a:defRPr/>
            </a:pPr>
            <a:r>
              <a:rPr lang="en-IN" sz="1050" b="1" smtClean="0">
                <a:solidFill>
                  <a:schemeClr val="bg1"/>
                </a:solidFill>
                <a:latin typeface="Gill Sans MT"/>
              </a:rPr>
              <a:t>Stop</a:t>
            </a:r>
            <a:endParaRPr lang="en-US" sz="1050" dirty="0">
              <a:solidFill>
                <a:schemeClr val="bg1"/>
              </a:solidFill>
              <a:latin typeface="Gill Sans MT"/>
            </a:endParaRPr>
          </a:p>
        </p:txBody>
      </p:sp>
    </p:spTree>
    <p:extLst>
      <p:ext uri="{BB962C8B-B14F-4D97-AF65-F5344CB8AC3E}">
        <p14:creationId xmlns:p14="http://schemas.microsoft.com/office/powerpoint/2010/main" val="19398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1257300" y="457200"/>
            <a:ext cx="7886700" cy="694660"/>
          </a:xfrm>
        </p:spPr>
        <p:txBody>
          <a:bodyPr>
            <a:normAutofit/>
          </a:bodyPr>
          <a:lstStyle/>
          <a:p>
            <a:r>
              <a:rPr lang="en-IN" sz="2400" b="1" dirty="0" smtClean="0">
                <a:solidFill>
                  <a:schemeClr val="accent5">
                    <a:lumMod val="75000"/>
                  </a:schemeClr>
                </a:solidFill>
                <a:latin typeface="Times New Roman" pitchFamily="18" charset="0"/>
                <a:cs typeface="Times New Roman" pitchFamily="18" charset="0"/>
              </a:rPr>
              <a:t>User Journey Mapping</a:t>
            </a:r>
            <a:endParaRPr lang="en-US" sz="2400" b="1" dirty="0">
              <a:solidFill>
                <a:schemeClr val="accent5">
                  <a:lumMod val="75000"/>
                </a:schemeClr>
              </a:solidFill>
              <a:latin typeface="Times New Roman" pitchFamily="18" charset="0"/>
              <a:cs typeface="Times New Roman" pitchFamily="18" charset="0"/>
            </a:endParaRPr>
          </a:p>
        </p:txBody>
      </p:sp>
      <p:sp>
        <p:nvSpPr>
          <p:cNvPr id="5" name="Rectangle 4"/>
          <p:cNvSpPr/>
          <p:nvPr/>
        </p:nvSpPr>
        <p:spPr>
          <a:xfrm>
            <a:off x="136199" y="1904692"/>
            <a:ext cx="3114189"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Log into credihealth.com &amp; research articles / information</a:t>
            </a:r>
            <a:endParaRPr kumimoji="0" lang="en-US" sz="1000"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6" name="Rectangle 5"/>
          <p:cNvSpPr/>
          <p:nvPr/>
        </p:nvSpPr>
        <p:spPr>
          <a:xfrm>
            <a:off x="136199" y="2479260"/>
            <a:ext cx="3114189"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Search and compare Doctors &amp; Hospitals providing relevant consults /solutions</a:t>
            </a:r>
            <a:endParaRPr kumimoji="0" lang="en-US" sz="1000"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7" name="Rectangle 6"/>
          <p:cNvSpPr/>
          <p:nvPr/>
        </p:nvSpPr>
        <p:spPr>
          <a:xfrm>
            <a:off x="136199" y="3053828"/>
            <a:ext cx="3114189"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Log a query for a call back from </a:t>
            </a:r>
            <a:r>
              <a:rPr kumimoji="0" lang="en-IN" sz="1000" b="0" i="0" u="none" strike="noStrike" kern="1200" cap="none" spc="0" normalizeH="0" baseline="0" noProof="0" dirty="0" err="1">
                <a:ln>
                  <a:noFill/>
                </a:ln>
                <a:solidFill>
                  <a:prstClr val="black"/>
                </a:solidFill>
                <a:effectLst/>
                <a:uLnTx/>
                <a:uFillTx/>
                <a:latin typeface="Gill Sans MT"/>
                <a:ea typeface="+mn-ea"/>
                <a:cs typeface="+mn-cs"/>
              </a:rPr>
              <a:t>Crediheath</a:t>
            </a:r>
            <a:r>
              <a:rPr kumimoji="0" lang="en-US" sz="1000" b="0" i="0" u="none" strike="noStrike" kern="1200" cap="none" spc="0" normalizeH="0" baseline="0" noProof="0" dirty="0">
                <a:ln>
                  <a:noFill/>
                </a:ln>
                <a:solidFill>
                  <a:prstClr val="black"/>
                </a:solidFill>
                <a:effectLst/>
                <a:uLnTx/>
                <a:uFillTx/>
                <a:latin typeface="Gill Sans MT"/>
                <a:ea typeface="+mn-ea"/>
                <a:cs typeface="+mn-cs"/>
              </a:rPr>
              <a:t>’s Doctor team</a:t>
            </a:r>
            <a:endParaRPr kumimoji="0" lang="en-IN" sz="1000"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8" name="TextBox 7"/>
          <p:cNvSpPr txBox="1"/>
          <p:nvPr/>
        </p:nvSpPr>
        <p:spPr>
          <a:xfrm>
            <a:off x="-85379" y="1506587"/>
            <a:ext cx="3557347"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100" b="1" i="1" u="none" strike="noStrike" kern="1200" cap="none" spc="0" normalizeH="0" baseline="0" noProof="0" dirty="0">
                <a:ln>
                  <a:noFill/>
                </a:ln>
                <a:solidFill>
                  <a:prstClr val="black"/>
                </a:solidFill>
                <a:effectLst/>
                <a:uLnTx/>
                <a:uFillTx/>
                <a:latin typeface="Gill Sans MT"/>
                <a:ea typeface="+mn-ea"/>
                <a:cs typeface="+mn-cs"/>
              </a:rPr>
              <a:t>User has a specific need / symptom to check </a:t>
            </a:r>
            <a:endParaRPr kumimoji="0" lang="en-US" sz="1100" b="1" i="1" u="none" strike="noStrike" kern="1200" cap="none" spc="0" normalizeH="0" baseline="0" noProof="0" dirty="0" err="1">
              <a:ln>
                <a:noFill/>
              </a:ln>
              <a:solidFill>
                <a:prstClr val="black"/>
              </a:solidFill>
              <a:effectLst/>
              <a:uLnTx/>
              <a:uFillTx/>
              <a:latin typeface="Gill Sans MT"/>
              <a:ea typeface="+mn-ea"/>
              <a:cs typeface="+mn-cs"/>
            </a:endParaRPr>
          </a:p>
        </p:txBody>
      </p:sp>
      <p:sp>
        <p:nvSpPr>
          <p:cNvPr id="9" name="TextBox 8"/>
          <p:cNvSpPr txBox="1"/>
          <p:nvPr/>
        </p:nvSpPr>
        <p:spPr>
          <a:xfrm>
            <a:off x="86212" y="1239567"/>
            <a:ext cx="2942737"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small" spc="0" normalizeH="0" baseline="0" noProof="0" dirty="0">
                <a:ln>
                  <a:noFill/>
                </a:ln>
                <a:solidFill>
                  <a:prstClr val="black"/>
                </a:solidFill>
                <a:effectLst/>
                <a:uLnTx/>
                <a:uFillTx/>
                <a:latin typeface="Gill Sans MT"/>
                <a:ea typeface="+mn-ea"/>
                <a:cs typeface="+mn-cs"/>
              </a:rPr>
              <a:t>User Journey</a:t>
            </a:r>
            <a:endParaRPr kumimoji="0" lang="en-US" sz="1400" b="1" i="0" u="none" strike="noStrike" kern="1200" cap="small" spc="0" normalizeH="0" baseline="0" noProof="0" dirty="0" err="1">
              <a:ln>
                <a:noFill/>
              </a:ln>
              <a:solidFill>
                <a:prstClr val="black"/>
              </a:solidFill>
              <a:effectLst/>
              <a:uLnTx/>
              <a:uFillTx/>
              <a:latin typeface="Gill Sans MT"/>
              <a:ea typeface="+mn-ea"/>
              <a:cs typeface="+mn-cs"/>
            </a:endParaRPr>
          </a:p>
        </p:txBody>
      </p:sp>
      <p:sp>
        <p:nvSpPr>
          <p:cNvPr id="10" name="TextBox 9"/>
          <p:cNvSpPr txBox="1"/>
          <p:nvPr/>
        </p:nvSpPr>
        <p:spPr>
          <a:xfrm>
            <a:off x="3471967" y="1234852"/>
            <a:ext cx="2340001" cy="3124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small" spc="0" normalizeH="0" baseline="0" noProof="0" dirty="0">
                <a:ln>
                  <a:noFill/>
                </a:ln>
                <a:solidFill>
                  <a:prstClr val="black"/>
                </a:solidFill>
                <a:effectLst/>
                <a:uLnTx/>
                <a:uFillTx/>
                <a:latin typeface="Gill Sans MT"/>
                <a:ea typeface="+mn-ea"/>
                <a:cs typeface="+mn-cs"/>
              </a:rPr>
              <a:t>Pain Point Addressed</a:t>
            </a:r>
            <a:endParaRPr kumimoji="0" lang="en-US" sz="1400" b="1" i="0" u="none" strike="noStrike" kern="1200" cap="small" spc="0" normalizeH="0" baseline="0" noProof="0" dirty="0" err="1">
              <a:ln>
                <a:noFill/>
              </a:ln>
              <a:solidFill>
                <a:prstClr val="black"/>
              </a:solidFill>
              <a:effectLst/>
              <a:uLnTx/>
              <a:uFillTx/>
              <a:latin typeface="Gill Sans MT"/>
              <a:ea typeface="+mn-ea"/>
              <a:cs typeface="+mn-cs"/>
            </a:endParaRPr>
          </a:p>
        </p:txBody>
      </p:sp>
      <p:sp>
        <p:nvSpPr>
          <p:cNvPr id="11" name="TextBox 10"/>
          <p:cNvSpPr txBox="1"/>
          <p:nvPr/>
        </p:nvSpPr>
        <p:spPr>
          <a:xfrm>
            <a:off x="6064569" y="1237408"/>
            <a:ext cx="136292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small" spc="0" normalizeH="0" baseline="0" noProof="0" dirty="0">
                <a:ln>
                  <a:noFill/>
                </a:ln>
                <a:solidFill>
                  <a:prstClr val="black"/>
                </a:solidFill>
                <a:effectLst/>
                <a:uLnTx/>
                <a:uFillTx/>
                <a:latin typeface="Gill Sans MT"/>
                <a:ea typeface="+mn-ea"/>
                <a:cs typeface="+mn-cs"/>
              </a:rPr>
              <a:t>Channel Delivered</a:t>
            </a:r>
            <a:endParaRPr kumimoji="0" lang="en-US" sz="1400" b="1" i="0" u="none" strike="noStrike" kern="1200" cap="small" spc="0" normalizeH="0" baseline="0" noProof="0" dirty="0" err="1">
              <a:ln>
                <a:noFill/>
              </a:ln>
              <a:solidFill>
                <a:prstClr val="black"/>
              </a:solidFill>
              <a:effectLst/>
              <a:uLnTx/>
              <a:uFillTx/>
              <a:latin typeface="Gill Sans MT"/>
              <a:ea typeface="+mn-ea"/>
              <a:cs typeface="+mn-cs"/>
            </a:endParaRPr>
          </a:p>
        </p:txBody>
      </p:sp>
      <p:sp>
        <p:nvSpPr>
          <p:cNvPr id="12" name="TextBox 11"/>
          <p:cNvSpPr txBox="1"/>
          <p:nvPr/>
        </p:nvSpPr>
        <p:spPr>
          <a:xfrm>
            <a:off x="7429502" y="1237409"/>
            <a:ext cx="1757362"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small" spc="0" normalizeH="0" baseline="0" noProof="0" dirty="0">
                <a:ln>
                  <a:noFill/>
                </a:ln>
                <a:solidFill>
                  <a:prstClr val="black"/>
                </a:solidFill>
                <a:effectLst/>
                <a:uLnTx/>
                <a:uFillTx/>
                <a:latin typeface="Gill Sans MT"/>
                <a:ea typeface="+mn-ea"/>
                <a:cs typeface="+mn-cs"/>
              </a:rPr>
              <a:t>Plans Going Forward</a:t>
            </a:r>
            <a:endParaRPr kumimoji="0" lang="en-US" sz="1400" b="1" i="0" u="none" strike="noStrike" kern="1200" cap="small" spc="0" normalizeH="0" baseline="0" noProof="0" dirty="0" err="1">
              <a:ln>
                <a:noFill/>
              </a:ln>
              <a:solidFill>
                <a:prstClr val="black"/>
              </a:solidFill>
              <a:effectLst/>
              <a:uLnTx/>
              <a:uFillTx/>
              <a:latin typeface="Gill Sans MT"/>
              <a:ea typeface="+mn-ea"/>
              <a:cs typeface="+mn-cs"/>
            </a:endParaRPr>
          </a:p>
        </p:txBody>
      </p:sp>
      <p:cxnSp>
        <p:nvCxnSpPr>
          <p:cNvPr id="13" name="Straight Arrow Connector 12"/>
          <p:cNvCxnSpPr/>
          <p:nvPr/>
        </p:nvCxnSpPr>
        <p:spPr>
          <a:xfrm>
            <a:off x="1693293" y="1754675"/>
            <a:ext cx="0" cy="144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693293" y="2287088"/>
            <a:ext cx="0" cy="18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36199" y="3628396"/>
            <a:ext cx="3114189"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Discuss and decide way forward </a:t>
            </a:r>
            <a:r>
              <a:rPr kumimoji="0" lang="en-US" sz="1000" b="0" i="0" u="none" strike="noStrike" kern="1200" cap="none" spc="0" normalizeH="0" baseline="0" noProof="0" dirty="0">
                <a:ln>
                  <a:noFill/>
                </a:ln>
                <a:solidFill>
                  <a:prstClr val="black"/>
                </a:solidFill>
                <a:effectLst/>
                <a:uLnTx/>
                <a:uFillTx/>
                <a:latin typeface="Gill Sans MT"/>
                <a:ea typeface="+mn-ea"/>
                <a:cs typeface="+mn-cs"/>
              </a:rPr>
              <a:t>based on information, feedback &amp; pricing</a:t>
            </a:r>
          </a:p>
        </p:txBody>
      </p:sp>
      <p:sp>
        <p:nvSpPr>
          <p:cNvPr id="16" name="Rectangle 15"/>
          <p:cNvSpPr/>
          <p:nvPr/>
        </p:nvSpPr>
        <p:spPr>
          <a:xfrm>
            <a:off x="136199" y="4202964"/>
            <a:ext cx="3114189"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Schedule Appointment with Doctor &amp; take 2</a:t>
            </a:r>
            <a:r>
              <a:rPr kumimoji="0" lang="en-IN" sz="1000" b="0" i="0" u="none" strike="noStrike" kern="1200" cap="none" spc="0" normalizeH="0" baseline="30000" noProof="0" dirty="0">
                <a:ln>
                  <a:noFill/>
                </a:ln>
                <a:solidFill>
                  <a:prstClr val="black"/>
                </a:solidFill>
                <a:effectLst/>
                <a:uLnTx/>
                <a:uFillTx/>
                <a:latin typeface="Gill Sans MT"/>
                <a:ea typeface="+mn-ea"/>
                <a:cs typeface="+mn-cs"/>
              </a:rPr>
              <a:t>nd</a:t>
            </a:r>
            <a:r>
              <a:rPr kumimoji="0" lang="en-IN" sz="1000" b="0" i="0" u="none" strike="noStrike" kern="1200" cap="none" spc="0" normalizeH="0" baseline="0" noProof="0" dirty="0">
                <a:ln>
                  <a:noFill/>
                </a:ln>
                <a:solidFill>
                  <a:prstClr val="black"/>
                </a:solidFill>
                <a:effectLst/>
                <a:uLnTx/>
                <a:uFillTx/>
                <a:latin typeface="Gill Sans MT"/>
                <a:ea typeface="+mn-ea"/>
                <a:cs typeface="+mn-cs"/>
              </a:rPr>
              <a:t> opinion if required</a:t>
            </a:r>
            <a:endParaRPr kumimoji="0" lang="en-US" sz="1000"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17" name="Rectangle 16"/>
          <p:cNvSpPr/>
          <p:nvPr/>
        </p:nvSpPr>
        <p:spPr>
          <a:xfrm>
            <a:off x="136199" y="4777532"/>
            <a:ext cx="3114189"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Perform any diagnostic tests required</a:t>
            </a:r>
            <a:endParaRPr kumimoji="0" lang="en-US" sz="1000"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18" name="Rectangle 17"/>
          <p:cNvSpPr/>
          <p:nvPr/>
        </p:nvSpPr>
        <p:spPr>
          <a:xfrm>
            <a:off x="136199" y="5352100"/>
            <a:ext cx="3114189"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Undergo hospitalization procedure</a:t>
            </a:r>
            <a:endParaRPr kumimoji="0" lang="en-US" sz="1000"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19" name="Rectangle 18"/>
          <p:cNvSpPr/>
          <p:nvPr/>
        </p:nvSpPr>
        <p:spPr>
          <a:xfrm>
            <a:off x="136199" y="5926668"/>
            <a:ext cx="3114189" cy="3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Follow up after procedure for post-op care</a:t>
            </a:r>
          </a:p>
        </p:txBody>
      </p:sp>
      <p:cxnSp>
        <p:nvCxnSpPr>
          <p:cNvPr id="20" name="Straight Arrow Connector 19"/>
          <p:cNvCxnSpPr/>
          <p:nvPr/>
        </p:nvCxnSpPr>
        <p:spPr>
          <a:xfrm>
            <a:off x="1693293" y="2859540"/>
            <a:ext cx="0" cy="18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693293" y="3434108"/>
            <a:ext cx="0" cy="18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1693293" y="4006560"/>
            <a:ext cx="0" cy="18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1693293" y="4585360"/>
            <a:ext cx="0" cy="18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693293" y="5159928"/>
            <a:ext cx="0" cy="18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693293" y="5732380"/>
            <a:ext cx="0" cy="180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471968" y="1898675"/>
            <a:ext cx="2340000"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1" i="0" u="none" strike="noStrike" kern="1200" cap="none" spc="0" normalizeH="0" baseline="0" noProof="0" dirty="0">
                <a:ln>
                  <a:noFill/>
                </a:ln>
                <a:solidFill>
                  <a:prstClr val="black"/>
                </a:solidFill>
                <a:effectLst/>
                <a:uLnTx/>
                <a:uFillTx/>
                <a:latin typeface="Gill Sans MT"/>
                <a:ea typeface="+mn-ea"/>
                <a:cs typeface="+mn-cs"/>
              </a:rPr>
              <a:t>Discovery </a:t>
            </a:r>
            <a:r>
              <a:rPr kumimoji="0" lang="en-IN" sz="1000" b="0" i="0" u="none" strike="noStrike" kern="1200" cap="none" spc="0" normalizeH="0" baseline="0" noProof="0" dirty="0">
                <a:ln>
                  <a:noFill/>
                </a:ln>
                <a:solidFill>
                  <a:prstClr val="black"/>
                </a:solidFill>
                <a:effectLst/>
                <a:uLnTx/>
                <a:uFillTx/>
                <a:latin typeface="Gill Sans MT"/>
                <a:ea typeface="+mn-ea"/>
                <a:cs typeface="+mn-cs"/>
              </a:rPr>
              <a:t>of information to address user concerns</a:t>
            </a:r>
            <a:endParaRPr kumimoji="0" lang="en-US" sz="1000" b="0" i="0" u="none" strike="noStrike" kern="1200" cap="none" spc="0" normalizeH="0" baseline="0" noProof="0" dirty="0" err="1">
              <a:ln>
                <a:noFill/>
              </a:ln>
              <a:solidFill>
                <a:prstClr val="black"/>
              </a:solidFill>
              <a:effectLst/>
              <a:uLnTx/>
              <a:uFillTx/>
              <a:latin typeface="Gill Sans MT"/>
              <a:ea typeface="+mn-ea"/>
              <a:cs typeface="+mn-cs"/>
            </a:endParaRPr>
          </a:p>
        </p:txBody>
      </p:sp>
      <p:sp>
        <p:nvSpPr>
          <p:cNvPr id="27" name="TextBox 26"/>
          <p:cNvSpPr txBox="1"/>
          <p:nvPr/>
        </p:nvSpPr>
        <p:spPr>
          <a:xfrm>
            <a:off x="3471968" y="2479260"/>
            <a:ext cx="2340000"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1" i="0" u="none" strike="noStrike" kern="1200" cap="none" spc="0" normalizeH="0" baseline="0" noProof="0" dirty="0">
                <a:ln>
                  <a:noFill/>
                </a:ln>
                <a:solidFill>
                  <a:prstClr val="black"/>
                </a:solidFill>
                <a:effectLst/>
                <a:uLnTx/>
                <a:uFillTx/>
                <a:latin typeface="Gill Sans MT"/>
                <a:ea typeface="+mn-ea"/>
                <a:cs typeface="+mn-cs"/>
              </a:rPr>
              <a:t>Search</a:t>
            </a:r>
            <a:r>
              <a:rPr kumimoji="0" lang="en-IN" sz="1000" b="0" i="0" u="none" strike="noStrike" kern="1200" cap="none" spc="0" normalizeH="0" baseline="0" noProof="0" dirty="0">
                <a:ln>
                  <a:noFill/>
                </a:ln>
                <a:solidFill>
                  <a:prstClr val="black"/>
                </a:solidFill>
                <a:effectLst/>
                <a:uLnTx/>
                <a:uFillTx/>
                <a:latin typeface="Gill Sans MT"/>
                <a:ea typeface="+mn-ea"/>
                <a:cs typeface="+mn-cs"/>
              </a:rPr>
              <a:t> of </a:t>
            </a:r>
            <a:r>
              <a:rPr kumimoji="0" lang="en-IN" sz="1000" b="1" i="0" u="none" strike="noStrike" kern="1200" cap="none" spc="0" normalizeH="0" baseline="0" noProof="0" dirty="0">
                <a:ln>
                  <a:noFill/>
                </a:ln>
                <a:solidFill>
                  <a:prstClr val="black"/>
                </a:solidFill>
                <a:effectLst/>
                <a:uLnTx/>
                <a:uFillTx/>
                <a:latin typeface="Gill Sans MT"/>
                <a:ea typeface="+mn-ea"/>
                <a:cs typeface="+mn-cs"/>
              </a:rPr>
              <a:t>quality</a:t>
            </a:r>
            <a:r>
              <a:rPr kumimoji="0" lang="en-IN" sz="1000" b="0" i="0" u="none" strike="noStrike" kern="1200" cap="none" spc="0" normalizeH="0" baseline="0" noProof="0" dirty="0">
                <a:ln>
                  <a:noFill/>
                </a:ln>
                <a:solidFill>
                  <a:prstClr val="black"/>
                </a:solidFill>
                <a:effectLst/>
                <a:uLnTx/>
                <a:uFillTx/>
                <a:latin typeface="Gill Sans MT"/>
                <a:ea typeface="+mn-ea"/>
                <a:cs typeface="+mn-cs"/>
              </a:rPr>
              <a:t> healthcare providers to offer solutions</a:t>
            </a:r>
            <a:endParaRPr kumimoji="0" lang="en-US" sz="1000" b="0" i="0" u="none" strike="noStrike" kern="1200" cap="none" spc="0" normalizeH="0" baseline="0" noProof="0" dirty="0" err="1">
              <a:ln>
                <a:noFill/>
              </a:ln>
              <a:solidFill>
                <a:prstClr val="black"/>
              </a:solidFill>
              <a:effectLst/>
              <a:uLnTx/>
              <a:uFillTx/>
              <a:latin typeface="Gill Sans MT"/>
              <a:ea typeface="+mn-ea"/>
              <a:cs typeface="+mn-cs"/>
            </a:endParaRPr>
          </a:p>
        </p:txBody>
      </p:sp>
      <p:sp>
        <p:nvSpPr>
          <p:cNvPr id="28" name="TextBox 27"/>
          <p:cNvSpPr txBox="1"/>
          <p:nvPr/>
        </p:nvSpPr>
        <p:spPr>
          <a:xfrm>
            <a:off x="3471968" y="3060131"/>
            <a:ext cx="2340000"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Availability</a:t>
            </a:r>
            <a:r>
              <a:rPr kumimoji="0" lang="en-IN" sz="1000" b="1" i="0" u="none" strike="noStrike" kern="1200" cap="none" spc="0" normalizeH="0" baseline="0" noProof="0" dirty="0">
                <a:ln>
                  <a:noFill/>
                </a:ln>
                <a:solidFill>
                  <a:prstClr val="black"/>
                </a:solidFill>
                <a:effectLst/>
                <a:uLnTx/>
                <a:uFillTx/>
                <a:latin typeface="Gill Sans MT"/>
                <a:ea typeface="+mn-ea"/>
                <a:cs typeface="+mn-cs"/>
              </a:rPr>
              <a:t> </a:t>
            </a:r>
            <a:r>
              <a:rPr kumimoji="0" lang="en-IN" sz="1000" b="0" i="0" u="none" strike="noStrike" kern="1200" cap="none" spc="0" normalizeH="0" baseline="0" noProof="0" dirty="0">
                <a:ln>
                  <a:noFill/>
                </a:ln>
                <a:solidFill>
                  <a:prstClr val="black"/>
                </a:solidFill>
                <a:effectLst/>
                <a:uLnTx/>
                <a:uFillTx/>
                <a:latin typeface="Gill Sans MT"/>
                <a:ea typeface="+mn-ea"/>
                <a:cs typeface="+mn-cs"/>
              </a:rPr>
              <a:t>of additional inputs from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1" i="0" u="none" strike="noStrike" kern="1200" cap="none" spc="0" normalizeH="0" baseline="0" noProof="0" dirty="0">
                <a:ln>
                  <a:noFill/>
                </a:ln>
                <a:solidFill>
                  <a:prstClr val="black"/>
                </a:solidFill>
                <a:effectLst/>
                <a:uLnTx/>
                <a:uFillTx/>
                <a:latin typeface="Gill Sans MT"/>
                <a:ea typeface="+mn-ea"/>
                <a:cs typeface="+mn-cs"/>
              </a:rPr>
              <a:t>in-house Doctor </a:t>
            </a:r>
            <a:r>
              <a:rPr kumimoji="0" lang="en-IN" sz="1000" b="0" i="0" u="none" strike="noStrike" kern="1200" cap="none" spc="0" normalizeH="0" baseline="0" noProof="0" dirty="0">
                <a:ln>
                  <a:noFill/>
                </a:ln>
                <a:solidFill>
                  <a:prstClr val="black"/>
                </a:solidFill>
                <a:effectLst/>
                <a:uLnTx/>
                <a:uFillTx/>
                <a:latin typeface="Gill Sans MT"/>
                <a:ea typeface="+mn-ea"/>
                <a:cs typeface="+mn-cs"/>
              </a:rPr>
              <a:t>team</a:t>
            </a:r>
            <a:endParaRPr kumimoji="0" lang="en-US" sz="1000" b="0" i="0" u="none" strike="noStrike" kern="1200" cap="none" spc="0" normalizeH="0" baseline="0" noProof="0" dirty="0" err="1">
              <a:ln>
                <a:noFill/>
              </a:ln>
              <a:solidFill>
                <a:prstClr val="black"/>
              </a:solidFill>
              <a:effectLst/>
              <a:uLnTx/>
              <a:uFillTx/>
              <a:latin typeface="Gill Sans MT"/>
              <a:ea typeface="+mn-ea"/>
              <a:cs typeface="+mn-cs"/>
            </a:endParaRPr>
          </a:p>
        </p:txBody>
      </p:sp>
      <p:sp>
        <p:nvSpPr>
          <p:cNvPr id="29" name="TextBox 28"/>
          <p:cNvSpPr txBox="1"/>
          <p:nvPr/>
        </p:nvSpPr>
        <p:spPr>
          <a:xfrm>
            <a:off x="3471968" y="3628396"/>
            <a:ext cx="2340000"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1" i="0" u="none" strike="noStrike" kern="1200" cap="none" spc="0" normalizeH="0" baseline="0" noProof="0" dirty="0">
                <a:ln>
                  <a:noFill/>
                </a:ln>
                <a:solidFill>
                  <a:prstClr val="black"/>
                </a:solidFill>
                <a:effectLst/>
                <a:uLnTx/>
                <a:uFillTx/>
                <a:latin typeface="Gill Sans MT"/>
                <a:ea typeface="+mn-ea"/>
                <a:cs typeface="+mn-cs"/>
              </a:rPr>
              <a:t>Trust </a:t>
            </a:r>
            <a:r>
              <a:rPr kumimoji="0" lang="en-IN" sz="1000" b="0" i="0" u="none" strike="noStrike" kern="1200" cap="none" spc="0" normalizeH="0" baseline="0" noProof="0" dirty="0">
                <a:ln>
                  <a:noFill/>
                </a:ln>
                <a:solidFill>
                  <a:prstClr val="black"/>
                </a:solidFill>
                <a:effectLst/>
                <a:uLnTx/>
                <a:uFillTx/>
                <a:latin typeface="Gill Sans MT"/>
                <a:ea typeface="+mn-ea"/>
                <a:cs typeface="+mn-cs"/>
              </a:rPr>
              <a:t>based on transparent information &amp; reliable inputs</a:t>
            </a:r>
            <a:endParaRPr kumimoji="0" lang="en-US" sz="1000" b="0" i="0" u="none" strike="noStrike" kern="1200" cap="none" spc="0" normalizeH="0" baseline="0" noProof="0" dirty="0" err="1">
              <a:ln>
                <a:noFill/>
              </a:ln>
              <a:solidFill>
                <a:prstClr val="black"/>
              </a:solidFill>
              <a:effectLst/>
              <a:uLnTx/>
              <a:uFillTx/>
              <a:latin typeface="Gill Sans MT"/>
              <a:ea typeface="+mn-ea"/>
              <a:cs typeface="+mn-cs"/>
            </a:endParaRPr>
          </a:p>
        </p:txBody>
      </p:sp>
      <p:sp>
        <p:nvSpPr>
          <p:cNvPr id="30" name="TextBox 29"/>
          <p:cNvSpPr txBox="1"/>
          <p:nvPr/>
        </p:nvSpPr>
        <p:spPr>
          <a:xfrm>
            <a:off x="3471968" y="4202964"/>
            <a:ext cx="2340000"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1" i="0" u="none" strike="noStrike" kern="1200" cap="none" spc="0" normalizeH="0" baseline="0" noProof="0" dirty="0">
                <a:ln>
                  <a:noFill/>
                </a:ln>
                <a:solidFill>
                  <a:prstClr val="black"/>
                </a:solidFill>
                <a:effectLst/>
                <a:uLnTx/>
                <a:uFillTx/>
                <a:latin typeface="Gill Sans MT"/>
                <a:ea typeface="+mn-ea"/>
                <a:cs typeface="+mn-cs"/>
              </a:rPr>
              <a:t>Convenience</a:t>
            </a:r>
            <a:r>
              <a:rPr kumimoji="0" lang="en-IN" sz="1000" b="0" i="0" u="none" strike="noStrike" kern="1200" cap="none" spc="0" normalizeH="0" baseline="0" noProof="0" dirty="0">
                <a:ln>
                  <a:noFill/>
                </a:ln>
                <a:solidFill>
                  <a:prstClr val="black"/>
                </a:solidFill>
                <a:effectLst/>
                <a:uLnTx/>
                <a:uFillTx/>
                <a:latin typeface="Gill Sans MT"/>
                <a:ea typeface="+mn-ea"/>
                <a:cs typeface="+mn-cs"/>
              </a:rPr>
              <a:t> of scheduling appointments &amp; follow ups</a:t>
            </a:r>
            <a:endParaRPr kumimoji="0" lang="en-US" sz="1000" b="0" i="0" u="none" strike="noStrike" kern="1200" cap="none" spc="0" normalizeH="0" baseline="0" noProof="0" dirty="0" err="1">
              <a:ln>
                <a:noFill/>
              </a:ln>
              <a:solidFill>
                <a:prstClr val="black"/>
              </a:solidFill>
              <a:effectLst/>
              <a:uLnTx/>
              <a:uFillTx/>
              <a:latin typeface="Gill Sans MT"/>
              <a:ea typeface="+mn-ea"/>
              <a:cs typeface="+mn-cs"/>
            </a:endParaRPr>
          </a:p>
        </p:txBody>
      </p:sp>
      <p:sp>
        <p:nvSpPr>
          <p:cNvPr id="31" name="TextBox 30"/>
          <p:cNvSpPr txBox="1"/>
          <p:nvPr/>
        </p:nvSpPr>
        <p:spPr>
          <a:xfrm>
            <a:off x="3471968" y="4778933"/>
            <a:ext cx="2340000"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1" i="0" u="none" strike="noStrike" kern="1200" cap="none" spc="0" normalizeH="0" baseline="0" noProof="0" dirty="0">
                <a:ln>
                  <a:noFill/>
                </a:ln>
                <a:solidFill>
                  <a:prstClr val="black"/>
                </a:solidFill>
                <a:effectLst/>
                <a:uLnTx/>
                <a:uFillTx/>
                <a:latin typeface="Gill Sans MT"/>
                <a:ea typeface="+mn-ea"/>
                <a:cs typeface="+mn-cs"/>
              </a:rPr>
              <a:t>Convenience</a:t>
            </a:r>
            <a:r>
              <a:rPr kumimoji="0" lang="en-IN" sz="1000" b="0" i="0" u="none" strike="noStrike" kern="1200" cap="none" spc="0" normalizeH="0" baseline="0" noProof="0" dirty="0">
                <a:ln>
                  <a:noFill/>
                </a:ln>
                <a:solidFill>
                  <a:prstClr val="black"/>
                </a:solidFill>
                <a:effectLst/>
                <a:uLnTx/>
                <a:uFillTx/>
                <a:latin typeface="Gill Sans MT"/>
                <a:ea typeface="+mn-ea"/>
                <a:cs typeface="+mn-cs"/>
              </a:rPr>
              <a:t> of scheduling any diagnostic tests</a:t>
            </a:r>
            <a:endParaRPr kumimoji="0" lang="en-US" sz="1000" b="0" i="0" u="none" strike="noStrike" kern="1200" cap="none" spc="0" normalizeH="0" baseline="0" noProof="0" dirty="0" err="1">
              <a:ln>
                <a:noFill/>
              </a:ln>
              <a:solidFill>
                <a:prstClr val="black"/>
              </a:solidFill>
              <a:effectLst/>
              <a:uLnTx/>
              <a:uFillTx/>
              <a:latin typeface="Gill Sans MT"/>
              <a:ea typeface="+mn-ea"/>
              <a:cs typeface="+mn-cs"/>
            </a:endParaRPr>
          </a:p>
        </p:txBody>
      </p:sp>
      <p:sp>
        <p:nvSpPr>
          <p:cNvPr id="32" name="TextBox 31"/>
          <p:cNvSpPr txBox="1"/>
          <p:nvPr/>
        </p:nvSpPr>
        <p:spPr>
          <a:xfrm>
            <a:off x="3471968" y="5352100"/>
            <a:ext cx="2340000"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1" i="0" u="none" strike="noStrike" kern="1200" cap="none" spc="0" normalizeH="0" baseline="0" noProof="0" dirty="0">
                <a:ln>
                  <a:noFill/>
                </a:ln>
                <a:solidFill>
                  <a:prstClr val="black"/>
                </a:solidFill>
                <a:effectLst/>
                <a:uLnTx/>
                <a:uFillTx/>
                <a:latin typeface="Gill Sans MT"/>
                <a:ea typeface="+mn-ea"/>
                <a:cs typeface="+mn-cs"/>
              </a:rPr>
              <a:t>Complete the transaction</a:t>
            </a:r>
            <a:endParaRPr kumimoji="0" lang="en-US" sz="1000" b="0" i="0" u="none" strike="noStrike" kern="1200" cap="none" spc="0" normalizeH="0" baseline="0" noProof="0" dirty="0" err="1">
              <a:ln>
                <a:noFill/>
              </a:ln>
              <a:solidFill>
                <a:prstClr val="black"/>
              </a:solidFill>
              <a:effectLst/>
              <a:uLnTx/>
              <a:uFillTx/>
              <a:latin typeface="Gill Sans MT"/>
              <a:ea typeface="+mn-ea"/>
              <a:cs typeface="+mn-cs"/>
            </a:endParaRPr>
          </a:p>
        </p:txBody>
      </p:sp>
      <p:sp>
        <p:nvSpPr>
          <p:cNvPr id="33" name="TextBox 32"/>
          <p:cNvSpPr txBox="1"/>
          <p:nvPr/>
        </p:nvSpPr>
        <p:spPr>
          <a:xfrm>
            <a:off x="3471968" y="5925267"/>
            <a:ext cx="2340000"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1" i="0" u="none" strike="noStrike" kern="1200" cap="none" spc="0" normalizeH="0" baseline="0" noProof="0" dirty="0">
                <a:ln>
                  <a:noFill/>
                </a:ln>
                <a:solidFill>
                  <a:prstClr val="black"/>
                </a:solidFill>
                <a:effectLst/>
                <a:uLnTx/>
                <a:uFillTx/>
                <a:latin typeface="Gill Sans MT"/>
                <a:ea typeface="+mn-ea"/>
                <a:cs typeface="+mn-cs"/>
              </a:rPr>
              <a:t>Convenience</a:t>
            </a:r>
            <a:r>
              <a:rPr kumimoji="0" lang="en-IN" sz="1000" b="0" i="0" u="none" strike="noStrike" kern="1200" cap="none" spc="0" normalizeH="0" baseline="0" noProof="0" dirty="0">
                <a:ln>
                  <a:noFill/>
                </a:ln>
                <a:solidFill>
                  <a:prstClr val="black"/>
                </a:solidFill>
                <a:effectLst/>
                <a:uLnTx/>
                <a:uFillTx/>
                <a:latin typeface="Gill Sans MT"/>
                <a:ea typeface="+mn-ea"/>
                <a:cs typeface="+mn-cs"/>
              </a:rPr>
              <a:t> of follow-up and scheduling post-op care</a:t>
            </a:r>
            <a:endParaRPr kumimoji="0" lang="en-US" sz="1000" b="0" i="0" u="none" strike="noStrike" kern="1200" cap="none" spc="0" normalizeH="0" baseline="0" noProof="0" dirty="0" err="1">
              <a:ln>
                <a:noFill/>
              </a:ln>
              <a:solidFill>
                <a:prstClr val="black"/>
              </a:solidFill>
              <a:effectLst/>
              <a:uLnTx/>
              <a:uFillTx/>
              <a:latin typeface="Gill Sans MT"/>
              <a:ea typeface="+mn-ea"/>
              <a:cs typeface="+mn-cs"/>
            </a:endParaRPr>
          </a:p>
        </p:txBody>
      </p:sp>
      <p:sp>
        <p:nvSpPr>
          <p:cNvPr id="34" name="TextBox 33"/>
          <p:cNvSpPr txBox="1"/>
          <p:nvPr/>
        </p:nvSpPr>
        <p:spPr>
          <a:xfrm>
            <a:off x="6064569" y="1898675"/>
            <a:ext cx="1362926"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Web / Mobile app</a:t>
            </a:r>
          </a:p>
        </p:txBody>
      </p:sp>
      <p:sp>
        <p:nvSpPr>
          <p:cNvPr id="35" name="TextBox 34"/>
          <p:cNvSpPr txBox="1"/>
          <p:nvPr/>
        </p:nvSpPr>
        <p:spPr>
          <a:xfrm>
            <a:off x="6064569" y="2479260"/>
            <a:ext cx="1362926"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a:ea typeface="+mn-ea"/>
                <a:cs typeface="+mn-cs"/>
              </a:rPr>
              <a:t>Web / Mobile app / Chat / Telephonic</a:t>
            </a:r>
          </a:p>
        </p:txBody>
      </p:sp>
      <p:sp>
        <p:nvSpPr>
          <p:cNvPr id="36" name="TextBox 35"/>
          <p:cNvSpPr txBox="1"/>
          <p:nvPr/>
        </p:nvSpPr>
        <p:spPr>
          <a:xfrm>
            <a:off x="6064569" y="3060131"/>
            <a:ext cx="1362926"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Telephonic / Chat</a:t>
            </a:r>
          </a:p>
        </p:txBody>
      </p:sp>
      <p:sp>
        <p:nvSpPr>
          <p:cNvPr id="37" name="TextBox 36"/>
          <p:cNvSpPr txBox="1"/>
          <p:nvPr/>
        </p:nvSpPr>
        <p:spPr>
          <a:xfrm>
            <a:off x="6064569" y="3628396"/>
            <a:ext cx="1362926"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Telephonic / Chat</a:t>
            </a:r>
          </a:p>
        </p:txBody>
      </p:sp>
      <p:sp>
        <p:nvSpPr>
          <p:cNvPr id="38" name="TextBox 37"/>
          <p:cNvSpPr txBox="1"/>
          <p:nvPr/>
        </p:nvSpPr>
        <p:spPr>
          <a:xfrm>
            <a:off x="6064569" y="4202964"/>
            <a:ext cx="1362926"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Telephonic / Chat / In Person</a:t>
            </a:r>
          </a:p>
        </p:txBody>
      </p:sp>
      <p:sp>
        <p:nvSpPr>
          <p:cNvPr id="39" name="TextBox 38"/>
          <p:cNvSpPr txBox="1"/>
          <p:nvPr/>
        </p:nvSpPr>
        <p:spPr>
          <a:xfrm>
            <a:off x="6064569" y="4778933"/>
            <a:ext cx="1362926"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Telephonic / Chat</a:t>
            </a:r>
          </a:p>
        </p:txBody>
      </p:sp>
      <p:sp>
        <p:nvSpPr>
          <p:cNvPr id="40" name="TextBox 39"/>
          <p:cNvSpPr txBox="1"/>
          <p:nvPr/>
        </p:nvSpPr>
        <p:spPr>
          <a:xfrm>
            <a:off x="6064569" y="5352100"/>
            <a:ext cx="1362926"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N/A</a:t>
            </a:r>
            <a:endParaRPr kumimoji="0" lang="en-US" sz="1000" b="0" i="0" u="none" strike="noStrike" kern="1200" cap="none" spc="0" normalizeH="0" baseline="0" noProof="0" dirty="0" err="1">
              <a:ln>
                <a:noFill/>
              </a:ln>
              <a:solidFill>
                <a:prstClr val="black"/>
              </a:solidFill>
              <a:effectLst/>
              <a:uLnTx/>
              <a:uFillTx/>
              <a:latin typeface="Gill Sans MT"/>
              <a:ea typeface="+mn-ea"/>
              <a:cs typeface="+mn-cs"/>
            </a:endParaRPr>
          </a:p>
        </p:txBody>
      </p:sp>
      <p:sp>
        <p:nvSpPr>
          <p:cNvPr id="41" name="TextBox 40"/>
          <p:cNvSpPr txBox="1"/>
          <p:nvPr/>
        </p:nvSpPr>
        <p:spPr>
          <a:xfrm>
            <a:off x="6064569" y="5925267"/>
            <a:ext cx="1362926"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Telephonic / Email / Chat</a:t>
            </a:r>
          </a:p>
        </p:txBody>
      </p:sp>
      <p:sp>
        <p:nvSpPr>
          <p:cNvPr id="42" name="TextBox 41"/>
          <p:cNvSpPr txBox="1"/>
          <p:nvPr/>
        </p:nvSpPr>
        <p:spPr>
          <a:xfrm>
            <a:off x="7609722" y="1898675"/>
            <a:ext cx="1534277"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Gill Sans MT"/>
                <a:ea typeface="+mn-ea"/>
                <a:cs typeface="+mn-cs"/>
              </a:rPr>
              <a:t>Continued focus on </a:t>
            </a:r>
            <a:r>
              <a:rPr kumimoji="0" lang="en-US" sz="1000" b="1" i="0" u="none" strike="noStrike" kern="1200" cap="none" spc="0" normalizeH="0" baseline="0" noProof="0" dirty="0">
                <a:ln>
                  <a:noFill/>
                </a:ln>
                <a:solidFill>
                  <a:prstClr val="black"/>
                </a:solidFill>
                <a:effectLst/>
                <a:uLnTx/>
                <a:uFillTx/>
                <a:latin typeface="Gill Sans MT"/>
                <a:ea typeface="+mn-ea"/>
                <a:cs typeface="+mn-cs"/>
              </a:rPr>
              <a:t>online </a:t>
            </a:r>
            <a:r>
              <a:rPr kumimoji="0" lang="en-US" sz="1000" b="0" i="0" u="none" strike="noStrike" kern="1200" cap="none" spc="0" normalizeH="0" baseline="0" noProof="0" dirty="0">
                <a:ln>
                  <a:noFill/>
                </a:ln>
                <a:solidFill>
                  <a:prstClr val="black"/>
                </a:solidFill>
                <a:effectLst/>
                <a:uLnTx/>
                <a:uFillTx/>
                <a:latin typeface="Gill Sans MT"/>
                <a:ea typeface="+mn-ea"/>
                <a:cs typeface="+mn-cs"/>
              </a:rPr>
              <a:t>content</a:t>
            </a:r>
          </a:p>
        </p:txBody>
      </p:sp>
      <p:sp>
        <p:nvSpPr>
          <p:cNvPr id="43" name="TextBox 42"/>
          <p:cNvSpPr txBox="1"/>
          <p:nvPr/>
        </p:nvSpPr>
        <p:spPr>
          <a:xfrm>
            <a:off x="7609722" y="2479260"/>
            <a:ext cx="1534277"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Gill Sans MT"/>
                <a:ea typeface="+mn-ea"/>
                <a:cs typeface="+mn-cs"/>
              </a:rPr>
              <a:t>Automate</a:t>
            </a:r>
            <a:r>
              <a:rPr kumimoji="0" lang="en-US" sz="1000" b="0" i="0" u="none" strike="noStrike" kern="1200" cap="none" spc="0" normalizeH="0" baseline="0" noProof="0" dirty="0">
                <a:ln>
                  <a:noFill/>
                </a:ln>
                <a:solidFill>
                  <a:prstClr val="black"/>
                </a:solidFill>
                <a:effectLst/>
                <a:uLnTx/>
                <a:uFillTx/>
                <a:latin typeface="Gill Sans MT"/>
                <a:ea typeface="+mn-ea"/>
                <a:cs typeface="+mn-cs"/>
              </a:rPr>
              <a:t> to provide max information online</a:t>
            </a:r>
          </a:p>
        </p:txBody>
      </p:sp>
      <p:sp>
        <p:nvSpPr>
          <p:cNvPr id="44" name="TextBox 43"/>
          <p:cNvSpPr txBox="1"/>
          <p:nvPr/>
        </p:nvSpPr>
        <p:spPr>
          <a:xfrm>
            <a:off x="7609722" y="3060131"/>
            <a:ext cx="1534277"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Maintain </a:t>
            </a:r>
            <a:r>
              <a:rPr kumimoji="0" lang="en-IN" sz="1000" b="1" i="0" u="none" strike="noStrike" kern="1200" cap="none" spc="0" normalizeH="0" baseline="0" noProof="0" dirty="0">
                <a:ln>
                  <a:noFill/>
                </a:ln>
                <a:solidFill>
                  <a:prstClr val="black"/>
                </a:solidFill>
                <a:effectLst/>
                <a:uLnTx/>
                <a:uFillTx/>
                <a:latin typeface="Gill Sans MT"/>
                <a:ea typeface="+mn-ea"/>
                <a:cs typeface="+mn-cs"/>
              </a:rPr>
              <a:t>personal touch </a:t>
            </a:r>
            <a:r>
              <a:rPr kumimoji="0" lang="en-IN" sz="1000" b="0" i="0" u="none" strike="noStrike" kern="1200" cap="none" spc="0" normalizeH="0" baseline="0" noProof="0" dirty="0">
                <a:ln>
                  <a:noFill/>
                </a:ln>
                <a:solidFill>
                  <a:prstClr val="black"/>
                </a:solidFill>
                <a:effectLst/>
                <a:uLnTx/>
                <a:uFillTx/>
                <a:latin typeface="Gill Sans MT"/>
                <a:ea typeface="+mn-ea"/>
                <a:cs typeface="+mn-cs"/>
              </a:rPr>
              <a:t>&amp; trust</a:t>
            </a:r>
          </a:p>
        </p:txBody>
      </p:sp>
      <p:sp>
        <p:nvSpPr>
          <p:cNvPr id="45" name="TextBox 44"/>
          <p:cNvSpPr txBox="1"/>
          <p:nvPr/>
        </p:nvSpPr>
        <p:spPr>
          <a:xfrm>
            <a:off x="7609722" y="3628396"/>
            <a:ext cx="1534277"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Maintain </a:t>
            </a:r>
            <a:r>
              <a:rPr kumimoji="0" lang="en-IN" sz="1000" b="1" i="0" u="none" strike="noStrike" kern="1200" cap="none" spc="0" normalizeH="0" baseline="0" noProof="0" dirty="0">
                <a:ln>
                  <a:noFill/>
                </a:ln>
                <a:solidFill>
                  <a:prstClr val="black"/>
                </a:solidFill>
                <a:effectLst/>
                <a:uLnTx/>
                <a:uFillTx/>
                <a:latin typeface="Gill Sans MT"/>
                <a:ea typeface="+mn-ea"/>
                <a:cs typeface="+mn-cs"/>
              </a:rPr>
              <a:t>personal touch </a:t>
            </a:r>
            <a:r>
              <a:rPr kumimoji="0" lang="en-IN" sz="1000" b="0" i="0" u="none" strike="noStrike" kern="1200" cap="none" spc="0" normalizeH="0" baseline="0" noProof="0" dirty="0">
                <a:ln>
                  <a:noFill/>
                </a:ln>
                <a:solidFill>
                  <a:prstClr val="black"/>
                </a:solidFill>
                <a:effectLst/>
                <a:uLnTx/>
                <a:uFillTx/>
                <a:latin typeface="Gill Sans MT"/>
                <a:ea typeface="+mn-ea"/>
                <a:cs typeface="+mn-cs"/>
              </a:rPr>
              <a:t>&amp; trust</a:t>
            </a:r>
          </a:p>
        </p:txBody>
      </p:sp>
      <p:sp>
        <p:nvSpPr>
          <p:cNvPr id="46" name="TextBox 45"/>
          <p:cNvSpPr txBox="1"/>
          <p:nvPr/>
        </p:nvSpPr>
        <p:spPr>
          <a:xfrm>
            <a:off x="7609722" y="4202964"/>
            <a:ext cx="1534277"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Gill Sans MT"/>
                <a:ea typeface="+mn-ea"/>
                <a:cs typeface="+mn-cs"/>
              </a:rPr>
              <a:t>Automate</a:t>
            </a:r>
            <a:r>
              <a:rPr kumimoji="0" lang="en-US" sz="1000" b="0" i="0" u="none" strike="noStrike" kern="1200" cap="none" spc="0" normalizeH="0" baseline="0" noProof="0" dirty="0">
                <a:ln>
                  <a:noFill/>
                </a:ln>
                <a:solidFill>
                  <a:prstClr val="black"/>
                </a:solidFill>
                <a:effectLst/>
                <a:uLnTx/>
                <a:uFillTx/>
                <a:latin typeface="Gill Sans MT"/>
                <a:ea typeface="+mn-ea"/>
                <a:cs typeface="+mn-cs"/>
              </a:rPr>
              <a:t> to bring process online</a:t>
            </a:r>
          </a:p>
        </p:txBody>
      </p:sp>
      <p:sp>
        <p:nvSpPr>
          <p:cNvPr id="47" name="TextBox 46"/>
          <p:cNvSpPr txBox="1"/>
          <p:nvPr/>
        </p:nvSpPr>
        <p:spPr>
          <a:xfrm>
            <a:off x="7609722" y="4778933"/>
            <a:ext cx="1534277"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black"/>
                </a:solidFill>
                <a:effectLst/>
                <a:uLnTx/>
                <a:uFillTx/>
                <a:latin typeface="Gill Sans MT"/>
                <a:ea typeface="+mn-ea"/>
                <a:cs typeface="+mn-cs"/>
              </a:rPr>
              <a:t>Automate</a:t>
            </a:r>
            <a:r>
              <a:rPr kumimoji="0" lang="en-US" sz="1000" b="0" i="0" u="none" strike="noStrike" kern="1200" cap="none" spc="0" normalizeH="0" baseline="0" noProof="0" dirty="0">
                <a:ln>
                  <a:noFill/>
                </a:ln>
                <a:solidFill>
                  <a:prstClr val="black"/>
                </a:solidFill>
                <a:effectLst/>
                <a:uLnTx/>
                <a:uFillTx/>
                <a:latin typeface="Gill Sans MT"/>
                <a:ea typeface="+mn-ea"/>
                <a:cs typeface="+mn-cs"/>
              </a:rPr>
              <a:t> to bring process online</a:t>
            </a:r>
          </a:p>
        </p:txBody>
      </p:sp>
      <p:sp>
        <p:nvSpPr>
          <p:cNvPr id="48" name="TextBox 47"/>
          <p:cNvSpPr txBox="1"/>
          <p:nvPr/>
        </p:nvSpPr>
        <p:spPr>
          <a:xfrm>
            <a:off x="7609722" y="5352100"/>
            <a:ext cx="1534277"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N/A</a:t>
            </a:r>
            <a:endParaRPr kumimoji="0" lang="en-US" sz="1000" b="0" i="0" u="none" strike="noStrike" kern="1200" cap="none" spc="0" normalizeH="0" baseline="0" noProof="0" dirty="0" err="1">
              <a:ln>
                <a:noFill/>
              </a:ln>
              <a:solidFill>
                <a:prstClr val="black"/>
              </a:solidFill>
              <a:effectLst/>
              <a:uLnTx/>
              <a:uFillTx/>
              <a:latin typeface="Gill Sans MT"/>
              <a:ea typeface="+mn-ea"/>
              <a:cs typeface="+mn-cs"/>
            </a:endParaRPr>
          </a:p>
        </p:txBody>
      </p:sp>
      <p:sp>
        <p:nvSpPr>
          <p:cNvPr id="49" name="TextBox 48"/>
          <p:cNvSpPr txBox="1"/>
          <p:nvPr/>
        </p:nvSpPr>
        <p:spPr>
          <a:xfrm>
            <a:off x="7609722" y="5925267"/>
            <a:ext cx="1534277" cy="360000"/>
          </a:xfrm>
          <a:prstGeom prst="rect">
            <a:avLst/>
          </a:prstGeom>
          <a:solidFill>
            <a:schemeClr val="bg1"/>
          </a:solidFill>
        </p:spPr>
        <p:txBody>
          <a:bodyPr wrap="square" lIns="36000" rIns="36000" rtlCol="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Gill Sans MT"/>
                <a:ea typeface="+mn-ea"/>
                <a:cs typeface="+mn-cs"/>
              </a:rPr>
              <a:t>Telephonic / Email / Chat</a:t>
            </a:r>
          </a:p>
        </p:txBody>
      </p:sp>
      <p:cxnSp>
        <p:nvCxnSpPr>
          <p:cNvPr id="50" name="Straight Connector 49"/>
          <p:cNvCxnSpPr/>
          <p:nvPr/>
        </p:nvCxnSpPr>
        <p:spPr>
          <a:xfrm>
            <a:off x="3275242" y="1896544"/>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3275242" y="2258806"/>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3275242" y="2477350"/>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3275242" y="2839612"/>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275242" y="3057808"/>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3275242" y="3420070"/>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3275242" y="3626134"/>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3275242" y="3988396"/>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3275242" y="4200702"/>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275242" y="4562964"/>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3275242" y="4775270"/>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3275242" y="5137532"/>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275242" y="5349838"/>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275242" y="5712100"/>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3275242" y="5923005"/>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3275242" y="6285267"/>
            <a:ext cx="57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87924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itchFamily="18" charset="0"/>
                <a:cs typeface="Times New Roman" pitchFamily="18" charset="0"/>
              </a:rPr>
              <a:t>Sources of Requests</a:t>
            </a:r>
          </a:p>
        </p:txBody>
      </p:sp>
      <p:sp>
        <p:nvSpPr>
          <p:cNvPr id="3" name="Content Placeholder 2"/>
          <p:cNvSpPr>
            <a:spLocks noGrp="1"/>
          </p:cNvSpPr>
          <p:nvPr>
            <p:ph idx="1"/>
          </p:nvPr>
        </p:nvSpPr>
        <p:spPr/>
        <p:txBody>
          <a:bodyPr>
            <a:normAutofit/>
          </a:bodyPr>
          <a:lstStyle/>
          <a:p>
            <a:r>
              <a:rPr lang="en-US" sz="2200" dirty="0">
                <a:latin typeface="Times New Roman" pitchFamily="18" charset="0"/>
                <a:cs typeface="Times New Roman" pitchFamily="18" charset="0"/>
              </a:rPr>
              <a:t>Android- </a:t>
            </a:r>
            <a:r>
              <a:rPr lang="en-US" sz="2200" dirty="0" smtClean="0">
                <a:latin typeface="Times New Roman" pitchFamily="18" charset="0"/>
                <a:cs typeface="Times New Roman" pitchFamily="18" charset="0"/>
              </a:rPr>
              <a:t>mobile </a:t>
            </a:r>
            <a:r>
              <a:rPr lang="en-US" sz="2200" dirty="0">
                <a:latin typeface="Times New Roman" pitchFamily="18" charset="0"/>
                <a:cs typeface="Times New Roman" pitchFamily="18" charset="0"/>
              </a:rPr>
              <a:t>application</a:t>
            </a:r>
          </a:p>
          <a:p>
            <a:r>
              <a:rPr lang="en-US" sz="2200" dirty="0">
                <a:latin typeface="Times New Roman" pitchFamily="18" charset="0"/>
                <a:cs typeface="Times New Roman" pitchFamily="18" charset="0"/>
              </a:rPr>
              <a:t>Portal- </a:t>
            </a:r>
            <a:r>
              <a:rPr lang="en-US" sz="2200" dirty="0" err="1" smtClean="0">
                <a:latin typeface="Times New Roman" pitchFamily="18" charset="0"/>
                <a:cs typeface="Times New Roman" pitchFamily="18" charset="0"/>
              </a:rPr>
              <a:t>Credihealth</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websites</a:t>
            </a:r>
          </a:p>
          <a:p>
            <a:r>
              <a:rPr lang="en-US" sz="2200" dirty="0">
                <a:latin typeface="Times New Roman" pitchFamily="18" charset="0"/>
                <a:cs typeface="Times New Roman" pitchFamily="18" charset="0"/>
              </a:rPr>
              <a:t>Call- </a:t>
            </a:r>
            <a:r>
              <a:rPr lang="en-US" sz="2200" dirty="0" smtClean="0">
                <a:latin typeface="Times New Roman" pitchFamily="18" charset="0"/>
                <a:cs typeface="Times New Roman" pitchFamily="18" charset="0"/>
              </a:rPr>
              <a:t>direct </a:t>
            </a:r>
            <a:r>
              <a:rPr lang="en-US" sz="2200" dirty="0">
                <a:latin typeface="Times New Roman" pitchFamily="18" charset="0"/>
                <a:cs typeface="Times New Roman" pitchFamily="18" charset="0"/>
              </a:rPr>
              <a:t>calls</a:t>
            </a:r>
          </a:p>
          <a:p>
            <a:r>
              <a:rPr lang="en-US" sz="2200" dirty="0">
                <a:latin typeface="Times New Roman" pitchFamily="18" charset="0"/>
                <a:cs typeface="Times New Roman" pitchFamily="18" charset="0"/>
              </a:rPr>
              <a:t>Profile Treatments- </a:t>
            </a:r>
            <a:r>
              <a:rPr lang="en-US" sz="2200" dirty="0" smtClean="0">
                <a:latin typeface="Times New Roman" pitchFamily="18" charset="0"/>
                <a:cs typeface="Times New Roman" pitchFamily="18" charset="0"/>
              </a:rPr>
              <a:t>searching </a:t>
            </a:r>
            <a:r>
              <a:rPr lang="en-US" sz="2200" dirty="0">
                <a:latin typeface="Times New Roman" pitchFamily="18" charset="0"/>
                <a:cs typeface="Times New Roman" pitchFamily="18" charset="0"/>
              </a:rPr>
              <a:t>for the particular disease ailment</a:t>
            </a:r>
          </a:p>
          <a:p>
            <a:r>
              <a:rPr lang="en-US" sz="2200" dirty="0">
                <a:latin typeface="Times New Roman" pitchFamily="18" charset="0"/>
                <a:cs typeface="Times New Roman" pitchFamily="18" charset="0"/>
              </a:rPr>
              <a:t>Search Doctors- </a:t>
            </a:r>
            <a:r>
              <a:rPr lang="en-US" sz="2200" dirty="0" smtClean="0">
                <a:latin typeface="Times New Roman" pitchFamily="18" charset="0"/>
                <a:cs typeface="Times New Roman" pitchFamily="18" charset="0"/>
              </a:rPr>
              <a:t>particular credentials</a:t>
            </a:r>
          </a:p>
          <a:p>
            <a:r>
              <a:rPr lang="en-US" sz="2200" dirty="0" smtClean="0">
                <a:latin typeface="Times New Roman" pitchFamily="18" charset="0"/>
                <a:cs typeface="Times New Roman" pitchFamily="18" charset="0"/>
              </a:rPr>
              <a:t>Profile </a:t>
            </a:r>
            <a:r>
              <a:rPr lang="en-US" sz="2200" dirty="0">
                <a:latin typeface="Times New Roman" pitchFamily="18" charset="0"/>
                <a:cs typeface="Times New Roman" pitchFamily="18" charset="0"/>
              </a:rPr>
              <a:t>Hospitals- </a:t>
            </a:r>
            <a:r>
              <a:rPr lang="en-US" sz="2200" dirty="0" smtClean="0">
                <a:latin typeface="Times New Roman" pitchFamily="18" charset="0"/>
                <a:cs typeface="Times New Roman" pitchFamily="18" charset="0"/>
              </a:rPr>
              <a:t>particular </a:t>
            </a:r>
            <a:r>
              <a:rPr lang="en-US" sz="2200" dirty="0">
                <a:latin typeface="Times New Roman" pitchFamily="18" charset="0"/>
                <a:cs typeface="Times New Roman" pitchFamily="18" charset="0"/>
              </a:rPr>
              <a:t>hospital.</a:t>
            </a:r>
          </a:p>
          <a:p>
            <a:r>
              <a:rPr lang="en-US" sz="2200" dirty="0">
                <a:latin typeface="Times New Roman" pitchFamily="18" charset="0"/>
                <a:cs typeface="Times New Roman" pitchFamily="18" charset="0"/>
              </a:rPr>
              <a:t>Profile Doctors- </a:t>
            </a:r>
            <a:r>
              <a:rPr lang="en-US" sz="2200" dirty="0" smtClean="0">
                <a:latin typeface="Times New Roman" pitchFamily="18" charset="0"/>
                <a:cs typeface="Times New Roman" pitchFamily="18" charset="0"/>
              </a:rPr>
              <a:t>looking </a:t>
            </a:r>
            <a:r>
              <a:rPr lang="en-US" sz="2200" dirty="0">
                <a:latin typeface="Times New Roman" pitchFamily="18" charset="0"/>
                <a:cs typeface="Times New Roman" pitchFamily="18" charset="0"/>
              </a:rPr>
              <a:t>the profile of the doctors.</a:t>
            </a:r>
          </a:p>
        </p:txBody>
      </p:sp>
    </p:spTree>
    <p:extLst>
      <p:ext uri="{BB962C8B-B14F-4D97-AF65-F5344CB8AC3E}">
        <p14:creationId xmlns:p14="http://schemas.microsoft.com/office/powerpoint/2010/main" val="2013771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effectLst/>
                <a:latin typeface="Times New Roman" pitchFamily="18" charset="0"/>
                <a:cs typeface="Times New Roman" pitchFamily="18" charset="0"/>
              </a:rPr>
              <a:t>Customer Acquisition </a:t>
            </a:r>
            <a:r>
              <a:rPr lang="en-US" sz="2400" b="1" dirty="0" smtClean="0">
                <a:effectLst/>
                <a:latin typeface="Times New Roman" pitchFamily="18" charset="0"/>
                <a:cs typeface="Times New Roman" pitchFamily="18" charset="0"/>
              </a:rPr>
              <a:t>Funnel</a:t>
            </a:r>
            <a:r>
              <a:rPr lang="en-US" sz="2400" dirty="0">
                <a:effectLst/>
                <a:latin typeface="Times New Roman" pitchFamily="18" charset="0"/>
                <a:cs typeface="Times New Roman" pitchFamily="18" charset="0"/>
              </a:rPr>
              <a:t/>
            </a:r>
            <a:br>
              <a:rPr lang="en-US" sz="2400" dirty="0">
                <a:effectLst/>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82296" indent="0">
              <a:buNone/>
            </a:pPr>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p:cNvGraphicFramePr>
          <p:nvPr>
            <p:extLst>
              <p:ext uri="{D42A27DB-BD31-4B8C-83A1-F6EECF244321}">
                <p14:modId xmlns:p14="http://schemas.microsoft.com/office/powerpoint/2010/main" val="1251688678"/>
              </p:ext>
            </p:extLst>
          </p:nvPr>
        </p:nvGraphicFramePr>
        <p:xfrm>
          <a:off x="1371600" y="1447800"/>
          <a:ext cx="7543800" cy="4953000"/>
        </p:xfrm>
        <a:graphic>
          <a:graphicData uri="http://schemas.openxmlformats.org/presentationml/2006/ole">
            <mc:AlternateContent xmlns:mc="http://schemas.openxmlformats.org/markup-compatibility/2006">
              <mc:Choice xmlns:v="urn:schemas-microsoft-com:vml" Requires="v">
                <p:oleObj spid="_x0000_s1105" name="Picture" r:id="rId3" imgW="0" imgH="0" progId="StaticMetafile">
                  <p:embed/>
                </p:oleObj>
              </mc:Choice>
              <mc:Fallback>
                <p:oleObj name="Picture" r:id="rId3" imgW="0" imgH="0" progId="StaticMetafile">
                  <p:embed/>
                  <p:pic>
                    <p:nvPicPr>
                      <p:cNvPr id="0" name="rectole0000000001"/>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1447800"/>
                        <a:ext cx="7543800" cy="4953000"/>
                      </a:xfrm>
                      <a:prstGeom prst="rect">
                        <a:avLst/>
                      </a:prstGeom>
                      <a:solidFill>
                        <a:srgbClr val="FFFFFF"/>
                      </a:solidFill>
                      <a:ln>
                        <a:noFill/>
                      </a:ln>
                    </p:spPr>
                  </p:pic>
                </p:oleObj>
              </mc:Fallback>
            </mc:AlternateContent>
          </a:graphicData>
        </a:graphic>
      </p:graphicFrame>
    </p:spTree>
    <p:extLst>
      <p:ext uri="{BB962C8B-B14F-4D97-AF65-F5344CB8AC3E}">
        <p14:creationId xmlns:p14="http://schemas.microsoft.com/office/powerpoint/2010/main" val="1476406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800600"/>
            <a:ext cx="8077200" cy="2057400"/>
          </a:xfrm>
        </p:spPr>
        <p:txBody>
          <a:bodyPr>
            <a:noAutofit/>
          </a:bodyPr>
          <a:lstStyle/>
          <a:p>
            <a:r>
              <a:rPr lang="en-US" sz="2000" b="1" dirty="0" smtClean="0">
                <a:solidFill>
                  <a:schemeClr val="tx1"/>
                </a:solidFill>
                <a:effectLst/>
                <a:latin typeface="Times New Roman" pitchFamily="18" charset="0"/>
                <a:cs typeface="Times New Roman" pitchFamily="18" charset="0"/>
              </a:rPr>
              <a:t>Interpretation:</a:t>
            </a:r>
            <a:r>
              <a:rPr lang="en-US" sz="2000" dirty="0">
                <a:effectLst/>
                <a:latin typeface="Times New Roman" pitchFamily="18" charset="0"/>
                <a:cs typeface="Times New Roman" pitchFamily="18" charset="0"/>
              </a:rPr>
              <a:t> </a:t>
            </a:r>
            <a:r>
              <a:rPr lang="en-US" sz="2000" dirty="0">
                <a:solidFill>
                  <a:schemeClr val="tx1"/>
                </a:solidFill>
                <a:effectLst/>
                <a:latin typeface="Times New Roman" pitchFamily="18" charset="0"/>
                <a:cs typeface="Times New Roman" pitchFamily="18" charset="0"/>
              </a:rPr>
              <a:t>The overall conversion rate from requests generated to book an appointment reduces from </a:t>
            </a:r>
            <a:r>
              <a:rPr lang="en-US" sz="2000" dirty="0" smtClean="0">
                <a:solidFill>
                  <a:schemeClr val="tx1"/>
                </a:solidFill>
                <a:effectLst/>
                <a:latin typeface="Times New Roman" pitchFamily="18" charset="0"/>
                <a:cs typeface="Times New Roman" pitchFamily="18" charset="0"/>
              </a:rPr>
              <a:t>67% </a:t>
            </a:r>
            <a:r>
              <a:rPr lang="en-US" sz="2000" dirty="0">
                <a:solidFill>
                  <a:schemeClr val="tx1"/>
                </a:solidFill>
                <a:effectLst/>
                <a:latin typeface="Times New Roman" pitchFamily="18" charset="0"/>
                <a:cs typeface="Times New Roman" pitchFamily="18" charset="0"/>
              </a:rPr>
              <a:t>percent to </a:t>
            </a:r>
            <a:r>
              <a:rPr lang="en-US" sz="2000" dirty="0" smtClean="0">
                <a:solidFill>
                  <a:schemeClr val="tx1"/>
                </a:solidFill>
                <a:effectLst/>
                <a:latin typeface="Times New Roman" pitchFamily="18" charset="0"/>
                <a:cs typeface="Times New Roman" pitchFamily="18" charset="0"/>
              </a:rPr>
              <a:t>51%percent </a:t>
            </a:r>
            <a:r>
              <a:rPr lang="en-US" sz="2000" dirty="0">
                <a:solidFill>
                  <a:schemeClr val="tx1"/>
                </a:solidFill>
                <a:effectLst/>
                <a:latin typeface="Times New Roman" pitchFamily="18" charset="0"/>
                <a:cs typeface="Times New Roman" pitchFamily="18" charset="0"/>
              </a:rPr>
              <a:t>for consultations. This further converts merely </a:t>
            </a:r>
            <a:r>
              <a:rPr lang="en-US" sz="2000" dirty="0" smtClean="0">
                <a:solidFill>
                  <a:schemeClr val="tx1"/>
                </a:solidFill>
                <a:effectLst/>
                <a:latin typeface="Times New Roman" pitchFamily="18" charset="0"/>
                <a:cs typeface="Times New Roman" pitchFamily="18" charset="0"/>
              </a:rPr>
              <a:t>13%  </a:t>
            </a:r>
            <a:r>
              <a:rPr lang="en-US" sz="2000" dirty="0">
                <a:solidFill>
                  <a:schemeClr val="tx1"/>
                </a:solidFill>
                <a:effectLst/>
                <a:latin typeface="Times New Roman" pitchFamily="18" charset="0"/>
                <a:cs typeface="Times New Roman" pitchFamily="18" charset="0"/>
              </a:rPr>
              <a:t>of patients to admissions.</a:t>
            </a:r>
            <a:br>
              <a:rPr lang="en-US" sz="2000" dirty="0">
                <a:solidFill>
                  <a:schemeClr val="tx1"/>
                </a:solidFill>
                <a:effectLst/>
                <a:latin typeface="Times New Roman" pitchFamily="18" charset="0"/>
                <a:cs typeface="Times New Roman" pitchFamily="18" charset="0"/>
              </a:rPr>
            </a:br>
            <a:r>
              <a:rPr lang="en-US" sz="2000" dirty="0">
                <a:effectLst/>
              </a:rPr>
              <a:t> </a:t>
            </a:r>
            <a:br>
              <a:rPr lang="en-US" sz="2000" dirty="0">
                <a:effectLst/>
              </a:rPr>
            </a:br>
            <a:r>
              <a:rPr lang="en-US" sz="2000" dirty="0" smtClean="0">
                <a:effectLst/>
                <a:latin typeface="Times New Roman" pitchFamily="18" charset="0"/>
                <a:cs typeface="Times New Roman" pitchFamily="18" charset="0"/>
              </a:rPr>
              <a:t> </a:t>
            </a:r>
            <a:r>
              <a:rPr lang="en-US" sz="3600" dirty="0">
                <a:effectLst/>
              </a:rPr>
              <a:t/>
            </a:r>
            <a:br>
              <a:rPr lang="en-US" sz="3600" dirty="0">
                <a:effectLst/>
              </a:rPr>
            </a:b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95330925"/>
              </p:ext>
            </p:extLst>
          </p:nvPr>
        </p:nvGraphicFramePr>
        <p:xfrm>
          <a:off x="1143000" y="152400"/>
          <a:ext cx="75438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818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latin typeface="Times New Roman" pitchFamily="18" charset="0"/>
                <a:cs typeface="Times New Roman" pitchFamily="18" charset="0"/>
              </a:rPr>
              <a:t>Conversion </a:t>
            </a:r>
            <a:r>
              <a:rPr lang="en-US" sz="2400" b="1" dirty="0" smtClean="0">
                <a:latin typeface="Times New Roman" pitchFamily="18" charset="0"/>
                <a:cs typeface="Times New Roman" pitchFamily="18" charset="0"/>
              </a:rPr>
              <a:t>ratio:</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143000"/>
            <a:ext cx="7498080" cy="5105400"/>
          </a:xfrm>
        </p:spPr>
        <p:txBody>
          <a:bodyPr>
            <a:normAutofit fontScale="85000" lnSpcReduction="20000"/>
          </a:bodyPr>
          <a:lstStyle/>
          <a:p>
            <a:pPr>
              <a:buNone/>
            </a:pPr>
            <a:r>
              <a:rPr lang="en-US" dirty="0"/>
              <a:t> </a:t>
            </a:r>
          </a:p>
          <a:p>
            <a:r>
              <a:rPr lang="en-US" sz="2800" dirty="0" smtClean="0">
                <a:latin typeface="Times New Roman" pitchFamily="18" charset="0"/>
                <a:cs typeface="Times New Roman" pitchFamily="18" charset="0"/>
              </a:rPr>
              <a:t>Booking </a:t>
            </a:r>
            <a:r>
              <a:rPr lang="en-US" sz="2800" dirty="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 No. of appointments booked / Total No. of requests *100</a:t>
            </a:r>
          </a:p>
          <a:p>
            <a:r>
              <a:rPr lang="en-US" sz="2800" dirty="0" smtClean="0">
                <a:latin typeface="Times New Roman" pitchFamily="18" charset="0"/>
                <a:cs typeface="Times New Roman" pitchFamily="18" charset="0"/>
              </a:rPr>
              <a:t>Consultation (OPD) </a:t>
            </a:r>
            <a:r>
              <a:rPr lang="en-US" sz="2800" dirty="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 No. of Patients Consulted/ Total No. of appointments booked *100</a:t>
            </a:r>
          </a:p>
          <a:p>
            <a:r>
              <a:rPr lang="en-US" sz="2800" dirty="0">
                <a:latin typeface="Times New Roman" pitchFamily="18" charset="0"/>
                <a:cs typeface="Times New Roman" pitchFamily="18" charset="0"/>
              </a:rPr>
              <a:t>Admission %</a:t>
            </a:r>
            <a:r>
              <a:rPr lang="en-US" sz="2800" dirty="0" smtClean="0">
                <a:latin typeface="Times New Roman" pitchFamily="18" charset="0"/>
                <a:cs typeface="Times New Roman" pitchFamily="18" charset="0"/>
              </a:rPr>
              <a:t> (IPD) </a:t>
            </a:r>
            <a:r>
              <a:rPr lang="en-US" sz="2800" dirty="0">
                <a:latin typeface="Times New Roman" pitchFamily="18" charset="0"/>
                <a:cs typeface="Times New Roman" pitchFamily="18" charset="0"/>
              </a:rPr>
              <a:t>= No. of Admissions/ Total No. of Patients consulted *100</a:t>
            </a:r>
          </a:p>
          <a:p>
            <a:pPr>
              <a:buNone/>
            </a:pPr>
            <a:r>
              <a:rPr lang="en-US" sz="2800" dirty="0">
                <a:latin typeface="Times New Roman" pitchFamily="18" charset="0"/>
                <a:cs typeface="Times New Roman" pitchFamily="18" charset="0"/>
              </a:rPr>
              <a:t> </a:t>
            </a:r>
          </a:p>
          <a:p>
            <a:pPr>
              <a:buNone/>
            </a:pPr>
            <a:r>
              <a:rPr lang="en-US" sz="2800" dirty="0">
                <a:latin typeface="Times New Roman" pitchFamily="18" charset="0"/>
                <a:cs typeface="Times New Roman" pitchFamily="18" charset="0"/>
              </a:rPr>
              <a:t>Conversion Ratio is the change in the status from new request to booking, from booking to consultation (OPD) and from consultation to admissions (IPD</a:t>
            </a:r>
            <a:r>
              <a:rPr lang="en-US" sz="2800" dirty="0" smtClean="0">
                <a:latin typeface="Times New Roman" pitchFamily="18" charset="0"/>
                <a:cs typeface="Times New Roman" pitchFamily="18" charset="0"/>
              </a:rPr>
              <a:t>).</a:t>
            </a:r>
          </a:p>
          <a:p>
            <a:pPr marL="82296" indent="0">
              <a:buNone/>
            </a:pPr>
            <a:endParaRPr lang="en-US" sz="2800" dirty="0" smtClean="0">
              <a:latin typeface="Times New Roman" pitchFamily="18" charset="0"/>
              <a:cs typeface="Times New Roman" pitchFamily="18" charset="0"/>
            </a:endParaRPr>
          </a:p>
          <a:p>
            <a:pPr marL="82296" indent="0">
              <a:buNone/>
            </a:pPr>
            <a:r>
              <a:rPr lang="en-US" sz="2400" i="1" dirty="0" smtClean="0">
                <a:latin typeface="Times New Roman" pitchFamily="18" charset="0"/>
                <a:cs typeface="Times New Roman" pitchFamily="18" charset="0"/>
              </a:rPr>
              <a:t>The </a:t>
            </a:r>
            <a:r>
              <a:rPr lang="en-US" sz="2400" i="1" dirty="0">
                <a:latin typeface="Times New Roman" pitchFamily="18" charset="0"/>
                <a:cs typeface="Times New Roman" pitchFamily="18" charset="0"/>
              </a:rPr>
              <a:t>overall analysis is made on the following basis:</a:t>
            </a:r>
          </a:p>
          <a:p>
            <a:pPr marL="82296" indent="0">
              <a:buNone/>
            </a:pPr>
            <a:r>
              <a:rPr lang="en-US" sz="2400" i="1" dirty="0">
                <a:latin typeface="Times New Roman" pitchFamily="18" charset="0"/>
                <a:cs typeface="Times New Roman" pitchFamily="18" charset="0"/>
              </a:rPr>
              <a:t>Total No. of Requests = </a:t>
            </a:r>
            <a:r>
              <a:rPr lang="en-US" sz="2400" i="1" dirty="0" smtClean="0">
                <a:latin typeface="Times New Roman" pitchFamily="18" charset="0"/>
                <a:cs typeface="Times New Roman" pitchFamily="18" charset="0"/>
              </a:rPr>
              <a:t>25000</a:t>
            </a:r>
            <a:endParaRPr lang="en-US" sz="2400" i="1" dirty="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a:p>
            <a:endParaRPr lang="en-US" sz="23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219200" y="4800600"/>
            <a:ext cx="7498080" cy="4800600"/>
          </a:xfrm>
        </p:spPr>
        <p:txBody>
          <a:bodyPr>
            <a:normAutofit/>
          </a:bodyPr>
          <a:lstStyle/>
          <a:p>
            <a:pPr marL="82296" indent="0">
              <a:buNone/>
            </a:pPr>
            <a:r>
              <a:rPr lang="en-US" sz="2000" b="1" dirty="0" smtClean="0">
                <a:latin typeface="Times New Roman" pitchFamily="18" charset="0"/>
                <a:cs typeface="Times New Roman" pitchFamily="18" charset="0"/>
              </a:rPr>
              <a:t>Interpretation: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maximum number of patients requesting the appointments and turn up in reality for the OPD consultation in hospitals partnered in Delhi-NCR. But still the maximum number of IPD conversions </a:t>
            </a:r>
            <a:r>
              <a:rPr lang="en-US" sz="2000" dirty="0" smtClean="0">
                <a:latin typeface="Times New Roman" pitchFamily="18" charset="0"/>
                <a:cs typeface="Times New Roman" pitchFamily="18" charset="0"/>
              </a:rPr>
              <a:t>(20%) </a:t>
            </a:r>
            <a:r>
              <a:rPr lang="en-US" sz="2000" dirty="0">
                <a:latin typeface="Times New Roman" pitchFamily="18" charset="0"/>
                <a:cs typeface="Times New Roman" pitchFamily="18" charset="0"/>
              </a:rPr>
              <a:t>is observed in Hyderabad.</a:t>
            </a:r>
          </a:p>
          <a:p>
            <a:pPr marL="82296" indent="0">
              <a:buNone/>
            </a:pP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graphicFrame>
        <p:nvGraphicFramePr>
          <p:cNvPr id="5" name="Chart 4"/>
          <p:cNvGraphicFramePr/>
          <p:nvPr>
            <p:extLst>
              <p:ext uri="{D42A27DB-BD31-4B8C-83A1-F6EECF244321}">
                <p14:modId xmlns:p14="http://schemas.microsoft.com/office/powerpoint/2010/main" val="521737583"/>
              </p:ext>
            </p:extLst>
          </p:nvPr>
        </p:nvGraphicFramePr>
        <p:xfrm>
          <a:off x="1295400" y="152400"/>
          <a:ext cx="7467600" cy="3886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1143000"/>
          </a:xfrm>
        </p:spPr>
        <p:txBody>
          <a:bodyPr/>
          <a:lstStyle/>
          <a:p>
            <a:endParaRPr lang="en-US" dirty="0"/>
          </a:p>
        </p:txBody>
      </p:sp>
      <p:graphicFrame>
        <p:nvGraphicFramePr>
          <p:cNvPr id="5" name="Chart 4"/>
          <p:cNvGraphicFramePr/>
          <p:nvPr>
            <p:extLst>
              <p:ext uri="{D42A27DB-BD31-4B8C-83A1-F6EECF244321}">
                <p14:modId xmlns:p14="http://schemas.microsoft.com/office/powerpoint/2010/main" val="325332058"/>
              </p:ext>
            </p:extLst>
          </p:nvPr>
        </p:nvGraphicFramePr>
        <p:xfrm>
          <a:off x="1295400" y="152400"/>
          <a:ext cx="7315200" cy="4238625"/>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066800" y="4665464"/>
            <a:ext cx="8077200" cy="2154436"/>
          </a:xfrm>
          <a:prstGeom prst="rect">
            <a:avLst/>
          </a:prstGeom>
        </p:spPr>
        <p:txBody>
          <a:bodyPr wrap="square">
            <a:spAutoFit/>
          </a:bodyPr>
          <a:lstStyle/>
          <a:p>
            <a:r>
              <a:rPr lang="en-US" b="1" dirty="0" smtClean="0">
                <a:latin typeface="Times New Roman" pitchFamily="18" charset="0"/>
                <a:cs typeface="Times New Roman" pitchFamily="18" charset="0"/>
              </a:rPr>
              <a:t>Interpretation: </a:t>
            </a:r>
            <a:r>
              <a:rPr lang="en-US" sz="2000" dirty="0">
                <a:latin typeface="Times New Roman" pitchFamily="18" charset="0"/>
                <a:cs typeface="Times New Roman" pitchFamily="18" charset="0"/>
              </a:rPr>
              <a:t>Around </a:t>
            </a:r>
            <a:r>
              <a:rPr lang="en-US" sz="2000" dirty="0" smtClean="0">
                <a:latin typeface="Times New Roman" pitchFamily="18" charset="0"/>
                <a:cs typeface="Times New Roman" pitchFamily="18" charset="0"/>
              </a:rPr>
              <a:t>43% </a:t>
            </a:r>
            <a:r>
              <a:rPr lang="en-US" sz="2000" dirty="0">
                <a:latin typeface="Times New Roman" pitchFamily="18" charset="0"/>
                <a:cs typeface="Times New Roman" pitchFamily="18" charset="0"/>
              </a:rPr>
              <a:t>percent of patients go for the consultation (maximum in Hyderabad) after viewing the profile of the doctors. On an average </a:t>
            </a:r>
            <a:r>
              <a:rPr lang="en-US" sz="2000" dirty="0" smtClean="0">
                <a:latin typeface="Times New Roman" pitchFamily="18" charset="0"/>
                <a:cs typeface="Times New Roman" pitchFamily="18" charset="0"/>
              </a:rPr>
              <a:t>35% </a:t>
            </a:r>
            <a:r>
              <a:rPr lang="en-US" sz="2000" dirty="0">
                <a:latin typeface="Times New Roman" pitchFamily="18" charset="0"/>
                <a:cs typeface="Times New Roman" pitchFamily="18" charset="0"/>
              </a:rPr>
              <a:t>percent of the patients first checks the credentials of the doctors and then proceed for consultation.</a:t>
            </a:r>
          </a:p>
          <a:p>
            <a:r>
              <a:rPr lang="en-US" dirty="0"/>
              <a:t> </a:t>
            </a:r>
          </a:p>
          <a:p>
            <a:r>
              <a:rPr lang="en-US" dirty="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435608" y="4343400"/>
            <a:ext cx="7498080" cy="1905000"/>
          </a:xfrm>
        </p:spPr>
        <p:txBody>
          <a:bodyPr>
            <a:normAutofit/>
          </a:bodyPr>
          <a:lstStyle/>
          <a:p>
            <a:pPr marL="82296" indent="0">
              <a:buNone/>
            </a:pPr>
            <a:r>
              <a:rPr lang="en-US" sz="2400" b="1" dirty="0">
                <a:latin typeface="Times New Roman" pitchFamily="18" charset="0"/>
                <a:cs typeface="Times New Roman" pitchFamily="18" charset="0"/>
              </a:rPr>
              <a:t>Interpretation</a:t>
            </a:r>
            <a:r>
              <a:rPr lang="en-US" sz="2400" b="1"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More than </a:t>
            </a:r>
            <a:r>
              <a:rPr lang="en-US" sz="2200" dirty="0" smtClean="0">
                <a:latin typeface="Times New Roman" pitchFamily="18" charset="0"/>
                <a:cs typeface="Times New Roman" pitchFamily="18" charset="0"/>
              </a:rPr>
              <a:t>50% </a:t>
            </a:r>
            <a:r>
              <a:rPr lang="en-US" sz="2200" dirty="0">
                <a:latin typeface="Times New Roman" pitchFamily="18" charset="0"/>
                <a:cs typeface="Times New Roman" pitchFamily="18" charset="0"/>
              </a:rPr>
              <a:t>of the patients in Hyderabad check the profile of the hospitals prior to asking for medical assistance in that hospital. Overall, </a:t>
            </a:r>
            <a:r>
              <a:rPr lang="en-US" sz="2200" dirty="0" smtClean="0">
                <a:latin typeface="Times New Roman" pitchFamily="18" charset="0"/>
                <a:cs typeface="Times New Roman" pitchFamily="18" charset="0"/>
              </a:rPr>
              <a:t>45% </a:t>
            </a:r>
            <a:r>
              <a:rPr lang="en-US" sz="2200" dirty="0">
                <a:latin typeface="Times New Roman" pitchFamily="18" charset="0"/>
                <a:cs typeface="Times New Roman" pitchFamily="18" charset="0"/>
              </a:rPr>
              <a:t>percent of the patients consult by the brand name of the hospitals.</a:t>
            </a:r>
          </a:p>
          <a:p>
            <a:pPr marL="82296" indent="0">
              <a:buNone/>
            </a:pPr>
            <a:endParaRPr lang="en-US" sz="2400" dirty="0">
              <a:latin typeface="Times New Roman" pitchFamily="18" charset="0"/>
              <a:cs typeface="Times New Roman" pitchFamily="18" charset="0"/>
            </a:endParaRPr>
          </a:p>
        </p:txBody>
      </p:sp>
      <p:graphicFrame>
        <p:nvGraphicFramePr>
          <p:cNvPr id="5" name="Chart 4"/>
          <p:cNvGraphicFramePr/>
          <p:nvPr>
            <p:extLst>
              <p:ext uri="{D42A27DB-BD31-4B8C-83A1-F6EECF244321}">
                <p14:modId xmlns:p14="http://schemas.microsoft.com/office/powerpoint/2010/main" val="1680449866"/>
              </p:ext>
            </p:extLst>
          </p:nvPr>
        </p:nvGraphicFramePr>
        <p:xfrm>
          <a:off x="1447800" y="304800"/>
          <a:ext cx="7315200" cy="381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90600" y="3962400"/>
            <a:ext cx="8153400" cy="2895600"/>
          </a:xfrm>
        </p:spPr>
        <p:txBody>
          <a:bodyPr>
            <a:normAutofit fontScale="47500" lnSpcReduction="20000"/>
          </a:bodyPr>
          <a:lstStyle/>
          <a:p>
            <a:pPr marL="82296" indent="0">
              <a:buNone/>
            </a:pPr>
            <a:r>
              <a:rPr lang="en-US" sz="2400" b="1" dirty="0" smtClean="0">
                <a:latin typeface="Times New Roman" pitchFamily="18" charset="0"/>
                <a:cs typeface="Times New Roman" pitchFamily="18" charset="0"/>
              </a:rPr>
              <a:t>Interpretation: </a:t>
            </a:r>
            <a:r>
              <a:rPr lang="en-US" sz="2400" dirty="0" smtClean="0">
                <a:latin typeface="Times New Roman" pitchFamily="18" charset="0"/>
                <a:cs typeface="Times New Roman" pitchFamily="18" charset="0"/>
              </a:rPr>
              <a:t>The</a:t>
            </a:r>
            <a:r>
              <a:rPr lang="en-US" sz="2400" dirty="0" smtClean="0"/>
              <a:t> </a:t>
            </a:r>
            <a:r>
              <a:rPr lang="en-US" sz="2400" dirty="0"/>
              <a:t>maximum number of patients (fifty percent) in Delhi NCR Region prefers to choose treatment after looking the profile of the hospitals. Thus, we can make an inference that Delhi NCR healthcare market is hospital driven</a:t>
            </a:r>
            <a:r>
              <a:rPr lang="en-US" sz="2400" dirty="0" smtClean="0"/>
              <a:t>.</a:t>
            </a:r>
            <a:r>
              <a:rPr lang="en-US" sz="2400" b="1" dirty="0"/>
              <a:t> </a:t>
            </a:r>
            <a:endParaRPr lang="en-US" sz="2400" dirty="0"/>
          </a:p>
          <a:p>
            <a:pPr marL="82296" indent="0">
              <a:buNone/>
            </a:pPr>
            <a:r>
              <a:rPr lang="en-US" sz="2400" dirty="0"/>
              <a:t>The dimensions of the graph:</a:t>
            </a:r>
          </a:p>
          <a:p>
            <a:r>
              <a:rPr lang="en-US" sz="2400" dirty="0"/>
              <a:t>Android- The requests coming through the mobile application</a:t>
            </a:r>
          </a:p>
          <a:p>
            <a:r>
              <a:rPr lang="en-US" sz="2400" dirty="0"/>
              <a:t>Portal- The requests coming from the </a:t>
            </a:r>
            <a:r>
              <a:rPr lang="en-US" sz="2400" dirty="0" err="1"/>
              <a:t>Credihealth</a:t>
            </a:r>
            <a:r>
              <a:rPr lang="en-US" sz="2400" dirty="0"/>
              <a:t> websites</a:t>
            </a:r>
          </a:p>
          <a:p>
            <a:r>
              <a:rPr lang="en-US" sz="2400" dirty="0"/>
              <a:t>Call- The requests via direct calls</a:t>
            </a:r>
          </a:p>
          <a:p>
            <a:r>
              <a:rPr lang="en-US" sz="2400" dirty="0"/>
              <a:t>Profile Treatments- The requests generated after searching for the particular disease ailment</a:t>
            </a:r>
          </a:p>
          <a:p>
            <a:r>
              <a:rPr lang="en-US" sz="2400" dirty="0"/>
              <a:t>Search Doctors- The requests after searching the particular doctors, either suggested by the friends, family or referred by the doctors.</a:t>
            </a:r>
          </a:p>
          <a:p>
            <a:r>
              <a:rPr lang="en-US" sz="2400" dirty="0"/>
              <a:t>Profile Hospitals- The requests generated on selecting the particular hospital.</a:t>
            </a:r>
          </a:p>
          <a:p>
            <a:r>
              <a:rPr lang="en-US" sz="2400" dirty="0"/>
              <a:t>Profile Doctors- The patients putting requests after looking the profile of the doctors.</a:t>
            </a:r>
          </a:p>
          <a:p>
            <a:pPr marL="82296" indent="0">
              <a:buNone/>
            </a:pPr>
            <a:r>
              <a:rPr lang="en-US" sz="2400" b="1" dirty="0"/>
              <a:t> </a:t>
            </a:r>
            <a:endParaRPr lang="en-US" sz="2400" dirty="0"/>
          </a:p>
          <a:p>
            <a:pPr marL="82296" indent="0">
              <a:buNone/>
            </a:pPr>
            <a:r>
              <a:rPr lang="en-US" sz="2400" b="1" dirty="0"/>
              <a:t> </a:t>
            </a:r>
            <a:endParaRPr lang="en-US" sz="2400" dirty="0"/>
          </a:p>
          <a:p>
            <a:pPr marL="82296" indent="0">
              <a:buNone/>
            </a:pPr>
            <a:endParaRPr lang="en-US" sz="2400" dirty="0">
              <a:latin typeface="Times New Roman" pitchFamily="18" charset="0"/>
              <a:cs typeface="Times New Roman" pitchFamily="18" charset="0"/>
            </a:endParaRPr>
          </a:p>
        </p:txBody>
      </p:sp>
      <p:graphicFrame>
        <p:nvGraphicFramePr>
          <p:cNvPr id="5" name="Chart 4"/>
          <p:cNvGraphicFramePr/>
          <p:nvPr>
            <p:extLst>
              <p:ext uri="{D42A27DB-BD31-4B8C-83A1-F6EECF244321}">
                <p14:modId xmlns:p14="http://schemas.microsoft.com/office/powerpoint/2010/main" val="2935546483"/>
              </p:ext>
            </p:extLst>
          </p:nvPr>
        </p:nvGraphicFramePr>
        <p:xfrm>
          <a:off x="990600" y="0"/>
          <a:ext cx="8153400" cy="3733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Times New Roman" pitchFamily="18" charset="0"/>
                <a:cs typeface="Times New Roman" pitchFamily="18" charset="0"/>
              </a:rPr>
              <a:t>BACKGROUND</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447800"/>
            <a:ext cx="7498080" cy="2362200"/>
          </a:xfrm>
        </p:spPr>
        <p:txBody>
          <a:bodyPr>
            <a:normAutofit/>
          </a:bodyPr>
          <a:lstStyle/>
          <a:p>
            <a:r>
              <a:rPr lang="en-US" sz="2200" dirty="0" err="1">
                <a:latin typeface="Times New Roman" pitchFamily="18" charset="0"/>
                <a:cs typeface="Times New Roman" pitchFamily="18" charset="0"/>
              </a:rPr>
              <a:t>Gurugram</a:t>
            </a:r>
            <a:r>
              <a:rPr lang="en-US" sz="2200" dirty="0">
                <a:latin typeface="Times New Roman" pitchFamily="18" charset="0"/>
                <a:cs typeface="Times New Roman" pitchFamily="18" charset="0"/>
              </a:rPr>
              <a:t>-based </a:t>
            </a:r>
            <a:r>
              <a:rPr lang="en-US" sz="2200" b="1" dirty="0">
                <a:latin typeface="Times New Roman" pitchFamily="18" charset="0"/>
                <a:cs typeface="Times New Roman" pitchFamily="18" charset="0"/>
              </a:rPr>
              <a:t>Credihealth</a:t>
            </a:r>
            <a:r>
              <a:rPr lang="en-US" sz="2200" dirty="0">
                <a:latin typeface="Times New Roman" pitchFamily="18" charset="0"/>
                <a:cs typeface="Times New Roman" pitchFamily="18" charset="0"/>
              </a:rPr>
              <a:t> , started in 2014, is an online healthcare marketplace that provides end to end services including information on various medical ailments, doctors, hospitals, treatments and their implications and post treatment care.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Times New Roman" pitchFamily="18" charset="0"/>
                <a:cs typeface="Times New Roman" pitchFamily="18" charset="0"/>
              </a:rPr>
              <a:t>Cause And Effect Diagram</a:t>
            </a:r>
          </a:p>
        </p:txBody>
      </p:sp>
      <p:sp>
        <p:nvSpPr>
          <p:cNvPr id="3" name="Content Placeholder 2"/>
          <p:cNvSpPr>
            <a:spLocks noGrp="1"/>
          </p:cNvSpPr>
          <p:nvPr>
            <p:ph idx="1"/>
          </p:nvPr>
        </p:nvSpPr>
        <p:spPr/>
        <p:txBody>
          <a:bodyPr>
            <a:normAutofit/>
          </a:bodyPr>
          <a:lstStyle/>
          <a:p>
            <a:r>
              <a:rPr lang="en-US" sz="2200" dirty="0" smtClean="0">
                <a:latin typeface="Times New Roman" pitchFamily="18" charset="0"/>
                <a:cs typeface="Times New Roman" pitchFamily="18" charset="0"/>
              </a:rPr>
              <a:t>The causes for </a:t>
            </a:r>
            <a:r>
              <a:rPr lang="en-US" sz="2200" dirty="0">
                <a:latin typeface="Times New Roman" pitchFamily="18" charset="0"/>
                <a:cs typeface="Times New Roman" pitchFamily="18" charset="0"/>
              </a:rPr>
              <a:t>less conversion was </a:t>
            </a:r>
            <a:r>
              <a:rPr lang="en-US" sz="2200" dirty="0" smtClean="0">
                <a:latin typeface="Times New Roman" pitchFamily="18" charset="0"/>
                <a:cs typeface="Times New Roman" pitchFamily="18" charset="0"/>
              </a:rPr>
              <a:t>analyzed </a:t>
            </a:r>
            <a:r>
              <a:rPr lang="en-US" sz="2200" dirty="0">
                <a:latin typeface="Times New Roman" pitchFamily="18" charset="0"/>
                <a:cs typeface="Times New Roman" pitchFamily="18" charset="0"/>
              </a:rPr>
              <a:t>through Fish Bone Diagram.</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2895600"/>
            <a:ext cx="1524000" cy="6096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solidFill>
                  <a:schemeClr val="tx1"/>
                </a:solidFill>
              </a:rPr>
              <a:t> </a:t>
            </a:r>
            <a:r>
              <a:rPr lang="en-US" sz="1400">
                <a:solidFill>
                  <a:schemeClr val="tx1"/>
                </a:solidFill>
              </a:rPr>
              <a:t>reasons of NON </a:t>
            </a:r>
            <a:r>
              <a:rPr lang="en-US" sz="1400" dirty="0">
                <a:solidFill>
                  <a:schemeClr val="tx1"/>
                </a:solidFill>
              </a:rPr>
              <a:t>CONVERSIONS</a:t>
            </a:r>
          </a:p>
        </p:txBody>
      </p:sp>
      <p:cxnSp>
        <p:nvCxnSpPr>
          <p:cNvPr id="7" name="Straight Connector 6"/>
          <p:cNvCxnSpPr/>
          <p:nvPr/>
        </p:nvCxnSpPr>
        <p:spPr>
          <a:xfrm rot="16200000" flipH="1">
            <a:off x="1066800" y="4038600"/>
            <a:ext cx="2743200" cy="1676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flipH="1" flipV="1">
            <a:off x="1066800" y="1143000"/>
            <a:ext cx="2438400" cy="121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3" idx="3"/>
          </p:cNvCxnSpPr>
          <p:nvPr/>
        </p:nvCxnSpPr>
        <p:spPr>
          <a:xfrm flipV="1">
            <a:off x="1676400" y="3124200"/>
            <a:ext cx="74676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438400" y="152400"/>
            <a:ext cx="1143000" cy="3048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n-US" sz="1600" b="1" dirty="0">
                <a:solidFill>
                  <a:schemeClr val="tx1"/>
                </a:solidFill>
              </a:rPr>
              <a:t>PEOPLE</a:t>
            </a:r>
          </a:p>
        </p:txBody>
      </p:sp>
      <p:cxnSp>
        <p:nvCxnSpPr>
          <p:cNvPr id="16" name="Straight Connector 15"/>
          <p:cNvCxnSpPr/>
          <p:nvPr/>
        </p:nvCxnSpPr>
        <p:spPr>
          <a:xfrm rot="5400000" flipH="1" flipV="1">
            <a:off x="5219700" y="1181100"/>
            <a:ext cx="2514600" cy="1371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4038600" y="3810000"/>
            <a:ext cx="3048000" cy="1828800"/>
          </a:xfrm>
          <a:prstGeom prst="line">
            <a:avLst/>
          </a:prstGeom>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6553200" y="152400"/>
            <a:ext cx="2133600" cy="381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n-US" dirty="0">
                <a:solidFill>
                  <a:schemeClr val="tx1"/>
                </a:solidFill>
              </a:rPr>
              <a:t>Technology</a:t>
            </a:r>
          </a:p>
        </p:txBody>
      </p:sp>
      <p:cxnSp>
        <p:nvCxnSpPr>
          <p:cNvPr id="34" name="Straight Arrow Connector 33"/>
          <p:cNvCxnSpPr/>
          <p:nvPr/>
        </p:nvCxnSpPr>
        <p:spPr>
          <a:xfrm rot="10800000">
            <a:off x="2514600" y="1371600"/>
            <a:ext cx="533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Oval 35"/>
          <p:cNvSpPr/>
          <p:nvPr/>
        </p:nvSpPr>
        <p:spPr>
          <a:xfrm rot="1164828">
            <a:off x="3013639" y="1559207"/>
            <a:ext cx="2151873" cy="619844"/>
          </a:xfrm>
          <a:prstGeom prst="ellipse">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100" dirty="0">
                <a:solidFill>
                  <a:schemeClr val="tx1"/>
                </a:solidFill>
              </a:rPr>
              <a:t>PATIENT CURIOSITY  TO GET INFORMATION</a:t>
            </a:r>
          </a:p>
        </p:txBody>
      </p:sp>
      <p:cxnSp>
        <p:nvCxnSpPr>
          <p:cNvPr id="38" name="Straight Arrow Connector 37"/>
          <p:cNvCxnSpPr/>
          <p:nvPr/>
        </p:nvCxnSpPr>
        <p:spPr>
          <a:xfrm rot="10800000">
            <a:off x="2057400" y="2286000"/>
            <a:ext cx="516830" cy="1789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Oval 38"/>
          <p:cNvSpPr/>
          <p:nvPr/>
        </p:nvSpPr>
        <p:spPr>
          <a:xfrm rot="789343">
            <a:off x="2553806" y="2456248"/>
            <a:ext cx="1556478" cy="523996"/>
          </a:xfrm>
          <a:prstGeom prst="ellipse">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000" dirty="0">
                <a:solidFill>
                  <a:schemeClr val="tx1"/>
                </a:solidFill>
              </a:rPr>
              <a:t>DELAY DUE TO</a:t>
            </a:r>
            <a:r>
              <a:rPr lang="en-US" sz="1000" dirty="0"/>
              <a:t> </a:t>
            </a:r>
            <a:r>
              <a:rPr lang="en-US" sz="1000" dirty="0">
                <a:solidFill>
                  <a:schemeClr val="tx1"/>
                </a:solidFill>
              </a:rPr>
              <a:t>CANCELLATION</a:t>
            </a:r>
          </a:p>
        </p:txBody>
      </p:sp>
      <p:cxnSp>
        <p:nvCxnSpPr>
          <p:cNvPr id="41" name="Straight Arrow Connector 40"/>
          <p:cNvCxnSpPr/>
          <p:nvPr/>
        </p:nvCxnSpPr>
        <p:spPr>
          <a:xfrm>
            <a:off x="1981200" y="762000"/>
            <a:ext cx="6858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rot="1027812">
            <a:off x="435303" y="227167"/>
            <a:ext cx="1635127" cy="615001"/>
          </a:xfrm>
          <a:prstGeom prst="ellipse">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000" dirty="0">
                <a:solidFill>
                  <a:schemeClr val="tx1"/>
                </a:solidFill>
              </a:rPr>
              <a:t>CONSULT SOMEWHERE ELSE</a:t>
            </a:r>
          </a:p>
        </p:txBody>
      </p:sp>
      <p:cxnSp>
        <p:nvCxnSpPr>
          <p:cNvPr id="49" name="Straight Arrow Connector 48"/>
          <p:cNvCxnSpPr/>
          <p:nvPr/>
        </p:nvCxnSpPr>
        <p:spPr>
          <a:xfrm>
            <a:off x="1676400" y="1676400"/>
            <a:ext cx="533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rot="908814">
            <a:off x="204224" y="1179871"/>
            <a:ext cx="1528473" cy="599884"/>
          </a:xfrm>
          <a:prstGeom prst="ellipse">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000" dirty="0">
                <a:solidFill>
                  <a:schemeClr val="tx1"/>
                </a:solidFill>
              </a:rPr>
              <a:t>DO NOT WANT TO DISCLOSE DETAILS </a:t>
            </a:r>
          </a:p>
        </p:txBody>
      </p:sp>
      <p:cxnSp>
        <p:nvCxnSpPr>
          <p:cNvPr id="71" name="Straight Arrow Connector 70"/>
          <p:cNvCxnSpPr/>
          <p:nvPr/>
        </p:nvCxnSpPr>
        <p:spPr>
          <a:xfrm>
            <a:off x="6096000" y="1066800"/>
            <a:ext cx="6858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2" name="Oval 71"/>
          <p:cNvSpPr/>
          <p:nvPr/>
        </p:nvSpPr>
        <p:spPr>
          <a:xfrm rot="1109832">
            <a:off x="4400788" y="416991"/>
            <a:ext cx="1773933" cy="650633"/>
          </a:xfrm>
          <a:prstGeom prst="ellipse">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000" dirty="0">
                <a:solidFill>
                  <a:schemeClr val="tx1"/>
                </a:solidFill>
              </a:rPr>
              <a:t>MULTIPLE TABS</a:t>
            </a:r>
          </a:p>
        </p:txBody>
      </p:sp>
      <p:cxnSp>
        <p:nvCxnSpPr>
          <p:cNvPr id="74" name="Straight Arrow Connector 73"/>
          <p:cNvCxnSpPr/>
          <p:nvPr/>
        </p:nvCxnSpPr>
        <p:spPr>
          <a:xfrm rot="10800000">
            <a:off x="6477000" y="1828800"/>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5" name="Oval 74"/>
          <p:cNvSpPr/>
          <p:nvPr/>
        </p:nvSpPr>
        <p:spPr>
          <a:xfrm rot="1263963">
            <a:off x="6879933" y="2001910"/>
            <a:ext cx="1981200" cy="914400"/>
          </a:xfrm>
          <a:prstGeom prst="ellipse">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000" dirty="0">
                <a:solidFill>
                  <a:schemeClr val="tx1"/>
                </a:solidFill>
              </a:rPr>
              <a:t>LANGUAGE BARRIER</a:t>
            </a:r>
          </a:p>
        </p:txBody>
      </p:sp>
      <p:sp>
        <p:nvSpPr>
          <p:cNvPr id="94" name="Rectangle 93"/>
          <p:cNvSpPr/>
          <p:nvPr/>
        </p:nvSpPr>
        <p:spPr>
          <a:xfrm>
            <a:off x="5943600" y="6400800"/>
            <a:ext cx="19812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a:t>AFFORDABILITY</a:t>
            </a:r>
          </a:p>
        </p:txBody>
      </p:sp>
      <p:cxnSp>
        <p:nvCxnSpPr>
          <p:cNvPr id="96" name="Straight Arrow Connector 95"/>
          <p:cNvCxnSpPr/>
          <p:nvPr/>
        </p:nvCxnSpPr>
        <p:spPr>
          <a:xfrm rot="10800000">
            <a:off x="5181600" y="4114800"/>
            <a:ext cx="838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8" name="Oval 97"/>
          <p:cNvSpPr/>
          <p:nvPr/>
        </p:nvSpPr>
        <p:spPr>
          <a:xfrm rot="749928">
            <a:off x="5777428" y="3816553"/>
            <a:ext cx="2313543" cy="1282294"/>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dirty="0"/>
              <a:t>MISMATCH BETWEEN HOSPITAL PRICES AND PATIENT’S EXPECTATIONS</a:t>
            </a:r>
          </a:p>
          <a:p>
            <a:pPr algn="ctr"/>
            <a:endParaRPr lang="en-US" sz="1400" dirty="0">
              <a:solidFill>
                <a:schemeClr val="tx1"/>
              </a:solidFill>
            </a:endParaRPr>
          </a:p>
        </p:txBody>
      </p:sp>
      <p:sp>
        <p:nvSpPr>
          <p:cNvPr id="99" name="Rectangle 98"/>
          <p:cNvSpPr/>
          <p:nvPr/>
        </p:nvSpPr>
        <p:spPr>
          <a:xfrm>
            <a:off x="2057400" y="6400800"/>
            <a:ext cx="22860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a:t>MANAGEMENT</a:t>
            </a:r>
          </a:p>
        </p:txBody>
      </p:sp>
      <p:cxnSp>
        <p:nvCxnSpPr>
          <p:cNvPr id="103" name="Straight Arrow Connector 102"/>
          <p:cNvCxnSpPr/>
          <p:nvPr/>
        </p:nvCxnSpPr>
        <p:spPr>
          <a:xfrm rot="10800000">
            <a:off x="2362200" y="4800600"/>
            <a:ext cx="7620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4" name="Oval 103"/>
          <p:cNvSpPr/>
          <p:nvPr/>
        </p:nvSpPr>
        <p:spPr>
          <a:xfrm rot="673868">
            <a:off x="286435" y="5058328"/>
            <a:ext cx="1941201" cy="78475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000" dirty="0"/>
              <a:t>CALL NOT GOING THROUGH</a:t>
            </a:r>
          </a:p>
        </p:txBody>
      </p:sp>
      <p:cxnSp>
        <p:nvCxnSpPr>
          <p:cNvPr id="110" name="Straight Arrow Connector 109"/>
          <p:cNvCxnSpPr/>
          <p:nvPr/>
        </p:nvCxnSpPr>
        <p:spPr>
          <a:xfrm>
            <a:off x="5562600" y="5867400"/>
            <a:ext cx="7620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2" name="Oval 111"/>
          <p:cNvSpPr/>
          <p:nvPr/>
        </p:nvSpPr>
        <p:spPr>
          <a:xfrm rot="334621">
            <a:off x="3386572" y="5437892"/>
            <a:ext cx="2177048" cy="80104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dirty="0"/>
              <a:t>FINANCIAL CRISES</a:t>
            </a:r>
          </a:p>
        </p:txBody>
      </p:sp>
      <p:cxnSp>
        <p:nvCxnSpPr>
          <p:cNvPr id="37" name="Straight Arrow Connector 36"/>
          <p:cNvCxnSpPr/>
          <p:nvPr/>
        </p:nvCxnSpPr>
        <p:spPr>
          <a:xfrm>
            <a:off x="1524000" y="4419600"/>
            <a:ext cx="7620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rot="466374">
            <a:off x="194660" y="3980528"/>
            <a:ext cx="1444009" cy="72302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000" dirty="0"/>
              <a:t>DELAYED RESPONSE</a:t>
            </a:r>
          </a:p>
        </p:txBody>
      </p:sp>
      <p:sp>
        <p:nvSpPr>
          <p:cNvPr id="35" name="Oval 34"/>
          <p:cNvSpPr/>
          <p:nvPr/>
        </p:nvSpPr>
        <p:spPr>
          <a:xfrm rot="1174626">
            <a:off x="7421401" y="988426"/>
            <a:ext cx="1677554" cy="560513"/>
          </a:xfrm>
          <a:prstGeom prst="ellipse">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000" dirty="0">
                <a:solidFill>
                  <a:schemeClr val="tx1"/>
                </a:solidFill>
              </a:rPr>
              <a:t>MORE TIME TO LOAD</a:t>
            </a:r>
          </a:p>
        </p:txBody>
      </p:sp>
      <p:cxnSp>
        <p:nvCxnSpPr>
          <p:cNvPr id="47" name="Straight Arrow Connector 46"/>
          <p:cNvCxnSpPr/>
          <p:nvPr/>
        </p:nvCxnSpPr>
        <p:spPr>
          <a:xfrm rot="10800000">
            <a:off x="7010400" y="838200"/>
            <a:ext cx="533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Oval 45"/>
          <p:cNvSpPr/>
          <p:nvPr/>
        </p:nvSpPr>
        <p:spPr>
          <a:xfrm rot="310666">
            <a:off x="3079450" y="4505591"/>
            <a:ext cx="1941201" cy="78475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000" dirty="0"/>
              <a:t>MISSED FOLLOW-UP</a:t>
            </a:r>
          </a:p>
        </p:txBody>
      </p:sp>
      <p:cxnSp>
        <p:nvCxnSpPr>
          <p:cNvPr id="48" name="Straight Arrow Connector 47"/>
          <p:cNvCxnSpPr/>
          <p:nvPr/>
        </p:nvCxnSpPr>
        <p:spPr>
          <a:xfrm>
            <a:off x="2209800" y="5638800"/>
            <a:ext cx="7620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Oval 50"/>
          <p:cNvSpPr/>
          <p:nvPr/>
        </p:nvSpPr>
        <p:spPr>
          <a:xfrm rot="310666">
            <a:off x="2546050" y="3438792"/>
            <a:ext cx="1941201" cy="78475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000" dirty="0"/>
              <a:t>CALL NOT GOING THROUGH</a:t>
            </a:r>
          </a:p>
        </p:txBody>
      </p:sp>
      <p:cxnSp>
        <p:nvCxnSpPr>
          <p:cNvPr id="52" name="Straight Arrow Connector 51"/>
          <p:cNvCxnSpPr/>
          <p:nvPr/>
        </p:nvCxnSpPr>
        <p:spPr>
          <a:xfrm rot="10800000">
            <a:off x="1752600" y="3733800"/>
            <a:ext cx="7620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itchFamily="18" charset="0"/>
                <a:cs typeface="Times New Roman" pitchFamily="18" charset="0"/>
              </a:rPr>
              <a:t>Reasons of drop-offs</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066800"/>
            <a:ext cx="7498080" cy="5791200"/>
          </a:xfrm>
        </p:spPr>
        <p:txBody>
          <a:bodyPr>
            <a:normAutofit fontScale="92500" lnSpcReduction="10000"/>
          </a:bodyPr>
          <a:lstStyle/>
          <a:p>
            <a:pPr>
              <a:buNone/>
            </a:pPr>
            <a:endParaRPr lang="en-US" dirty="0"/>
          </a:p>
          <a:p>
            <a:pPr marL="596646" indent="-514350">
              <a:buNone/>
            </a:pPr>
            <a:r>
              <a:rPr lang="en-US" sz="2600" dirty="0">
                <a:latin typeface="Times New Roman" pitchFamily="18" charset="0"/>
                <a:cs typeface="Times New Roman" pitchFamily="18" charset="0"/>
              </a:rPr>
              <a:t>The  major reasons for the drop-offs observed were-</a:t>
            </a:r>
          </a:p>
          <a:p>
            <a:pPr marL="596646" lvl="0" indent="-514350">
              <a:buFont typeface="+mj-lt"/>
              <a:buAutoNum type="arabicPeriod"/>
            </a:pPr>
            <a:r>
              <a:rPr lang="en-US" sz="2600" dirty="0">
                <a:latin typeface="Times New Roman" pitchFamily="18" charset="0"/>
                <a:cs typeface="Times New Roman" pitchFamily="18" charset="0"/>
              </a:rPr>
              <a:t>Missed traffic to the site due to site not opening, high loading time, heavy load on website etc.</a:t>
            </a:r>
          </a:p>
          <a:p>
            <a:pPr marL="596646" lvl="0" indent="-514350">
              <a:buFont typeface="+mj-lt"/>
              <a:buAutoNum type="arabicPeriod"/>
            </a:pPr>
            <a:r>
              <a:rPr lang="en-US" sz="2600" dirty="0">
                <a:latin typeface="Times New Roman" pitchFamily="18" charset="0"/>
                <a:cs typeface="Times New Roman" pitchFamily="18" charset="0"/>
              </a:rPr>
              <a:t>Delay in attending the cases</a:t>
            </a:r>
          </a:p>
          <a:p>
            <a:pPr marL="596646" lvl="0" indent="-514350">
              <a:buFont typeface="+mj-lt"/>
              <a:buAutoNum type="arabicPeriod"/>
            </a:pPr>
            <a:r>
              <a:rPr lang="en-US" sz="2600" dirty="0">
                <a:latin typeface="Times New Roman" pitchFamily="18" charset="0"/>
                <a:cs typeface="Times New Roman" pitchFamily="18" charset="0"/>
              </a:rPr>
              <a:t>Missing the calls</a:t>
            </a:r>
          </a:p>
          <a:p>
            <a:pPr marL="596646" lvl="0" indent="-514350">
              <a:buFont typeface="+mj-lt"/>
              <a:buAutoNum type="arabicPeriod"/>
            </a:pPr>
            <a:r>
              <a:rPr lang="en-US" sz="2600" dirty="0">
                <a:latin typeface="Times New Roman" pitchFamily="18" charset="0"/>
                <a:cs typeface="Times New Roman" pitchFamily="18" charset="0"/>
              </a:rPr>
              <a:t>Improper guidance to the patients- Difference in the information provided by Credi employee and the healthcare facility</a:t>
            </a:r>
          </a:p>
          <a:p>
            <a:pPr marL="596646" lvl="0" indent="-514350">
              <a:buFont typeface="+mj-lt"/>
              <a:buAutoNum type="arabicPeriod"/>
            </a:pPr>
            <a:r>
              <a:rPr lang="en-US" sz="2600" dirty="0">
                <a:latin typeface="Times New Roman" pitchFamily="18" charset="0"/>
                <a:cs typeface="Times New Roman" pitchFamily="18" charset="0"/>
              </a:rPr>
              <a:t>Incomplete follow-ups- Maybe due to negligence of the employee or no interest of the patient to share the details.</a:t>
            </a:r>
          </a:p>
          <a:p>
            <a:pPr marL="596646" lvl="0" indent="-514350">
              <a:buFont typeface="+mj-lt"/>
              <a:buAutoNum type="arabicPeriod"/>
            </a:pPr>
            <a:r>
              <a:rPr lang="en-US" sz="2600" dirty="0">
                <a:latin typeface="Times New Roman" pitchFamily="18" charset="0"/>
                <a:cs typeface="Times New Roman" pitchFamily="18" charset="0"/>
              </a:rPr>
              <a:t>No information or incorrect information for the admissions</a:t>
            </a:r>
          </a:p>
          <a:p>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17260017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itchFamily="18" charset="0"/>
                <a:cs typeface="Times New Roman" pitchFamily="18" charset="0"/>
              </a:rPr>
              <a:t>Recommendations:</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066800"/>
            <a:ext cx="7498080" cy="5562600"/>
          </a:xfrm>
        </p:spPr>
        <p:txBody>
          <a:bodyPr>
            <a:normAutofit fontScale="70000" lnSpcReduction="20000"/>
          </a:bodyPr>
          <a:lstStyle/>
          <a:p>
            <a:pPr lvl="0"/>
            <a:r>
              <a:rPr lang="en-US" dirty="0">
                <a:latin typeface="Times New Roman" pitchFamily="18" charset="0"/>
                <a:cs typeface="Times New Roman" pitchFamily="18" charset="0"/>
              </a:rPr>
              <a:t>The requests received should be prioritized for handling according to the first concern or urgency and according to the consultation time required</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Admin </a:t>
            </a:r>
            <a:r>
              <a:rPr lang="en-US" b="1" dirty="0">
                <a:latin typeface="Times New Roman" pitchFamily="18" charset="0"/>
                <a:cs typeface="Times New Roman" pitchFamily="18" charset="0"/>
              </a:rPr>
              <a:t>Queuing System</a:t>
            </a:r>
            <a:r>
              <a:rPr lang="en-US" b="1" dirty="0" smtClean="0">
                <a:latin typeface="Times New Roman" pitchFamily="18" charset="0"/>
                <a:cs typeface="Times New Roman" pitchFamily="18" charset="0"/>
              </a:rPr>
              <a:t>.</a:t>
            </a:r>
          </a:p>
          <a:p>
            <a:pPr lvl="0"/>
            <a:endParaRPr lang="en-US" b="1" dirty="0">
              <a:latin typeface="Times New Roman" pitchFamily="18" charset="0"/>
              <a:cs typeface="Times New Roman" pitchFamily="18" charset="0"/>
            </a:endParaRPr>
          </a:p>
          <a:p>
            <a:pPr lvl="0"/>
            <a:r>
              <a:rPr lang="en-US" dirty="0">
                <a:latin typeface="Times New Roman" pitchFamily="18" charset="0"/>
                <a:cs typeface="Times New Roman" pitchFamily="18" charset="0"/>
              </a:rPr>
              <a:t>Introduction of </a:t>
            </a:r>
            <a:r>
              <a:rPr lang="en-US" b="1" dirty="0">
                <a:latin typeface="Times New Roman" pitchFamily="18" charset="0"/>
                <a:cs typeface="Times New Roman" pitchFamily="18" charset="0"/>
              </a:rPr>
              <a:t>buffer time</a:t>
            </a:r>
            <a:r>
              <a:rPr lang="en-US" dirty="0">
                <a:latin typeface="Times New Roman" pitchFamily="18" charset="0"/>
                <a:cs typeface="Times New Roman" pitchFamily="18" charset="0"/>
              </a:rPr>
              <a:t>. Earlier there was no buffer time between two calls, which led to computation of higher abandon rate.( Number of calls that went unanswered</a:t>
            </a:r>
            <a:r>
              <a:rPr lang="en-US" dirty="0" smtClean="0">
                <a:latin typeface="Times New Roman" pitchFamily="18" charset="0"/>
                <a:cs typeface="Times New Roman" pitchFamily="18" charset="0"/>
              </a:rPr>
              <a:t>)</a:t>
            </a:r>
          </a:p>
          <a:p>
            <a:pPr lvl="0"/>
            <a:endParaRPr lang="en-US" dirty="0">
              <a:latin typeface="Times New Roman" pitchFamily="18" charset="0"/>
              <a:cs typeface="Times New Roman" pitchFamily="18" charset="0"/>
            </a:endParaRPr>
          </a:p>
          <a:p>
            <a:pPr lvl="0"/>
            <a:r>
              <a:rPr lang="en-US" b="1" dirty="0">
                <a:latin typeface="Times New Roman" pitchFamily="18" charset="0"/>
                <a:cs typeface="Times New Roman" pitchFamily="18" charset="0"/>
              </a:rPr>
              <a:t>Metricized employee productivity</a:t>
            </a:r>
            <a:r>
              <a:rPr lang="en-US" dirty="0">
                <a:latin typeface="Times New Roman" pitchFamily="18" charset="0"/>
                <a:cs typeface="Times New Roman" pitchFamily="18" charset="0"/>
              </a:rPr>
              <a:t>: Introduced new performance </a:t>
            </a:r>
            <a:r>
              <a:rPr lang="en-US" dirty="0" smtClean="0">
                <a:latin typeface="Times New Roman" pitchFamily="18" charset="0"/>
                <a:cs typeface="Times New Roman" pitchFamily="18" charset="0"/>
              </a:rPr>
              <a:t>indicator </a:t>
            </a:r>
            <a:r>
              <a:rPr lang="en-US" dirty="0">
                <a:latin typeface="Times New Roman" pitchFamily="18" charset="0"/>
                <a:cs typeface="Times New Roman" pitchFamily="18" charset="0"/>
              </a:rPr>
              <a:t>that is utilization rate, which is defined by amount of time </a:t>
            </a:r>
            <a:r>
              <a:rPr lang="en-US" dirty="0" smtClean="0">
                <a:latin typeface="Times New Roman" pitchFamily="18" charset="0"/>
                <a:cs typeface="Times New Roman" pitchFamily="18" charset="0"/>
              </a:rPr>
              <a:t>employee </a:t>
            </a:r>
            <a:r>
              <a:rPr lang="en-US" dirty="0">
                <a:latin typeface="Times New Roman" pitchFamily="18" charset="0"/>
                <a:cs typeface="Times New Roman" pitchFamily="18" charset="0"/>
              </a:rPr>
              <a:t>was busy on a call in the total available time in a shift</a:t>
            </a:r>
            <a:r>
              <a:rPr lang="en-US" dirty="0" smtClean="0">
                <a:latin typeface="Times New Roman" pitchFamily="18" charset="0"/>
                <a:cs typeface="Times New Roman" pitchFamily="18" charset="0"/>
              </a:rPr>
              <a:t>.</a:t>
            </a:r>
          </a:p>
          <a:p>
            <a:pPr marL="82296" lvl="0" indent="0">
              <a:buNone/>
            </a:pP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Introduce </a:t>
            </a:r>
            <a:r>
              <a:rPr lang="en-US" b="1" dirty="0">
                <a:latin typeface="Times New Roman" pitchFamily="18" charset="0"/>
                <a:cs typeface="Times New Roman" pitchFamily="18" charset="0"/>
              </a:rPr>
              <a:t>priority bifurcation for calls </a:t>
            </a:r>
            <a:r>
              <a:rPr lang="en-US" dirty="0">
                <a:latin typeface="Times New Roman" pitchFamily="18" charset="0"/>
                <a:cs typeface="Times New Roman" pitchFamily="18" charset="0"/>
              </a:rPr>
              <a:t>to classify requests on criticality of need for follow up. </a:t>
            </a:r>
          </a:p>
          <a:p>
            <a:pPr marL="82296" indent="0">
              <a:buNone/>
            </a:pPr>
            <a:r>
              <a:rPr lang="en-US" dirty="0">
                <a:latin typeface="Times New Roman" pitchFamily="18" charset="0"/>
                <a:cs typeface="Times New Roman" pitchFamily="18" charset="0"/>
              </a:rPr>
              <a:t> </a:t>
            </a:r>
          </a:p>
          <a:p>
            <a:endParaRPr lang="en-US" dirty="0" smtClean="0">
              <a:latin typeface="Times New Roman" pitchFamily="18" charset="0"/>
              <a:cs typeface="Times New Roman" pitchFamily="18" charset="0"/>
            </a:endParaRPr>
          </a:p>
          <a:p>
            <a:endParaRPr lang="en-US" dirty="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a:bodyPr>
          <a:lstStyle/>
          <a:p>
            <a:pPr lvl="0"/>
            <a:r>
              <a:rPr lang="en-US" sz="2200" dirty="0">
                <a:latin typeface="Times New Roman" pitchFamily="18" charset="0"/>
                <a:cs typeface="Times New Roman" pitchFamily="18" charset="0"/>
              </a:rPr>
              <a:t>Use of </a:t>
            </a:r>
            <a:r>
              <a:rPr lang="en-US" sz="2200" b="1" dirty="0">
                <a:latin typeface="Times New Roman" pitchFamily="18" charset="0"/>
                <a:cs typeface="Times New Roman" pitchFamily="18" charset="0"/>
              </a:rPr>
              <a:t>RPA</a:t>
            </a:r>
            <a:r>
              <a:rPr lang="en-US" sz="2200" dirty="0">
                <a:latin typeface="Times New Roman" pitchFamily="18" charset="0"/>
                <a:cs typeface="Times New Roman" pitchFamily="18" charset="0"/>
              </a:rPr>
              <a:t> (Robotic Process Automation) to automate the exhaustive and non-essential process- Example- Automatic ISD country codes for the international patients</a:t>
            </a:r>
            <a:r>
              <a:rPr lang="en-US" sz="2200" dirty="0" smtClean="0">
                <a:latin typeface="Times New Roman" pitchFamily="18" charset="0"/>
                <a:cs typeface="Times New Roman" pitchFamily="18" charset="0"/>
              </a:rPr>
              <a:t>.</a:t>
            </a:r>
          </a:p>
          <a:p>
            <a:pPr lvl="0"/>
            <a:endParaRPr lang="en-US" sz="2200" dirty="0">
              <a:latin typeface="Times New Roman" pitchFamily="18" charset="0"/>
              <a:cs typeface="Times New Roman" pitchFamily="18" charset="0"/>
            </a:endParaRPr>
          </a:p>
          <a:p>
            <a:pPr lvl="0"/>
            <a:r>
              <a:rPr lang="en-US" sz="2200" dirty="0">
                <a:latin typeface="Times New Roman" pitchFamily="18" charset="0"/>
                <a:cs typeface="Times New Roman" pitchFamily="18" charset="0"/>
              </a:rPr>
              <a:t>Provision of </a:t>
            </a:r>
            <a:r>
              <a:rPr lang="en-US" sz="2200" b="1" dirty="0" smtClean="0">
                <a:latin typeface="Times New Roman" pitchFamily="18" charset="0"/>
                <a:cs typeface="Times New Roman" pitchFamily="18" charset="0"/>
              </a:rPr>
              <a:t>separate tabs </a:t>
            </a:r>
            <a:r>
              <a:rPr lang="en-US" sz="2200" dirty="0" smtClean="0">
                <a:latin typeface="Times New Roman" pitchFamily="18" charset="0"/>
                <a:cs typeface="Times New Roman" pitchFamily="18" charset="0"/>
              </a:rPr>
              <a:t>to </a:t>
            </a:r>
            <a:r>
              <a:rPr lang="en-US" sz="2200" dirty="0">
                <a:latin typeface="Times New Roman" pitchFamily="18" charset="0"/>
                <a:cs typeface="Times New Roman" pitchFamily="18" charset="0"/>
              </a:rPr>
              <a:t>track the cases with the medical signs &amp; </a:t>
            </a:r>
            <a:r>
              <a:rPr lang="en-US" sz="2200" dirty="0" smtClean="0">
                <a:latin typeface="Times New Roman" pitchFamily="18" charset="0"/>
                <a:cs typeface="Times New Roman" pitchFamily="18" charset="0"/>
              </a:rPr>
              <a:t>symptoms. </a:t>
            </a:r>
          </a:p>
          <a:p>
            <a:pPr marL="82296" lvl="0" indent="0">
              <a:buNone/>
            </a:pPr>
            <a:endParaRPr lang="en-US" sz="2200" dirty="0">
              <a:latin typeface="Times New Roman" pitchFamily="18" charset="0"/>
              <a:cs typeface="Times New Roman" pitchFamily="18" charset="0"/>
            </a:endParaRPr>
          </a:p>
          <a:p>
            <a:pPr lvl="0"/>
            <a:r>
              <a:rPr lang="en-US" sz="2200" b="1" dirty="0">
                <a:latin typeface="Times New Roman" pitchFamily="18" charset="0"/>
                <a:cs typeface="Times New Roman" pitchFamily="18" charset="0"/>
              </a:rPr>
              <a:t>Follow-up</a:t>
            </a:r>
            <a:r>
              <a:rPr lang="en-US" sz="2200" dirty="0">
                <a:latin typeface="Times New Roman" pitchFamily="18" charset="0"/>
                <a:cs typeface="Times New Roman" pitchFamily="18" charset="0"/>
              </a:rPr>
              <a:t> of serious and acute illness </a:t>
            </a:r>
            <a:r>
              <a:rPr lang="en-US" sz="2200" dirty="0" smtClean="0">
                <a:latin typeface="Times New Roman" pitchFamily="18" charset="0"/>
                <a:cs typeface="Times New Roman" pitchFamily="18" charset="0"/>
              </a:rPr>
              <a:t>patients. Example- </a:t>
            </a:r>
            <a:r>
              <a:rPr lang="en-US" sz="2200" dirty="0">
                <a:latin typeface="Times New Roman" pitchFamily="18" charset="0"/>
                <a:cs typeface="Times New Roman" pitchFamily="18" charset="0"/>
              </a:rPr>
              <a:t>cardiology and oncology cases</a:t>
            </a:r>
            <a:r>
              <a:rPr lang="en-US" sz="2200" dirty="0" smtClean="0">
                <a:latin typeface="Times New Roman" pitchFamily="18" charset="0"/>
                <a:cs typeface="Times New Roman" pitchFamily="18" charset="0"/>
              </a:rPr>
              <a:t>.</a:t>
            </a:r>
          </a:p>
          <a:p>
            <a:pPr marL="82296" lvl="0" indent="0">
              <a:buNone/>
            </a:pPr>
            <a:endParaRPr lang="en-US" sz="2200" dirty="0" smtClean="0">
              <a:latin typeface="Times New Roman" pitchFamily="18" charset="0"/>
              <a:cs typeface="Times New Roman" pitchFamily="18" charset="0"/>
            </a:endParaRPr>
          </a:p>
          <a:p>
            <a:r>
              <a:rPr lang="en-US" sz="2200" dirty="0">
                <a:latin typeface="Times New Roman" pitchFamily="18" charset="0"/>
                <a:cs typeface="Times New Roman" pitchFamily="18" charset="0"/>
              </a:rPr>
              <a:t>Introduction of </a:t>
            </a:r>
            <a:r>
              <a:rPr lang="en-US" sz="2200" b="1" dirty="0">
                <a:latin typeface="Times New Roman" pitchFamily="18" charset="0"/>
                <a:cs typeface="Times New Roman" pitchFamily="18" charset="0"/>
              </a:rPr>
              <a:t>local languages </a:t>
            </a:r>
            <a:r>
              <a:rPr lang="en-US" sz="2200" dirty="0" smtClean="0">
                <a:latin typeface="Times New Roman" pitchFamily="18" charset="0"/>
                <a:cs typeface="Times New Roman" pitchFamily="18" charset="0"/>
              </a:rPr>
              <a:t>on </a:t>
            </a:r>
            <a:r>
              <a:rPr lang="en-US" sz="2200" dirty="0">
                <a:latin typeface="Times New Roman" pitchFamily="18" charset="0"/>
                <a:cs typeface="Times New Roman" pitchFamily="18" charset="0"/>
              </a:rPr>
              <a:t>the website and app. </a:t>
            </a:r>
          </a:p>
          <a:p>
            <a:pPr lvl="0"/>
            <a:endParaRPr lang="en-US" sz="2200" dirty="0">
              <a:latin typeface="Times New Roman" pitchFamily="18" charset="0"/>
              <a:cs typeface="Times New Roman" pitchFamily="18" charset="0"/>
            </a:endParaRPr>
          </a:p>
          <a:p>
            <a:pPr lvl="0">
              <a:buNone/>
            </a:pPr>
            <a:endParaRPr lang="en-US" sz="2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latin typeface="Times New Roman" pitchFamily="18" charset="0"/>
                <a:cs typeface="Times New Roman" pitchFamily="18" charset="0"/>
              </a:rPr>
              <a:t>Conclusion:</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200" dirty="0">
                <a:latin typeface="Times New Roman" pitchFamily="18" charset="0"/>
                <a:cs typeface="Times New Roman" pitchFamily="18" charset="0"/>
              </a:rPr>
              <a:t>This </a:t>
            </a:r>
            <a:r>
              <a:rPr lang="en-US" sz="2200" dirty="0" smtClean="0">
                <a:latin typeface="Times New Roman" pitchFamily="18" charset="0"/>
                <a:cs typeface="Times New Roman" pitchFamily="18" charset="0"/>
              </a:rPr>
              <a:t>helped </a:t>
            </a:r>
            <a:r>
              <a:rPr lang="en-US" sz="2200" dirty="0">
                <a:latin typeface="Times New Roman" pitchFamily="18" charset="0"/>
                <a:cs typeface="Times New Roman" pitchFamily="18" charset="0"/>
              </a:rPr>
              <a:t>us to understand the </a:t>
            </a:r>
            <a:r>
              <a:rPr lang="en-US" sz="2200" dirty="0" smtClean="0">
                <a:latin typeface="Times New Roman" pitchFamily="18" charset="0"/>
                <a:cs typeface="Times New Roman" pitchFamily="18" charset="0"/>
              </a:rPr>
              <a:t>drop-offs/ </a:t>
            </a:r>
            <a:r>
              <a:rPr lang="en-US" sz="2200" dirty="0">
                <a:latin typeface="Times New Roman" pitchFamily="18" charset="0"/>
                <a:cs typeface="Times New Roman" pitchFamily="18" charset="0"/>
              </a:rPr>
              <a:t>gaps between the process flows. </a:t>
            </a:r>
            <a:r>
              <a:rPr lang="en-US" sz="2200" dirty="0" smtClean="0">
                <a:latin typeface="Times New Roman" pitchFamily="18" charset="0"/>
                <a:cs typeface="Times New Roman" pitchFamily="18" charset="0"/>
              </a:rPr>
              <a:t>These </a:t>
            </a:r>
            <a:r>
              <a:rPr lang="en-US" sz="2200" dirty="0">
                <a:latin typeface="Times New Roman" pitchFamily="18" charset="0"/>
                <a:cs typeface="Times New Roman" pitchFamily="18" charset="0"/>
              </a:rPr>
              <a:t>can be filled by re-engineering of the current process </a:t>
            </a:r>
            <a:r>
              <a:rPr lang="en-US" sz="2200" dirty="0" smtClean="0">
                <a:latin typeface="Times New Roman" pitchFamily="18" charset="0"/>
                <a:cs typeface="Times New Roman" pitchFamily="18" charset="0"/>
              </a:rPr>
              <a:t>flow and </a:t>
            </a:r>
            <a:r>
              <a:rPr lang="en-US" sz="2200" dirty="0">
                <a:latin typeface="Times New Roman" pitchFamily="18" charset="0"/>
                <a:cs typeface="Times New Roman" pitchFamily="18" charset="0"/>
              </a:rPr>
              <a:t>utilizing the recommendations provided. </a:t>
            </a:r>
          </a:p>
          <a:p>
            <a:pPr marL="82296" indent="0">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Image result for thank you images"/>
          <p:cNvPicPr>
            <a:picLocks noChangeAspect="1" noChangeArrowheads="1"/>
          </p:cNvPicPr>
          <p:nvPr/>
        </p:nvPicPr>
        <p:blipFill>
          <a:blip r:embed="rId2" cstate="print"/>
          <a:srcRect/>
          <a:stretch>
            <a:fillRect/>
          </a:stretch>
        </p:blipFill>
        <p:spPr bwMode="auto">
          <a:xfrm>
            <a:off x="26087" y="1066800"/>
            <a:ext cx="9117913" cy="4953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latin typeface="Times New Roman" pitchFamily="18" charset="0"/>
                <a:cs typeface="Times New Roman" pitchFamily="18" charset="0"/>
              </a:rPr>
              <a:t>The Credihealth Solution</a:t>
            </a:r>
          </a:p>
        </p:txBody>
      </p:sp>
      <p:sp>
        <p:nvSpPr>
          <p:cNvPr id="3" name="Content Placeholder 2"/>
          <p:cNvSpPr>
            <a:spLocks noGrp="1"/>
          </p:cNvSpPr>
          <p:nvPr>
            <p:ph idx="1"/>
          </p:nvPr>
        </p:nvSpPr>
        <p:spPr/>
        <p:txBody>
          <a:bodyPr>
            <a:normAutofit fontScale="77500" lnSpcReduction="20000"/>
          </a:bodyPr>
          <a:lstStyle/>
          <a:p>
            <a:r>
              <a:rPr lang="en-IN" sz="2600" b="1" dirty="0">
                <a:latin typeface="Times New Roman" pitchFamily="18" charset="0"/>
                <a:cs typeface="Times New Roman" pitchFamily="18" charset="0"/>
              </a:rPr>
              <a:t>Discovery &amp; Search - Online</a:t>
            </a:r>
            <a:r>
              <a:rPr lang="en-IN" sz="2600" dirty="0">
                <a:latin typeface="Times New Roman" pitchFamily="18" charset="0"/>
                <a:cs typeface="Times New Roman" pitchFamily="18" charset="0"/>
              </a:rPr>
              <a:t>: Provide extensive information to help users make an informed decision on their treatment</a:t>
            </a:r>
          </a:p>
          <a:p>
            <a:pPr lvl="1"/>
            <a:r>
              <a:rPr lang="en-IN" sz="2600" dirty="0">
                <a:latin typeface="Times New Roman" pitchFamily="18" charset="0"/>
                <a:cs typeface="Times New Roman" pitchFamily="18" charset="0"/>
              </a:rPr>
              <a:t>Comprehensive database of Hospitals &amp; Doctors</a:t>
            </a:r>
          </a:p>
          <a:p>
            <a:pPr lvl="1"/>
            <a:r>
              <a:rPr lang="en-IN" sz="2600" dirty="0">
                <a:latin typeface="Times New Roman" pitchFamily="18" charset="0"/>
                <a:cs typeface="Times New Roman" pitchFamily="18" charset="0"/>
              </a:rPr>
              <a:t>Pre-recorded Doctor interviews, Articles and patient feedback on hospitalization and treatment</a:t>
            </a:r>
          </a:p>
          <a:p>
            <a:endParaRPr lang="en-IN" sz="2600" dirty="0">
              <a:latin typeface="Times New Roman" pitchFamily="18" charset="0"/>
              <a:cs typeface="Times New Roman" pitchFamily="18" charset="0"/>
            </a:endParaRPr>
          </a:p>
          <a:p>
            <a:r>
              <a:rPr lang="en-IN" sz="2600" b="1" dirty="0">
                <a:latin typeface="Times New Roman" pitchFamily="18" charset="0"/>
                <a:cs typeface="Times New Roman" pitchFamily="18" charset="0"/>
              </a:rPr>
              <a:t>Quality &amp; Trust - The Personal touch:</a:t>
            </a:r>
            <a:endParaRPr lang="en-IN" sz="2600" dirty="0">
              <a:latin typeface="Times New Roman" pitchFamily="18" charset="0"/>
              <a:cs typeface="Times New Roman" pitchFamily="18" charset="0"/>
            </a:endParaRPr>
          </a:p>
          <a:p>
            <a:pPr lvl="1"/>
            <a:r>
              <a:rPr lang="en-IN" sz="2600" dirty="0">
                <a:latin typeface="Times New Roman" pitchFamily="18" charset="0"/>
                <a:cs typeface="Times New Roman" pitchFamily="18" charset="0"/>
              </a:rPr>
              <a:t>In-house Doctor team provides reliable inputs &amp; clarifications</a:t>
            </a:r>
          </a:p>
          <a:p>
            <a:pPr lvl="1"/>
            <a:r>
              <a:rPr lang="en-IN" sz="2600" dirty="0">
                <a:latin typeface="Times New Roman" pitchFamily="18" charset="0"/>
                <a:cs typeface="Times New Roman" pitchFamily="18" charset="0"/>
              </a:rPr>
              <a:t>Transparent comparison of procedure pricing across hospitals</a:t>
            </a:r>
          </a:p>
          <a:p>
            <a:endParaRPr lang="en-IN" sz="2600" dirty="0">
              <a:latin typeface="Times New Roman" pitchFamily="18" charset="0"/>
              <a:cs typeface="Times New Roman" pitchFamily="18" charset="0"/>
            </a:endParaRPr>
          </a:p>
          <a:p>
            <a:r>
              <a:rPr lang="en-IN" sz="2600" b="1" dirty="0">
                <a:latin typeface="Times New Roman" pitchFamily="18" charset="0"/>
                <a:cs typeface="Times New Roman" pitchFamily="18" charset="0"/>
              </a:rPr>
              <a:t>Convenience - Offline:</a:t>
            </a:r>
            <a:endParaRPr lang="en-IN" sz="2600" dirty="0">
              <a:latin typeface="Times New Roman" pitchFamily="18" charset="0"/>
              <a:cs typeface="Times New Roman" pitchFamily="18" charset="0"/>
            </a:endParaRPr>
          </a:p>
          <a:p>
            <a:pPr lvl="1"/>
            <a:r>
              <a:rPr lang="en-IN" sz="2600" dirty="0">
                <a:latin typeface="Times New Roman" pitchFamily="18" charset="0"/>
                <a:cs typeface="Times New Roman" pitchFamily="18" charset="0"/>
              </a:rPr>
              <a:t>Project </a:t>
            </a:r>
            <a:r>
              <a:rPr lang="en-IN" sz="2600" dirty="0" smtClean="0">
                <a:latin typeface="Times New Roman" pitchFamily="18" charset="0"/>
                <a:cs typeface="Times New Roman" pitchFamily="18" charset="0"/>
              </a:rPr>
              <a:t>management team guides and oversees </a:t>
            </a:r>
            <a:r>
              <a:rPr lang="en-IN" sz="2600" dirty="0">
                <a:latin typeface="Times New Roman" pitchFamily="18" charset="0"/>
                <a:cs typeface="Times New Roman" pitchFamily="18" charset="0"/>
              </a:rPr>
              <a:t>the entire </a:t>
            </a:r>
            <a:r>
              <a:rPr lang="en-IN" sz="2600" dirty="0" smtClean="0">
                <a:latin typeface="Times New Roman" pitchFamily="18" charset="0"/>
                <a:cs typeface="Times New Roman" pitchFamily="18" charset="0"/>
              </a:rPr>
              <a:t>hospitalization process even after discharge. ( post operative care)</a:t>
            </a:r>
            <a:endParaRPr lang="en-IN" sz="2600" dirty="0">
              <a:latin typeface="Times New Roman" pitchFamily="18" charset="0"/>
              <a:cs typeface="Times New Roman" pitchFamily="18" charset="0"/>
            </a:endParaRPr>
          </a:p>
          <a:p>
            <a:pPr marL="82296" indent="0">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
            </a:r>
            <a:br>
              <a:rPr lang="en-US" dirty="0"/>
            </a:br>
            <a:endParaRPr lang="en-US" dirty="0"/>
          </a:p>
        </p:txBody>
      </p:sp>
      <p:sp>
        <p:nvSpPr>
          <p:cNvPr id="3" name="Subtitle 2"/>
          <p:cNvSpPr>
            <a:spLocks noGrp="1"/>
          </p:cNvSpPr>
          <p:nvPr>
            <p:ph type="subTitle" idx="1"/>
          </p:nvPr>
        </p:nvSpPr>
        <p:spPr>
          <a:xfrm>
            <a:off x="1371600" y="1905000"/>
            <a:ext cx="7162800" cy="2667000"/>
          </a:xfrm>
        </p:spPr>
        <p:txBody>
          <a:bodyPr>
            <a:noAutofit/>
          </a:bodyPr>
          <a:lstStyle/>
          <a:p>
            <a:r>
              <a:rPr lang="en-US" sz="2400" b="1" dirty="0">
                <a:latin typeface="Times New Roman" pitchFamily="18" charset="0"/>
                <a:cs typeface="Times New Roman" pitchFamily="18" charset="0"/>
              </a:rPr>
              <a:t>Situational analysis of work flow of </a:t>
            </a:r>
            <a:r>
              <a:rPr lang="en-US" sz="2400" b="1" dirty="0" err="1">
                <a:latin typeface="Times New Roman" pitchFamily="18" charset="0"/>
                <a:cs typeface="Times New Roman" pitchFamily="18" charset="0"/>
              </a:rPr>
              <a:t>Credihealth</a:t>
            </a:r>
            <a:r>
              <a:rPr lang="en-US" sz="2400" b="1" dirty="0">
                <a:latin typeface="Times New Roman" pitchFamily="18" charset="0"/>
                <a:cs typeface="Times New Roman" pitchFamily="18" charset="0"/>
              </a:rPr>
              <a:t>: an e-healthcare service</a:t>
            </a:r>
            <a:endParaRPr lang="en-US" sz="2400" dirty="0">
              <a:latin typeface="Times New Roman" pitchFamily="18" charset="0"/>
              <a:cs typeface="Times New Roman" pitchFamily="18" charset="0"/>
            </a:endParaRPr>
          </a:p>
          <a:p>
            <a:r>
              <a:rPr lang="en-US" sz="4000" dirty="0"/>
              <a:t> </a:t>
            </a:r>
          </a:p>
          <a:p>
            <a:endParaRPr lang="en-US" sz="4000" b="1"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itchFamily="18" charset="0"/>
                <a:cs typeface="Times New Roman" pitchFamily="18" charset="0"/>
              </a:rPr>
              <a:t>Aim Of </a:t>
            </a:r>
            <a:r>
              <a:rPr lang="en-US" sz="2400" b="1" dirty="0" smtClean="0">
                <a:latin typeface="Times New Roman" pitchFamily="18" charset="0"/>
                <a:cs typeface="Times New Roman" pitchFamily="18" charset="0"/>
              </a:rPr>
              <a:t>Research:</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82296" indent="0">
              <a:buNone/>
            </a:pPr>
            <a:r>
              <a:rPr lang="en-US" sz="2200" dirty="0" smtClean="0">
                <a:latin typeface="Times New Roman" pitchFamily="18" charset="0"/>
                <a:cs typeface="Times New Roman" pitchFamily="18" charset="0"/>
              </a:rPr>
              <a:t>we </a:t>
            </a:r>
            <a:r>
              <a:rPr lang="en-US" sz="2200" dirty="0">
                <a:latin typeface="Times New Roman" pitchFamily="18" charset="0"/>
                <a:cs typeface="Times New Roman" pitchFamily="18" charset="0"/>
              </a:rPr>
              <a:t>aim to streamline the work flow to increase the effectiveness and productivity of the medical team which gives assistance to the patients, hence enhancing the rate of conversion of the </a:t>
            </a:r>
            <a:r>
              <a:rPr lang="en-US" sz="2200" dirty="0" err="1">
                <a:latin typeface="Times New Roman" pitchFamily="18" charset="0"/>
                <a:cs typeface="Times New Roman" pitchFamily="18" charset="0"/>
              </a:rPr>
              <a:t>credi</a:t>
            </a:r>
            <a:r>
              <a:rPr lang="en-US" sz="2200" dirty="0">
                <a:latin typeface="Times New Roman" pitchFamily="18" charset="0"/>
                <a:cs typeface="Times New Roman" pitchFamily="18" charset="0"/>
              </a:rPr>
              <a:t> </a:t>
            </a:r>
            <a:r>
              <a:rPr lang="en-US" sz="2200" dirty="0" smtClean="0">
                <a:latin typeface="Times New Roman" pitchFamily="18" charset="0"/>
                <a:cs typeface="Times New Roman" pitchFamily="18" charset="0"/>
              </a:rPr>
              <a:t>patients. </a:t>
            </a:r>
            <a:endParaRPr 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latin typeface="Times New Roman" pitchFamily="18" charset="0"/>
                <a:cs typeface="Times New Roman" pitchFamily="18" charset="0"/>
              </a:rPr>
              <a:t>Research Question:</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82296" indent="0">
              <a:buNone/>
            </a:pPr>
            <a:r>
              <a:rPr lang="en-US" sz="2200" dirty="0" smtClean="0">
                <a:latin typeface="Times New Roman" pitchFamily="18" charset="0"/>
                <a:cs typeface="Times New Roman" pitchFamily="18" charset="0"/>
              </a:rPr>
              <a:t>How </a:t>
            </a:r>
            <a:r>
              <a:rPr lang="en-US" sz="2200" dirty="0">
                <a:latin typeface="Times New Roman" pitchFamily="18" charset="0"/>
                <a:cs typeface="Times New Roman" pitchFamily="18" charset="0"/>
              </a:rPr>
              <a:t>can we go about improving the conversion rates of patient admissions through </a:t>
            </a:r>
            <a:r>
              <a:rPr lang="en-US" sz="2200" dirty="0" err="1">
                <a:latin typeface="Times New Roman" pitchFamily="18" charset="0"/>
                <a:cs typeface="Times New Roman" pitchFamily="18" charset="0"/>
              </a:rPr>
              <a:t>Credihealth</a:t>
            </a:r>
            <a:r>
              <a:rPr lang="en-US" sz="2200" dirty="0">
                <a:latin typeface="Times New Roman" pitchFamily="18" charset="0"/>
                <a:cs typeface="Times New Roman" pitchFamily="18" charset="0"/>
              </a:rPr>
              <a:t>?</a:t>
            </a:r>
          </a:p>
          <a:p>
            <a:pPr marL="82296" indent="0">
              <a:buNone/>
            </a:pPr>
            <a:endParaRPr 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itchFamily="18" charset="0"/>
                <a:cs typeface="Times New Roman" pitchFamily="18" charset="0"/>
              </a:rPr>
              <a:t>Research Objectives:</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82296" indent="0">
              <a:buNone/>
            </a:pPr>
            <a:r>
              <a:rPr lang="en-US" sz="2200" dirty="0" smtClean="0">
                <a:latin typeface="Times New Roman" pitchFamily="18" charset="0"/>
                <a:cs typeface="Times New Roman" pitchFamily="18" charset="0"/>
              </a:rPr>
              <a:t>Identify </a:t>
            </a:r>
            <a:r>
              <a:rPr lang="en-US" sz="2200" dirty="0">
                <a:latin typeface="Times New Roman" pitchFamily="18" charset="0"/>
                <a:cs typeface="Times New Roman" pitchFamily="18" charset="0"/>
              </a:rPr>
              <a:t>the leakages in the patient value chain and propose recommendations to minimize the drop out at each stage of patient journey</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7498080" cy="1143000"/>
          </a:xfrm>
        </p:spPr>
        <p:txBody>
          <a:bodyPr>
            <a:normAutofit/>
          </a:bodyPr>
          <a:lstStyle/>
          <a:p>
            <a:r>
              <a:rPr lang="en-US" sz="2400" b="1" dirty="0">
                <a:latin typeface="Times New Roman" pitchFamily="18" charset="0"/>
                <a:cs typeface="Times New Roman" pitchFamily="18" charset="0"/>
              </a:rPr>
              <a:t>Methodology:</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600" b="1" dirty="0">
                <a:latin typeface="Times New Roman" pitchFamily="18" charset="0"/>
                <a:cs typeface="Times New Roman" pitchFamily="18" charset="0"/>
              </a:rPr>
              <a:t>Study </a:t>
            </a:r>
            <a:r>
              <a:rPr lang="en-US" sz="2600" b="1" dirty="0" smtClean="0">
                <a:latin typeface="Times New Roman" pitchFamily="18" charset="0"/>
                <a:cs typeface="Times New Roman" pitchFamily="18" charset="0"/>
              </a:rPr>
              <a:t>type</a:t>
            </a:r>
            <a:r>
              <a:rPr lang="en-US" sz="26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Analytical, Quantitative ( CRM Patient Data Base </a:t>
            </a:r>
            <a:r>
              <a:rPr lang="en-US" sz="2400" dirty="0" smtClean="0">
                <a:latin typeface="Times New Roman" pitchFamily="18" charset="0"/>
                <a:cs typeface="Times New Roman" pitchFamily="18" charset="0"/>
              </a:rPr>
              <a:t>Analysis) and Qualitative </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Employees’ Interviews and observational) </a:t>
            </a:r>
          </a:p>
          <a:p>
            <a:pPr marL="82296" indent="0">
              <a:buNone/>
            </a:pPr>
            <a:endParaRPr lang="en-US" sz="2600" dirty="0">
              <a:latin typeface="Times New Roman" pitchFamily="18" charset="0"/>
              <a:cs typeface="Times New Roman" pitchFamily="18" charset="0"/>
            </a:endParaRPr>
          </a:p>
          <a:p>
            <a:pPr lvl="0"/>
            <a:r>
              <a:rPr lang="en-US" sz="2600" b="1" dirty="0">
                <a:latin typeface="Times New Roman" pitchFamily="18" charset="0"/>
                <a:cs typeface="Times New Roman" pitchFamily="18" charset="0"/>
              </a:rPr>
              <a:t>Study Area</a:t>
            </a:r>
            <a:r>
              <a:rPr lang="en-US" sz="2600" dirty="0">
                <a:latin typeface="Times New Roman" pitchFamily="18" charset="0"/>
                <a:cs typeface="Times New Roman" pitchFamily="18" charset="0"/>
              </a:rPr>
              <a:t>- </a:t>
            </a:r>
            <a:r>
              <a:rPr lang="en-US" sz="2400" dirty="0">
                <a:latin typeface="Times New Roman" pitchFamily="18" charset="0"/>
                <a:cs typeface="Times New Roman" pitchFamily="18" charset="0"/>
              </a:rPr>
              <a:t>Online data </a:t>
            </a:r>
            <a:r>
              <a:rPr lang="en-US" sz="2400" dirty="0" smtClean="0">
                <a:latin typeface="Times New Roman" pitchFamily="18" charset="0"/>
                <a:cs typeface="Times New Roman" pitchFamily="18" charset="0"/>
              </a:rPr>
              <a:t>of Cities- </a:t>
            </a:r>
            <a:r>
              <a:rPr lang="en-US" sz="2400" dirty="0">
                <a:latin typeface="Times New Roman" pitchFamily="18" charset="0"/>
                <a:cs typeface="Times New Roman" pitchFamily="18" charset="0"/>
              </a:rPr>
              <a:t>Bangalore, Chennai, Delhi-NCR, Hyderabad, </a:t>
            </a:r>
            <a:r>
              <a:rPr lang="en-US" sz="2400" dirty="0" smtClean="0">
                <a:latin typeface="Times New Roman" pitchFamily="18" charset="0"/>
                <a:cs typeface="Times New Roman" pitchFamily="18" charset="0"/>
              </a:rPr>
              <a:t>Kolkata, </a:t>
            </a:r>
            <a:r>
              <a:rPr lang="en-US" sz="2400" dirty="0">
                <a:latin typeface="Times New Roman" pitchFamily="18" charset="0"/>
                <a:cs typeface="Times New Roman" pitchFamily="18" charset="0"/>
              </a:rPr>
              <a:t>Mumbai </a:t>
            </a:r>
            <a:r>
              <a:rPr lang="en-US" sz="2400" dirty="0" smtClean="0">
                <a:latin typeface="Times New Roman" pitchFamily="18" charset="0"/>
                <a:cs typeface="Times New Roman" pitchFamily="18" charset="0"/>
              </a:rPr>
              <a:t>Jaipur</a:t>
            </a:r>
            <a:r>
              <a:rPr lang="en-US" sz="2400" dirty="0">
                <a:latin typeface="Times New Roman" pitchFamily="18" charset="0"/>
                <a:cs typeface="Times New Roman" pitchFamily="18" charset="0"/>
              </a:rPr>
              <a:t>, Indore, Pune and </a:t>
            </a:r>
            <a:r>
              <a:rPr lang="en-US" sz="2400" dirty="0" smtClean="0">
                <a:latin typeface="Times New Roman" pitchFamily="18" charset="0"/>
                <a:cs typeface="Times New Roman" pitchFamily="18" charset="0"/>
              </a:rPr>
              <a:t>Ranchi</a:t>
            </a:r>
          </a:p>
          <a:p>
            <a:pPr marL="82296" lvl="0" indent="0">
              <a:buNone/>
            </a:pPr>
            <a:endParaRPr lang="en-US" sz="2600" dirty="0">
              <a:latin typeface="Times New Roman" pitchFamily="18" charset="0"/>
              <a:cs typeface="Times New Roman" pitchFamily="18" charset="0"/>
            </a:endParaRPr>
          </a:p>
          <a:p>
            <a:pPr lvl="0"/>
            <a:r>
              <a:rPr lang="en-US" sz="2600" b="1" dirty="0">
                <a:latin typeface="Times New Roman" pitchFamily="18" charset="0"/>
                <a:cs typeface="Times New Roman" pitchFamily="18" charset="0"/>
              </a:rPr>
              <a:t>Study </a:t>
            </a:r>
            <a:r>
              <a:rPr lang="en-US" sz="2600" b="1" dirty="0" smtClean="0">
                <a:latin typeface="Times New Roman" pitchFamily="18" charset="0"/>
                <a:cs typeface="Times New Roman" pitchFamily="18" charset="0"/>
              </a:rPr>
              <a:t>Period- </a:t>
            </a:r>
            <a:r>
              <a:rPr lang="en-US" sz="2400" dirty="0" smtClean="0">
                <a:latin typeface="Times New Roman" pitchFamily="18" charset="0"/>
                <a:cs typeface="Times New Roman" pitchFamily="18" charset="0"/>
              </a:rPr>
              <a:t>3 </a:t>
            </a:r>
            <a:r>
              <a:rPr lang="en-US" sz="2400" dirty="0">
                <a:latin typeface="Times New Roman" pitchFamily="18" charset="0"/>
                <a:cs typeface="Times New Roman" pitchFamily="18" charset="0"/>
              </a:rPr>
              <a:t>months (February- April </a:t>
            </a:r>
            <a:r>
              <a:rPr lang="en-US" sz="2400" dirty="0" smtClean="0">
                <a:latin typeface="Times New Roman" pitchFamily="18" charset="0"/>
                <a:cs typeface="Times New Roman" pitchFamily="18" charset="0"/>
              </a:rPr>
              <a:t>2018)</a:t>
            </a:r>
            <a:endParaRPr lang="en-US" sz="2400" dirty="0">
              <a:latin typeface="Times New Roman" pitchFamily="18" charset="0"/>
              <a:cs typeface="Times New Roman" pitchFamily="18" charset="0"/>
            </a:endParaRPr>
          </a:p>
          <a:p>
            <a:pPr lvl="0"/>
            <a:r>
              <a:rPr lang="en-US" sz="2600" b="1" dirty="0">
                <a:latin typeface="Times New Roman" pitchFamily="18" charset="0"/>
                <a:cs typeface="Times New Roman" pitchFamily="18" charset="0"/>
              </a:rPr>
              <a:t>Sample </a:t>
            </a:r>
            <a:r>
              <a:rPr lang="en-US" sz="2600" b="1" dirty="0" smtClean="0">
                <a:latin typeface="Times New Roman" pitchFamily="18" charset="0"/>
                <a:cs typeface="Times New Roman" pitchFamily="18" charset="0"/>
              </a:rPr>
              <a:t>Size- </a:t>
            </a:r>
            <a:r>
              <a:rPr lang="en-US" sz="2400" dirty="0">
                <a:latin typeface="Times New Roman" pitchFamily="18" charset="0"/>
                <a:cs typeface="Times New Roman" pitchFamily="18" charset="0"/>
              </a:rPr>
              <a:t>60 employees </a:t>
            </a:r>
          </a:p>
          <a:p>
            <a:pPr lvl="0"/>
            <a:r>
              <a:rPr lang="en-US" sz="2600" b="1" dirty="0">
                <a:latin typeface="Times New Roman" pitchFamily="18" charset="0"/>
                <a:cs typeface="Times New Roman" pitchFamily="18" charset="0"/>
              </a:rPr>
              <a:t>Sample method- </a:t>
            </a:r>
            <a:r>
              <a:rPr lang="en-US" sz="2400" dirty="0" smtClean="0">
                <a:latin typeface="Times New Roman" pitchFamily="18" charset="0"/>
                <a:cs typeface="Times New Roman" pitchFamily="18" charset="0"/>
              </a:rPr>
              <a:t>Cluster Sampling</a:t>
            </a:r>
            <a:endParaRPr lang="en-US" sz="24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sz="2200" b="1" dirty="0">
                <a:latin typeface="Times New Roman" pitchFamily="18" charset="0"/>
                <a:cs typeface="Times New Roman" pitchFamily="18" charset="0"/>
              </a:rPr>
              <a:t>Data </a:t>
            </a:r>
            <a:r>
              <a:rPr lang="en-US" sz="2200" b="1" dirty="0" smtClean="0">
                <a:latin typeface="Times New Roman" pitchFamily="18" charset="0"/>
                <a:cs typeface="Times New Roman" pitchFamily="18" charset="0"/>
              </a:rPr>
              <a:t>Collection: </a:t>
            </a:r>
            <a:r>
              <a:rPr lang="en-US" sz="2200" dirty="0">
                <a:latin typeface="Times New Roman" pitchFamily="18" charset="0"/>
                <a:cs typeface="Times New Roman" pitchFamily="18" charset="0"/>
              </a:rPr>
              <a:t>In person Interview, Direct Observations</a:t>
            </a:r>
          </a:p>
          <a:p>
            <a:pPr lvl="0"/>
            <a:r>
              <a:rPr lang="en-US" sz="2200" b="1" dirty="0">
                <a:latin typeface="Times New Roman" pitchFamily="18" charset="0"/>
                <a:cs typeface="Times New Roman" pitchFamily="18" charset="0"/>
              </a:rPr>
              <a:t>Limitation in Data Collection:</a:t>
            </a:r>
          </a:p>
          <a:p>
            <a:pPr marL="653796" lvl="0" indent="-571500">
              <a:buFont typeface="+mj-lt"/>
              <a:buAutoNum type="romanLcPeriod"/>
            </a:pPr>
            <a:r>
              <a:rPr lang="en-US" sz="2200" dirty="0">
                <a:latin typeface="Times New Roman" pitchFamily="18" charset="0"/>
                <a:cs typeface="Times New Roman" pitchFamily="18" charset="0"/>
              </a:rPr>
              <a:t>Missed CRM requests</a:t>
            </a:r>
          </a:p>
          <a:p>
            <a:pPr marL="653796" lvl="0" indent="-571500">
              <a:buFont typeface="+mj-lt"/>
              <a:buAutoNum type="romanLcPeriod"/>
            </a:pPr>
            <a:r>
              <a:rPr lang="en-US" sz="2200" dirty="0">
                <a:latin typeface="Times New Roman" pitchFamily="18" charset="0"/>
                <a:cs typeface="Times New Roman" pitchFamily="18" charset="0"/>
              </a:rPr>
              <a:t>Non responding Users</a:t>
            </a:r>
          </a:p>
          <a:p>
            <a:pPr marL="653796" lvl="0" indent="-571500">
              <a:buFont typeface="+mj-lt"/>
              <a:buAutoNum type="romanLcPeriod"/>
            </a:pPr>
            <a:r>
              <a:rPr lang="en-US" sz="2200" dirty="0">
                <a:latin typeface="Times New Roman" pitchFamily="18" charset="0"/>
                <a:cs typeface="Times New Roman" pitchFamily="18" charset="0"/>
              </a:rPr>
              <a:t>Untracked CRM Request</a:t>
            </a:r>
          </a:p>
          <a:p>
            <a:endParaRPr lang="en-US" sz="2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1200</TotalTime>
  <Words>1232</Words>
  <Application>Microsoft Office PowerPoint</Application>
  <PresentationFormat>On-screen Show (4:3)</PresentationFormat>
  <Paragraphs>183</Paragraphs>
  <Slides>26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Solstice</vt:lpstr>
      <vt:lpstr>Picture</vt:lpstr>
      <vt:lpstr>Submitted By:                                     Guided By: Dr. ASHIYA MAHRAN                     Ms. KIRTI UDAYAI Pg/16/10                                              ASSISTANT DEAN                                                         (ACADEMIC &amp; STUDENT AFFAIR)                                                                    </vt:lpstr>
      <vt:lpstr>BACKGROUND</vt:lpstr>
      <vt:lpstr>The Credihealth Solution</vt:lpstr>
      <vt:lpstr> </vt:lpstr>
      <vt:lpstr>Aim Of Research:</vt:lpstr>
      <vt:lpstr>Research Question: </vt:lpstr>
      <vt:lpstr>Research Objectives: </vt:lpstr>
      <vt:lpstr>Methodology: </vt:lpstr>
      <vt:lpstr>PowerPoint Presentation</vt:lpstr>
      <vt:lpstr>Credihealth Process Flow</vt:lpstr>
      <vt:lpstr>User Journey Mapping</vt:lpstr>
      <vt:lpstr>Sources of Requests</vt:lpstr>
      <vt:lpstr>Customer Acquisition Funnel </vt:lpstr>
      <vt:lpstr>Interpretation: The overall conversion rate from requests generated to book an appointment reduces from 67% percent to 51%percent for consultations. This further converts merely 13%  of patients to admissions.     </vt:lpstr>
      <vt:lpstr>Conversion ratio:</vt:lpstr>
      <vt:lpstr>PowerPoint Presentation</vt:lpstr>
      <vt:lpstr>PowerPoint Presentation</vt:lpstr>
      <vt:lpstr>PowerPoint Presentation</vt:lpstr>
      <vt:lpstr>PowerPoint Presentation</vt:lpstr>
      <vt:lpstr>Cause And Effect Diagram</vt:lpstr>
      <vt:lpstr>PowerPoint Presentation</vt:lpstr>
      <vt:lpstr>Reasons of drop-offs</vt:lpstr>
      <vt:lpstr>Recommendations: </vt:lpstr>
      <vt:lpstr>PowerPoint Presentation</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Submitted by</dc:title>
  <dc:creator>Lal</dc:creator>
  <cp:lastModifiedBy>Andaz Mahran</cp:lastModifiedBy>
  <cp:revision>77</cp:revision>
  <dcterms:created xsi:type="dcterms:W3CDTF">2017-05-11T07:09:10Z</dcterms:created>
  <dcterms:modified xsi:type="dcterms:W3CDTF">2018-05-14T02:45:30Z</dcterms:modified>
</cp:coreProperties>
</file>