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Default Extension="svg" ContentType="image/svg+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88" r:id="rId4"/>
    <p:sldId id="289" r:id="rId5"/>
    <p:sldId id="310" r:id="rId6"/>
    <p:sldId id="290" r:id="rId7"/>
    <p:sldId id="291" r:id="rId8"/>
    <p:sldId id="292" r:id="rId9"/>
    <p:sldId id="293" r:id="rId10"/>
    <p:sldId id="286" r:id="rId11"/>
    <p:sldId id="294" r:id="rId12"/>
    <p:sldId id="295" r:id="rId13"/>
    <p:sldId id="296" r:id="rId14"/>
    <p:sldId id="307" r:id="rId15"/>
    <p:sldId id="304" r:id="rId16"/>
    <p:sldId id="301" r:id="rId17"/>
    <p:sldId id="297" r:id="rId18"/>
    <p:sldId id="298" r:id="rId19"/>
    <p:sldId id="299" r:id="rId20"/>
    <p:sldId id="314" r:id="rId21"/>
    <p:sldId id="312" r:id="rId22"/>
    <p:sldId id="313" r:id="rId23"/>
    <p:sldId id="306" r:id="rId24"/>
    <p:sldId id="305" r:id="rId25"/>
    <p:sldId id="315" r:id="rId26"/>
    <p:sldId id="309" r:id="rId27"/>
    <p:sldId id="258" r:id="rId28"/>
    <p:sldId id="259" r:id="rId29"/>
    <p:sldId id="260" r:id="rId30"/>
    <p:sldId id="302" r:id="rId31"/>
    <p:sldId id="262" r:id="rId32"/>
    <p:sldId id="316" r:id="rId33"/>
    <p:sldId id="31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17"/>
    <p:restoredTop sz="94541"/>
  </p:normalViewPr>
  <p:slideViewPr>
    <p:cSldViewPr snapToGrid="0">
      <p:cViewPr varScale="1">
        <p:scale>
          <a:sx n="121" d="100"/>
          <a:sy n="121" d="100"/>
        </p:scale>
        <p:origin x="6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oleObject" Target="file:////C:\Users\Balyan\Desktop\TB%20patients%202017%20Indo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trendline>
            <c:spPr>
              <a:ln w="19050" cap="rnd">
                <a:solidFill>
                  <a:schemeClr val="accent1"/>
                </a:solidFill>
                <a:prstDash val="sysDot"/>
              </a:ln>
              <a:effectLst/>
            </c:spPr>
            <c:trendlineType val="linear"/>
            <c:dispRSqr val="0"/>
            <c:dispEq val="0"/>
          </c:trendline>
          <c:cat>
            <c:strRef>
              <c:f>Sheet2!$C$48:$C$52</c:f>
              <c:strCache>
                <c:ptCount val="5"/>
                <c:pt idx="0">
                  <c:v>ARANYA</c:v>
                </c:pt>
                <c:pt idx="1">
                  <c:v>VRINDAWAN COLONY</c:v>
                </c:pt>
                <c:pt idx="2">
                  <c:v>E.S.I. Hospital </c:v>
                </c:pt>
                <c:pt idx="3">
                  <c:v>MOHTA NAGAR</c:v>
                </c:pt>
                <c:pt idx="4">
                  <c:v>KSHIPRA</c:v>
                </c:pt>
              </c:strCache>
            </c:strRef>
          </c:cat>
          <c:val>
            <c:numRef>
              <c:f>Sheet2!$D$48:$D$52</c:f>
              <c:numCache>
                <c:formatCode>0.0</c:formatCode>
                <c:ptCount val="5"/>
                <c:pt idx="0">
                  <c:v>51.04493207941484</c:v>
                </c:pt>
                <c:pt idx="1">
                  <c:v>22.83176593521421</c:v>
                </c:pt>
                <c:pt idx="2">
                  <c:v>16.03970741901777</c:v>
                </c:pt>
                <c:pt idx="3">
                  <c:v>10.03134796238244</c:v>
                </c:pt>
                <c:pt idx="4">
                  <c:v>0.0522466039707419</c:v>
                </c:pt>
              </c:numCache>
            </c:numRef>
          </c:val>
          <c:extLst xmlns:c16r2="http://schemas.microsoft.com/office/drawing/2015/06/chart">
            <c:ext xmlns:c16="http://schemas.microsoft.com/office/drawing/2014/chart" uri="{C3380CC4-5D6E-409C-BE32-E72D297353CC}">
              <c16:uniqueId val="{00000001-E45D-4707-98EC-7FDDA9073223}"/>
            </c:ext>
          </c:extLst>
        </c:ser>
        <c:dLbls>
          <c:dLblPos val="outEnd"/>
          <c:showLegendKey val="0"/>
          <c:showVal val="1"/>
          <c:showCatName val="0"/>
          <c:showSerName val="0"/>
          <c:showPercent val="0"/>
          <c:showBubbleSize val="0"/>
        </c:dLbls>
        <c:gapWidth val="219"/>
        <c:overlap val="-27"/>
        <c:axId val="271612688"/>
        <c:axId val="271614464"/>
      </c:barChart>
      <c:catAx>
        <c:axId val="2716126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71614464"/>
        <c:crosses val="autoZero"/>
        <c:auto val="1"/>
        <c:lblAlgn val="ctr"/>
        <c:lblOffset val="100"/>
        <c:noMultiLvlLbl val="0"/>
      </c:catAx>
      <c:valAx>
        <c:axId val="271614464"/>
        <c:scaling>
          <c:orientation val="minMax"/>
        </c:scaling>
        <c:delete val="0"/>
        <c:axPos val="l"/>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271612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00E32C-5025-4384-9D0E-CB3752ACA770}" type="doc">
      <dgm:prSet loTypeId="urn:microsoft.com/office/officeart/2005/8/layout/gear1" loCatId="relationship" qsTypeId="urn:microsoft.com/office/officeart/2005/8/quickstyle/simple1" qsCatId="simple" csTypeId="urn:microsoft.com/office/officeart/2005/8/colors/colorful2" csCatId="colorful" phldr="1"/>
      <dgm:spPr/>
      <dgm:t>
        <a:bodyPr/>
        <a:lstStyle/>
        <a:p>
          <a:endParaRPr lang="en-US"/>
        </a:p>
      </dgm:t>
    </dgm:pt>
    <dgm:pt modelId="{9053AAFA-40D7-48A6-B737-E0EEEB7E66EA}">
      <dgm:prSet/>
      <dgm:spPr/>
      <dgm:t>
        <a:bodyPr/>
        <a:lstStyle/>
        <a:p>
          <a:r>
            <a:rPr lang="en-IN" dirty="0"/>
            <a:t>By 2030 achieve</a:t>
          </a:r>
          <a:endParaRPr lang="en-US" dirty="0"/>
        </a:p>
      </dgm:t>
    </dgm:pt>
    <dgm:pt modelId="{455A52F5-7283-49B3-B8B8-58B205875FAB}" type="parTrans" cxnId="{C7B603BA-A9A0-453C-87CE-93B071BB5BCF}">
      <dgm:prSet/>
      <dgm:spPr/>
      <dgm:t>
        <a:bodyPr/>
        <a:lstStyle/>
        <a:p>
          <a:endParaRPr lang="en-US"/>
        </a:p>
      </dgm:t>
    </dgm:pt>
    <dgm:pt modelId="{604EC369-99DF-44CD-9D94-96AE523B12E6}" type="sibTrans" cxnId="{C7B603BA-A9A0-453C-87CE-93B071BB5BCF}">
      <dgm:prSet/>
      <dgm:spPr/>
      <dgm:t>
        <a:bodyPr/>
        <a:lstStyle/>
        <a:p>
          <a:endParaRPr lang="en-US"/>
        </a:p>
      </dgm:t>
    </dgm:pt>
    <dgm:pt modelId="{42524AAE-19DC-49CD-91E4-ACD3A5DA9704}">
      <dgm:prSet/>
      <dgm:spPr/>
      <dgm:t>
        <a:bodyPr/>
        <a:lstStyle/>
        <a:p>
          <a:r>
            <a:rPr lang="en-IN" b="1" dirty="0"/>
            <a:t>90% reduction </a:t>
          </a:r>
          <a:r>
            <a:rPr lang="en-IN" dirty="0"/>
            <a:t>in TB deaths</a:t>
          </a:r>
          <a:endParaRPr lang="en-US" dirty="0"/>
        </a:p>
      </dgm:t>
    </dgm:pt>
    <dgm:pt modelId="{9A477C52-14C9-4C3C-9ACB-96CFC2688CF8}" type="parTrans" cxnId="{4854A5D2-1A98-401F-B947-80D776683F59}">
      <dgm:prSet/>
      <dgm:spPr/>
      <dgm:t>
        <a:bodyPr/>
        <a:lstStyle/>
        <a:p>
          <a:endParaRPr lang="en-US"/>
        </a:p>
      </dgm:t>
    </dgm:pt>
    <dgm:pt modelId="{83B0333A-0059-460B-B22D-7C8DE5825FEC}" type="sibTrans" cxnId="{4854A5D2-1A98-401F-B947-80D776683F59}">
      <dgm:prSet/>
      <dgm:spPr/>
      <dgm:t>
        <a:bodyPr/>
        <a:lstStyle/>
        <a:p>
          <a:endParaRPr lang="en-US"/>
        </a:p>
      </dgm:t>
    </dgm:pt>
    <dgm:pt modelId="{490D59F6-E2C8-43C1-B12A-E22E820FD06E}">
      <dgm:prSet/>
      <dgm:spPr/>
      <dgm:t>
        <a:bodyPr/>
        <a:lstStyle/>
        <a:p>
          <a:r>
            <a:rPr lang="en-IN" b="1" dirty="0"/>
            <a:t>80% reduction </a:t>
          </a:r>
          <a:r>
            <a:rPr lang="en-IN" dirty="0"/>
            <a:t>in TB incidence</a:t>
          </a:r>
          <a:endParaRPr lang="en-US" dirty="0"/>
        </a:p>
      </dgm:t>
    </dgm:pt>
    <dgm:pt modelId="{8768B4DF-83D2-48A2-BA25-A97784EAE42C}" type="parTrans" cxnId="{3F6684B8-50E3-4B91-9AA3-7A3F0D471021}">
      <dgm:prSet/>
      <dgm:spPr/>
      <dgm:t>
        <a:bodyPr/>
        <a:lstStyle/>
        <a:p>
          <a:endParaRPr lang="en-US"/>
        </a:p>
      </dgm:t>
    </dgm:pt>
    <dgm:pt modelId="{3CBB6A2A-7646-4F99-8BD1-0214F44628A2}" type="sibTrans" cxnId="{3F6684B8-50E3-4B91-9AA3-7A3F0D471021}">
      <dgm:prSet/>
      <dgm:spPr/>
      <dgm:t>
        <a:bodyPr/>
        <a:lstStyle/>
        <a:p>
          <a:endParaRPr lang="en-US"/>
        </a:p>
      </dgm:t>
    </dgm:pt>
    <dgm:pt modelId="{3BF3486F-A6FD-41ED-A362-B32DC4577A03}" type="pres">
      <dgm:prSet presAssocID="{5200E32C-5025-4384-9D0E-CB3752ACA770}" presName="composite" presStyleCnt="0">
        <dgm:presLayoutVars>
          <dgm:chMax val="3"/>
          <dgm:animLvl val="lvl"/>
          <dgm:resizeHandles val="exact"/>
        </dgm:presLayoutVars>
      </dgm:prSet>
      <dgm:spPr/>
      <dgm:t>
        <a:bodyPr/>
        <a:lstStyle/>
        <a:p>
          <a:endParaRPr lang="en-US"/>
        </a:p>
      </dgm:t>
    </dgm:pt>
    <dgm:pt modelId="{56CCE187-E18A-488B-B326-BE60DB4A05AF}" type="pres">
      <dgm:prSet presAssocID="{9053AAFA-40D7-48A6-B737-E0EEEB7E66EA}" presName="gear1" presStyleLbl="node1" presStyleIdx="0" presStyleCnt="1" custScaleX="154384" custScaleY="117357">
        <dgm:presLayoutVars>
          <dgm:chMax val="1"/>
          <dgm:bulletEnabled val="1"/>
        </dgm:presLayoutVars>
      </dgm:prSet>
      <dgm:spPr/>
      <dgm:t>
        <a:bodyPr/>
        <a:lstStyle/>
        <a:p>
          <a:endParaRPr lang="en-US"/>
        </a:p>
      </dgm:t>
    </dgm:pt>
    <dgm:pt modelId="{4EB1F4A0-9F11-4D9C-A3EB-958086125E2B}" type="pres">
      <dgm:prSet presAssocID="{9053AAFA-40D7-48A6-B737-E0EEEB7E66EA}" presName="gear1srcNode" presStyleLbl="node1" presStyleIdx="0" presStyleCnt="1"/>
      <dgm:spPr/>
      <dgm:t>
        <a:bodyPr/>
        <a:lstStyle/>
        <a:p>
          <a:endParaRPr lang="en-US"/>
        </a:p>
      </dgm:t>
    </dgm:pt>
    <dgm:pt modelId="{84E0761A-18E0-45DF-A59F-99ABCBF2A8E9}" type="pres">
      <dgm:prSet presAssocID="{9053AAFA-40D7-48A6-B737-E0EEEB7E66EA}" presName="gear1dstNode" presStyleLbl="node1" presStyleIdx="0" presStyleCnt="1"/>
      <dgm:spPr/>
      <dgm:t>
        <a:bodyPr/>
        <a:lstStyle/>
        <a:p>
          <a:endParaRPr lang="en-US"/>
        </a:p>
      </dgm:t>
    </dgm:pt>
    <dgm:pt modelId="{096D90C5-E917-46C1-8D30-31BCC4D03DDE}" type="pres">
      <dgm:prSet presAssocID="{9053AAFA-40D7-48A6-B737-E0EEEB7E66EA}" presName="gear1ch" presStyleLbl="fgAcc1" presStyleIdx="0" presStyleCnt="1" custScaleX="158533" custScaleY="186568" custLinFactNeighborX="-75970" custLinFactNeighborY="21443">
        <dgm:presLayoutVars>
          <dgm:chMax val="0"/>
          <dgm:bulletEnabled val="1"/>
        </dgm:presLayoutVars>
      </dgm:prSet>
      <dgm:spPr/>
      <dgm:t>
        <a:bodyPr/>
        <a:lstStyle/>
        <a:p>
          <a:endParaRPr lang="en-US"/>
        </a:p>
      </dgm:t>
    </dgm:pt>
    <dgm:pt modelId="{327D5FC3-D312-4115-BECC-3CEC577E1892}" type="pres">
      <dgm:prSet presAssocID="{604EC369-99DF-44CD-9D94-96AE523B12E6}" presName="connector1" presStyleLbl="sibTrans2D1" presStyleIdx="0" presStyleCnt="1" custScaleX="203999" custScaleY="128653"/>
      <dgm:spPr/>
      <dgm:t>
        <a:bodyPr/>
        <a:lstStyle/>
        <a:p>
          <a:endParaRPr lang="en-US"/>
        </a:p>
      </dgm:t>
    </dgm:pt>
  </dgm:ptLst>
  <dgm:cxnLst>
    <dgm:cxn modelId="{C7B603BA-A9A0-453C-87CE-93B071BB5BCF}" srcId="{5200E32C-5025-4384-9D0E-CB3752ACA770}" destId="{9053AAFA-40D7-48A6-B737-E0EEEB7E66EA}" srcOrd="0" destOrd="0" parTransId="{455A52F5-7283-49B3-B8B8-58B205875FAB}" sibTransId="{604EC369-99DF-44CD-9D94-96AE523B12E6}"/>
    <dgm:cxn modelId="{FDC1303A-D4C7-462E-BE8A-40F9708D3D9B}" type="presOf" srcId="{5200E32C-5025-4384-9D0E-CB3752ACA770}" destId="{3BF3486F-A6FD-41ED-A362-B32DC4577A03}" srcOrd="0" destOrd="0" presId="urn:microsoft.com/office/officeart/2005/8/layout/gear1"/>
    <dgm:cxn modelId="{5D07A8BC-3D4F-483C-A661-FEC6C3985A53}" type="presOf" srcId="{9053AAFA-40D7-48A6-B737-E0EEEB7E66EA}" destId="{56CCE187-E18A-488B-B326-BE60DB4A05AF}" srcOrd="0" destOrd="0" presId="urn:microsoft.com/office/officeart/2005/8/layout/gear1"/>
    <dgm:cxn modelId="{1CDC26F4-5374-49FD-852D-776C6E2F939A}" type="presOf" srcId="{604EC369-99DF-44CD-9D94-96AE523B12E6}" destId="{327D5FC3-D312-4115-BECC-3CEC577E1892}" srcOrd="0" destOrd="0" presId="urn:microsoft.com/office/officeart/2005/8/layout/gear1"/>
    <dgm:cxn modelId="{53FBECAC-E583-4B35-B17E-E6892B5ED6CC}" type="presOf" srcId="{42524AAE-19DC-49CD-91E4-ACD3A5DA9704}" destId="{096D90C5-E917-46C1-8D30-31BCC4D03DDE}" srcOrd="0" destOrd="0" presId="urn:microsoft.com/office/officeart/2005/8/layout/gear1"/>
    <dgm:cxn modelId="{084534A9-C5CF-42B2-96BC-60BC99C3F107}" type="presOf" srcId="{9053AAFA-40D7-48A6-B737-E0EEEB7E66EA}" destId="{84E0761A-18E0-45DF-A59F-99ABCBF2A8E9}" srcOrd="2" destOrd="0" presId="urn:microsoft.com/office/officeart/2005/8/layout/gear1"/>
    <dgm:cxn modelId="{4854A5D2-1A98-401F-B947-80D776683F59}" srcId="{9053AAFA-40D7-48A6-B737-E0EEEB7E66EA}" destId="{42524AAE-19DC-49CD-91E4-ACD3A5DA9704}" srcOrd="0" destOrd="0" parTransId="{9A477C52-14C9-4C3C-9ACB-96CFC2688CF8}" sibTransId="{83B0333A-0059-460B-B22D-7C8DE5825FEC}"/>
    <dgm:cxn modelId="{8A8AAACC-2A5A-401E-A7BC-C4E371B86E96}" type="presOf" srcId="{9053AAFA-40D7-48A6-B737-E0EEEB7E66EA}" destId="{4EB1F4A0-9F11-4D9C-A3EB-958086125E2B}" srcOrd="1" destOrd="0" presId="urn:microsoft.com/office/officeart/2005/8/layout/gear1"/>
    <dgm:cxn modelId="{1F545672-F684-47EC-B2A5-96F7B149BD24}" type="presOf" srcId="{490D59F6-E2C8-43C1-B12A-E22E820FD06E}" destId="{096D90C5-E917-46C1-8D30-31BCC4D03DDE}" srcOrd="0" destOrd="1" presId="urn:microsoft.com/office/officeart/2005/8/layout/gear1"/>
    <dgm:cxn modelId="{3F6684B8-50E3-4B91-9AA3-7A3F0D471021}" srcId="{9053AAFA-40D7-48A6-B737-E0EEEB7E66EA}" destId="{490D59F6-E2C8-43C1-B12A-E22E820FD06E}" srcOrd="1" destOrd="0" parTransId="{8768B4DF-83D2-48A2-BA25-A97784EAE42C}" sibTransId="{3CBB6A2A-7646-4F99-8BD1-0214F44628A2}"/>
    <dgm:cxn modelId="{81AA1856-AB92-45BD-A797-6B816FC1D565}" type="presParOf" srcId="{3BF3486F-A6FD-41ED-A362-B32DC4577A03}" destId="{56CCE187-E18A-488B-B326-BE60DB4A05AF}" srcOrd="0" destOrd="0" presId="urn:microsoft.com/office/officeart/2005/8/layout/gear1"/>
    <dgm:cxn modelId="{9CB414C4-3100-4415-BA56-5A1C6F794D2B}" type="presParOf" srcId="{3BF3486F-A6FD-41ED-A362-B32DC4577A03}" destId="{4EB1F4A0-9F11-4D9C-A3EB-958086125E2B}" srcOrd="1" destOrd="0" presId="urn:microsoft.com/office/officeart/2005/8/layout/gear1"/>
    <dgm:cxn modelId="{CB34D6D1-692C-4370-A116-9D2324EDCEED}" type="presParOf" srcId="{3BF3486F-A6FD-41ED-A362-B32DC4577A03}" destId="{84E0761A-18E0-45DF-A59F-99ABCBF2A8E9}" srcOrd="2" destOrd="0" presId="urn:microsoft.com/office/officeart/2005/8/layout/gear1"/>
    <dgm:cxn modelId="{0F1125A7-1609-403C-A67D-C555422DBC66}" type="presParOf" srcId="{3BF3486F-A6FD-41ED-A362-B32DC4577A03}" destId="{096D90C5-E917-46C1-8D30-31BCC4D03DDE}" srcOrd="3" destOrd="0" presId="urn:microsoft.com/office/officeart/2005/8/layout/gear1"/>
    <dgm:cxn modelId="{FC4EA32A-A624-4F82-B7C3-B73353BEFE45}" type="presParOf" srcId="{3BF3486F-A6FD-41ED-A362-B32DC4577A03}" destId="{327D5FC3-D312-4115-BECC-3CEC577E1892}" srcOrd="4"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4E2283-4643-4846-AA59-CA05AE039A7D}"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US"/>
        </a:p>
      </dgm:t>
    </dgm:pt>
    <dgm:pt modelId="{38B372DD-E197-4E4E-8788-A6251F238BCB}">
      <dgm:prSet/>
      <dgm:spPr/>
      <dgm:t>
        <a:bodyPr/>
        <a:lstStyle/>
        <a:p>
          <a:r>
            <a:rPr lang="en-IN" b="1"/>
            <a:t>2.7 Million </a:t>
          </a:r>
          <a:r>
            <a:rPr lang="en-IN"/>
            <a:t>cases in 2016</a:t>
          </a:r>
          <a:endParaRPr lang="en-US"/>
        </a:p>
      </dgm:t>
    </dgm:pt>
    <dgm:pt modelId="{3CFAF880-B20C-427B-8AA8-FD585C1F5227}" type="parTrans" cxnId="{A12DE1AE-851D-405B-B50E-34D18E90ED2F}">
      <dgm:prSet/>
      <dgm:spPr/>
      <dgm:t>
        <a:bodyPr/>
        <a:lstStyle/>
        <a:p>
          <a:endParaRPr lang="en-US"/>
        </a:p>
      </dgm:t>
    </dgm:pt>
    <dgm:pt modelId="{59D2E507-43F5-4BF7-A545-964756FFF288}" type="sibTrans" cxnId="{A12DE1AE-851D-405B-B50E-34D18E90ED2F}">
      <dgm:prSet/>
      <dgm:spPr/>
      <dgm:t>
        <a:bodyPr/>
        <a:lstStyle/>
        <a:p>
          <a:endParaRPr lang="en-US"/>
        </a:p>
      </dgm:t>
    </dgm:pt>
    <dgm:pt modelId="{83A29F1C-CD77-4915-B357-68AE7C4C2F93}">
      <dgm:prSet/>
      <dgm:spPr/>
      <dgm:t>
        <a:bodyPr/>
        <a:lstStyle/>
        <a:p>
          <a:r>
            <a:rPr lang="en-IN"/>
            <a:t>TB+ HIV -6.6%</a:t>
          </a:r>
          <a:endParaRPr lang="en-US"/>
        </a:p>
      </dgm:t>
    </dgm:pt>
    <dgm:pt modelId="{9280052E-8523-44E8-8169-3C713CDA5503}" type="parTrans" cxnId="{B2AADC97-C9EF-4D12-B57A-18D739D9019C}">
      <dgm:prSet/>
      <dgm:spPr/>
      <dgm:t>
        <a:bodyPr/>
        <a:lstStyle/>
        <a:p>
          <a:endParaRPr lang="en-US"/>
        </a:p>
      </dgm:t>
    </dgm:pt>
    <dgm:pt modelId="{EF61CB01-EEF0-431A-918F-1C9E87FF6387}" type="sibTrans" cxnId="{B2AADC97-C9EF-4D12-B57A-18D739D9019C}">
      <dgm:prSet/>
      <dgm:spPr/>
      <dgm:t>
        <a:bodyPr/>
        <a:lstStyle/>
        <a:p>
          <a:endParaRPr lang="en-US"/>
        </a:p>
      </dgm:t>
    </dgm:pt>
    <dgm:pt modelId="{3E2626DC-29C0-4479-B10E-5A6560338B04}">
      <dgm:prSet/>
      <dgm:spPr/>
      <dgm:t>
        <a:bodyPr/>
        <a:lstStyle/>
        <a:p>
          <a:r>
            <a:rPr lang="en-IN" dirty="0"/>
            <a:t>NACO and RNTCP</a:t>
          </a:r>
          <a:endParaRPr lang="en-US" dirty="0"/>
        </a:p>
      </dgm:t>
    </dgm:pt>
    <dgm:pt modelId="{521797FE-58AB-4503-8D3D-161F0176574A}" type="parTrans" cxnId="{DD453254-EA55-47A1-A0A9-10B0747A6BF1}">
      <dgm:prSet/>
      <dgm:spPr/>
      <dgm:t>
        <a:bodyPr/>
        <a:lstStyle/>
        <a:p>
          <a:endParaRPr lang="en-US"/>
        </a:p>
      </dgm:t>
    </dgm:pt>
    <dgm:pt modelId="{47FC94FC-115E-4EC3-82F6-5FACB63990B8}" type="sibTrans" cxnId="{DD453254-EA55-47A1-A0A9-10B0747A6BF1}">
      <dgm:prSet/>
      <dgm:spPr/>
      <dgm:t>
        <a:bodyPr/>
        <a:lstStyle/>
        <a:p>
          <a:endParaRPr lang="en-US"/>
        </a:p>
      </dgm:t>
    </dgm:pt>
    <dgm:pt modelId="{81CBF983-5865-4FD8-A493-F7B3D89014A0}">
      <dgm:prSet/>
      <dgm:spPr/>
      <dgm:t>
        <a:bodyPr/>
        <a:lstStyle/>
        <a:p>
          <a:r>
            <a:rPr lang="en-IN" b="1"/>
            <a:t>1 in 5 MDR-TB </a:t>
          </a:r>
          <a:r>
            <a:rPr lang="en-IN"/>
            <a:t>was started on Treatment (WHO)</a:t>
          </a:r>
          <a:endParaRPr lang="en-US"/>
        </a:p>
      </dgm:t>
    </dgm:pt>
    <dgm:pt modelId="{EA8CB743-CCF1-478A-9F57-69619CB50F61}" type="parTrans" cxnId="{1B67F81D-1961-493A-855D-B0891FA004DA}">
      <dgm:prSet/>
      <dgm:spPr/>
      <dgm:t>
        <a:bodyPr/>
        <a:lstStyle/>
        <a:p>
          <a:endParaRPr lang="en-US"/>
        </a:p>
      </dgm:t>
    </dgm:pt>
    <dgm:pt modelId="{5B2CCC3B-77AA-4B6B-9DEE-17BCE672F321}" type="sibTrans" cxnId="{1B67F81D-1961-493A-855D-B0891FA004DA}">
      <dgm:prSet/>
      <dgm:spPr/>
      <dgm:t>
        <a:bodyPr/>
        <a:lstStyle/>
        <a:p>
          <a:endParaRPr lang="en-US"/>
        </a:p>
      </dgm:t>
    </dgm:pt>
    <dgm:pt modelId="{6FF12665-350B-42A0-B264-8282B0B2BA50}" type="pres">
      <dgm:prSet presAssocID="{754E2283-4643-4846-AA59-CA05AE039A7D}" presName="diagram" presStyleCnt="0">
        <dgm:presLayoutVars>
          <dgm:dir/>
          <dgm:resizeHandles val="exact"/>
        </dgm:presLayoutVars>
      </dgm:prSet>
      <dgm:spPr/>
      <dgm:t>
        <a:bodyPr/>
        <a:lstStyle/>
        <a:p>
          <a:endParaRPr lang="en-US"/>
        </a:p>
      </dgm:t>
    </dgm:pt>
    <dgm:pt modelId="{B5BFFE98-71B2-4DA0-8906-496BC3C78F4F}" type="pres">
      <dgm:prSet presAssocID="{38B372DD-E197-4E4E-8788-A6251F238BCB}" presName="node" presStyleLbl="node1" presStyleIdx="0" presStyleCnt="4">
        <dgm:presLayoutVars>
          <dgm:bulletEnabled val="1"/>
        </dgm:presLayoutVars>
      </dgm:prSet>
      <dgm:spPr/>
      <dgm:t>
        <a:bodyPr/>
        <a:lstStyle/>
        <a:p>
          <a:endParaRPr lang="en-US"/>
        </a:p>
      </dgm:t>
    </dgm:pt>
    <dgm:pt modelId="{F5195F79-E40C-4369-A381-6673410A0E45}" type="pres">
      <dgm:prSet presAssocID="{59D2E507-43F5-4BF7-A545-964756FFF288}" presName="sibTrans" presStyleCnt="0"/>
      <dgm:spPr/>
    </dgm:pt>
    <dgm:pt modelId="{3F6C8622-6DE3-4754-A864-CD152755FC45}" type="pres">
      <dgm:prSet presAssocID="{83A29F1C-CD77-4915-B357-68AE7C4C2F93}" presName="node" presStyleLbl="node1" presStyleIdx="1" presStyleCnt="4">
        <dgm:presLayoutVars>
          <dgm:bulletEnabled val="1"/>
        </dgm:presLayoutVars>
      </dgm:prSet>
      <dgm:spPr/>
      <dgm:t>
        <a:bodyPr/>
        <a:lstStyle/>
        <a:p>
          <a:endParaRPr lang="en-US"/>
        </a:p>
      </dgm:t>
    </dgm:pt>
    <dgm:pt modelId="{41F537DB-053D-46A7-9C60-5CCAD97E8979}" type="pres">
      <dgm:prSet presAssocID="{EF61CB01-EEF0-431A-918F-1C9E87FF6387}" presName="sibTrans" presStyleCnt="0"/>
      <dgm:spPr/>
    </dgm:pt>
    <dgm:pt modelId="{1590144B-4021-48C7-8072-920CA0D81E10}" type="pres">
      <dgm:prSet presAssocID="{3E2626DC-29C0-4479-B10E-5A6560338B04}" presName="node" presStyleLbl="node1" presStyleIdx="2" presStyleCnt="4">
        <dgm:presLayoutVars>
          <dgm:bulletEnabled val="1"/>
        </dgm:presLayoutVars>
      </dgm:prSet>
      <dgm:spPr/>
      <dgm:t>
        <a:bodyPr/>
        <a:lstStyle/>
        <a:p>
          <a:endParaRPr lang="en-US"/>
        </a:p>
      </dgm:t>
    </dgm:pt>
    <dgm:pt modelId="{CB50331E-B95C-4286-871E-8948A6131BC4}" type="pres">
      <dgm:prSet presAssocID="{47FC94FC-115E-4EC3-82F6-5FACB63990B8}" presName="sibTrans" presStyleCnt="0"/>
      <dgm:spPr/>
    </dgm:pt>
    <dgm:pt modelId="{F16BCA98-2E4D-4F17-9019-253B7F0327BE}" type="pres">
      <dgm:prSet presAssocID="{81CBF983-5865-4FD8-A493-F7B3D89014A0}" presName="node" presStyleLbl="node1" presStyleIdx="3" presStyleCnt="4">
        <dgm:presLayoutVars>
          <dgm:bulletEnabled val="1"/>
        </dgm:presLayoutVars>
      </dgm:prSet>
      <dgm:spPr/>
      <dgm:t>
        <a:bodyPr/>
        <a:lstStyle/>
        <a:p>
          <a:endParaRPr lang="en-US"/>
        </a:p>
      </dgm:t>
    </dgm:pt>
  </dgm:ptLst>
  <dgm:cxnLst>
    <dgm:cxn modelId="{1A7D24A8-6EAF-47B6-AB1B-33C17FEC75B2}" type="presOf" srcId="{38B372DD-E197-4E4E-8788-A6251F238BCB}" destId="{B5BFFE98-71B2-4DA0-8906-496BC3C78F4F}" srcOrd="0" destOrd="0" presId="urn:microsoft.com/office/officeart/2005/8/layout/default"/>
    <dgm:cxn modelId="{CEB496CD-C5E3-450D-9929-8466E07D67F1}" type="presOf" srcId="{83A29F1C-CD77-4915-B357-68AE7C4C2F93}" destId="{3F6C8622-6DE3-4754-A864-CD152755FC45}" srcOrd="0" destOrd="0" presId="urn:microsoft.com/office/officeart/2005/8/layout/default"/>
    <dgm:cxn modelId="{3BBEFD9A-BBD7-4B62-BF41-44DFA58CD23A}" type="presOf" srcId="{3E2626DC-29C0-4479-B10E-5A6560338B04}" destId="{1590144B-4021-48C7-8072-920CA0D81E10}" srcOrd="0" destOrd="0" presId="urn:microsoft.com/office/officeart/2005/8/layout/default"/>
    <dgm:cxn modelId="{4BDBA374-8760-403A-87BC-75EAA02B38D9}" type="presOf" srcId="{81CBF983-5865-4FD8-A493-F7B3D89014A0}" destId="{F16BCA98-2E4D-4F17-9019-253B7F0327BE}" srcOrd="0" destOrd="0" presId="urn:microsoft.com/office/officeart/2005/8/layout/default"/>
    <dgm:cxn modelId="{1B67F81D-1961-493A-855D-B0891FA004DA}" srcId="{754E2283-4643-4846-AA59-CA05AE039A7D}" destId="{81CBF983-5865-4FD8-A493-F7B3D89014A0}" srcOrd="3" destOrd="0" parTransId="{EA8CB743-CCF1-478A-9F57-69619CB50F61}" sibTransId="{5B2CCC3B-77AA-4B6B-9DEE-17BCE672F321}"/>
    <dgm:cxn modelId="{A12DE1AE-851D-405B-B50E-34D18E90ED2F}" srcId="{754E2283-4643-4846-AA59-CA05AE039A7D}" destId="{38B372DD-E197-4E4E-8788-A6251F238BCB}" srcOrd="0" destOrd="0" parTransId="{3CFAF880-B20C-427B-8AA8-FD585C1F5227}" sibTransId="{59D2E507-43F5-4BF7-A545-964756FFF288}"/>
    <dgm:cxn modelId="{5A94DD5A-CD36-4274-9F17-335C0E9EB4B3}" type="presOf" srcId="{754E2283-4643-4846-AA59-CA05AE039A7D}" destId="{6FF12665-350B-42A0-B264-8282B0B2BA50}" srcOrd="0" destOrd="0" presId="urn:microsoft.com/office/officeart/2005/8/layout/default"/>
    <dgm:cxn modelId="{DD453254-EA55-47A1-A0A9-10B0747A6BF1}" srcId="{754E2283-4643-4846-AA59-CA05AE039A7D}" destId="{3E2626DC-29C0-4479-B10E-5A6560338B04}" srcOrd="2" destOrd="0" parTransId="{521797FE-58AB-4503-8D3D-161F0176574A}" sibTransId="{47FC94FC-115E-4EC3-82F6-5FACB63990B8}"/>
    <dgm:cxn modelId="{B2AADC97-C9EF-4D12-B57A-18D739D9019C}" srcId="{754E2283-4643-4846-AA59-CA05AE039A7D}" destId="{83A29F1C-CD77-4915-B357-68AE7C4C2F93}" srcOrd="1" destOrd="0" parTransId="{9280052E-8523-44E8-8169-3C713CDA5503}" sibTransId="{EF61CB01-EEF0-431A-918F-1C9E87FF6387}"/>
    <dgm:cxn modelId="{F2F43540-48C7-48C6-BC01-C516C68C3223}" type="presParOf" srcId="{6FF12665-350B-42A0-B264-8282B0B2BA50}" destId="{B5BFFE98-71B2-4DA0-8906-496BC3C78F4F}" srcOrd="0" destOrd="0" presId="urn:microsoft.com/office/officeart/2005/8/layout/default"/>
    <dgm:cxn modelId="{CEF4455C-84DC-4FE4-9496-12F0CA2C7A04}" type="presParOf" srcId="{6FF12665-350B-42A0-B264-8282B0B2BA50}" destId="{F5195F79-E40C-4369-A381-6673410A0E45}" srcOrd="1" destOrd="0" presId="urn:microsoft.com/office/officeart/2005/8/layout/default"/>
    <dgm:cxn modelId="{71D1D326-AE79-4160-937A-72B6A18674B4}" type="presParOf" srcId="{6FF12665-350B-42A0-B264-8282B0B2BA50}" destId="{3F6C8622-6DE3-4754-A864-CD152755FC45}" srcOrd="2" destOrd="0" presId="urn:microsoft.com/office/officeart/2005/8/layout/default"/>
    <dgm:cxn modelId="{A6DCE928-529E-4917-907D-CA3C769556F2}" type="presParOf" srcId="{6FF12665-350B-42A0-B264-8282B0B2BA50}" destId="{41F537DB-053D-46A7-9C60-5CCAD97E8979}" srcOrd="3" destOrd="0" presId="urn:microsoft.com/office/officeart/2005/8/layout/default"/>
    <dgm:cxn modelId="{4642F1B6-3C8D-45C4-9BCC-77CE1A57F6B3}" type="presParOf" srcId="{6FF12665-350B-42A0-B264-8282B0B2BA50}" destId="{1590144B-4021-48C7-8072-920CA0D81E10}" srcOrd="4" destOrd="0" presId="urn:microsoft.com/office/officeart/2005/8/layout/default"/>
    <dgm:cxn modelId="{B24AF9DE-1E55-4185-8F2B-548D1134FD78}" type="presParOf" srcId="{6FF12665-350B-42A0-B264-8282B0B2BA50}" destId="{CB50331E-B95C-4286-871E-8948A6131BC4}" srcOrd="5" destOrd="0" presId="urn:microsoft.com/office/officeart/2005/8/layout/default"/>
    <dgm:cxn modelId="{6E96C88D-5F51-4E01-A220-E8C491392ACF}" type="presParOf" srcId="{6FF12665-350B-42A0-B264-8282B0B2BA50}" destId="{F16BCA98-2E4D-4F17-9019-253B7F0327B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D0A6F6-0C5C-4088-A1A7-7B2412ACB39F}" type="doc">
      <dgm:prSet loTypeId="urn:microsoft.com/office/officeart/2016/7/layout/LinearArrowProcessNumbered" loCatId="process" qsTypeId="urn:microsoft.com/office/officeart/2005/8/quickstyle/simple2" qsCatId="simple" csTypeId="urn:microsoft.com/office/officeart/2005/8/colors/colorful5" csCatId="colorful" phldr="1"/>
      <dgm:spPr/>
      <dgm:t>
        <a:bodyPr/>
        <a:lstStyle/>
        <a:p>
          <a:endParaRPr lang="en-US"/>
        </a:p>
      </dgm:t>
    </dgm:pt>
    <dgm:pt modelId="{B605E85A-92C4-4F17-ACA0-17B4FFF24268}">
      <dgm:prSet/>
      <dgm:spPr/>
      <dgm:t>
        <a:bodyPr/>
        <a:lstStyle/>
        <a:p>
          <a:r>
            <a:rPr lang="en-IN" dirty="0"/>
            <a:t>What is burden of TB cases in Indore?</a:t>
          </a:r>
          <a:endParaRPr lang="en-US" dirty="0"/>
        </a:p>
      </dgm:t>
    </dgm:pt>
    <dgm:pt modelId="{59C63E0A-194A-446C-BC3A-DCEEE4007D5F}" type="parTrans" cxnId="{996A1026-D952-4D69-8DBE-91F2569D6851}">
      <dgm:prSet/>
      <dgm:spPr/>
      <dgm:t>
        <a:bodyPr/>
        <a:lstStyle/>
        <a:p>
          <a:endParaRPr lang="en-US"/>
        </a:p>
      </dgm:t>
    </dgm:pt>
    <dgm:pt modelId="{C92E4F1D-83D2-483E-8665-23075356EFFF}" type="sibTrans" cxnId="{996A1026-D952-4D69-8DBE-91F2569D6851}">
      <dgm:prSet phldrT="1" phldr="0"/>
      <dgm:spPr/>
      <dgm:t>
        <a:bodyPr/>
        <a:lstStyle/>
        <a:p>
          <a:r>
            <a:rPr lang="en-US"/>
            <a:t>1</a:t>
          </a:r>
          <a:endParaRPr lang="en-US" dirty="0"/>
        </a:p>
      </dgm:t>
    </dgm:pt>
    <dgm:pt modelId="{E9D43892-C586-4ED9-A62C-33CC42FC8171}">
      <dgm:prSet/>
      <dgm:spPr/>
      <dgm:t>
        <a:bodyPr/>
        <a:lstStyle/>
        <a:p>
          <a:r>
            <a:rPr lang="en-IN" dirty="0"/>
            <a:t>What is Co Morbidity of </a:t>
          </a:r>
          <a:r>
            <a:rPr lang="en-IN" dirty="0" smtClean="0"/>
            <a:t>TB, HIV </a:t>
          </a:r>
          <a:r>
            <a:rPr lang="en-IN" dirty="0"/>
            <a:t>and diabetes?</a:t>
          </a:r>
          <a:endParaRPr lang="en-US" dirty="0"/>
        </a:p>
      </dgm:t>
    </dgm:pt>
    <dgm:pt modelId="{76D41678-AE73-4118-B7F1-91F54F793FF5}" type="parTrans" cxnId="{0E499470-8288-42D2-AE26-6D9D55BE16B5}">
      <dgm:prSet/>
      <dgm:spPr/>
      <dgm:t>
        <a:bodyPr/>
        <a:lstStyle/>
        <a:p>
          <a:endParaRPr lang="en-US"/>
        </a:p>
      </dgm:t>
    </dgm:pt>
    <dgm:pt modelId="{1CAEFE91-005C-444C-B954-4375C769F81E}" type="sibTrans" cxnId="{0E499470-8288-42D2-AE26-6D9D55BE16B5}">
      <dgm:prSet phldrT="2" phldr="0"/>
      <dgm:spPr/>
      <dgm:t>
        <a:bodyPr/>
        <a:lstStyle/>
        <a:p>
          <a:r>
            <a:rPr lang="en-US"/>
            <a:t>2</a:t>
          </a:r>
        </a:p>
      </dgm:t>
    </dgm:pt>
    <dgm:pt modelId="{A1BF8E24-D879-4962-B99D-6E3516CC85AE}" type="pres">
      <dgm:prSet presAssocID="{A0D0A6F6-0C5C-4088-A1A7-7B2412ACB39F}" presName="linearFlow" presStyleCnt="0">
        <dgm:presLayoutVars>
          <dgm:dir/>
          <dgm:animLvl val="lvl"/>
          <dgm:resizeHandles val="exact"/>
        </dgm:presLayoutVars>
      </dgm:prSet>
      <dgm:spPr/>
      <dgm:t>
        <a:bodyPr/>
        <a:lstStyle/>
        <a:p>
          <a:endParaRPr lang="en-US"/>
        </a:p>
      </dgm:t>
    </dgm:pt>
    <dgm:pt modelId="{9500868F-E745-4901-B142-053A5C364C9A}" type="pres">
      <dgm:prSet presAssocID="{B605E85A-92C4-4F17-ACA0-17B4FFF24268}" presName="compositeNode" presStyleCnt="0"/>
      <dgm:spPr/>
    </dgm:pt>
    <dgm:pt modelId="{03436138-57D6-4E32-9E95-C209258D351B}" type="pres">
      <dgm:prSet presAssocID="{B605E85A-92C4-4F17-ACA0-17B4FFF24268}" presName="parTx" presStyleLbl="node1" presStyleIdx="0" presStyleCnt="0">
        <dgm:presLayoutVars>
          <dgm:chMax val="0"/>
          <dgm:chPref val="0"/>
          <dgm:bulletEnabled val="1"/>
        </dgm:presLayoutVars>
      </dgm:prSet>
      <dgm:spPr/>
    </dgm:pt>
    <dgm:pt modelId="{7E5B4B19-A94A-47FC-BAD2-7C0206D26BD5}" type="pres">
      <dgm:prSet presAssocID="{B605E85A-92C4-4F17-ACA0-17B4FFF24268}" presName="parSh" presStyleCnt="0"/>
      <dgm:spPr/>
    </dgm:pt>
    <dgm:pt modelId="{36CA6E47-12BC-4764-950C-F3441E6B2641}" type="pres">
      <dgm:prSet presAssocID="{B605E85A-92C4-4F17-ACA0-17B4FFF24268}" presName="lineNode" presStyleLbl="alignAccFollowNode1" presStyleIdx="0" presStyleCnt="6"/>
      <dgm:spPr/>
    </dgm:pt>
    <dgm:pt modelId="{5E35DA32-6055-49DC-8D52-56458CED2B8F}" type="pres">
      <dgm:prSet presAssocID="{B605E85A-92C4-4F17-ACA0-17B4FFF24268}" presName="lineArrowNode" presStyleLbl="alignAccFollowNode1" presStyleIdx="1" presStyleCnt="6"/>
      <dgm:spPr/>
    </dgm:pt>
    <dgm:pt modelId="{3EEC96D7-BFCD-4704-BB4C-D78DB9496CCB}" type="pres">
      <dgm:prSet presAssocID="{C92E4F1D-83D2-483E-8665-23075356EFFF}" presName="sibTransNodeCircle" presStyleLbl="alignNode1" presStyleIdx="0" presStyleCnt="2">
        <dgm:presLayoutVars>
          <dgm:chMax val="0"/>
          <dgm:bulletEnabled/>
        </dgm:presLayoutVars>
      </dgm:prSet>
      <dgm:spPr/>
      <dgm:t>
        <a:bodyPr/>
        <a:lstStyle/>
        <a:p>
          <a:endParaRPr lang="en-US"/>
        </a:p>
      </dgm:t>
    </dgm:pt>
    <dgm:pt modelId="{197C61A3-4CE6-47A6-A217-BB2136CEA09F}" type="pres">
      <dgm:prSet presAssocID="{C92E4F1D-83D2-483E-8665-23075356EFFF}" presName="spacerBetweenCircleAndCallout" presStyleCnt="0">
        <dgm:presLayoutVars/>
      </dgm:prSet>
      <dgm:spPr/>
    </dgm:pt>
    <dgm:pt modelId="{A5A75862-AB11-4135-9E0E-C11155D81D44}" type="pres">
      <dgm:prSet presAssocID="{B605E85A-92C4-4F17-ACA0-17B4FFF24268}" presName="nodeText" presStyleLbl="alignAccFollowNode1" presStyleIdx="2" presStyleCnt="6">
        <dgm:presLayoutVars>
          <dgm:bulletEnabled val="1"/>
        </dgm:presLayoutVars>
      </dgm:prSet>
      <dgm:spPr/>
      <dgm:t>
        <a:bodyPr/>
        <a:lstStyle/>
        <a:p>
          <a:endParaRPr lang="en-US"/>
        </a:p>
      </dgm:t>
    </dgm:pt>
    <dgm:pt modelId="{64FCD144-3624-4770-B25E-636F78970F4D}" type="pres">
      <dgm:prSet presAssocID="{C92E4F1D-83D2-483E-8665-23075356EFFF}" presName="sibTransComposite" presStyleCnt="0"/>
      <dgm:spPr/>
    </dgm:pt>
    <dgm:pt modelId="{E4C32362-EF61-4478-8306-1284F8ED62BE}" type="pres">
      <dgm:prSet presAssocID="{E9D43892-C586-4ED9-A62C-33CC42FC8171}" presName="compositeNode" presStyleCnt="0"/>
      <dgm:spPr/>
    </dgm:pt>
    <dgm:pt modelId="{5332AE2A-4026-477B-8CAB-60ADE583BC02}" type="pres">
      <dgm:prSet presAssocID="{E9D43892-C586-4ED9-A62C-33CC42FC8171}" presName="parTx" presStyleLbl="node1" presStyleIdx="0" presStyleCnt="0">
        <dgm:presLayoutVars>
          <dgm:chMax val="0"/>
          <dgm:chPref val="0"/>
          <dgm:bulletEnabled val="1"/>
        </dgm:presLayoutVars>
      </dgm:prSet>
      <dgm:spPr/>
    </dgm:pt>
    <dgm:pt modelId="{A8C626C5-9429-44C7-8CC5-DE9F1D53B257}" type="pres">
      <dgm:prSet presAssocID="{E9D43892-C586-4ED9-A62C-33CC42FC8171}" presName="parSh" presStyleCnt="0"/>
      <dgm:spPr/>
    </dgm:pt>
    <dgm:pt modelId="{ED0DAEE3-0A1A-4A7F-936C-D883082F1EBF}" type="pres">
      <dgm:prSet presAssocID="{E9D43892-C586-4ED9-A62C-33CC42FC8171}" presName="lineNode" presStyleLbl="alignAccFollowNode1" presStyleIdx="3" presStyleCnt="6"/>
      <dgm:spPr/>
    </dgm:pt>
    <dgm:pt modelId="{F79E3520-F1E2-43F9-89EF-77FB409B3AB7}" type="pres">
      <dgm:prSet presAssocID="{E9D43892-C586-4ED9-A62C-33CC42FC8171}" presName="lineArrowNode" presStyleLbl="alignAccFollowNode1" presStyleIdx="4" presStyleCnt="6"/>
      <dgm:spPr/>
    </dgm:pt>
    <dgm:pt modelId="{B091DDCA-24DC-406B-8F62-25664C683CE7}" type="pres">
      <dgm:prSet presAssocID="{1CAEFE91-005C-444C-B954-4375C769F81E}" presName="sibTransNodeCircle" presStyleLbl="alignNode1" presStyleIdx="1" presStyleCnt="2">
        <dgm:presLayoutVars>
          <dgm:chMax val="0"/>
          <dgm:bulletEnabled/>
        </dgm:presLayoutVars>
      </dgm:prSet>
      <dgm:spPr/>
      <dgm:t>
        <a:bodyPr/>
        <a:lstStyle/>
        <a:p>
          <a:endParaRPr lang="en-US"/>
        </a:p>
      </dgm:t>
    </dgm:pt>
    <dgm:pt modelId="{5C0A31C8-2812-4920-85C7-B1CC4660A00E}" type="pres">
      <dgm:prSet presAssocID="{1CAEFE91-005C-444C-B954-4375C769F81E}" presName="spacerBetweenCircleAndCallout" presStyleCnt="0">
        <dgm:presLayoutVars/>
      </dgm:prSet>
      <dgm:spPr/>
    </dgm:pt>
    <dgm:pt modelId="{537FBE85-DC6E-4B94-A2A8-9C9900811165}" type="pres">
      <dgm:prSet presAssocID="{E9D43892-C586-4ED9-A62C-33CC42FC8171}" presName="nodeText" presStyleLbl="alignAccFollowNode1" presStyleIdx="5" presStyleCnt="6">
        <dgm:presLayoutVars>
          <dgm:bulletEnabled val="1"/>
        </dgm:presLayoutVars>
      </dgm:prSet>
      <dgm:spPr/>
      <dgm:t>
        <a:bodyPr/>
        <a:lstStyle/>
        <a:p>
          <a:endParaRPr lang="en-US"/>
        </a:p>
      </dgm:t>
    </dgm:pt>
  </dgm:ptLst>
  <dgm:cxnLst>
    <dgm:cxn modelId="{001A23E9-9768-446C-A3D1-A89E1879D99F}" type="presOf" srcId="{E9D43892-C586-4ED9-A62C-33CC42FC8171}" destId="{537FBE85-DC6E-4B94-A2A8-9C9900811165}" srcOrd="0" destOrd="0" presId="urn:microsoft.com/office/officeart/2016/7/layout/LinearArrowProcessNumbered"/>
    <dgm:cxn modelId="{996A1026-D952-4D69-8DBE-91F2569D6851}" srcId="{A0D0A6F6-0C5C-4088-A1A7-7B2412ACB39F}" destId="{B605E85A-92C4-4F17-ACA0-17B4FFF24268}" srcOrd="0" destOrd="0" parTransId="{59C63E0A-194A-446C-BC3A-DCEEE4007D5F}" sibTransId="{C92E4F1D-83D2-483E-8665-23075356EFFF}"/>
    <dgm:cxn modelId="{6347C6B4-AAF1-415E-A548-9F88C92107D8}" type="presOf" srcId="{C92E4F1D-83D2-483E-8665-23075356EFFF}" destId="{3EEC96D7-BFCD-4704-BB4C-D78DB9496CCB}" srcOrd="0" destOrd="0" presId="urn:microsoft.com/office/officeart/2016/7/layout/LinearArrowProcessNumbered"/>
    <dgm:cxn modelId="{025C9F4F-3895-4B75-9314-A79540B2A29A}" type="presOf" srcId="{1CAEFE91-005C-444C-B954-4375C769F81E}" destId="{B091DDCA-24DC-406B-8F62-25664C683CE7}" srcOrd="0" destOrd="0" presId="urn:microsoft.com/office/officeart/2016/7/layout/LinearArrowProcessNumbered"/>
    <dgm:cxn modelId="{FC94FFD6-147D-4ACB-9897-83E696029BF7}" type="presOf" srcId="{B605E85A-92C4-4F17-ACA0-17B4FFF24268}" destId="{A5A75862-AB11-4135-9E0E-C11155D81D44}" srcOrd="0" destOrd="0" presId="urn:microsoft.com/office/officeart/2016/7/layout/LinearArrowProcessNumbered"/>
    <dgm:cxn modelId="{ACB9C8D0-206B-4487-9543-0888503A860C}" type="presOf" srcId="{A0D0A6F6-0C5C-4088-A1A7-7B2412ACB39F}" destId="{A1BF8E24-D879-4962-B99D-6E3516CC85AE}" srcOrd="0" destOrd="0" presId="urn:microsoft.com/office/officeart/2016/7/layout/LinearArrowProcessNumbered"/>
    <dgm:cxn modelId="{0E499470-8288-42D2-AE26-6D9D55BE16B5}" srcId="{A0D0A6F6-0C5C-4088-A1A7-7B2412ACB39F}" destId="{E9D43892-C586-4ED9-A62C-33CC42FC8171}" srcOrd="1" destOrd="0" parTransId="{76D41678-AE73-4118-B7F1-91F54F793FF5}" sibTransId="{1CAEFE91-005C-444C-B954-4375C769F81E}"/>
    <dgm:cxn modelId="{98260D1E-B78C-41E0-93D6-EC91B278EFAF}" type="presParOf" srcId="{A1BF8E24-D879-4962-B99D-6E3516CC85AE}" destId="{9500868F-E745-4901-B142-053A5C364C9A}" srcOrd="0" destOrd="0" presId="urn:microsoft.com/office/officeart/2016/7/layout/LinearArrowProcessNumbered"/>
    <dgm:cxn modelId="{F4AD02E4-0C9C-4C93-9C7B-D696ED9C31E6}" type="presParOf" srcId="{9500868F-E745-4901-B142-053A5C364C9A}" destId="{03436138-57D6-4E32-9E95-C209258D351B}" srcOrd="0" destOrd="0" presId="urn:microsoft.com/office/officeart/2016/7/layout/LinearArrowProcessNumbered"/>
    <dgm:cxn modelId="{D38BC2B9-A789-4D36-A15F-32CD96652D8E}" type="presParOf" srcId="{9500868F-E745-4901-B142-053A5C364C9A}" destId="{7E5B4B19-A94A-47FC-BAD2-7C0206D26BD5}" srcOrd="1" destOrd="0" presId="urn:microsoft.com/office/officeart/2016/7/layout/LinearArrowProcessNumbered"/>
    <dgm:cxn modelId="{80AD399F-CCF1-4C63-8BAA-DC2DF37FAF0C}" type="presParOf" srcId="{7E5B4B19-A94A-47FC-BAD2-7C0206D26BD5}" destId="{36CA6E47-12BC-4764-950C-F3441E6B2641}" srcOrd="0" destOrd="0" presId="urn:microsoft.com/office/officeart/2016/7/layout/LinearArrowProcessNumbered"/>
    <dgm:cxn modelId="{5053AC26-07B3-4912-BEAA-A2CF9535B825}" type="presParOf" srcId="{7E5B4B19-A94A-47FC-BAD2-7C0206D26BD5}" destId="{5E35DA32-6055-49DC-8D52-56458CED2B8F}" srcOrd="1" destOrd="0" presId="urn:microsoft.com/office/officeart/2016/7/layout/LinearArrowProcessNumbered"/>
    <dgm:cxn modelId="{E84AB2A6-0D36-4F93-9A78-EAF04AF988FD}" type="presParOf" srcId="{7E5B4B19-A94A-47FC-BAD2-7C0206D26BD5}" destId="{3EEC96D7-BFCD-4704-BB4C-D78DB9496CCB}" srcOrd="2" destOrd="0" presId="urn:microsoft.com/office/officeart/2016/7/layout/LinearArrowProcessNumbered"/>
    <dgm:cxn modelId="{4ED80C81-174E-49A7-BE24-F23ABA650D7C}" type="presParOf" srcId="{7E5B4B19-A94A-47FC-BAD2-7C0206D26BD5}" destId="{197C61A3-4CE6-47A6-A217-BB2136CEA09F}" srcOrd="3" destOrd="0" presId="urn:microsoft.com/office/officeart/2016/7/layout/LinearArrowProcessNumbered"/>
    <dgm:cxn modelId="{EA0A6331-447B-472A-99AD-0B4953CA52A6}" type="presParOf" srcId="{9500868F-E745-4901-B142-053A5C364C9A}" destId="{A5A75862-AB11-4135-9E0E-C11155D81D44}" srcOrd="2" destOrd="0" presId="urn:microsoft.com/office/officeart/2016/7/layout/LinearArrowProcessNumbered"/>
    <dgm:cxn modelId="{9D902197-F97B-4639-8DA5-875B34D76A7E}" type="presParOf" srcId="{A1BF8E24-D879-4962-B99D-6E3516CC85AE}" destId="{64FCD144-3624-4770-B25E-636F78970F4D}" srcOrd="1" destOrd="0" presId="urn:microsoft.com/office/officeart/2016/7/layout/LinearArrowProcessNumbered"/>
    <dgm:cxn modelId="{976548B5-3305-48BD-B109-B13921171F71}" type="presParOf" srcId="{A1BF8E24-D879-4962-B99D-6E3516CC85AE}" destId="{E4C32362-EF61-4478-8306-1284F8ED62BE}" srcOrd="2" destOrd="0" presId="urn:microsoft.com/office/officeart/2016/7/layout/LinearArrowProcessNumbered"/>
    <dgm:cxn modelId="{96118D51-3CB7-4A84-BE82-03F56AFD5149}" type="presParOf" srcId="{E4C32362-EF61-4478-8306-1284F8ED62BE}" destId="{5332AE2A-4026-477B-8CAB-60ADE583BC02}" srcOrd="0" destOrd="0" presId="urn:microsoft.com/office/officeart/2016/7/layout/LinearArrowProcessNumbered"/>
    <dgm:cxn modelId="{CCF53EB9-4EBB-4221-A26F-A2B60CDD332F}" type="presParOf" srcId="{E4C32362-EF61-4478-8306-1284F8ED62BE}" destId="{A8C626C5-9429-44C7-8CC5-DE9F1D53B257}" srcOrd="1" destOrd="0" presId="urn:microsoft.com/office/officeart/2016/7/layout/LinearArrowProcessNumbered"/>
    <dgm:cxn modelId="{CAC746C7-85B8-4B11-9AEC-821088C25A29}" type="presParOf" srcId="{A8C626C5-9429-44C7-8CC5-DE9F1D53B257}" destId="{ED0DAEE3-0A1A-4A7F-936C-D883082F1EBF}" srcOrd="0" destOrd="0" presId="urn:microsoft.com/office/officeart/2016/7/layout/LinearArrowProcessNumbered"/>
    <dgm:cxn modelId="{4A79AB18-A2E7-4F59-BC2B-B4BBEA83F51A}" type="presParOf" srcId="{A8C626C5-9429-44C7-8CC5-DE9F1D53B257}" destId="{F79E3520-F1E2-43F9-89EF-77FB409B3AB7}" srcOrd="1" destOrd="0" presId="urn:microsoft.com/office/officeart/2016/7/layout/LinearArrowProcessNumbered"/>
    <dgm:cxn modelId="{3FCED0A1-32B0-4027-8717-C427C12B705A}" type="presParOf" srcId="{A8C626C5-9429-44C7-8CC5-DE9F1D53B257}" destId="{B091DDCA-24DC-406B-8F62-25664C683CE7}" srcOrd="2" destOrd="0" presId="urn:microsoft.com/office/officeart/2016/7/layout/LinearArrowProcessNumbered"/>
    <dgm:cxn modelId="{41093F32-7AE0-426F-9A75-E757FDA219D8}" type="presParOf" srcId="{A8C626C5-9429-44C7-8CC5-DE9F1D53B257}" destId="{5C0A31C8-2812-4920-85C7-B1CC4660A00E}" srcOrd="3" destOrd="0" presId="urn:microsoft.com/office/officeart/2016/7/layout/LinearArrowProcessNumbered"/>
    <dgm:cxn modelId="{D77D1D11-7D98-4856-80D6-2A8436EAEC6F}" type="presParOf" srcId="{E4C32362-EF61-4478-8306-1284F8ED62BE}" destId="{537FBE85-DC6E-4B94-A2A8-9C9900811165}" srcOrd="2" destOrd="0" presId="urn:microsoft.com/office/officeart/2016/7/layout/LinearArrow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5BBF96-0A35-413F-9E82-B97B4519C977}" type="doc">
      <dgm:prSet loTypeId="urn:microsoft.com/office/officeart/2016/7/layout/LinearBlockProcessNumbered" loCatId="process" qsTypeId="urn:microsoft.com/office/officeart/2005/8/quickstyle/simple2" qsCatId="simple" csTypeId="urn:microsoft.com/office/officeart/2005/8/colors/colorful3" csCatId="colorful"/>
      <dgm:spPr/>
      <dgm:t>
        <a:bodyPr/>
        <a:lstStyle/>
        <a:p>
          <a:endParaRPr lang="en-US"/>
        </a:p>
      </dgm:t>
    </dgm:pt>
    <dgm:pt modelId="{454D6062-F56E-47E1-8191-748ED271EEAE}">
      <dgm:prSet/>
      <dgm:spPr/>
      <dgm:t>
        <a:bodyPr/>
        <a:lstStyle/>
        <a:p>
          <a:r>
            <a:rPr lang="en-IN" dirty="0"/>
            <a:t>To assess burden of TB cases in Indore</a:t>
          </a:r>
          <a:endParaRPr lang="en-US" dirty="0"/>
        </a:p>
      </dgm:t>
    </dgm:pt>
    <dgm:pt modelId="{E5025578-96D6-46C5-8E96-FC88EB7CF386}" type="parTrans" cxnId="{E0300C87-25FA-429B-BF94-D85B2B17498B}">
      <dgm:prSet/>
      <dgm:spPr/>
      <dgm:t>
        <a:bodyPr/>
        <a:lstStyle/>
        <a:p>
          <a:endParaRPr lang="en-US"/>
        </a:p>
      </dgm:t>
    </dgm:pt>
    <dgm:pt modelId="{0CEC3FC8-B882-4219-AC33-17E015935636}" type="sibTrans" cxnId="{E0300C87-25FA-429B-BF94-D85B2B17498B}">
      <dgm:prSet phldrT="01" phldr="0"/>
      <dgm:spPr/>
      <dgm:t>
        <a:bodyPr/>
        <a:lstStyle/>
        <a:p>
          <a:r>
            <a:rPr lang="en-US"/>
            <a:t>01</a:t>
          </a:r>
        </a:p>
      </dgm:t>
    </dgm:pt>
    <dgm:pt modelId="{0866C6FC-916E-416A-A18D-B3A928205886}">
      <dgm:prSet/>
      <dgm:spPr/>
      <dgm:t>
        <a:bodyPr/>
        <a:lstStyle/>
        <a:p>
          <a:r>
            <a:rPr lang="en-IN" dirty="0"/>
            <a:t>To estimate burden of MDR cases</a:t>
          </a:r>
          <a:endParaRPr lang="en-US" dirty="0"/>
        </a:p>
      </dgm:t>
    </dgm:pt>
    <dgm:pt modelId="{1E2A9D0A-C0BE-490B-B34E-F9FE02CA8491}" type="parTrans" cxnId="{17C2672E-0D1A-4782-B639-A569A88DC8F9}">
      <dgm:prSet/>
      <dgm:spPr/>
      <dgm:t>
        <a:bodyPr/>
        <a:lstStyle/>
        <a:p>
          <a:endParaRPr lang="en-US"/>
        </a:p>
      </dgm:t>
    </dgm:pt>
    <dgm:pt modelId="{95C0ED38-15E0-4543-A949-440CF194282D}" type="sibTrans" cxnId="{17C2672E-0D1A-4782-B639-A569A88DC8F9}">
      <dgm:prSet phldrT="02" phldr="0"/>
      <dgm:spPr/>
      <dgm:t>
        <a:bodyPr/>
        <a:lstStyle/>
        <a:p>
          <a:r>
            <a:rPr lang="en-US"/>
            <a:t>02</a:t>
          </a:r>
        </a:p>
      </dgm:t>
    </dgm:pt>
    <dgm:pt modelId="{29A2A77E-6799-4B3D-A320-F7FA153A72F8}">
      <dgm:prSet/>
      <dgm:spPr/>
      <dgm:t>
        <a:bodyPr/>
        <a:lstStyle/>
        <a:p>
          <a:r>
            <a:rPr lang="en-IN" dirty="0"/>
            <a:t>To explore relation of TB, HIV &amp; diabetes</a:t>
          </a:r>
          <a:endParaRPr lang="en-US" dirty="0"/>
        </a:p>
      </dgm:t>
    </dgm:pt>
    <dgm:pt modelId="{108E68F4-7C6B-4CA2-AB6F-3049C4D09A49}" type="parTrans" cxnId="{9A147C67-B307-4825-905A-6DD6D8D485A7}">
      <dgm:prSet/>
      <dgm:spPr/>
      <dgm:t>
        <a:bodyPr/>
        <a:lstStyle/>
        <a:p>
          <a:endParaRPr lang="en-US"/>
        </a:p>
      </dgm:t>
    </dgm:pt>
    <dgm:pt modelId="{C5EDD9D4-2BEC-48D5-AC4D-55F3B5DADD6E}" type="sibTrans" cxnId="{9A147C67-B307-4825-905A-6DD6D8D485A7}">
      <dgm:prSet phldrT="03" phldr="0"/>
      <dgm:spPr/>
      <dgm:t>
        <a:bodyPr/>
        <a:lstStyle/>
        <a:p>
          <a:r>
            <a:rPr lang="en-US"/>
            <a:t>03</a:t>
          </a:r>
        </a:p>
      </dgm:t>
    </dgm:pt>
    <dgm:pt modelId="{E2C56598-2AD6-42E1-87A4-4873DB01BA23}" type="pres">
      <dgm:prSet presAssocID="{A75BBF96-0A35-413F-9E82-B97B4519C977}" presName="Name0" presStyleCnt="0">
        <dgm:presLayoutVars>
          <dgm:animLvl val="lvl"/>
          <dgm:resizeHandles val="exact"/>
        </dgm:presLayoutVars>
      </dgm:prSet>
      <dgm:spPr/>
      <dgm:t>
        <a:bodyPr/>
        <a:lstStyle/>
        <a:p>
          <a:endParaRPr lang="en-US"/>
        </a:p>
      </dgm:t>
    </dgm:pt>
    <dgm:pt modelId="{433372B0-A4FC-49F8-8A09-F1391A4FCBB5}" type="pres">
      <dgm:prSet presAssocID="{454D6062-F56E-47E1-8191-748ED271EEAE}" presName="compositeNode" presStyleCnt="0">
        <dgm:presLayoutVars>
          <dgm:bulletEnabled val="1"/>
        </dgm:presLayoutVars>
      </dgm:prSet>
      <dgm:spPr/>
    </dgm:pt>
    <dgm:pt modelId="{939F1830-1BDA-461E-BDC1-CF026346B282}" type="pres">
      <dgm:prSet presAssocID="{454D6062-F56E-47E1-8191-748ED271EEAE}" presName="bgRect" presStyleLbl="alignNode1" presStyleIdx="0" presStyleCnt="3"/>
      <dgm:spPr/>
      <dgm:t>
        <a:bodyPr/>
        <a:lstStyle/>
        <a:p>
          <a:endParaRPr lang="en-US"/>
        </a:p>
      </dgm:t>
    </dgm:pt>
    <dgm:pt modelId="{5C52A912-441F-4A02-BBDB-9FCE7D71AC4C}" type="pres">
      <dgm:prSet presAssocID="{0CEC3FC8-B882-4219-AC33-17E015935636}" presName="sibTransNodeRect" presStyleLbl="alignNode1" presStyleIdx="0" presStyleCnt="3">
        <dgm:presLayoutVars>
          <dgm:chMax val="0"/>
          <dgm:bulletEnabled val="1"/>
        </dgm:presLayoutVars>
      </dgm:prSet>
      <dgm:spPr/>
      <dgm:t>
        <a:bodyPr/>
        <a:lstStyle/>
        <a:p>
          <a:endParaRPr lang="en-US"/>
        </a:p>
      </dgm:t>
    </dgm:pt>
    <dgm:pt modelId="{058C74BB-BA58-4C13-BB00-C1E9BA94E2DB}" type="pres">
      <dgm:prSet presAssocID="{454D6062-F56E-47E1-8191-748ED271EEAE}" presName="nodeRect" presStyleLbl="alignNode1" presStyleIdx="0" presStyleCnt="3">
        <dgm:presLayoutVars>
          <dgm:bulletEnabled val="1"/>
        </dgm:presLayoutVars>
      </dgm:prSet>
      <dgm:spPr/>
      <dgm:t>
        <a:bodyPr/>
        <a:lstStyle/>
        <a:p>
          <a:endParaRPr lang="en-US"/>
        </a:p>
      </dgm:t>
    </dgm:pt>
    <dgm:pt modelId="{998E80DA-2280-4950-B6C1-6238C8D49275}" type="pres">
      <dgm:prSet presAssocID="{0CEC3FC8-B882-4219-AC33-17E015935636}" presName="sibTrans" presStyleCnt="0"/>
      <dgm:spPr/>
    </dgm:pt>
    <dgm:pt modelId="{4FC84BBF-1B94-4D45-86A4-44560A57F79E}" type="pres">
      <dgm:prSet presAssocID="{0866C6FC-916E-416A-A18D-B3A928205886}" presName="compositeNode" presStyleCnt="0">
        <dgm:presLayoutVars>
          <dgm:bulletEnabled val="1"/>
        </dgm:presLayoutVars>
      </dgm:prSet>
      <dgm:spPr/>
    </dgm:pt>
    <dgm:pt modelId="{9FBEC2B4-18D3-4F9A-934D-A1CA6157C6B3}" type="pres">
      <dgm:prSet presAssocID="{0866C6FC-916E-416A-A18D-B3A928205886}" presName="bgRect" presStyleLbl="alignNode1" presStyleIdx="1" presStyleCnt="3"/>
      <dgm:spPr/>
      <dgm:t>
        <a:bodyPr/>
        <a:lstStyle/>
        <a:p>
          <a:endParaRPr lang="en-US"/>
        </a:p>
      </dgm:t>
    </dgm:pt>
    <dgm:pt modelId="{6B9EF7F6-17FC-4BB3-AE94-C7B364A27461}" type="pres">
      <dgm:prSet presAssocID="{95C0ED38-15E0-4543-A949-440CF194282D}" presName="sibTransNodeRect" presStyleLbl="alignNode1" presStyleIdx="1" presStyleCnt="3">
        <dgm:presLayoutVars>
          <dgm:chMax val="0"/>
          <dgm:bulletEnabled val="1"/>
        </dgm:presLayoutVars>
      </dgm:prSet>
      <dgm:spPr/>
      <dgm:t>
        <a:bodyPr/>
        <a:lstStyle/>
        <a:p>
          <a:endParaRPr lang="en-US"/>
        </a:p>
      </dgm:t>
    </dgm:pt>
    <dgm:pt modelId="{5346915D-EF53-48B9-8B7B-10A7842945BE}" type="pres">
      <dgm:prSet presAssocID="{0866C6FC-916E-416A-A18D-B3A928205886}" presName="nodeRect" presStyleLbl="alignNode1" presStyleIdx="1" presStyleCnt="3">
        <dgm:presLayoutVars>
          <dgm:bulletEnabled val="1"/>
        </dgm:presLayoutVars>
      </dgm:prSet>
      <dgm:spPr/>
      <dgm:t>
        <a:bodyPr/>
        <a:lstStyle/>
        <a:p>
          <a:endParaRPr lang="en-US"/>
        </a:p>
      </dgm:t>
    </dgm:pt>
    <dgm:pt modelId="{075AC3E1-5ED7-4927-A197-D8CC15578F74}" type="pres">
      <dgm:prSet presAssocID="{95C0ED38-15E0-4543-A949-440CF194282D}" presName="sibTrans" presStyleCnt="0"/>
      <dgm:spPr/>
    </dgm:pt>
    <dgm:pt modelId="{9973D9A5-3FCE-4F79-BC64-A87AE984104F}" type="pres">
      <dgm:prSet presAssocID="{29A2A77E-6799-4B3D-A320-F7FA153A72F8}" presName="compositeNode" presStyleCnt="0">
        <dgm:presLayoutVars>
          <dgm:bulletEnabled val="1"/>
        </dgm:presLayoutVars>
      </dgm:prSet>
      <dgm:spPr/>
    </dgm:pt>
    <dgm:pt modelId="{4B968240-4BC4-4342-A4A4-42BE695244D4}" type="pres">
      <dgm:prSet presAssocID="{29A2A77E-6799-4B3D-A320-F7FA153A72F8}" presName="bgRect" presStyleLbl="alignNode1" presStyleIdx="2" presStyleCnt="3"/>
      <dgm:spPr/>
      <dgm:t>
        <a:bodyPr/>
        <a:lstStyle/>
        <a:p>
          <a:endParaRPr lang="en-US"/>
        </a:p>
      </dgm:t>
    </dgm:pt>
    <dgm:pt modelId="{851D6087-6FD6-48D0-A6A1-38A102F89DBF}" type="pres">
      <dgm:prSet presAssocID="{C5EDD9D4-2BEC-48D5-AC4D-55F3B5DADD6E}" presName="sibTransNodeRect" presStyleLbl="alignNode1" presStyleIdx="2" presStyleCnt="3">
        <dgm:presLayoutVars>
          <dgm:chMax val="0"/>
          <dgm:bulletEnabled val="1"/>
        </dgm:presLayoutVars>
      </dgm:prSet>
      <dgm:spPr/>
      <dgm:t>
        <a:bodyPr/>
        <a:lstStyle/>
        <a:p>
          <a:endParaRPr lang="en-US"/>
        </a:p>
      </dgm:t>
    </dgm:pt>
    <dgm:pt modelId="{C4519CF9-0DEC-4287-ADEB-684120FCA05C}" type="pres">
      <dgm:prSet presAssocID="{29A2A77E-6799-4B3D-A320-F7FA153A72F8}" presName="nodeRect" presStyleLbl="alignNode1" presStyleIdx="2" presStyleCnt="3">
        <dgm:presLayoutVars>
          <dgm:bulletEnabled val="1"/>
        </dgm:presLayoutVars>
      </dgm:prSet>
      <dgm:spPr/>
      <dgm:t>
        <a:bodyPr/>
        <a:lstStyle/>
        <a:p>
          <a:endParaRPr lang="en-US"/>
        </a:p>
      </dgm:t>
    </dgm:pt>
  </dgm:ptLst>
  <dgm:cxnLst>
    <dgm:cxn modelId="{17C2672E-0D1A-4782-B639-A569A88DC8F9}" srcId="{A75BBF96-0A35-413F-9E82-B97B4519C977}" destId="{0866C6FC-916E-416A-A18D-B3A928205886}" srcOrd="1" destOrd="0" parTransId="{1E2A9D0A-C0BE-490B-B34E-F9FE02CA8491}" sibTransId="{95C0ED38-15E0-4543-A949-440CF194282D}"/>
    <dgm:cxn modelId="{A2036241-1D33-4028-BF75-43401CD7673C}" type="presOf" srcId="{29A2A77E-6799-4B3D-A320-F7FA153A72F8}" destId="{4B968240-4BC4-4342-A4A4-42BE695244D4}" srcOrd="0" destOrd="0" presId="urn:microsoft.com/office/officeart/2016/7/layout/LinearBlockProcessNumbered"/>
    <dgm:cxn modelId="{AEC959AB-9F5C-4B07-9EBE-376FF33BCF9E}" type="presOf" srcId="{0866C6FC-916E-416A-A18D-B3A928205886}" destId="{5346915D-EF53-48B9-8B7B-10A7842945BE}" srcOrd="1" destOrd="0" presId="urn:microsoft.com/office/officeart/2016/7/layout/LinearBlockProcessNumbered"/>
    <dgm:cxn modelId="{CACB490F-114B-4AA0-800B-418ED09D6749}" type="presOf" srcId="{454D6062-F56E-47E1-8191-748ED271EEAE}" destId="{058C74BB-BA58-4C13-BB00-C1E9BA94E2DB}" srcOrd="1" destOrd="0" presId="urn:microsoft.com/office/officeart/2016/7/layout/LinearBlockProcessNumbered"/>
    <dgm:cxn modelId="{084BAACB-1A57-4BC0-89E2-61DD1C0EC9BA}" type="presOf" srcId="{0866C6FC-916E-416A-A18D-B3A928205886}" destId="{9FBEC2B4-18D3-4F9A-934D-A1CA6157C6B3}" srcOrd="0" destOrd="0" presId="urn:microsoft.com/office/officeart/2016/7/layout/LinearBlockProcessNumbered"/>
    <dgm:cxn modelId="{E0300C87-25FA-429B-BF94-D85B2B17498B}" srcId="{A75BBF96-0A35-413F-9E82-B97B4519C977}" destId="{454D6062-F56E-47E1-8191-748ED271EEAE}" srcOrd="0" destOrd="0" parTransId="{E5025578-96D6-46C5-8E96-FC88EB7CF386}" sibTransId="{0CEC3FC8-B882-4219-AC33-17E015935636}"/>
    <dgm:cxn modelId="{875D33BA-11A2-4210-BC03-FC96F88B61BB}" type="presOf" srcId="{454D6062-F56E-47E1-8191-748ED271EEAE}" destId="{939F1830-1BDA-461E-BDC1-CF026346B282}" srcOrd="0" destOrd="0" presId="urn:microsoft.com/office/officeart/2016/7/layout/LinearBlockProcessNumbered"/>
    <dgm:cxn modelId="{38FC6C1A-9233-4089-A68C-9C286F3ECD28}" type="presOf" srcId="{95C0ED38-15E0-4543-A949-440CF194282D}" destId="{6B9EF7F6-17FC-4BB3-AE94-C7B364A27461}" srcOrd="0" destOrd="0" presId="urn:microsoft.com/office/officeart/2016/7/layout/LinearBlockProcessNumbered"/>
    <dgm:cxn modelId="{2FCDC744-0369-4FB8-ADA9-3AE2DA8AFB5E}" type="presOf" srcId="{29A2A77E-6799-4B3D-A320-F7FA153A72F8}" destId="{C4519CF9-0DEC-4287-ADEB-684120FCA05C}" srcOrd="1" destOrd="0" presId="urn:microsoft.com/office/officeart/2016/7/layout/LinearBlockProcessNumbered"/>
    <dgm:cxn modelId="{0F8801A6-218A-4905-9002-54A640CDD4D4}" type="presOf" srcId="{A75BBF96-0A35-413F-9E82-B97B4519C977}" destId="{E2C56598-2AD6-42E1-87A4-4873DB01BA23}" srcOrd="0" destOrd="0" presId="urn:microsoft.com/office/officeart/2016/7/layout/LinearBlockProcessNumbered"/>
    <dgm:cxn modelId="{24CECCCC-7943-4A03-9572-C20007500C6B}" type="presOf" srcId="{0CEC3FC8-B882-4219-AC33-17E015935636}" destId="{5C52A912-441F-4A02-BBDB-9FCE7D71AC4C}" srcOrd="0" destOrd="0" presId="urn:microsoft.com/office/officeart/2016/7/layout/LinearBlockProcessNumbered"/>
    <dgm:cxn modelId="{5E44D780-E7EA-4277-998F-A07130BF4F6D}" type="presOf" srcId="{C5EDD9D4-2BEC-48D5-AC4D-55F3B5DADD6E}" destId="{851D6087-6FD6-48D0-A6A1-38A102F89DBF}" srcOrd="0" destOrd="0" presId="urn:microsoft.com/office/officeart/2016/7/layout/LinearBlockProcessNumbered"/>
    <dgm:cxn modelId="{9A147C67-B307-4825-905A-6DD6D8D485A7}" srcId="{A75BBF96-0A35-413F-9E82-B97B4519C977}" destId="{29A2A77E-6799-4B3D-A320-F7FA153A72F8}" srcOrd="2" destOrd="0" parTransId="{108E68F4-7C6B-4CA2-AB6F-3049C4D09A49}" sibTransId="{C5EDD9D4-2BEC-48D5-AC4D-55F3B5DADD6E}"/>
    <dgm:cxn modelId="{34DD7F9C-73FC-40D9-80B6-7D3BCA073BE7}" type="presParOf" srcId="{E2C56598-2AD6-42E1-87A4-4873DB01BA23}" destId="{433372B0-A4FC-49F8-8A09-F1391A4FCBB5}" srcOrd="0" destOrd="0" presId="urn:microsoft.com/office/officeart/2016/7/layout/LinearBlockProcessNumbered"/>
    <dgm:cxn modelId="{0B6DBB89-8952-4F7A-A033-24489F7E2D3A}" type="presParOf" srcId="{433372B0-A4FC-49F8-8A09-F1391A4FCBB5}" destId="{939F1830-1BDA-461E-BDC1-CF026346B282}" srcOrd="0" destOrd="0" presId="urn:microsoft.com/office/officeart/2016/7/layout/LinearBlockProcessNumbered"/>
    <dgm:cxn modelId="{430B319B-551B-42A7-99AD-46B8DF8BE386}" type="presParOf" srcId="{433372B0-A4FC-49F8-8A09-F1391A4FCBB5}" destId="{5C52A912-441F-4A02-BBDB-9FCE7D71AC4C}" srcOrd="1" destOrd="0" presId="urn:microsoft.com/office/officeart/2016/7/layout/LinearBlockProcessNumbered"/>
    <dgm:cxn modelId="{7F35D588-382E-4E4C-ADF9-C71D13185BE2}" type="presParOf" srcId="{433372B0-A4FC-49F8-8A09-F1391A4FCBB5}" destId="{058C74BB-BA58-4C13-BB00-C1E9BA94E2DB}" srcOrd="2" destOrd="0" presId="urn:microsoft.com/office/officeart/2016/7/layout/LinearBlockProcessNumbered"/>
    <dgm:cxn modelId="{09FC05F6-E0D9-4F08-9FD4-FE64B5159AB3}" type="presParOf" srcId="{E2C56598-2AD6-42E1-87A4-4873DB01BA23}" destId="{998E80DA-2280-4950-B6C1-6238C8D49275}" srcOrd="1" destOrd="0" presId="urn:microsoft.com/office/officeart/2016/7/layout/LinearBlockProcessNumbered"/>
    <dgm:cxn modelId="{29BA1F27-0BD6-4DAD-80BF-AF59D1BF8D32}" type="presParOf" srcId="{E2C56598-2AD6-42E1-87A4-4873DB01BA23}" destId="{4FC84BBF-1B94-4D45-86A4-44560A57F79E}" srcOrd="2" destOrd="0" presId="urn:microsoft.com/office/officeart/2016/7/layout/LinearBlockProcessNumbered"/>
    <dgm:cxn modelId="{9C7C20AC-23D9-4782-B4EA-0421989AD07C}" type="presParOf" srcId="{4FC84BBF-1B94-4D45-86A4-44560A57F79E}" destId="{9FBEC2B4-18D3-4F9A-934D-A1CA6157C6B3}" srcOrd="0" destOrd="0" presId="urn:microsoft.com/office/officeart/2016/7/layout/LinearBlockProcessNumbered"/>
    <dgm:cxn modelId="{72C5B986-5417-42D2-9D9B-828F36EC0652}" type="presParOf" srcId="{4FC84BBF-1B94-4D45-86A4-44560A57F79E}" destId="{6B9EF7F6-17FC-4BB3-AE94-C7B364A27461}" srcOrd="1" destOrd="0" presId="urn:microsoft.com/office/officeart/2016/7/layout/LinearBlockProcessNumbered"/>
    <dgm:cxn modelId="{2ABF2E56-684F-43F3-9586-A74D198E1325}" type="presParOf" srcId="{4FC84BBF-1B94-4D45-86A4-44560A57F79E}" destId="{5346915D-EF53-48B9-8B7B-10A7842945BE}" srcOrd="2" destOrd="0" presId="urn:microsoft.com/office/officeart/2016/7/layout/LinearBlockProcessNumbered"/>
    <dgm:cxn modelId="{D36ECB0C-1832-487C-8C92-CA3396D65D35}" type="presParOf" srcId="{E2C56598-2AD6-42E1-87A4-4873DB01BA23}" destId="{075AC3E1-5ED7-4927-A197-D8CC15578F74}" srcOrd="3" destOrd="0" presId="urn:microsoft.com/office/officeart/2016/7/layout/LinearBlockProcessNumbered"/>
    <dgm:cxn modelId="{C3254C84-7267-4090-9BE7-BA21DD472571}" type="presParOf" srcId="{E2C56598-2AD6-42E1-87A4-4873DB01BA23}" destId="{9973D9A5-3FCE-4F79-BC64-A87AE984104F}" srcOrd="4" destOrd="0" presId="urn:microsoft.com/office/officeart/2016/7/layout/LinearBlockProcessNumbered"/>
    <dgm:cxn modelId="{3F207277-1AF4-4898-BF50-DE86A771455B}" type="presParOf" srcId="{9973D9A5-3FCE-4F79-BC64-A87AE984104F}" destId="{4B968240-4BC4-4342-A4A4-42BE695244D4}" srcOrd="0" destOrd="0" presId="urn:microsoft.com/office/officeart/2016/7/layout/LinearBlockProcessNumbered"/>
    <dgm:cxn modelId="{D10C140C-C3D2-4713-9885-751B86A16F04}" type="presParOf" srcId="{9973D9A5-3FCE-4F79-BC64-A87AE984104F}" destId="{851D6087-6FD6-48D0-A6A1-38A102F89DBF}" srcOrd="1" destOrd="0" presId="urn:microsoft.com/office/officeart/2016/7/layout/LinearBlockProcessNumbered"/>
    <dgm:cxn modelId="{6F7FA58F-042D-476F-97EC-FB4536E33593}" type="presParOf" srcId="{9973D9A5-3FCE-4F79-BC64-A87AE984104F}" destId="{C4519CF9-0DEC-4287-ADEB-684120FCA05C}" srcOrd="2" destOrd="0" presId="urn:microsoft.com/office/officeart/2016/7/layout/LinearBlock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45C9B51-A353-4ABB-BFC0-543ECFF423F5}" type="doc">
      <dgm:prSet loTypeId="urn:microsoft.com/office/officeart/2009/3/layout/HorizontalOrganizationChart" loCatId="hierarchy" qsTypeId="urn:microsoft.com/office/officeart/2005/8/quickstyle/simple3" qsCatId="simple" csTypeId="urn:microsoft.com/office/officeart/2005/8/colors/colorful2" csCatId="colorful" phldr="1"/>
      <dgm:spPr/>
      <dgm:t>
        <a:bodyPr/>
        <a:lstStyle/>
        <a:p>
          <a:endParaRPr lang="en-US"/>
        </a:p>
      </dgm:t>
    </dgm:pt>
    <dgm:pt modelId="{567070B4-DCE0-4A55-B648-8A468DCC2109}">
      <dgm:prSet/>
      <dgm:spPr/>
      <dgm:t>
        <a:bodyPr/>
        <a:lstStyle/>
        <a:p>
          <a:r>
            <a:rPr lang="en-IN" b="1" dirty="0"/>
            <a:t>Study Type</a:t>
          </a:r>
          <a:r>
            <a:rPr lang="en-IN" dirty="0"/>
            <a:t>: - Descriptive Cross-sectional study</a:t>
          </a:r>
          <a:endParaRPr lang="en-US" dirty="0"/>
        </a:p>
      </dgm:t>
    </dgm:pt>
    <dgm:pt modelId="{3E306669-CFA0-49C2-BE91-31C8A2A17BB7}" type="parTrans" cxnId="{74473224-BFB3-40C6-A91C-2CFAF5615AE0}">
      <dgm:prSet/>
      <dgm:spPr/>
      <dgm:t>
        <a:bodyPr/>
        <a:lstStyle/>
        <a:p>
          <a:endParaRPr lang="en-US"/>
        </a:p>
      </dgm:t>
    </dgm:pt>
    <dgm:pt modelId="{E0B9C5B1-FDE1-437B-874D-FAB7B705919B}" type="sibTrans" cxnId="{74473224-BFB3-40C6-A91C-2CFAF5615AE0}">
      <dgm:prSet/>
      <dgm:spPr/>
      <dgm:t>
        <a:bodyPr/>
        <a:lstStyle/>
        <a:p>
          <a:endParaRPr lang="en-US"/>
        </a:p>
      </dgm:t>
    </dgm:pt>
    <dgm:pt modelId="{B39A949D-9777-455A-8A04-3F093072AD9D}">
      <dgm:prSet/>
      <dgm:spPr/>
      <dgm:t>
        <a:bodyPr/>
        <a:lstStyle/>
        <a:p>
          <a:r>
            <a:rPr lang="en-IN" b="1" dirty="0"/>
            <a:t>Duration of Study </a:t>
          </a:r>
          <a:r>
            <a:rPr lang="en-IN" dirty="0"/>
            <a:t>: - 16</a:t>
          </a:r>
          <a:r>
            <a:rPr lang="en-IN" baseline="30000" dirty="0"/>
            <a:t>th</a:t>
          </a:r>
          <a:r>
            <a:rPr lang="en-IN" dirty="0"/>
            <a:t>  April to 10</a:t>
          </a:r>
          <a:r>
            <a:rPr lang="en-IN" baseline="30000" dirty="0"/>
            <a:t>th</a:t>
          </a:r>
          <a:r>
            <a:rPr lang="en-IN" dirty="0"/>
            <a:t> May </a:t>
          </a:r>
          <a:endParaRPr lang="en-US" dirty="0"/>
        </a:p>
      </dgm:t>
    </dgm:pt>
    <dgm:pt modelId="{FBCBB91F-F27E-4609-8923-DA01995B55B9}" type="parTrans" cxnId="{919CBEC3-C12E-4EBC-9842-39FCD72A2677}">
      <dgm:prSet/>
      <dgm:spPr/>
      <dgm:t>
        <a:bodyPr/>
        <a:lstStyle/>
        <a:p>
          <a:endParaRPr lang="en-US"/>
        </a:p>
      </dgm:t>
    </dgm:pt>
    <dgm:pt modelId="{1A36F8D3-1528-408D-9D47-7A730D0041ED}" type="sibTrans" cxnId="{919CBEC3-C12E-4EBC-9842-39FCD72A2677}">
      <dgm:prSet/>
      <dgm:spPr/>
      <dgm:t>
        <a:bodyPr/>
        <a:lstStyle/>
        <a:p>
          <a:endParaRPr lang="en-US"/>
        </a:p>
      </dgm:t>
    </dgm:pt>
    <dgm:pt modelId="{1D835B15-50CD-441A-BC81-3F9A30F95784}">
      <dgm:prSet/>
      <dgm:spPr/>
      <dgm:t>
        <a:bodyPr/>
        <a:lstStyle/>
        <a:p>
          <a:r>
            <a:rPr lang="en-IN" b="1" dirty="0"/>
            <a:t>Data Collection</a:t>
          </a:r>
          <a:r>
            <a:rPr lang="en-IN" dirty="0"/>
            <a:t>: </a:t>
          </a:r>
          <a:endParaRPr lang="en-US" dirty="0"/>
        </a:p>
      </dgm:t>
    </dgm:pt>
    <dgm:pt modelId="{C782CCEC-60AB-4FCC-A888-1AD056CA42CD}" type="parTrans" cxnId="{7C12DEA8-6107-455B-AFE3-93D155FA748A}">
      <dgm:prSet/>
      <dgm:spPr/>
      <dgm:t>
        <a:bodyPr/>
        <a:lstStyle/>
        <a:p>
          <a:endParaRPr lang="en-US"/>
        </a:p>
      </dgm:t>
    </dgm:pt>
    <dgm:pt modelId="{66334501-88EF-48BB-80C8-39099AA8F266}" type="sibTrans" cxnId="{7C12DEA8-6107-455B-AFE3-93D155FA748A}">
      <dgm:prSet/>
      <dgm:spPr/>
      <dgm:t>
        <a:bodyPr/>
        <a:lstStyle/>
        <a:p>
          <a:endParaRPr lang="en-US"/>
        </a:p>
      </dgm:t>
    </dgm:pt>
    <dgm:pt modelId="{1C8DDF1E-8C08-4EF1-A23C-542A9FA5F537}">
      <dgm:prSet/>
      <dgm:spPr/>
      <dgm:t>
        <a:bodyPr/>
        <a:lstStyle/>
        <a:p>
          <a:r>
            <a:rPr lang="en-IN" dirty="0"/>
            <a:t>Study based on secondary data extracted from </a:t>
          </a:r>
          <a:r>
            <a:rPr lang="en-IN" dirty="0" err="1"/>
            <a:t>Nikshay</a:t>
          </a:r>
          <a:r>
            <a:rPr lang="en-IN" dirty="0"/>
            <a:t> Portal</a:t>
          </a:r>
          <a:endParaRPr lang="en-US" dirty="0"/>
        </a:p>
      </dgm:t>
    </dgm:pt>
    <dgm:pt modelId="{B57C97A3-4588-4F40-AB48-95DCDDDA7344}" type="parTrans" cxnId="{FD427D2F-6FA4-421F-9B7D-147AC99C4DE4}">
      <dgm:prSet/>
      <dgm:spPr/>
      <dgm:t>
        <a:bodyPr/>
        <a:lstStyle/>
        <a:p>
          <a:endParaRPr lang="en-US"/>
        </a:p>
      </dgm:t>
    </dgm:pt>
    <dgm:pt modelId="{DCF9014C-2BE4-4374-BE63-E7330A0958F8}" type="sibTrans" cxnId="{FD427D2F-6FA4-421F-9B7D-147AC99C4DE4}">
      <dgm:prSet/>
      <dgm:spPr/>
      <dgm:t>
        <a:bodyPr/>
        <a:lstStyle/>
        <a:p>
          <a:endParaRPr lang="en-US"/>
        </a:p>
      </dgm:t>
    </dgm:pt>
    <dgm:pt modelId="{B6A5F65F-EF22-43C7-92E9-138A98688C13}">
      <dgm:prSet/>
      <dgm:spPr/>
      <dgm:t>
        <a:bodyPr/>
        <a:lstStyle/>
        <a:p>
          <a:r>
            <a:rPr lang="en-IN" dirty="0"/>
            <a:t>All reported TB cases in public health facilities were included (2017)</a:t>
          </a:r>
          <a:endParaRPr lang="en-US" dirty="0"/>
        </a:p>
      </dgm:t>
    </dgm:pt>
    <dgm:pt modelId="{646272A4-C3AB-4E15-BC2D-C883076964A2}" type="parTrans" cxnId="{C42C9B1E-6D11-41CF-8551-680337EE46B4}">
      <dgm:prSet/>
      <dgm:spPr/>
      <dgm:t>
        <a:bodyPr/>
        <a:lstStyle/>
        <a:p>
          <a:endParaRPr lang="en-US"/>
        </a:p>
      </dgm:t>
    </dgm:pt>
    <dgm:pt modelId="{3D9FC03D-03D0-48CA-A76B-BFBB1BC297BC}" type="sibTrans" cxnId="{C42C9B1E-6D11-41CF-8551-680337EE46B4}">
      <dgm:prSet/>
      <dgm:spPr/>
      <dgm:t>
        <a:bodyPr/>
        <a:lstStyle/>
        <a:p>
          <a:endParaRPr lang="en-US"/>
        </a:p>
      </dgm:t>
    </dgm:pt>
    <dgm:pt modelId="{15A1E8A6-8BA0-4898-9B07-5EB10F72C996}">
      <dgm:prSet/>
      <dgm:spPr/>
      <dgm:t>
        <a:bodyPr/>
        <a:lstStyle/>
        <a:p>
          <a:r>
            <a:rPr lang="en-IN" dirty="0"/>
            <a:t>Mid Year data was collected in new reporting format</a:t>
          </a:r>
          <a:endParaRPr lang="en-US" dirty="0"/>
        </a:p>
      </dgm:t>
    </dgm:pt>
    <dgm:pt modelId="{C5C4FF23-D9F8-4D46-90D7-B741CE4AF25D}" type="parTrans" cxnId="{973C57E8-B966-4757-84BE-6F68059FE983}">
      <dgm:prSet/>
      <dgm:spPr/>
      <dgm:t>
        <a:bodyPr/>
        <a:lstStyle/>
        <a:p>
          <a:endParaRPr lang="en-US"/>
        </a:p>
      </dgm:t>
    </dgm:pt>
    <dgm:pt modelId="{CF7FC64C-84F5-4908-9072-28018BEE3951}" type="sibTrans" cxnId="{973C57E8-B966-4757-84BE-6F68059FE983}">
      <dgm:prSet/>
      <dgm:spPr/>
      <dgm:t>
        <a:bodyPr/>
        <a:lstStyle/>
        <a:p>
          <a:endParaRPr lang="en-US"/>
        </a:p>
      </dgm:t>
    </dgm:pt>
    <dgm:pt modelId="{50B03FB4-0D77-4AFB-9332-324AC9848435}">
      <dgm:prSet/>
      <dgm:spPr/>
      <dgm:t>
        <a:bodyPr/>
        <a:lstStyle/>
        <a:p>
          <a:r>
            <a:rPr lang="en-IN" dirty="0"/>
            <a:t>New data points were analysed for period of last 6 months (June-Dec 2017)</a:t>
          </a:r>
          <a:endParaRPr lang="en-US" dirty="0"/>
        </a:p>
      </dgm:t>
    </dgm:pt>
    <dgm:pt modelId="{8CCBEB92-7473-462D-91F1-C75315AFFF11}" type="parTrans" cxnId="{FE5E9AC6-AA9F-40C4-9D10-9EA6C62E72BE}">
      <dgm:prSet/>
      <dgm:spPr/>
      <dgm:t>
        <a:bodyPr/>
        <a:lstStyle/>
        <a:p>
          <a:endParaRPr lang="en-US"/>
        </a:p>
      </dgm:t>
    </dgm:pt>
    <dgm:pt modelId="{C971910F-951B-4DD9-B299-18D4501BA1EF}" type="sibTrans" cxnId="{FE5E9AC6-AA9F-40C4-9D10-9EA6C62E72BE}">
      <dgm:prSet/>
      <dgm:spPr/>
      <dgm:t>
        <a:bodyPr/>
        <a:lstStyle/>
        <a:p>
          <a:endParaRPr lang="en-US"/>
        </a:p>
      </dgm:t>
    </dgm:pt>
    <dgm:pt modelId="{E5B0B645-9B6A-421B-AC6C-832B52D8301D}">
      <dgm:prSet/>
      <dgm:spPr/>
      <dgm:t>
        <a:bodyPr/>
        <a:lstStyle/>
        <a:p>
          <a:r>
            <a:rPr lang="en-IN" dirty="0"/>
            <a:t>Common data points were analysed for whole year</a:t>
          </a:r>
          <a:endParaRPr lang="en-US" dirty="0"/>
        </a:p>
      </dgm:t>
    </dgm:pt>
    <dgm:pt modelId="{40E1D5B6-90CE-49DE-B904-37B16010A279}" type="parTrans" cxnId="{59BA53A6-C18E-44E3-A8A7-57D7639F3969}">
      <dgm:prSet/>
      <dgm:spPr/>
      <dgm:t>
        <a:bodyPr/>
        <a:lstStyle/>
        <a:p>
          <a:endParaRPr lang="en-US"/>
        </a:p>
      </dgm:t>
    </dgm:pt>
    <dgm:pt modelId="{94AE7525-9714-4B7E-8B3F-8B0144D99AA0}" type="sibTrans" cxnId="{59BA53A6-C18E-44E3-A8A7-57D7639F3969}">
      <dgm:prSet/>
      <dgm:spPr/>
      <dgm:t>
        <a:bodyPr/>
        <a:lstStyle/>
        <a:p>
          <a:endParaRPr lang="en-US"/>
        </a:p>
      </dgm:t>
    </dgm:pt>
    <dgm:pt modelId="{394B3E47-8183-4E1F-B94C-5357455CCED3}" type="pres">
      <dgm:prSet presAssocID="{945C9B51-A353-4ABB-BFC0-543ECFF423F5}" presName="hierChild1" presStyleCnt="0">
        <dgm:presLayoutVars>
          <dgm:orgChart val="1"/>
          <dgm:chPref val="1"/>
          <dgm:dir/>
          <dgm:animOne val="branch"/>
          <dgm:animLvl val="lvl"/>
          <dgm:resizeHandles/>
        </dgm:presLayoutVars>
      </dgm:prSet>
      <dgm:spPr/>
      <dgm:t>
        <a:bodyPr/>
        <a:lstStyle/>
        <a:p>
          <a:endParaRPr lang="en-US"/>
        </a:p>
      </dgm:t>
    </dgm:pt>
    <dgm:pt modelId="{A7820EA0-27FF-47EF-8CD2-655A5C54A698}" type="pres">
      <dgm:prSet presAssocID="{567070B4-DCE0-4A55-B648-8A468DCC2109}" presName="hierRoot1" presStyleCnt="0">
        <dgm:presLayoutVars>
          <dgm:hierBranch val="init"/>
        </dgm:presLayoutVars>
      </dgm:prSet>
      <dgm:spPr/>
    </dgm:pt>
    <dgm:pt modelId="{F1F048BD-F538-48CF-8647-9573F6068E7B}" type="pres">
      <dgm:prSet presAssocID="{567070B4-DCE0-4A55-B648-8A468DCC2109}" presName="rootComposite1" presStyleCnt="0"/>
      <dgm:spPr/>
    </dgm:pt>
    <dgm:pt modelId="{B2136419-29F5-4D9D-B314-4ECA16803E7E}" type="pres">
      <dgm:prSet presAssocID="{567070B4-DCE0-4A55-B648-8A468DCC2109}" presName="rootText1" presStyleLbl="node0" presStyleIdx="0" presStyleCnt="3">
        <dgm:presLayoutVars>
          <dgm:chPref val="3"/>
        </dgm:presLayoutVars>
      </dgm:prSet>
      <dgm:spPr/>
      <dgm:t>
        <a:bodyPr/>
        <a:lstStyle/>
        <a:p>
          <a:endParaRPr lang="en-US"/>
        </a:p>
      </dgm:t>
    </dgm:pt>
    <dgm:pt modelId="{613B6635-19A8-4051-B9F1-1D159CE2F762}" type="pres">
      <dgm:prSet presAssocID="{567070B4-DCE0-4A55-B648-8A468DCC2109}" presName="rootConnector1" presStyleLbl="node1" presStyleIdx="0" presStyleCnt="0"/>
      <dgm:spPr/>
      <dgm:t>
        <a:bodyPr/>
        <a:lstStyle/>
        <a:p>
          <a:endParaRPr lang="en-US"/>
        </a:p>
      </dgm:t>
    </dgm:pt>
    <dgm:pt modelId="{EB04213F-589C-4C8B-85D2-0270162340B1}" type="pres">
      <dgm:prSet presAssocID="{567070B4-DCE0-4A55-B648-8A468DCC2109}" presName="hierChild2" presStyleCnt="0"/>
      <dgm:spPr/>
    </dgm:pt>
    <dgm:pt modelId="{5E7D1337-4867-484F-B353-EBD355D07977}" type="pres">
      <dgm:prSet presAssocID="{567070B4-DCE0-4A55-B648-8A468DCC2109}" presName="hierChild3" presStyleCnt="0"/>
      <dgm:spPr/>
    </dgm:pt>
    <dgm:pt modelId="{CC819370-0E1F-4F57-9E96-DACAFABB9ADD}" type="pres">
      <dgm:prSet presAssocID="{B39A949D-9777-455A-8A04-3F093072AD9D}" presName="hierRoot1" presStyleCnt="0">
        <dgm:presLayoutVars>
          <dgm:hierBranch val="init"/>
        </dgm:presLayoutVars>
      </dgm:prSet>
      <dgm:spPr/>
    </dgm:pt>
    <dgm:pt modelId="{729F3608-8125-4554-928E-9B224D9555AD}" type="pres">
      <dgm:prSet presAssocID="{B39A949D-9777-455A-8A04-3F093072AD9D}" presName="rootComposite1" presStyleCnt="0"/>
      <dgm:spPr/>
    </dgm:pt>
    <dgm:pt modelId="{E77A4211-384B-44B6-B64E-0F7F66FA0A04}" type="pres">
      <dgm:prSet presAssocID="{B39A949D-9777-455A-8A04-3F093072AD9D}" presName="rootText1" presStyleLbl="node0" presStyleIdx="1" presStyleCnt="3">
        <dgm:presLayoutVars>
          <dgm:chPref val="3"/>
        </dgm:presLayoutVars>
      </dgm:prSet>
      <dgm:spPr/>
      <dgm:t>
        <a:bodyPr/>
        <a:lstStyle/>
        <a:p>
          <a:endParaRPr lang="en-US"/>
        </a:p>
      </dgm:t>
    </dgm:pt>
    <dgm:pt modelId="{EE2AFB05-CA7C-4388-9066-1DDE7819F36C}" type="pres">
      <dgm:prSet presAssocID="{B39A949D-9777-455A-8A04-3F093072AD9D}" presName="rootConnector1" presStyleLbl="node1" presStyleIdx="0" presStyleCnt="0"/>
      <dgm:spPr/>
      <dgm:t>
        <a:bodyPr/>
        <a:lstStyle/>
        <a:p>
          <a:endParaRPr lang="en-US"/>
        </a:p>
      </dgm:t>
    </dgm:pt>
    <dgm:pt modelId="{EF94C751-A5FD-4ECA-AF5E-9659FE932173}" type="pres">
      <dgm:prSet presAssocID="{B39A949D-9777-455A-8A04-3F093072AD9D}" presName="hierChild2" presStyleCnt="0"/>
      <dgm:spPr/>
    </dgm:pt>
    <dgm:pt modelId="{4E34EC0B-4D67-4565-B6BF-315CE504C642}" type="pres">
      <dgm:prSet presAssocID="{B39A949D-9777-455A-8A04-3F093072AD9D}" presName="hierChild3" presStyleCnt="0"/>
      <dgm:spPr/>
    </dgm:pt>
    <dgm:pt modelId="{38519C6F-04E7-4A42-8897-86855C15B772}" type="pres">
      <dgm:prSet presAssocID="{1D835B15-50CD-441A-BC81-3F9A30F95784}" presName="hierRoot1" presStyleCnt="0">
        <dgm:presLayoutVars>
          <dgm:hierBranch val="init"/>
        </dgm:presLayoutVars>
      </dgm:prSet>
      <dgm:spPr/>
    </dgm:pt>
    <dgm:pt modelId="{D8776673-C22F-4B27-8E77-FAF03CDFE796}" type="pres">
      <dgm:prSet presAssocID="{1D835B15-50CD-441A-BC81-3F9A30F95784}" presName="rootComposite1" presStyleCnt="0"/>
      <dgm:spPr/>
    </dgm:pt>
    <dgm:pt modelId="{8921B114-F68B-46BE-A99D-65E6F2209E5E}" type="pres">
      <dgm:prSet presAssocID="{1D835B15-50CD-441A-BC81-3F9A30F95784}" presName="rootText1" presStyleLbl="node0" presStyleIdx="2" presStyleCnt="3">
        <dgm:presLayoutVars>
          <dgm:chPref val="3"/>
        </dgm:presLayoutVars>
      </dgm:prSet>
      <dgm:spPr/>
      <dgm:t>
        <a:bodyPr/>
        <a:lstStyle/>
        <a:p>
          <a:endParaRPr lang="en-US"/>
        </a:p>
      </dgm:t>
    </dgm:pt>
    <dgm:pt modelId="{4FD823ED-A371-48CD-8851-99AA28A359D8}" type="pres">
      <dgm:prSet presAssocID="{1D835B15-50CD-441A-BC81-3F9A30F95784}" presName="rootConnector1" presStyleLbl="node1" presStyleIdx="0" presStyleCnt="0"/>
      <dgm:spPr/>
      <dgm:t>
        <a:bodyPr/>
        <a:lstStyle/>
        <a:p>
          <a:endParaRPr lang="en-US"/>
        </a:p>
      </dgm:t>
    </dgm:pt>
    <dgm:pt modelId="{63B49AC1-792F-4E80-B7DC-6566107FBEEB}" type="pres">
      <dgm:prSet presAssocID="{1D835B15-50CD-441A-BC81-3F9A30F95784}" presName="hierChild2" presStyleCnt="0"/>
      <dgm:spPr/>
    </dgm:pt>
    <dgm:pt modelId="{6CDE0AA8-E1A9-4E24-9D52-23A7C2E1FE32}" type="pres">
      <dgm:prSet presAssocID="{B57C97A3-4588-4F40-AB48-95DCDDDA7344}" presName="Name64" presStyleLbl="parChTrans1D2" presStyleIdx="0" presStyleCnt="3"/>
      <dgm:spPr/>
      <dgm:t>
        <a:bodyPr/>
        <a:lstStyle/>
        <a:p>
          <a:endParaRPr lang="en-US"/>
        </a:p>
      </dgm:t>
    </dgm:pt>
    <dgm:pt modelId="{0F179571-A3EE-4C3B-96F7-F00BCFFFC7FC}" type="pres">
      <dgm:prSet presAssocID="{1C8DDF1E-8C08-4EF1-A23C-542A9FA5F537}" presName="hierRoot2" presStyleCnt="0">
        <dgm:presLayoutVars>
          <dgm:hierBranch val="init"/>
        </dgm:presLayoutVars>
      </dgm:prSet>
      <dgm:spPr/>
    </dgm:pt>
    <dgm:pt modelId="{4FB4D871-4001-41AE-8456-2DDBFC1BB99D}" type="pres">
      <dgm:prSet presAssocID="{1C8DDF1E-8C08-4EF1-A23C-542A9FA5F537}" presName="rootComposite" presStyleCnt="0"/>
      <dgm:spPr/>
    </dgm:pt>
    <dgm:pt modelId="{77D21D03-AE89-4BF9-A0F3-F2DACA6490E4}" type="pres">
      <dgm:prSet presAssocID="{1C8DDF1E-8C08-4EF1-A23C-542A9FA5F537}" presName="rootText" presStyleLbl="node2" presStyleIdx="0" presStyleCnt="3">
        <dgm:presLayoutVars>
          <dgm:chPref val="3"/>
        </dgm:presLayoutVars>
      </dgm:prSet>
      <dgm:spPr/>
      <dgm:t>
        <a:bodyPr/>
        <a:lstStyle/>
        <a:p>
          <a:endParaRPr lang="en-US"/>
        </a:p>
      </dgm:t>
    </dgm:pt>
    <dgm:pt modelId="{7796D526-6E9C-4431-9066-D9BD76642E53}" type="pres">
      <dgm:prSet presAssocID="{1C8DDF1E-8C08-4EF1-A23C-542A9FA5F537}" presName="rootConnector" presStyleLbl="node2" presStyleIdx="0" presStyleCnt="3"/>
      <dgm:spPr/>
      <dgm:t>
        <a:bodyPr/>
        <a:lstStyle/>
        <a:p>
          <a:endParaRPr lang="en-US"/>
        </a:p>
      </dgm:t>
    </dgm:pt>
    <dgm:pt modelId="{5E5C32CA-DC72-4A89-ADEB-68D13098B258}" type="pres">
      <dgm:prSet presAssocID="{1C8DDF1E-8C08-4EF1-A23C-542A9FA5F537}" presName="hierChild4" presStyleCnt="0"/>
      <dgm:spPr/>
    </dgm:pt>
    <dgm:pt modelId="{159B6848-A3C4-4EB4-B7B3-D052AA2C32D4}" type="pres">
      <dgm:prSet presAssocID="{1C8DDF1E-8C08-4EF1-A23C-542A9FA5F537}" presName="hierChild5" presStyleCnt="0"/>
      <dgm:spPr/>
    </dgm:pt>
    <dgm:pt modelId="{7B97DFD6-86ED-49E1-9C6B-98E27DE7A48E}" type="pres">
      <dgm:prSet presAssocID="{646272A4-C3AB-4E15-BC2D-C883076964A2}" presName="Name64" presStyleLbl="parChTrans1D2" presStyleIdx="1" presStyleCnt="3"/>
      <dgm:spPr/>
      <dgm:t>
        <a:bodyPr/>
        <a:lstStyle/>
        <a:p>
          <a:endParaRPr lang="en-US"/>
        </a:p>
      </dgm:t>
    </dgm:pt>
    <dgm:pt modelId="{D8309591-FEA0-4920-9D80-788AFA6168E8}" type="pres">
      <dgm:prSet presAssocID="{B6A5F65F-EF22-43C7-92E9-138A98688C13}" presName="hierRoot2" presStyleCnt="0">
        <dgm:presLayoutVars>
          <dgm:hierBranch val="init"/>
        </dgm:presLayoutVars>
      </dgm:prSet>
      <dgm:spPr/>
    </dgm:pt>
    <dgm:pt modelId="{344F769C-E4E6-4C9F-B6E8-4CEE2D4A3024}" type="pres">
      <dgm:prSet presAssocID="{B6A5F65F-EF22-43C7-92E9-138A98688C13}" presName="rootComposite" presStyleCnt="0"/>
      <dgm:spPr/>
    </dgm:pt>
    <dgm:pt modelId="{17086D75-1F27-4C7F-989B-D2D3F10DB530}" type="pres">
      <dgm:prSet presAssocID="{B6A5F65F-EF22-43C7-92E9-138A98688C13}" presName="rootText" presStyleLbl="node2" presStyleIdx="1" presStyleCnt="3">
        <dgm:presLayoutVars>
          <dgm:chPref val="3"/>
        </dgm:presLayoutVars>
      </dgm:prSet>
      <dgm:spPr/>
      <dgm:t>
        <a:bodyPr/>
        <a:lstStyle/>
        <a:p>
          <a:endParaRPr lang="en-US"/>
        </a:p>
      </dgm:t>
    </dgm:pt>
    <dgm:pt modelId="{F43E5B32-27C4-438E-A325-B1197084A1E3}" type="pres">
      <dgm:prSet presAssocID="{B6A5F65F-EF22-43C7-92E9-138A98688C13}" presName="rootConnector" presStyleLbl="node2" presStyleIdx="1" presStyleCnt="3"/>
      <dgm:spPr/>
      <dgm:t>
        <a:bodyPr/>
        <a:lstStyle/>
        <a:p>
          <a:endParaRPr lang="en-US"/>
        </a:p>
      </dgm:t>
    </dgm:pt>
    <dgm:pt modelId="{9C82D426-4157-444B-90B4-7E4BF48D1B39}" type="pres">
      <dgm:prSet presAssocID="{B6A5F65F-EF22-43C7-92E9-138A98688C13}" presName="hierChild4" presStyleCnt="0"/>
      <dgm:spPr/>
    </dgm:pt>
    <dgm:pt modelId="{4409E4CB-FB62-40A4-BDDA-D838677E4FC7}" type="pres">
      <dgm:prSet presAssocID="{B6A5F65F-EF22-43C7-92E9-138A98688C13}" presName="hierChild5" presStyleCnt="0"/>
      <dgm:spPr/>
    </dgm:pt>
    <dgm:pt modelId="{DE4B4DA3-076D-47AB-B96B-5A65F76CDCB6}" type="pres">
      <dgm:prSet presAssocID="{C5C4FF23-D9F8-4D46-90D7-B741CE4AF25D}" presName="Name64" presStyleLbl="parChTrans1D2" presStyleIdx="2" presStyleCnt="3"/>
      <dgm:spPr/>
      <dgm:t>
        <a:bodyPr/>
        <a:lstStyle/>
        <a:p>
          <a:endParaRPr lang="en-US"/>
        </a:p>
      </dgm:t>
    </dgm:pt>
    <dgm:pt modelId="{B54B5BA7-0BFC-4E5E-80A2-4467A5A2CD62}" type="pres">
      <dgm:prSet presAssocID="{15A1E8A6-8BA0-4898-9B07-5EB10F72C996}" presName="hierRoot2" presStyleCnt="0">
        <dgm:presLayoutVars>
          <dgm:hierBranch val="init"/>
        </dgm:presLayoutVars>
      </dgm:prSet>
      <dgm:spPr/>
    </dgm:pt>
    <dgm:pt modelId="{10ECC5B1-9DB5-4B39-B996-0D58926C16E0}" type="pres">
      <dgm:prSet presAssocID="{15A1E8A6-8BA0-4898-9B07-5EB10F72C996}" presName="rootComposite" presStyleCnt="0"/>
      <dgm:spPr/>
    </dgm:pt>
    <dgm:pt modelId="{3B1A17D0-482F-4158-AFC8-F6DB5751C9CA}" type="pres">
      <dgm:prSet presAssocID="{15A1E8A6-8BA0-4898-9B07-5EB10F72C996}" presName="rootText" presStyleLbl="node2" presStyleIdx="2" presStyleCnt="3">
        <dgm:presLayoutVars>
          <dgm:chPref val="3"/>
        </dgm:presLayoutVars>
      </dgm:prSet>
      <dgm:spPr/>
      <dgm:t>
        <a:bodyPr/>
        <a:lstStyle/>
        <a:p>
          <a:endParaRPr lang="en-US"/>
        </a:p>
      </dgm:t>
    </dgm:pt>
    <dgm:pt modelId="{E4BDAEBF-AC00-484B-ADEC-B07D86B982D0}" type="pres">
      <dgm:prSet presAssocID="{15A1E8A6-8BA0-4898-9B07-5EB10F72C996}" presName="rootConnector" presStyleLbl="node2" presStyleIdx="2" presStyleCnt="3"/>
      <dgm:spPr/>
      <dgm:t>
        <a:bodyPr/>
        <a:lstStyle/>
        <a:p>
          <a:endParaRPr lang="en-US"/>
        </a:p>
      </dgm:t>
    </dgm:pt>
    <dgm:pt modelId="{FA0C3B6E-8616-46E2-A8ED-2249EF2D9AEE}" type="pres">
      <dgm:prSet presAssocID="{15A1E8A6-8BA0-4898-9B07-5EB10F72C996}" presName="hierChild4" presStyleCnt="0"/>
      <dgm:spPr/>
    </dgm:pt>
    <dgm:pt modelId="{85EB43FB-291A-4A9C-B44E-A95079C862C9}" type="pres">
      <dgm:prSet presAssocID="{8CCBEB92-7473-462D-91F1-C75315AFFF11}" presName="Name64" presStyleLbl="parChTrans1D3" presStyleIdx="0" presStyleCnt="2"/>
      <dgm:spPr/>
      <dgm:t>
        <a:bodyPr/>
        <a:lstStyle/>
        <a:p>
          <a:endParaRPr lang="en-US"/>
        </a:p>
      </dgm:t>
    </dgm:pt>
    <dgm:pt modelId="{600EB5F5-6251-47C8-9891-0694310DD9ED}" type="pres">
      <dgm:prSet presAssocID="{50B03FB4-0D77-4AFB-9332-324AC9848435}" presName="hierRoot2" presStyleCnt="0">
        <dgm:presLayoutVars>
          <dgm:hierBranch val="init"/>
        </dgm:presLayoutVars>
      </dgm:prSet>
      <dgm:spPr/>
    </dgm:pt>
    <dgm:pt modelId="{C378D9FB-CACF-48A4-AA64-DFD54169F846}" type="pres">
      <dgm:prSet presAssocID="{50B03FB4-0D77-4AFB-9332-324AC9848435}" presName="rootComposite" presStyleCnt="0"/>
      <dgm:spPr/>
    </dgm:pt>
    <dgm:pt modelId="{DB20281F-F8FD-4EBF-9B80-BFB589A289B7}" type="pres">
      <dgm:prSet presAssocID="{50B03FB4-0D77-4AFB-9332-324AC9848435}" presName="rootText" presStyleLbl="node3" presStyleIdx="0" presStyleCnt="2">
        <dgm:presLayoutVars>
          <dgm:chPref val="3"/>
        </dgm:presLayoutVars>
      </dgm:prSet>
      <dgm:spPr/>
      <dgm:t>
        <a:bodyPr/>
        <a:lstStyle/>
        <a:p>
          <a:endParaRPr lang="en-US"/>
        </a:p>
      </dgm:t>
    </dgm:pt>
    <dgm:pt modelId="{8C4643EC-3326-42B3-9967-45E83D09928C}" type="pres">
      <dgm:prSet presAssocID="{50B03FB4-0D77-4AFB-9332-324AC9848435}" presName="rootConnector" presStyleLbl="node3" presStyleIdx="0" presStyleCnt="2"/>
      <dgm:spPr/>
      <dgm:t>
        <a:bodyPr/>
        <a:lstStyle/>
        <a:p>
          <a:endParaRPr lang="en-US"/>
        </a:p>
      </dgm:t>
    </dgm:pt>
    <dgm:pt modelId="{8E49B559-D011-480F-8799-799546D896BA}" type="pres">
      <dgm:prSet presAssocID="{50B03FB4-0D77-4AFB-9332-324AC9848435}" presName="hierChild4" presStyleCnt="0"/>
      <dgm:spPr/>
    </dgm:pt>
    <dgm:pt modelId="{65E7A0E1-44BE-4867-8B4A-581E38DD8B98}" type="pres">
      <dgm:prSet presAssocID="{50B03FB4-0D77-4AFB-9332-324AC9848435}" presName="hierChild5" presStyleCnt="0"/>
      <dgm:spPr/>
    </dgm:pt>
    <dgm:pt modelId="{896AA2E5-B443-4E08-958A-293741FD67C1}" type="pres">
      <dgm:prSet presAssocID="{40E1D5B6-90CE-49DE-B904-37B16010A279}" presName="Name64" presStyleLbl="parChTrans1D3" presStyleIdx="1" presStyleCnt="2"/>
      <dgm:spPr/>
      <dgm:t>
        <a:bodyPr/>
        <a:lstStyle/>
        <a:p>
          <a:endParaRPr lang="en-US"/>
        </a:p>
      </dgm:t>
    </dgm:pt>
    <dgm:pt modelId="{7249533F-8500-45DA-8CDB-4C24A0052E79}" type="pres">
      <dgm:prSet presAssocID="{E5B0B645-9B6A-421B-AC6C-832B52D8301D}" presName="hierRoot2" presStyleCnt="0">
        <dgm:presLayoutVars>
          <dgm:hierBranch val="init"/>
        </dgm:presLayoutVars>
      </dgm:prSet>
      <dgm:spPr/>
    </dgm:pt>
    <dgm:pt modelId="{F382C7A9-F612-42BC-B5C6-E9E8B980A120}" type="pres">
      <dgm:prSet presAssocID="{E5B0B645-9B6A-421B-AC6C-832B52D8301D}" presName="rootComposite" presStyleCnt="0"/>
      <dgm:spPr/>
    </dgm:pt>
    <dgm:pt modelId="{A24538C2-7F2B-43EA-8795-7F3A28FD381F}" type="pres">
      <dgm:prSet presAssocID="{E5B0B645-9B6A-421B-AC6C-832B52D8301D}" presName="rootText" presStyleLbl="node3" presStyleIdx="1" presStyleCnt="2">
        <dgm:presLayoutVars>
          <dgm:chPref val="3"/>
        </dgm:presLayoutVars>
      </dgm:prSet>
      <dgm:spPr/>
      <dgm:t>
        <a:bodyPr/>
        <a:lstStyle/>
        <a:p>
          <a:endParaRPr lang="en-US"/>
        </a:p>
      </dgm:t>
    </dgm:pt>
    <dgm:pt modelId="{BC97F953-5C49-42D7-823D-D082DAA26930}" type="pres">
      <dgm:prSet presAssocID="{E5B0B645-9B6A-421B-AC6C-832B52D8301D}" presName="rootConnector" presStyleLbl="node3" presStyleIdx="1" presStyleCnt="2"/>
      <dgm:spPr/>
      <dgm:t>
        <a:bodyPr/>
        <a:lstStyle/>
        <a:p>
          <a:endParaRPr lang="en-US"/>
        </a:p>
      </dgm:t>
    </dgm:pt>
    <dgm:pt modelId="{19C1D68D-0AF5-4C23-B606-F41FE37CEE7A}" type="pres">
      <dgm:prSet presAssocID="{E5B0B645-9B6A-421B-AC6C-832B52D8301D}" presName="hierChild4" presStyleCnt="0"/>
      <dgm:spPr/>
    </dgm:pt>
    <dgm:pt modelId="{E280EF63-48E6-4E37-8F4C-3E8C6FD84AB1}" type="pres">
      <dgm:prSet presAssocID="{E5B0B645-9B6A-421B-AC6C-832B52D8301D}" presName="hierChild5" presStyleCnt="0"/>
      <dgm:spPr/>
    </dgm:pt>
    <dgm:pt modelId="{D833B754-8C71-4AB5-9672-F2633C859072}" type="pres">
      <dgm:prSet presAssocID="{15A1E8A6-8BA0-4898-9B07-5EB10F72C996}" presName="hierChild5" presStyleCnt="0"/>
      <dgm:spPr/>
    </dgm:pt>
    <dgm:pt modelId="{99306831-B969-482E-9D4D-7C7F6797747C}" type="pres">
      <dgm:prSet presAssocID="{1D835B15-50CD-441A-BC81-3F9A30F95784}" presName="hierChild3" presStyleCnt="0"/>
      <dgm:spPr/>
    </dgm:pt>
  </dgm:ptLst>
  <dgm:cxnLst>
    <dgm:cxn modelId="{7FEBFBB4-6D53-4F71-B797-536121A7CAE0}" type="presOf" srcId="{50B03FB4-0D77-4AFB-9332-324AC9848435}" destId="{8C4643EC-3326-42B3-9967-45E83D09928C}" srcOrd="1" destOrd="0" presId="urn:microsoft.com/office/officeart/2009/3/layout/HorizontalOrganizationChart"/>
    <dgm:cxn modelId="{D774BE03-1301-4827-B9B7-E12DCD5FEB97}" type="presOf" srcId="{646272A4-C3AB-4E15-BC2D-C883076964A2}" destId="{7B97DFD6-86ED-49E1-9C6B-98E27DE7A48E}" srcOrd="0" destOrd="0" presId="urn:microsoft.com/office/officeart/2009/3/layout/HorizontalOrganizationChart"/>
    <dgm:cxn modelId="{120CD739-2DBD-4444-B969-9148ABEF453B}" type="presOf" srcId="{945C9B51-A353-4ABB-BFC0-543ECFF423F5}" destId="{394B3E47-8183-4E1F-B94C-5357455CCED3}" srcOrd="0" destOrd="0" presId="urn:microsoft.com/office/officeart/2009/3/layout/HorizontalOrganizationChart"/>
    <dgm:cxn modelId="{BCAB66BE-1987-443F-B2E7-D739E44D4364}" type="presOf" srcId="{8CCBEB92-7473-462D-91F1-C75315AFFF11}" destId="{85EB43FB-291A-4A9C-B44E-A95079C862C9}" srcOrd="0" destOrd="0" presId="urn:microsoft.com/office/officeart/2009/3/layout/HorizontalOrganizationChart"/>
    <dgm:cxn modelId="{7C12DEA8-6107-455B-AFE3-93D155FA748A}" srcId="{945C9B51-A353-4ABB-BFC0-543ECFF423F5}" destId="{1D835B15-50CD-441A-BC81-3F9A30F95784}" srcOrd="2" destOrd="0" parTransId="{C782CCEC-60AB-4FCC-A888-1AD056CA42CD}" sibTransId="{66334501-88EF-48BB-80C8-39099AA8F266}"/>
    <dgm:cxn modelId="{645C910A-A46B-47C1-B296-2340AC4FF6C7}" type="presOf" srcId="{1D835B15-50CD-441A-BC81-3F9A30F95784}" destId="{8921B114-F68B-46BE-A99D-65E6F2209E5E}" srcOrd="0" destOrd="0" presId="urn:microsoft.com/office/officeart/2009/3/layout/HorizontalOrganizationChart"/>
    <dgm:cxn modelId="{1957A815-68E5-4465-B8A5-DB1E3737655F}" type="presOf" srcId="{567070B4-DCE0-4A55-B648-8A468DCC2109}" destId="{613B6635-19A8-4051-B9F1-1D159CE2F762}" srcOrd="1" destOrd="0" presId="urn:microsoft.com/office/officeart/2009/3/layout/HorizontalOrganizationChart"/>
    <dgm:cxn modelId="{98EADAE8-9EED-489C-8507-87EF63DB6473}" type="presOf" srcId="{B39A949D-9777-455A-8A04-3F093072AD9D}" destId="{E77A4211-384B-44B6-B64E-0F7F66FA0A04}" srcOrd="0" destOrd="0" presId="urn:microsoft.com/office/officeart/2009/3/layout/HorizontalOrganizationChart"/>
    <dgm:cxn modelId="{9E7EEB7C-94C1-4F95-BF05-83E10186C434}" type="presOf" srcId="{B6A5F65F-EF22-43C7-92E9-138A98688C13}" destId="{17086D75-1F27-4C7F-989B-D2D3F10DB530}" srcOrd="0" destOrd="0" presId="urn:microsoft.com/office/officeart/2009/3/layout/HorizontalOrganizationChart"/>
    <dgm:cxn modelId="{28175B32-58DF-4B1E-B42E-7B1778DBC461}" type="presOf" srcId="{567070B4-DCE0-4A55-B648-8A468DCC2109}" destId="{B2136419-29F5-4D9D-B314-4ECA16803E7E}" srcOrd="0" destOrd="0" presId="urn:microsoft.com/office/officeart/2009/3/layout/HorizontalOrganizationChart"/>
    <dgm:cxn modelId="{FC22FAC9-6C95-4E38-9875-050C1C84E3A2}" type="presOf" srcId="{B57C97A3-4588-4F40-AB48-95DCDDDA7344}" destId="{6CDE0AA8-E1A9-4E24-9D52-23A7C2E1FE32}" srcOrd="0" destOrd="0" presId="urn:microsoft.com/office/officeart/2009/3/layout/HorizontalOrganizationChart"/>
    <dgm:cxn modelId="{59BA53A6-C18E-44E3-A8A7-57D7639F3969}" srcId="{15A1E8A6-8BA0-4898-9B07-5EB10F72C996}" destId="{E5B0B645-9B6A-421B-AC6C-832B52D8301D}" srcOrd="1" destOrd="0" parTransId="{40E1D5B6-90CE-49DE-B904-37B16010A279}" sibTransId="{94AE7525-9714-4B7E-8B3F-8B0144D99AA0}"/>
    <dgm:cxn modelId="{C18912A5-DDDE-4855-B989-9187EB0F44BE}" type="presOf" srcId="{B39A949D-9777-455A-8A04-3F093072AD9D}" destId="{EE2AFB05-CA7C-4388-9066-1DDE7819F36C}" srcOrd="1" destOrd="0" presId="urn:microsoft.com/office/officeart/2009/3/layout/HorizontalOrganizationChart"/>
    <dgm:cxn modelId="{C963587F-303D-4C62-B450-17E40D6D6474}" type="presOf" srcId="{15A1E8A6-8BA0-4898-9B07-5EB10F72C996}" destId="{E4BDAEBF-AC00-484B-ADEC-B07D86B982D0}" srcOrd="1" destOrd="0" presId="urn:microsoft.com/office/officeart/2009/3/layout/HorizontalOrganizationChart"/>
    <dgm:cxn modelId="{FE5E9AC6-AA9F-40C4-9D10-9EA6C62E72BE}" srcId="{15A1E8A6-8BA0-4898-9B07-5EB10F72C996}" destId="{50B03FB4-0D77-4AFB-9332-324AC9848435}" srcOrd="0" destOrd="0" parTransId="{8CCBEB92-7473-462D-91F1-C75315AFFF11}" sibTransId="{C971910F-951B-4DD9-B299-18D4501BA1EF}"/>
    <dgm:cxn modelId="{FD427D2F-6FA4-421F-9B7D-147AC99C4DE4}" srcId="{1D835B15-50CD-441A-BC81-3F9A30F95784}" destId="{1C8DDF1E-8C08-4EF1-A23C-542A9FA5F537}" srcOrd="0" destOrd="0" parTransId="{B57C97A3-4588-4F40-AB48-95DCDDDA7344}" sibTransId="{DCF9014C-2BE4-4374-BE63-E7330A0958F8}"/>
    <dgm:cxn modelId="{919CBEC3-C12E-4EBC-9842-39FCD72A2677}" srcId="{945C9B51-A353-4ABB-BFC0-543ECFF423F5}" destId="{B39A949D-9777-455A-8A04-3F093072AD9D}" srcOrd="1" destOrd="0" parTransId="{FBCBB91F-F27E-4609-8923-DA01995B55B9}" sibTransId="{1A36F8D3-1528-408D-9D47-7A730D0041ED}"/>
    <dgm:cxn modelId="{973C57E8-B966-4757-84BE-6F68059FE983}" srcId="{1D835B15-50CD-441A-BC81-3F9A30F95784}" destId="{15A1E8A6-8BA0-4898-9B07-5EB10F72C996}" srcOrd="2" destOrd="0" parTransId="{C5C4FF23-D9F8-4D46-90D7-B741CE4AF25D}" sibTransId="{CF7FC64C-84F5-4908-9072-28018BEE3951}"/>
    <dgm:cxn modelId="{C42C9B1E-6D11-41CF-8551-680337EE46B4}" srcId="{1D835B15-50CD-441A-BC81-3F9A30F95784}" destId="{B6A5F65F-EF22-43C7-92E9-138A98688C13}" srcOrd="1" destOrd="0" parTransId="{646272A4-C3AB-4E15-BC2D-C883076964A2}" sibTransId="{3D9FC03D-03D0-48CA-A76B-BFBB1BC297BC}"/>
    <dgm:cxn modelId="{830128FF-37CB-4FB3-B4F1-B85152199C94}" type="presOf" srcId="{E5B0B645-9B6A-421B-AC6C-832B52D8301D}" destId="{A24538C2-7F2B-43EA-8795-7F3A28FD381F}" srcOrd="0" destOrd="0" presId="urn:microsoft.com/office/officeart/2009/3/layout/HorizontalOrganizationChart"/>
    <dgm:cxn modelId="{BAD56C10-2C30-4996-B7B8-15DFAF707570}" type="presOf" srcId="{15A1E8A6-8BA0-4898-9B07-5EB10F72C996}" destId="{3B1A17D0-482F-4158-AFC8-F6DB5751C9CA}" srcOrd="0" destOrd="0" presId="urn:microsoft.com/office/officeart/2009/3/layout/HorizontalOrganizationChart"/>
    <dgm:cxn modelId="{A60D238B-7602-416C-BAD8-2F181CD9178E}" type="presOf" srcId="{1D835B15-50CD-441A-BC81-3F9A30F95784}" destId="{4FD823ED-A371-48CD-8851-99AA28A359D8}" srcOrd="1" destOrd="0" presId="urn:microsoft.com/office/officeart/2009/3/layout/HorizontalOrganizationChart"/>
    <dgm:cxn modelId="{B22A2FCF-955C-4E3F-971F-41355FFF42B8}" type="presOf" srcId="{1C8DDF1E-8C08-4EF1-A23C-542A9FA5F537}" destId="{77D21D03-AE89-4BF9-A0F3-F2DACA6490E4}" srcOrd="0" destOrd="0" presId="urn:microsoft.com/office/officeart/2009/3/layout/HorizontalOrganizationChart"/>
    <dgm:cxn modelId="{8104EC1F-DED9-4418-816B-A7E3308195FD}" type="presOf" srcId="{1C8DDF1E-8C08-4EF1-A23C-542A9FA5F537}" destId="{7796D526-6E9C-4431-9066-D9BD76642E53}" srcOrd="1" destOrd="0" presId="urn:microsoft.com/office/officeart/2009/3/layout/HorizontalOrganizationChart"/>
    <dgm:cxn modelId="{2616A1FA-91D8-494D-849A-BA63C18C2FE0}" type="presOf" srcId="{B6A5F65F-EF22-43C7-92E9-138A98688C13}" destId="{F43E5B32-27C4-438E-A325-B1197084A1E3}" srcOrd="1" destOrd="0" presId="urn:microsoft.com/office/officeart/2009/3/layout/HorizontalOrganizationChart"/>
    <dgm:cxn modelId="{6AFB2B68-467E-4F23-8709-7817F9C8D30C}" type="presOf" srcId="{40E1D5B6-90CE-49DE-B904-37B16010A279}" destId="{896AA2E5-B443-4E08-958A-293741FD67C1}" srcOrd="0" destOrd="0" presId="urn:microsoft.com/office/officeart/2009/3/layout/HorizontalOrganizationChart"/>
    <dgm:cxn modelId="{74473224-BFB3-40C6-A91C-2CFAF5615AE0}" srcId="{945C9B51-A353-4ABB-BFC0-543ECFF423F5}" destId="{567070B4-DCE0-4A55-B648-8A468DCC2109}" srcOrd="0" destOrd="0" parTransId="{3E306669-CFA0-49C2-BE91-31C8A2A17BB7}" sibTransId="{E0B9C5B1-FDE1-437B-874D-FAB7B705919B}"/>
    <dgm:cxn modelId="{28CABAF7-B688-416D-8C77-B81B98FC7A43}" type="presOf" srcId="{50B03FB4-0D77-4AFB-9332-324AC9848435}" destId="{DB20281F-F8FD-4EBF-9B80-BFB589A289B7}" srcOrd="0" destOrd="0" presId="urn:microsoft.com/office/officeart/2009/3/layout/HorizontalOrganizationChart"/>
    <dgm:cxn modelId="{4E2B8D65-D235-46E1-A9F2-D280B34544CB}" type="presOf" srcId="{E5B0B645-9B6A-421B-AC6C-832B52D8301D}" destId="{BC97F953-5C49-42D7-823D-D082DAA26930}" srcOrd="1" destOrd="0" presId="urn:microsoft.com/office/officeart/2009/3/layout/HorizontalOrganizationChart"/>
    <dgm:cxn modelId="{4268A6BE-0844-4400-BF4A-8B58E3AA0B31}" type="presOf" srcId="{C5C4FF23-D9F8-4D46-90D7-B741CE4AF25D}" destId="{DE4B4DA3-076D-47AB-B96B-5A65F76CDCB6}" srcOrd="0" destOrd="0" presId="urn:microsoft.com/office/officeart/2009/3/layout/HorizontalOrganizationChart"/>
    <dgm:cxn modelId="{428A1F32-CF79-4F59-83C1-9971694A1410}" type="presParOf" srcId="{394B3E47-8183-4E1F-B94C-5357455CCED3}" destId="{A7820EA0-27FF-47EF-8CD2-655A5C54A698}" srcOrd="0" destOrd="0" presId="urn:microsoft.com/office/officeart/2009/3/layout/HorizontalOrganizationChart"/>
    <dgm:cxn modelId="{3DF41F8F-72D0-4F32-9B71-1B8C188C2F30}" type="presParOf" srcId="{A7820EA0-27FF-47EF-8CD2-655A5C54A698}" destId="{F1F048BD-F538-48CF-8647-9573F6068E7B}" srcOrd="0" destOrd="0" presId="urn:microsoft.com/office/officeart/2009/3/layout/HorizontalOrganizationChart"/>
    <dgm:cxn modelId="{E4574CC9-FCD5-46BC-8DC1-3603C1DF6017}" type="presParOf" srcId="{F1F048BD-F538-48CF-8647-9573F6068E7B}" destId="{B2136419-29F5-4D9D-B314-4ECA16803E7E}" srcOrd="0" destOrd="0" presId="urn:microsoft.com/office/officeart/2009/3/layout/HorizontalOrganizationChart"/>
    <dgm:cxn modelId="{87A2C581-7077-411C-BBED-29E679BD2FAE}" type="presParOf" srcId="{F1F048BD-F538-48CF-8647-9573F6068E7B}" destId="{613B6635-19A8-4051-B9F1-1D159CE2F762}" srcOrd="1" destOrd="0" presId="urn:microsoft.com/office/officeart/2009/3/layout/HorizontalOrganizationChart"/>
    <dgm:cxn modelId="{B816FDE6-A04C-41AE-BEAB-543785E4EA6E}" type="presParOf" srcId="{A7820EA0-27FF-47EF-8CD2-655A5C54A698}" destId="{EB04213F-589C-4C8B-85D2-0270162340B1}" srcOrd="1" destOrd="0" presId="urn:microsoft.com/office/officeart/2009/3/layout/HorizontalOrganizationChart"/>
    <dgm:cxn modelId="{D77FA6F8-0D2E-463F-B935-44695F020862}" type="presParOf" srcId="{A7820EA0-27FF-47EF-8CD2-655A5C54A698}" destId="{5E7D1337-4867-484F-B353-EBD355D07977}" srcOrd="2" destOrd="0" presId="urn:microsoft.com/office/officeart/2009/3/layout/HorizontalOrganizationChart"/>
    <dgm:cxn modelId="{6C00A209-F71B-447C-92CB-721D52DFF634}" type="presParOf" srcId="{394B3E47-8183-4E1F-B94C-5357455CCED3}" destId="{CC819370-0E1F-4F57-9E96-DACAFABB9ADD}" srcOrd="1" destOrd="0" presId="urn:microsoft.com/office/officeart/2009/3/layout/HorizontalOrganizationChart"/>
    <dgm:cxn modelId="{539C1770-DF86-4054-A5AB-FC6E1C447EAA}" type="presParOf" srcId="{CC819370-0E1F-4F57-9E96-DACAFABB9ADD}" destId="{729F3608-8125-4554-928E-9B224D9555AD}" srcOrd="0" destOrd="0" presId="urn:microsoft.com/office/officeart/2009/3/layout/HorizontalOrganizationChart"/>
    <dgm:cxn modelId="{4DA0E795-B69E-4F5F-B3B5-E1D2393052A1}" type="presParOf" srcId="{729F3608-8125-4554-928E-9B224D9555AD}" destId="{E77A4211-384B-44B6-B64E-0F7F66FA0A04}" srcOrd="0" destOrd="0" presId="urn:microsoft.com/office/officeart/2009/3/layout/HorizontalOrganizationChart"/>
    <dgm:cxn modelId="{C5ADB31B-9DF3-40A6-A03F-B6598C2AEE84}" type="presParOf" srcId="{729F3608-8125-4554-928E-9B224D9555AD}" destId="{EE2AFB05-CA7C-4388-9066-1DDE7819F36C}" srcOrd="1" destOrd="0" presId="urn:microsoft.com/office/officeart/2009/3/layout/HorizontalOrganizationChart"/>
    <dgm:cxn modelId="{B2D63F44-E027-43BD-8067-5CAA9384A0D7}" type="presParOf" srcId="{CC819370-0E1F-4F57-9E96-DACAFABB9ADD}" destId="{EF94C751-A5FD-4ECA-AF5E-9659FE932173}" srcOrd="1" destOrd="0" presId="urn:microsoft.com/office/officeart/2009/3/layout/HorizontalOrganizationChart"/>
    <dgm:cxn modelId="{248CA74E-885D-4282-A857-69C50D270A11}" type="presParOf" srcId="{CC819370-0E1F-4F57-9E96-DACAFABB9ADD}" destId="{4E34EC0B-4D67-4565-B6BF-315CE504C642}" srcOrd="2" destOrd="0" presId="urn:microsoft.com/office/officeart/2009/3/layout/HorizontalOrganizationChart"/>
    <dgm:cxn modelId="{9729C655-30AE-4681-9CFE-45ED71145A00}" type="presParOf" srcId="{394B3E47-8183-4E1F-B94C-5357455CCED3}" destId="{38519C6F-04E7-4A42-8897-86855C15B772}" srcOrd="2" destOrd="0" presId="urn:microsoft.com/office/officeart/2009/3/layout/HorizontalOrganizationChart"/>
    <dgm:cxn modelId="{2A154C61-3B0B-4FFE-9F48-1CDF603B8B09}" type="presParOf" srcId="{38519C6F-04E7-4A42-8897-86855C15B772}" destId="{D8776673-C22F-4B27-8E77-FAF03CDFE796}" srcOrd="0" destOrd="0" presId="urn:microsoft.com/office/officeart/2009/3/layout/HorizontalOrganizationChart"/>
    <dgm:cxn modelId="{E7958316-6A26-4959-B41A-1338D22EAA39}" type="presParOf" srcId="{D8776673-C22F-4B27-8E77-FAF03CDFE796}" destId="{8921B114-F68B-46BE-A99D-65E6F2209E5E}" srcOrd="0" destOrd="0" presId="urn:microsoft.com/office/officeart/2009/3/layout/HorizontalOrganizationChart"/>
    <dgm:cxn modelId="{FCF0BD15-AD57-4556-94ED-B634D7B99868}" type="presParOf" srcId="{D8776673-C22F-4B27-8E77-FAF03CDFE796}" destId="{4FD823ED-A371-48CD-8851-99AA28A359D8}" srcOrd="1" destOrd="0" presId="urn:microsoft.com/office/officeart/2009/3/layout/HorizontalOrganizationChart"/>
    <dgm:cxn modelId="{FB0F7AE3-2F36-4B4F-AA7A-C01CC3104E32}" type="presParOf" srcId="{38519C6F-04E7-4A42-8897-86855C15B772}" destId="{63B49AC1-792F-4E80-B7DC-6566107FBEEB}" srcOrd="1" destOrd="0" presId="urn:microsoft.com/office/officeart/2009/3/layout/HorizontalOrganizationChart"/>
    <dgm:cxn modelId="{44079A05-0F7F-4228-9B57-BC6D70A3930B}" type="presParOf" srcId="{63B49AC1-792F-4E80-B7DC-6566107FBEEB}" destId="{6CDE0AA8-E1A9-4E24-9D52-23A7C2E1FE32}" srcOrd="0" destOrd="0" presId="urn:microsoft.com/office/officeart/2009/3/layout/HorizontalOrganizationChart"/>
    <dgm:cxn modelId="{8F81E32D-6641-4DF0-9CB6-AB3B163A6BAE}" type="presParOf" srcId="{63B49AC1-792F-4E80-B7DC-6566107FBEEB}" destId="{0F179571-A3EE-4C3B-96F7-F00BCFFFC7FC}" srcOrd="1" destOrd="0" presId="urn:microsoft.com/office/officeart/2009/3/layout/HorizontalOrganizationChart"/>
    <dgm:cxn modelId="{822542B1-B039-4AE3-8EE4-DEA7CF9A2989}" type="presParOf" srcId="{0F179571-A3EE-4C3B-96F7-F00BCFFFC7FC}" destId="{4FB4D871-4001-41AE-8456-2DDBFC1BB99D}" srcOrd="0" destOrd="0" presId="urn:microsoft.com/office/officeart/2009/3/layout/HorizontalOrganizationChart"/>
    <dgm:cxn modelId="{E3DB80A4-8500-4D49-994C-4D194B884239}" type="presParOf" srcId="{4FB4D871-4001-41AE-8456-2DDBFC1BB99D}" destId="{77D21D03-AE89-4BF9-A0F3-F2DACA6490E4}" srcOrd="0" destOrd="0" presId="urn:microsoft.com/office/officeart/2009/3/layout/HorizontalOrganizationChart"/>
    <dgm:cxn modelId="{2857CE78-A393-4E8C-BE7F-01C05C01A2AA}" type="presParOf" srcId="{4FB4D871-4001-41AE-8456-2DDBFC1BB99D}" destId="{7796D526-6E9C-4431-9066-D9BD76642E53}" srcOrd="1" destOrd="0" presId="urn:microsoft.com/office/officeart/2009/3/layout/HorizontalOrganizationChart"/>
    <dgm:cxn modelId="{2E7E354D-76F0-4845-ABC7-6D196E1D92C6}" type="presParOf" srcId="{0F179571-A3EE-4C3B-96F7-F00BCFFFC7FC}" destId="{5E5C32CA-DC72-4A89-ADEB-68D13098B258}" srcOrd="1" destOrd="0" presId="urn:microsoft.com/office/officeart/2009/3/layout/HorizontalOrganizationChart"/>
    <dgm:cxn modelId="{15198838-4365-4445-9240-C7D4981A74A7}" type="presParOf" srcId="{0F179571-A3EE-4C3B-96F7-F00BCFFFC7FC}" destId="{159B6848-A3C4-4EB4-B7B3-D052AA2C32D4}" srcOrd="2" destOrd="0" presId="urn:microsoft.com/office/officeart/2009/3/layout/HorizontalOrganizationChart"/>
    <dgm:cxn modelId="{78080A7A-3332-4ABD-BD9F-669476D103B0}" type="presParOf" srcId="{63B49AC1-792F-4E80-B7DC-6566107FBEEB}" destId="{7B97DFD6-86ED-49E1-9C6B-98E27DE7A48E}" srcOrd="2" destOrd="0" presId="urn:microsoft.com/office/officeart/2009/3/layout/HorizontalOrganizationChart"/>
    <dgm:cxn modelId="{A7F18CD1-7A8D-4D2C-8DA0-3C0B3549417D}" type="presParOf" srcId="{63B49AC1-792F-4E80-B7DC-6566107FBEEB}" destId="{D8309591-FEA0-4920-9D80-788AFA6168E8}" srcOrd="3" destOrd="0" presId="urn:microsoft.com/office/officeart/2009/3/layout/HorizontalOrganizationChart"/>
    <dgm:cxn modelId="{937B15A1-B7A4-4897-9E8E-CE91666FC808}" type="presParOf" srcId="{D8309591-FEA0-4920-9D80-788AFA6168E8}" destId="{344F769C-E4E6-4C9F-B6E8-4CEE2D4A3024}" srcOrd="0" destOrd="0" presId="urn:microsoft.com/office/officeart/2009/3/layout/HorizontalOrganizationChart"/>
    <dgm:cxn modelId="{65796964-A82E-4D4B-8EAD-F0A9075ED031}" type="presParOf" srcId="{344F769C-E4E6-4C9F-B6E8-4CEE2D4A3024}" destId="{17086D75-1F27-4C7F-989B-D2D3F10DB530}" srcOrd="0" destOrd="0" presId="urn:microsoft.com/office/officeart/2009/3/layout/HorizontalOrganizationChart"/>
    <dgm:cxn modelId="{7616D1DE-FA7E-4C9A-A18C-25ACFF4E6E21}" type="presParOf" srcId="{344F769C-E4E6-4C9F-B6E8-4CEE2D4A3024}" destId="{F43E5B32-27C4-438E-A325-B1197084A1E3}" srcOrd="1" destOrd="0" presId="urn:microsoft.com/office/officeart/2009/3/layout/HorizontalOrganizationChart"/>
    <dgm:cxn modelId="{2A4495FA-21C0-4349-982F-5DEF1C7B837B}" type="presParOf" srcId="{D8309591-FEA0-4920-9D80-788AFA6168E8}" destId="{9C82D426-4157-444B-90B4-7E4BF48D1B39}" srcOrd="1" destOrd="0" presId="urn:microsoft.com/office/officeart/2009/3/layout/HorizontalOrganizationChart"/>
    <dgm:cxn modelId="{F1B0AA43-301D-492B-B72A-204C42C41899}" type="presParOf" srcId="{D8309591-FEA0-4920-9D80-788AFA6168E8}" destId="{4409E4CB-FB62-40A4-BDDA-D838677E4FC7}" srcOrd="2" destOrd="0" presId="urn:microsoft.com/office/officeart/2009/3/layout/HorizontalOrganizationChart"/>
    <dgm:cxn modelId="{4E25BEE3-D6AC-4028-A593-5814FBDA7664}" type="presParOf" srcId="{63B49AC1-792F-4E80-B7DC-6566107FBEEB}" destId="{DE4B4DA3-076D-47AB-B96B-5A65F76CDCB6}" srcOrd="4" destOrd="0" presId="urn:microsoft.com/office/officeart/2009/3/layout/HorizontalOrganizationChart"/>
    <dgm:cxn modelId="{48B56E32-8789-4DB1-8C81-09696A0CA147}" type="presParOf" srcId="{63B49AC1-792F-4E80-B7DC-6566107FBEEB}" destId="{B54B5BA7-0BFC-4E5E-80A2-4467A5A2CD62}" srcOrd="5" destOrd="0" presId="urn:microsoft.com/office/officeart/2009/3/layout/HorizontalOrganizationChart"/>
    <dgm:cxn modelId="{49385542-042E-4A6F-ADD2-F22C77BEBCEE}" type="presParOf" srcId="{B54B5BA7-0BFC-4E5E-80A2-4467A5A2CD62}" destId="{10ECC5B1-9DB5-4B39-B996-0D58926C16E0}" srcOrd="0" destOrd="0" presId="urn:microsoft.com/office/officeart/2009/3/layout/HorizontalOrganizationChart"/>
    <dgm:cxn modelId="{05C3F5F9-4858-40D3-A1ED-A91216B0D877}" type="presParOf" srcId="{10ECC5B1-9DB5-4B39-B996-0D58926C16E0}" destId="{3B1A17D0-482F-4158-AFC8-F6DB5751C9CA}" srcOrd="0" destOrd="0" presId="urn:microsoft.com/office/officeart/2009/3/layout/HorizontalOrganizationChart"/>
    <dgm:cxn modelId="{BC1D5E3C-231D-4B35-A0B3-EA958314E861}" type="presParOf" srcId="{10ECC5B1-9DB5-4B39-B996-0D58926C16E0}" destId="{E4BDAEBF-AC00-484B-ADEC-B07D86B982D0}" srcOrd="1" destOrd="0" presId="urn:microsoft.com/office/officeart/2009/3/layout/HorizontalOrganizationChart"/>
    <dgm:cxn modelId="{8CED1B15-A202-4624-A77D-D20D7BE140BA}" type="presParOf" srcId="{B54B5BA7-0BFC-4E5E-80A2-4467A5A2CD62}" destId="{FA0C3B6E-8616-46E2-A8ED-2249EF2D9AEE}" srcOrd="1" destOrd="0" presId="urn:microsoft.com/office/officeart/2009/3/layout/HorizontalOrganizationChart"/>
    <dgm:cxn modelId="{1E06487F-C733-400F-893D-3FD460973E16}" type="presParOf" srcId="{FA0C3B6E-8616-46E2-A8ED-2249EF2D9AEE}" destId="{85EB43FB-291A-4A9C-B44E-A95079C862C9}" srcOrd="0" destOrd="0" presId="urn:microsoft.com/office/officeart/2009/3/layout/HorizontalOrganizationChart"/>
    <dgm:cxn modelId="{82EA929E-103C-4BA2-A289-3FD8571E611B}" type="presParOf" srcId="{FA0C3B6E-8616-46E2-A8ED-2249EF2D9AEE}" destId="{600EB5F5-6251-47C8-9891-0694310DD9ED}" srcOrd="1" destOrd="0" presId="urn:microsoft.com/office/officeart/2009/3/layout/HorizontalOrganizationChart"/>
    <dgm:cxn modelId="{67E52C81-6054-4FE0-8B83-BF19BECA9163}" type="presParOf" srcId="{600EB5F5-6251-47C8-9891-0694310DD9ED}" destId="{C378D9FB-CACF-48A4-AA64-DFD54169F846}" srcOrd="0" destOrd="0" presId="urn:microsoft.com/office/officeart/2009/3/layout/HorizontalOrganizationChart"/>
    <dgm:cxn modelId="{DF80D8BA-B7DA-4F3C-8580-4B0B5C0153A1}" type="presParOf" srcId="{C378D9FB-CACF-48A4-AA64-DFD54169F846}" destId="{DB20281F-F8FD-4EBF-9B80-BFB589A289B7}" srcOrd="0" destOrd="0" presId="urn:microsoft.com/office/officeart/2009/3/layout/HorizontalOrganizationChart"/>
    <dgm:cxn modelId="{7487A226-7CA0-44EB-AA4F-26ED9BFE3E1A}" type="presParOf" srcId="{C378D9FB-CACF-48A4-AA64-DFD54169F846}" destId="{8C4643EC-3326-42B3-9967-45E83D09928C}" srcOrd="1" destOrd="0" presId="urn:microsoft.com/office/officeart/2009/3/layout/HorizontalOrganizationChart"/>
    <dgm:cxn modelId="{8977267F-9B8E-4C26-861B-787CF4D1DD2B}" type="presParOf" srcId="{600EB5F5-6251-47C8-9891-0694310DD9ED}" destId="{8E49B559-D011-480F-8799-799546D896BA}" srcOrd="1" destOrd="0" presId="urn:microsoft.com/office/officeart/2009/3/layout/HorizontalOrganizationChart"/>
    <dgm:cxn modelId="{DB208443-98EA-4707-8FEF-F54360F1639A}" type="presParOf" srcId="{600EB5F5-6251-47C8-9891-0694310DD9ED}" destId="{65E7A0E1-44BE-4867-8B4A-581E38DD8B98}" srcOrd="2" destOrd="0" presId="urn:microsoft.com/office/officeart/2009/3/layout/HorizontalOrganizationChart"/>
    <dgm:cxn modelId="{FF0E7742-1C59-4561-B121-6884B37A4E65}" type="presParOf" srcId="{FA0C3B6E-8616-46E2-A8ED-2249EF2D9AEE}" destId="{896AA2E5-B443-4E08-958A-293741FD67C1}" srcOrd="2" destOrd="0" presId="urn:microsoft.com/office/officeart/2009/3/layout/HorizontalOrganizationChart"/>
    <dgm:cxn modelId="{3B2994EC-0606-4CCE-939B-7DB3352E5F4E}" type="presParOf" srcId="{FA0C3B6E-8616-46E2-A8ED-2249EF2D9AEE}" destId="{7249533F-8500-45DA-8CDB-4C24A0052E79}" srcOrd="3" destOrd="0" presId="urn:microsoft.com/office/officeart/2009/3/layout/HorizontalOrganizationChart"/>
    <dgm:cxn modelId="{BA2D43DE-2D75-4174-99A7-715DFAF7E1EB}" type="presParOf" srcId="{7249533F-8500-45DA-8CDB-4C24A0052E79}" destId="{F382C7A9-F612-42BC-B5C6-E9E8B980A120}" srcOrd="0" destOrd="0" presId="urn:microsoft.com/office/officeart/2009/3/layout/HorizontalOrganizationChart"/>
    <dgm:cxn modelId="{2CFD0693-F8AD-4ED2-B40F-2C4053C5EC46}" type="presParOf" srcId="{F382C7A9-F612-42BC-B5C6-E9E8B980A120}" destId="{A24538C2-7F2B-43EA-8795-7F3A28FD381F}" srcOrd="0" destOrd="0" presId="urn:microsoft.com/office/officeart/2009/3/layout/HorizontalOrganizationChart"/>
    <dgm:cxn modelId="{930A1D77-6A91-47ED-91E0-AA58D769A967}" type="presParOf" srcId="{F382C7A9-F612-42BC-B5C6-E9E8B980A120}" destId="{BC97F953-5C49-42D7-823D-D082DAA26930}" srcOrd="1" destOrd="0" presId="urn:microsoft.com/office/officeart/2009/3/layout/HorizontalOrganizationChart"/>
    <dgm:cxn modelId="{8CD275D0-2A01-4676-9A6E-65FFBF7EFB40}" type="presParOf" srcId="{7249533F-8500-45DA-8CDB-4C24A0052E79}" destId="{19C1D68D-0AF5-4C23-B606-F41FE37CEE7A}" srcOrd="1" destOrd="0" presId="urn:microsoft.com/office/officeart/2009/3/layout/HorizontalOrganizationChart"/>
    <dgm:cxn modelId="{568CC377-98F3-4EC0-ACED-650634E870F6}" type="presParOf" srcId="{7249533F-8500-45DA-8CDB-4C24A0052E79}" destId="{E280EF63-48E6-4E37-8F4C-3E8C6FD84AB1}" srcOrd="2" destOrd="0" presId="urn:microsoft.com/office/officeart/2009/3/layout/HorizontalOrganizationChart"/>
    <dgm:cxn modelId="{A03E7F54-C57B-495E-BFC1-E1414F1943FF}" type="presParOf" srcId="{B54B5BA7-0BFC-4E5E-80A2-4467A5A2CD62}" destId="{D833B754-8C71-4AB5-9672-F2633C859072}" srcOrd="2" destOrd="0" presId="urn:microsoft.com/office/officeart/2009/3/layout/HorizontalOrganizationChart"/>
    <dgm:cxn modelId="{2ACA35F6-8E69-4D56-8F1C-3DF8FB917855}" type="presParOf" srcId="{38519C6F-04E7-4A42-8897-86855C15B772}" destId="{99306831-B969-482E-9D4D-7C7F6797747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88EEEC-B69E-4724-8D45-C30F96E36D1D}" type="doc">
      <dgm:prSet loTypeId="urn:microsoft.com/office/officeart/2005/8/layout/hierarchy1" loCatId="hierarchy" qsTypeId="urn:microsoft.com/office/officeart/2005/8/quickstyle/simple4" qsCatId="simple" csTypeId="urn:microsoft.com/office/officeart/2005/8/colors/accent5_2" csCatId="accent5"/>
      <dgm:spPr/>
      <dgm:t>
        <a:bodyPr/>
        <a:lstStyle/>
        <a:p>
          <a:endParaRPr lang="en-US"/>
        </a:p>
      </dgm:t>
    </dgm:pt>
    <dgm:pt modelId="{7A4F6064-2F0F-4D3E-865A-CD340C735B02}">
      <dgm:prSet/>
      <dgm:spPr/>
      <dgm:t>
        <a:bodyPr/>
        <a:lstStyle/>
        <a:p>
          <a:r>
            <a:rPr lang="en-IN" dirty="0"/>
            <a:t>Total No of TB cases Reported 2017- 6630</a:t>
          </a:r>
          <a:endParaRPr lang="en-US" dirty="0"/>
        </a:p>
      </dgm:t>
    </dgm:pt>
    <dgm:pt modelId="{3B1677CF-DDD7-4C62-A188-C064DDC9147A}" type="parTrans" cxnId="{FE412C97-CD8B-4CA7-A1A1-23AAB09424E3}">
      <dgm:prSet/>
      <dgm:spPr/>
      <dgm:t>
        <a:bodyPr/>
        <a:lstStyle/>
        <a:p>
          <a:endParaRPr lang="en-US"/>
        </a:p>
      </dgm:t>
    </dgm:pt>
    <dgm:pt modelId="{30617D73-FA26-48FA-924E-139E439F3FA6}" type="sibTrans" cxnId="{FE412C97-CD8B-4CA7-A1A1-23AAB09424E3}">
      <dgm:prSet/>
      <dgm:spPr/>
      <dgm:t>
        <a:bodyPr/>
        <a:lstStyle/>
        <a:p>
          <a:endParaRPr lang="en-US"/>
        </a:p>
      </dgm:t>
    </dgm:pt>
    <dgm:pt modelId="{6986286D-AD9B-4430-BAA5-2374FEC8635E}">
      <dgm:prSet/>
      <dgm:spPr/>
      <dgm:t>
        <a:bodyPr/>
        <a:lstStyle/>
        <a:p>
          <a:r>
            <a:rPr lang="en-IN" dirty="0"/>
            <a:t>Microbiologically confirmed TB cases – 40.9% </a:t>
          </a:r>
          <a:endParaRPr lang="en-US" dirty="0"/>
        </a:p>
      </dgm:t>
    </dgm:pt>
    <dgm:pt modelId="{66D05167-65E5-42AC-8211-A9DEF251F9C2}" type="parTrans" cxnId="{6DBFE729-A2FA-4A4A-B608-961CA10C7599}">
      <dgm:prSet/>
      <dgm:spPr/>
      <dgm:t>
        <a:bodyPr/>
        <a:lstStyle/>
        <a:p>
          <a:endParaRPr lang="en-US"/>
        </a:p>
      </dgm:t>
    </dgm:pt>
    <dgm:pt modelId="{A66D613C-4B76-4AC8-9EFA-936D697B0C70}" type="sibTrans" cxnId="{6DBFE729-A2FA-4A4A-B608-961CA10C7599}">
      <dgm:prSet/>
      <dgm:spPr/>
      <dgm:t>
        <a:bodyPr/>
        <a:lstStyle/>
        <a:p>
          <a:endParaRPr lang="en-US"/>
        </a:p>
      </dgm:t>
    </dgm:pt>
    <dgm:pt modelId="{9F63C7C5-0B4B-4795-892D-9B120D2D08CA}">
      <dgm:prSet/>
      <dgm:spPr/>
      <dgm:t>
        <a:bodyPr/>
        <a:lstStyle/>
        <a:p>
          <a:r>
            <a:rPr lang="en-IN" dirty="0"/>
            <a:t>Clinically Diagnosed – 47.17%</a:t>
          </a:r>
          <a:endParaRPr lang="en-US" dirty="0"/>
        </a:p>
      </dgm:t>
    </dgm:pt>
    <dgm:pt modelId="{8BFDCAE6-E001-433D-8E96-46B2957795AF}" type="parTrans" cxnId="{77E8465E-17F7-4B65-A1A8-1C0B0445D145}">
      <dgm:prSet/>
      <dgm:spPr/>
      <dgm:t>
        <a:bodyPr/>
        <a:lstStyle/>
        <a:p>
          <a:endParaRPr lang="en-US"/>
        </a:p>
      </dgm:t>
    </dgm:pt>
    <dgm:pt modelId="{38DA5160-0641-4AB3-86C3-46DAA770A7B3}" type="sibTrans" cxnId="{77E8465E-17F7-4B65-A1A8-1C0B0445D145}">
      <dgm:prSet/>
      <dgm:spPr/>
      <dgm:t>
        <a:bodyPr/>
        <a:lstStyle/>
        <a:p>
          <a:endParaRPr lang="en-US"/>
        </a:p>
      </dgm:t>
    </dgm:pt>
    <dgm:pt modelId="{AAB9B348-D8A6-4271-9C55-F07BADAA2AB9}" type="pres">
      <dgm:prSet presAssocID="{AD88EEEC-B69E-4724-8D45-C30F96E36D1D}" presName="hierChild1" presStyleCnt="0">
        <dgm:presLayoutVars>
          <dgm:chPref val="1"/>
          <dgm:dir/>
          <dgm:animOne val="branch"/>
          <dgm:animLvl val="lvl"/>
          <dgm:resizeHandles/>
        </dgm:presLayoutVars>
      </dgm:prSet>
      <dgm:spPr/>
      <dgm:t>
        <a:bodyPr/>
        <a:lstStyle/>
        <a:p>
          <a:endParaRPr lang="en-US"/>
        </a:p>
      </dgm:t>
    </dgm:pt>
    <dgm:pt modelId="{C45E480A-C3BA-450F-9051-51E105DD9635}" type="pres">
      <dgm:prSet presAssocID="{7A4F6064-2F0F-4D3E-865A-CD340C735B02}" presName="hierRoot1" presStyleCnt="0"/>
      <dgm:spPr/>
    </dgm:pt>
    <dgm:pt modelId="{94393F36-7814-4AB8-8035-D3B546376E01}" type="pres">
      <dgm:prSet presAssocID="{7A4F6064-2F0F-4D3E-865A-CD340C735B02}" presName="composite" presStyleCnt="0"/>
      <dgm:spPr/>
    </dgm:pt>
    <dgm:pt modelId="{C20C6BDF-7DAE-4F17-BA0F-787A58F03ACF}" type="pres">
      <dgm:prSet presAssocID="{7A4F6064-2F0F-4D3E-865A-CD340C735B02}" presName="background" presStyleLbl="node0" presStyleIdx="0" presStyleCnt="3"/>
      <dgm:spPr/>
    </dgm:pt>
    <dgm:pt modelId="{6331A36E-B619-4ABC-876E-2C394FB30DD4}" type="pres">
      <dgm:prSet presAssocID="{7A4F6064-2F0F-4D3E-865A-CD340C735B02}" presName="text" presStyleLbl="fgAcc0" presStyleIdx="0" presStyleCnt="3">
        <dgm:presLayoutVars>
          <dgm:chPref val="3"/>
        </dgm:presLayoutVars>
      </dgm:prSet>
      <dgm:spPr/>
      <dgm:t>
        <a:bodyPr/>
        <a:lstStyle/>
        <a:p>
          <a:endParaRPr lang="en-US"/>
        </a:p>
      </dgm:t>
    </dgm:pt>
    <dgm:pt modelId="{29AC06D0-D598-4987-B4F9-0186F921C552}" type="pres">
      <dgm:prSet presAssocID="{7A4F6064-2F0F-4D3E-865A-CD340C735B02}" presName="hierChild2" presStyleCnt="0"/>
      <dgm:spPr/>
    </dgm:pt>
    <dgm:pt modelId="{9D39E211-F088-48D9-9A91-7ECB0C8CCA1E}" type="pres">
      <dgm:prSet presAssocID="{6986286D-AD9B-4430-BAA5-2374FEC8635E}" presName="hierRoot1" presStyleCnt="0"/>
      <dgm:spPr/>
    </dgm:pt>
    <dgm:pt modelId="{263F0F74-1E5A-4A61-B97E-4AE8C696B0CD}" type="pres">
      <dgm:prSet presAssocID="{6986286D-AD9B-4430-BAA5-2374FEC8635E}" presName="composite" presStyleCnt="0"/>
      <dgm:spPr/>
    </dgm:pt>
    <dgm:pt modelId="{D7F2F521-0C79-4BD5-9F02-BD33C07696BE}" type="pres">
      <dgm:prSet presAssocID="{6986286D-AD9B-4430-BAA5-2374FEC8635E}" presName="background" presStyleLbl="node0" presStyleIdx="1" presStyleCnt="3"/>
      <dgm:spPr/>
    </dgm:pt>
    <dgm:pt modelId="{8382B9B6-90DE-4408-AA76-2B866BB773C7}" type="pres">
      <dgm:prSet presAssocID="{6986286D-AD9B-4430-BAA5-2374FEC8635E}" presName="text" presStyleLbl="fgAcc0" presStyleIdx="1" presStyleCnt="3">
        <dgm:presLayoutVars>
          <dgm:chPref val="3"/>
        </dgm:presLayoutVars>
      </dgm:prSet>
      <dgm:spPr/>
      <dgm:t>
        <a:bodyPr/>
        <a:lstStyle/>
        <a:p>
          <a:endParaRPr lang="en-US"/>
        </a:p>
      </dgm:t>
    </dgm:pt>
    <dgm:pt modelId="{15F6DFE0-DF38-478B-A547-4B64373AFB71}" type="pres">
      <dgm:prSet presAssocID="{6986286D-AD9B-4430-BAA5-2374FEC8635E}" presName="hierChild2" presStyleCnt="0"/>
      <dgm:spPr/>
    </dgm:pt>
    <dgm:pt modelId="{B3603E72-7F3C-4E6E-B37D-909CC5FCE265}" type="pres">
      <dgm:prSet presAssocID="{9F63C7C5-0B4B-4795-892D-9B120D2D08CA}" presName="hierRoot1" presStyleCnt="0"/>
      <dgm:spPr/>
    </dgm:pt>
    <dgm:pt modelId="{D5F18A5C-F04C-417A-BE39-6D32C7E77716}" type="pres">
      <dgm:prSet presAssocID="{9F63C7C5-0B4B-4795-892D-9B120D2D08CA}" presName="composite" presStyleCnt="0"/>
      <dgm:spPr/>
    </dgm:pt>
    <dgm:pt modelId="{0BB6B04C-9593-41ED-BACE-DCE8DB30FD1F}" type="pres">
      <dgm:prSet presAssocID="{9F63C7C5-0B4B-4795-892D-9B120D2D08CA}" presName="background" presStyleLbl="node0" presStyleIdx="2" presStyleCnt="3"/>
      <dgm:spPr/>
    </dgm:pt>
    <dgm:pt modelId="{C0501264-802F-4B01-92EA-9673BB9C0C8A}" type="pres">
      <dgm:prSet presAssocID="{9F63C7C5-0B4B-4795-892D-9B120D2D08CA}" presName="text" presStyleLbl="fgAcc0" presStyleIdx="2" presStyleCnt="3">
        <dgm:presLayoutVars>
          <dgm:chPref val="3"/>
        </dgm:presLayoutVars>
      </dgm:prSet>
      <dgm:spPr/>
      <dgm:t>
        <a:bodyPr/>
        <a:lstStyle/>
        <a:p>
          <a:endParaRPr lang="en-US"/>
        </a:p>
      </dgm:t>
    </dgm:pt>
    <dgm:pt modelId="{4DBD215F-157A-40BC-837D-EAC0A047EDBE}" type="pres">
      <dgm:prSet presAssocID="{9F63C7C5-0B4B-4795-892D-9B120D2D08CA}" presName="hierChild2" presStyleCnt="0"/>
      <dgm:spPr/>
    </dgm:pt>
  </dgm:ptLst>
  <dgm:cxnLst>
    <dgm:cxn modelId="{5BFE7AD9-4591-460F-9695-71518E8B3257}" type="presOf" srcId="{7A4F6064-2F0F-4D3E-865A-CD340C735B02}" destId="{6331A36E-B619-4ABC-876E-2C394FB30DD4}" srcOrd="0" destOrd="0" presId="urn:microsoft.com/office/officeart/2005/8/layout/hierarchy1"/>
    <dgm:cxn modelId="{FE412C97-CD8B-4CA7-A1A1-23AAB09424E3}" srcId="{AD88EEEC-B69E-4724-8D45-C30F96E36D1D}" destId="{7A4F6064-2F0F-4D3E-865A-CD340C735B02}" srcOrd="0" destOrd="0" parTransId="{3B1677CF-DDD7-4C62-A188-C064DDC9147A}" sibTransId="{30617D73-FA26-48FA-924E-139E439F3FA6}"/>
    <dgm:cxn modelId="{77E8465E-17F7-4B65-A1A8-1C0B0445D145}" srcId="{AD88EEEC-B69E-4724-8D45-C30F96E36D1D}" destId="{9F63C7C5-0B4B-4795-892D-9B120D2D08CA}" srcOrd="2" destOrd="0" parTransId="{8BFDCAE6-E001-433D-8E96-46B2957795AF}" sibTransId="{38DA5160-0641-4AB3-86C3-46DAA770A7B3}"/>
    <dgm:cxn modelId="{72F01794-DF49-450A-A95F-48DD392B2D44}" type="presOf" srcId="{AD88EEEC-B69E-4724-8D45-C30F96E36D1D}" destId="{AAB9B348-D8A6-4271-9C55-F07BADAA2AB9}" srcOrd="0" destOrd="0" presId="urn:microsoft.com/office/officeart/2005/8/layout/hierarchy1"/>
    <dgm:cxn modelId="{4C3E0D98-D461-4B3E-A2A7-990E750EB786}" type="presOf" srcId="{9F63C7C5-0B4B-4795-892D-9B120D2D08CA}" destId="{C0501264-802F-4B01-92EA-9673BB9C0C8A}" srcOrd="0" destOrd="0" presId="urn:microsoft.com/office/officeart/2005/8/layout/hierarchy1"/>
    <dgm:cxn modelId="{1C74A6A5-CA19-49BB-B798-A5DFF2927882}" type="presOf" srcId="{6986286D-AD9B-4430-BAA5-2374FEC8635E}" destId="{8382B9B6-90DE-4408-AA76-2B866BB773C7}" srcOrd="0" destOrd="0" presId="urn:microsoft.com/office/officeart/2005/8/layout/hierarchy1"/>
    <dgm:cxn modelId="{6DBFE729-A2FA-4A4A-B608-961CA10C7599}" srcId="{AD88EEEC-B69E-4724-8D45-C30F96E36D1D}" destId="{6986286D-AD9B-4430-BAA5-2374FEC8635E}" srcOrd="1" destOrd="0" parTransId="{66D05167-65E5-42AC-8211-A9DEF251F9C2}" sibTransId="{A66D613C-4B76-4AC8-9EFA-936D697B0C70}"/>
    <dgm:cxn modelId="{8FFE436F-FE5A-4A0A-8851-2196D19D5B6D}" type="presParOf" srcId="{AAB9B348-D8A6-4271-9C55-F07BADAA2AB9}" destId="{C45E480A-C3BA-450F-9051-51E105DD9635}" srcOrd="0" destOrd="0" presId="urn:microsoft.com/office/officeart/2005/8/layout/hierarchy1"/>
    <dgm:cxn modelId="{21DD95D4-43C6-4788-9B92-87A7E46B8F47}" type="presParOf" srcId="{C45E480A-C3BA-450F-9051-51E105DD9635}" destId="{94393F36-7814-4AB8-8035-D3B546376E01}" srcOrd="0" destOrd="0" presId="urn:microsoft.com/office/officeart/2005/8/layout/hierarchy1"/>
    <dgm:cxn modelId="{F78F1769-B017-430E-9234-038F27C34FFA}" type="presParOf" srcId="{94393F36-7814-4AB8-8035-D3B546376E01}" destId="{C20C6BDF-7DAE-4F17-BA0F-787A58F03ACF}" srcOrd="0" destOrd="0" presId="urn:microsoft.com/office/officeart/2005/8/layout/hierarchy1"/>
    <dgm:cxn modelId="{904DB3E1-E5AC-47A7-8287-8E5CDA24C820}" type="presParOf" srcId="{94393F36-7814-4AB8-8035-D3B546376E01}" destId="{6331A36E-B619-4ABC-876E-2C394FB30DD4}" srcOrd="1" destOrd="0" presId="urn:microsoft.com/office/officeart/2005/8/layout/hierarchy1"/>
    <dgm:cxn modelId="{6B8B5474-107E-4499-8363-4BE0032F7F4F}" type="presParOf" srcId="{C45E480A-C3BA-450F-9051-51E105DD9635}" destId="{29AC06D0-D598-4987-B4F9-0186F921C552}" srcOrd="1" destOrd="0" presId="urn:microsoft.com/office/officeart/2005/8/layout/hierarchy1"/>
    <dgm:cxn modelId="{160CCF40-2454-4E6C-8192-98C9C187D179}" type="presParOf" srcId="{AAB9B348-D8A6-4271-9C55-F07BADAA2AB9}" destId="{9D39E211-F088-48D9-9A91-7ECB0C8CCA1E}" srcOrd="1" destOrd="0" presId="urn:microsoft.com/office/officeart/2005/8/layout/hierarchy1"/>
    <dgm:cxn modelId="{B3C35515-F9F7-47FE-AE1B-A4EEE874CE17}" type="presParOf" srcId="{9D39E211-F088-48D9-9A91-7ECB0C8CCA1E}" destId="{263F0F74-1E5A-4A61-B97E-4AE8C696B0CD}" srcOrd="0" destOrd="0" presId="urn:microsoft.com/office/officeart/2005/8/layout/hierarchy1"/>
    <dgm:cxn modelId="{3976633A-49E9-4E0D-BA7A-2101DE8DB414}" type="presParOf" srcId="{263F0F74-1E5A-4A61-B97E-4AE8C696B0CD}" destId="{D7F2F521-0C79-4BD5-9F02-BD33C07696BE}" srcOrd="0" destOrd="0" presId="urn:microsoft.com/office/officeart/2005/8/layout/hierarchy1"/>
    <dgm:cxn modelId="{98745EB7-0069-4A94-98C5-967ABF1FDF12}" type="presParOf" srcId="{263F0F74-1E5A-4A61-B97E-4AE8C696B0CD}" destId="{8382B9B6-90DE-4408-AA76-2B866BB773C7}" srcOrd="1" destOrd="0" presId="urn:microsoft.com/office/officeart/2005/8/layout/hierarchy1"/>
    <dgm:cxn modelId="{E6F8CCD8-3A49-4701-BE94-C1075ADB42BE}" type="presParOf" srcId="{9D39E211-F088-48D9-9A91-7ECB0C8CCA1E}" destId="{15F6DFE0-DF38-478B-A547-4B64373AFB71}" srcOrd="1" destOrd="0" presId="urn:microsoft.com/office/officeart/2005/8/layout/hierarchy1"/>
    <dgm:cxn modelId="{EFAB4305-9066-47A8-AEEF-21FE6F018165}" type="presParOf" srcId="{AAB9B348-D8A6-4271-9C55-F07BADAA2AB9}" destId="{B3603E72-7F3C-4E6E-B37D-909CC5FCE265}" srcOrd="2" destOrd="0" presId="urn:microsoft.com/office/officeart/2005/8/layout/hierarchy1"/>
    <dgm:cxn modelId="{CD0D3791-4CEE-42F4-B7C8-A79AF51DCF4F}" type="presParOf" srcId="{B3603E72-7F3C-4E6E-B37D-909CC5FCE265}" destId="{D5F18A5C-F04C-417A-BE39-6D32C7E77716}" srcOrd="0" destOrd="0" presId="urn:microsoft.com/office/officeart/2005/8/layout/hierarchy1"/>
    <dgm:cxn modelId="{51C757DD-2251-4F33-85EA-40C716FB1634}" type="presParOf" srcId="{D5F18A5C-F04C-417A-BE39-6D32C7E77716}" destId="{0BB6B04C-9593-41ED-BACE-DCE8DB30FD1F}" srcOrd="0" destOrd="0" presId="urn:microsoft.com/office/officeart/2005/8/layout/hierarchy1"/>
    <dgm:cxn modelId="{E590B781-E4D9-4DE7-978C-7B3E441A92FC}" type="presParOf" srcId="{D5F18A5C-F04C-417A-BE39-6D32C7E77716}" destId="{C0501264-802F-4B01-92EA-9673BB9C0C8A}" srcOrd="1" destOrd="0" presId="urn:microsoft.com/office/officeart/2005/8/layout/hierarchy1"/>
    <dgm:cxn modelId="{964995C9-A8FD-4EF4-B3CC-7F291D6258E7}" type="presParOf" srcId="{B3603E72-7F3C-4E6E-B37D-909CC5FCE265}" destId="{4DBD215F-157A-40BC-837D-EAC0A047EDB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36F8FB-608C-45C5-840B-E9C6FADAF119}" type="doc">
      <dgm:prSet loTypeId="urn:microsoft.com/office/officeart/2005/8/layout/vProcess5" loCatId="process" qsTypeId="urn:microsoft.com/office/officeart/2005/8/quickstyle/simple2" qsCatId="simple" csTypeId="urn:microsoft.com/office/officeart/2005/8/colors/accent0_3" csCatId="mainScheme"/>
      <dgm:spPr/>
      <dgm:t>
        <a:bodyPr/>
        <a:lstStyle/>
        <a:p>
          <a:endParaRPr lang="en-US"/>
        </a:p>
      </dgm:t>
    </dgm:pt>
    <dgm:pt modelId="{252B8F59-47B3-494F-AC03-ADB8F18473C1}">
      <dgm:prSet/>
      <dgm:spPr/>
      <dgm:t>
        <a:bodyPr/>
        <a:lstStyle/>
        <a:p>
          <a:r>
            <a:rPr lang="en-IN" dirty="0"/>
            <a:t>MDR TB total cases reported : 8.39%</a:t>
          </a:r>
          <a:endParaRPr lang="en-US" dirty="0"/>
        </a:p>
      </dgm:t>
    </dgm:pt>
    <dgm:pt modelId="{3B898385-63E9-4A00-B594-3C2A2AE1A579}" type="parTrans" cxnId="{77779D03-DE2C-4969-A308-882AAD723C05}">
      <dgm:prSet/>
      <dgm:spPr/>
      <dgm:t>
        <a:bodyPr/>
        <a:lstStyle/>
        <a:p>
          <a:endParaRPr lang="en-US"/>
        </a:p>
      </dgm:t>
    </dgm:pt>
    <dgm:pt modelId="{436A2B09-2701-4348-B51F-0E193A9ECE78}" type="sibTrans" cxnId="{77779D03-DE2C-4969-A308-882AAD723C05}">
      <dgm:prSet/>
      <dgm:spPr/>
      <dgm:t>
        <a:bodyPr/>
        <a:lstStyle/>
        <a:p>
          <a:endParaRPr lang="en-US"/>
        </a:p>
      </dgm:t>
    </dgm:pt>
    <dgm:pt modelId="{4E3FC777-2469-49A5-A8A4-060FE34DD106}">
      <dgm:prSet/>
      <dgm:spPr/>
      <dgm:t>
        <a:bodyPr/>
        <a:lstStyle/>
        <a:p>
          <a:r>
            <a:rPr lang="en-IN" dirty="0"/>
            <a:t>MDR cases put on Treatment – 21.1% (consistent with finding of WHO 1 in 5 cases are treated) </a:t>
          </a:r>
          <a:endParaRPr lang="en-US" dirty="0"/>
        </a:p>
      </dgm:t>
    </dgm:pt>
    <dgm:pt modelId="{7AE182D6-264C-4EE2-BB00-034D4A6FB531}" type="parTrans" cxnId="{95DBD922-81FA-46FB-9C6C-5CBF403FB875}">
      <dgm:prSet/>
      <dgm:spPr/>
      <dgm:t>
        <a:bodyPr/>
        <a:lstStyle/>
        <a:p>
          <a:endParaRPr lang="en-US"/>
        </a:p>
      </dgm:t>
    </dgm:pt>
    <dgm:pt modelId="{FA89A695-7BA4-47FF-8977-84A50933306C}" type="sibTrans" cxnId="{95DBD922-81FA-46FB-9C6C-5CBF403FB875}">
      <dgm:prSet/>
      <dgm:spPr/>
      <dgm:t>
        <a:bodyPr/>
        <a:lstStyle/>
        <a:p>
          <a:endParaRPr lang="en-US"/>
        </a:p>
      </dgm:t>
    </dgm:pt>
    <dgm:pt modelId="{E9A3DE11-E472-41E6-BC13-F21719BB0B4A}">
      <dgm:prSet/>
      <dgm:spPr/>
      <dgm:t>
        <a:bodyPr/>
        <a:lstStyle/>
        <a:p>
          <a:r>
            <a:rPr lang="en-IN" dirty="0"/>
            <a:t>Cases Sensitive to Rifampicin- 6% (May convert as MDR)</a:t>
          </a:r>
          <a:endParaRPr lang="en-US" dirty="0"/>
        </a:p>
      </dgm:t>
    </dgm:pt>
    <dgm:pt modelId="{48ECCC57-960E-43D5-88A8-C3B135187D3C}" type="parTrans" cxnId="{40ED754C-AD64-4D7C-BF44-7C80CA99D6E7}">
      <dgm:prSet/>
      <dgm:spPr/>
      <dgm:t>
        <a:bodyPr/>
        <a:lstStyle/>
        <a:p>
          <a:endParaRPr lang="en-US"/>
        </a:p>
      </dgm:t>
    </dgm:pt>
    <dgm:pt modelId="{64E48872-EE54-4A63-A965-C2222D9D3A00}" type="sibTrans" cxnId="{40ED754C-AD64-4D7C-BF44-7C80CA99D6E7}">
      <dgm:prSet/>
      <dgm:spPr/>
      <dgm:t>
        <a:bodyPr/>
        <a:lstStyle/>
        <a:p>
          <a:endParaRPr lang="en-US"/>
        </a:p>
      </dgm:t>
    </dgm:pt>
    <dgm:pt modelId="{1F382124-736C-4E3E-8C68-64395E8DEA6A}" type="pres">
      <dgm:prSet presAssocID="{4336F8FB-608C-45C5-840B-E9C6FADAF119}" presName="outerComposite" presStyleCnt="0">
        <dgm:presLayoutVars>
          <dgm:chMax val="5"/>
          <dgm:dir/>
          <dgm:resizeHandles val="exact"/>
        </dgm:presLayoutVars>
      </dgm:prSet>
      <dgm:spPr/>
      <dgm:t>
        <a:bodyPr/>
        <a:lstStyle/>
        <a:p>
          <a:endParaRPr lang="en-US"/>
        </a:p>
      </dgm:t>
    </dgm:pt>
    <dgm:pt modelId="{CD8C6F12-A7BA-49C1-BBB8-33A75A14913E}" type="pres">
      <dgm:prSet presAssocID="{4336F8FB-608C-45C5-840B-E9C6FADAF119}" presName="dummyMaxCanvas" presStyleCnt="0">
        <dgm:presLayoutVars/>
      </dgm:prSet>
      <dgm:spPr/>
    </dgm:pt>
    <dgm:pt modelId="{46FD0BEC-0E76-4BC9-B933-C04049F6AA96}" type="pres">
      <dgm:prSet presAssocID="{4336F8FB-608C-45C5-840B-E9C6FADAF119}" presName="ThreeNodes_1" presStyleLbl="node1" presStyleIdx="0" presStyleCnt="3">
        <dgm:presLayoutVars>
          <dgm:bulletEnabled val="1"/>
        </dgm:presLayoutVars>
      </dgm:prSet>
      <dgm:spPr/>
      <dgm:t>
        <a:bodyPr/>
        <a:lstStyle/>
        <a:p>
          <a:endParaRPr lang="en-US"/>
        </a:p>
      </dgm:t>
    </dgm:pt>
    <dgm:pt modelId="{151860D5-B5DF-4E6F-9F1D-6FCB059D9EB9}" type="pres">
      <dgm:prSet presAssocID="{4336F8FB-608C-45C5-840B-E9C6FADAF119}" presName="ThreeNodes_2" presStyleLbl="node1" presStyleIdx="1" presStyleCnt="3">
        <dgm:presLayoutVars>
          <dgm:bulletEnabled val="1"/>
        </dgm:presLayoutVars>
      </dgm:prSet>
      <dgm:spPr/>
      <dgm:t>
        <a:bodyPr/>
        <a:lstStyle/>
        <a:p>
          <a:endParaRPr lang="en-US"/>
        </a:p>
      </dgm:t>
    </dgm:pt>
    <dgm:pt modelId="{D2777594-20DE-496F-A961-0D443529BD28}" type="pres">
      <dgm:prSet presAssocID="{4336F8FB-608C-45C5-840B-E9C6FADAF119}" presName="ThreeNodes_3" presStyleLbl="node1" presStyleIdx="2" presStyleCnt="3">
        <dgm:presLayoutVars>
          <dgm:bulletEnabled val="1"/>
        </dgm:presLayoutVars>
      </dgm:prSet>
      <dgm:spPr/>
      <dgm:t>
        <a:bodyPr/>
        <a:lstStyle/>
        <a:p>
          <a:endParaRPr lang="en-US"/>
        </a:p>
      </dgm:t>
    </dgm:pt>
    <dgm:pt modelId="{876EA654-5916-46FF-98DB-A6BDBC1A5094}" type="pres">
      <dgm:prSet presAssocID="{4336F8FB-608C-45C5-840B-E9C6FADAF119}" presName="ThreeConn_1-2" presStyleLbl="fgAccFollowNode1" presStyleIdx="0" presStyleCnt="2">
        <dgm:presLayoutVars>
          <dgm:bulletEnabled val="1"/>
        </dgm:presLayoutVars>
      </dgm:prSet>
      <dgm:spPr/>
      <dgm:t>
        <a:bodyPr/>
        <a:lstStyle/>
        <a:p>
          <a:endParaRPr lang="en-US"/>
        </a:p>
      </dgm:t>
    </dgm:pt>
    <dgm:pt modelId="{C307F599-F0CE-400E-AAF9-601010F3E47B}" type="pres">
      <dgm:prSet presAssocID="{4336F8FB-608C-45C5-840B-E9C6FADAF119}" presName="ThreeConn_2-3" presStyleLbl="fgAccFollowNode1" presStyleIdx="1" presStyleCnt="2">
        <dgm:presLayoutVars>
          <dgm:bulletEnabled val="1"/>
        </dgm:presLayoutVars>
      </dgm:prSet>
      <dgm:spPr/>
      <dgm:t>
        <a:bodyPr/>
        <a:lstStyle/>
        <a:p>
          <a:endParaRPr lang="en-US"/>
        </a:p>
      </dgm:t>
    </dgm:pt>
    <dgm:pt modelId="{F7AA224C-0BA4-40CD-A19A-05FE9BFF46D5}" type="pres">
      <dgm:prSet presAssocID="{4336F8FB-608C-45C5-840B-E9C6FADAF119}" presName="ThreeNodes_1_text" presStyleLbl="node1" presStyleIdx="2" presStyleCnt="3">
        <dgm:presLayoutVars>
          <dgm:bulletEnabled val="1"/>
        </dgm:presLayoutVars>
      </dgm:prSet>
      <dgm:spPr/>
      <dgm:t>
        <a:bodyPr/>
        <a:lstStyle/>
        <a:p>
          <a:endParaRPr lang="en-US"/>
        </a:p>
      </dgm:t>
    </dgm:pt>
    <dgm:pt modelId="{DAFD1E0B-2294-485E-BB1F-161736F3CBB0}" type="pres">
      <dgm:prSet presAssocID="{4336F8FB-608C-45C5-840B-E9C6FADAF119}" presName="ThreeNodes_2_text" presStyleLbl="node1" presStyleIdx="2" presStyleCnt="3">
        <dgm:presLayoutVars>
          <dgm:bulletEnabled val="1"/>
        </dgm:presLayoutVars>
      </dgm:prSet>
      <dgm:spPr/>
      <dgm:t>
        <a:bodyPr/>
        <a:lstStyle/>
        <a:p>
          <a:endParaRPr lang="en-US"/>
        </a:p>
      </dgm:t>
    </dgm:pt>
    <dgm:pt modelId="{047BCEEE-8B75-4826-833F-F678BBF2532F}" type="pres">
      <dgm:prSet presAssocID="{4336F8FB-608C-45C5-840B-E9C6FADAF119}" presName="ThreeNodes_3_text" presStyleLbl="node1" presStyleIdx="2" presStyleCnt="3">
        <dgm:presLayoutVars>
          <dgm:bulletEnabled val="1"/>
        </dgm:presLayoutVars>
      </dgm:prSet>
      <dgm:spPr/>
      <dgm:t>
        <a:bodyPr/>
        <a:lstStyle/>
        <a:p>
          <a:endParaRPr lang="en-US"/>
        </a:p>
      </dgm:t>
    </dgm:pt>
  </dgm:ptLst>
  <dgm:cxnLst>
    <dgm:cxn modelId="{5D66F083-3CD6-4336-A4C3-E54AB69990E8}" type="presOf" srcId="{E9A3DE11-E472-41E6-BC13-F21719BB0B4A}" destId="{D2777594-20DE-496F-A961-0D443529BD28}" srcOrd="0" destOrd="0" presId="urn:microsoft.com/office/officeart/2005/8/layout/vProcess5"/>
    <dgm:cxn modelId="{2F9FCC6F-DA05-45EB-BC36-447AFDE5F584}" type="presOf" srcId="{436A2B09-2701-4348-B51F-0E193A9ECE78}" destId="{876EA654-5916-46FF-98DB-A6BDBC1A5094}" srcOrd="0" destOrd="0" presId="urn:microsoft.com/office/officeart/2005/8/layout/vProcess5"/>
    <dgm:cxn modelId="{8676369B-B151-4235-96B4-5B2234E1806D}" type="presOf" srcId="{4E3FC777-2469-49A5-A8A4-060FE34DD106}" destId="{DAFD1E0B-2294-485E-BB1F-161736F3CBB0}" srcOrd="1" destOrd="0" presId="urn:microsoft.com/office/officeart/2005/8/layout/vProcess5"/>
    <dgm:cxn modelId="{5CAEFDD1-A1D3-4BA5-89F7-C0EDBDF62E2B}" type="presOf" srcId="{252B8F59-47B3-494F-AC03-ADB8F18473C1}" destId="{F7AA224C-0BA4-40CD-A19A-05FE9BFF46D5}" srcOrd="1" destOrd="0" presId="urn:microsoft.com/office/officeart/2005/8/layout/vProcess5"/>
    <dgm:cxn modelId="{EBC8ED38-08F4-41D6-816D-07348D0FB5BA}" type="presOf" srcId="{4336F8FB-608C-45C5-840B-E9C6FADAF119}" destId="{1F382124-736C-4E3E-8C68-64395E8DEA6A}" srcOrd="0" destOrd="0" presId="urn:microsoft.com/office/officeart/2005/8/layout/vProcess5"/>
    <dgm:cxn modelId="{CD69C6A3-EE3C-4056-AF41-51B55875F535}" type="presOf" srcId="{E9A3DE11-E472-41E6-BC13-F21719BB0B4A}" destId="{047BCEEE-8B75-4826-833F-F678BBF2532F}" srcOrd="1" destOrd="0" presId="urn:microsoft.com/office/officeart/2005/8/layout/vProcess5"/>
    <dgm:cxn modelId="{95DBD922-81FA-46FB-9C6C-5CBF403FB875}" srcId="{4336F8FB-608C-45C5-840B-E9C6FADAF119}" destId="{4E3FC777-2469-49A5-A8A4-060FE34DD106}" srcOrd="1" destOrd="0" parTransId="{7AE182D6-264C-4EE2-BB00-034D4A6FB531}" sibTransId="{FA89A695-7BA4-47FF-8977-84A50933306C}"/>
    <dgm:cxn modelId="{40ED754C-AD64-4D7C-BF44-7C80CA99D6E7}" srcId="{4336F8FB-608C-45C5-840B-E9C6FADAF119}" destId="{E9A3DE11-E472-41E6-BC13-F21719BB0B4A}" srcOrd="2" destOrd="0" parTransId="{48ECCC57-960E-43D5-88A8-C3B135187D3C}" sibTransId="{64E48872-EE54-4A63-A965-C2222D9D3A00}"/>
    <dgm:cxn modelId="{C634BA35-4148-429B-BA16-3BCFCB85AB11}" type="presOf" srcId="{252B8F59-47B3-494F-AC03-ADB8F18473C1}" destId="{46FD0BEC-0E76-4BC9-B933-C04049F6AA96}" srcOrd="0" destOrd="0" presId="urn:microsoft.com/office/officeart/2005/8/layout/vProcess5"/>
    <dgm:cxn modelId="{316F505A-EE33-48A9-8B8E-D49192072391}" type="presOf" srcId="{FA89A695-7BA4-47FF-8977-84A50933306C}" destId="{C307F599-F0CE-400E-AAF9-601010F3E47B}" srcOrd="0" destOrd="0" presId="urn:microsoft.com/office/officeart/2005/8/layout/vProcess5"/>
    <dgm:cxn modelId="{77779D03-DE2C-4969-A308-882AAD723C05}" srcId="{4336F8FB-608C-45C5-840B-E9C6FADAF119}" destId="{252B8F59-47B3-494F-AC03-ADB8F18473C1}" srcOrd="0" destOrd="0" parTransId="{3B898385-63E9-4A00-B594-3C2A2AE1A579}" sibTransId="{436A2B09-2701-4348-B51F-0E193A9ECE78}"/>
    <dgm:cxn modelId="{CE63C2FF-2581-40FE-AE8E-F4118F4BC587}" type="presOf" srcId="{4E3FC777-2469-49A5-A8A4-060FE34DD106}" destId="{151860D5-B5DF-4E6F-9F1D-6FCB059D9EB9}" srcOrd="0" destOrd="0" presId="urn:microsoft.com/office/officeart/2005/8/layout/vProcess5"/>
    <dgm:cxn modelId="{6F236CFA-5830-481D-8CAC-A20C77A0C861}" type="presParOf" srcId="{1F382124-736C-4E3E-8C68-64395E8DEA6A}" destId="{CD8C6F12-A7BA-49C1-BBB8-33A75A14913E}" srcOrd="0" destOrd="0" presId="urn:microsoft.com/office/officeart/2005/8/layout/vProcess5"/>
    <dgm:cxn modelId="{A1172BC1-316B-4543-99BA-69AFDCBC31C0}" type="presParOf" srcId="{1F382124-736C-4E3E-8C68-64395E8DEA6A}" destId="{46FD0BEC-0E76-4BC9-B933-C04049F6AA96}" srcOrd="1" destOrd="0" presId="urn:microsoft.com/office/officeart/2005/8/layout/vProcess5"/>
    <dgm:cxn modelId="{00EE64F0-9750-42EC-922D-5F7B0850D168}" type="presParOf" srcId="{1F382124-736C-4E3E-8C68-64395E8DEA6A}" destId="{151860D5-B5DF-4E6F-9F1D-6FCB059D9EB9}" srcOrd="2" destOrd="0" presId="urn:microsoft.com/office/officeart/2005/8/layout/vProcess5"/>
    <dgm:cxn modelId="{E513F432-DDA8-4E96-A8DF-01C3A57580A5}" type="presParOf" srcId="{1F382124-736C-4E3E-8C68-64395E8DEA6A}" destId="{D2777594-20DE-496F-A961-0D443529BD28}" srcOrd="3" destOrd="0" presId="urn:microsoft.com/office/officeart/2005/8/layout/vProcess5"/>
    <dgm:cxn modelId="{BCD369A5-32C1-40BB-AC75-6BCCB1E384EF}" type="presParOf" srcId="{1F382124-736C-4E3E-8C68-64395E8DEA6A}" destId="{876EA654-5916-46FF-98DB-A6BDBC1A5094}" srcOrd="4" destOrd="0" presId="urn:microsoft.com/office/officeart/2005/8/layout/vProcess5"/>
    <dgm:cxn modelId="{132DC0DC-887C-4C73-B797-44C056CFAE81}" type="presParOf" srcId="{1F382124-736C-4E3E-8C68-64395E8DEA6A}" destId="{C307F599-F0CE-400E-AAF9-601010F3E47B}" srcOrd="5" destOrd="0" presId="urn:microsoft.com/office/officeart/2005/8/layout/vProcess5"/>
    <dgm:cxn modelId="{9A22D875-6310-451B-BE26-E9D38B969F10}" type="presParOf" srcId="{1F382124-736C-4E3E-8C68-64395E8DEA6A}" destId="{F7AA224C-0BA4-40CD-A19A-05FE9BFF46D5}" srcOrd="6" destOrd="0" presId="urn:microsoft.com/office/officeart/2005/8/layout/vProcess5"/>
    <dgm:cxn modelId="{8B260425-3110-4E46-8437-3EA01DC78A06}" type="presParOf" srcId="{1F382124-736C-4E3E-8C68-64395E8DEA6A}" destId="{DAFD1E0B-2294-485E-BB1F-161736F3CBB0}" srcOrd="7" destOrd="0" presId="urn:microsoft.com/office/officeart/2005/8/layout/vProcess5"/>
    <dgm:cxn modelId="{4DBAE59F-37A2-46D9-85B3-A3795D081C10}" type="presParOf" srcId="{1F382124-736C-4E3E-8C68-64395E8DEA6A}" destId="{047BCEEE-8B75-4826-833F-F678BBF2532F}"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7A5A7D-8D80-4883-A3D0-477F3854BED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C4B1628-E34C-4ADB-8BB9-00CF969A9989}">
      <dgm:prSet/>
      <dgm:spPr/>
      <dgm:t>
        <a:bodyPr/>
        <a:lstStyle/>
        <a:p>
          <a:pPr rtl="0"/>
          <a:r>
            <a:rPr lang="en-IN" dirty="0"/>
            <a:t>TB cases reported in city of Indore in public health facilities are unevenly distributed between different reporting units and </a:t>
          </a:r>
          <a:r>
            <a:rPr lang="en-IN" dirty="0" err="1"/>
            <a:t>Aranya</a:t>
          </a:r>
          <a:r>
            <a:rPr lang="en-IN" dirty="0"/>
            <a:t> shows maximum burden of TB cases.</a:t>
          </a:r>
        </a:p>
      </dgm:t>
    </dgm:pt>
    <dgm:pt modelId="{5E929B96-A178-49B3-AD29-8F3D7F70335D}" type="parTrans" cxnId="{11F2E4B3-2068-4572-A93C-0488C20EA647}">
      <dgm:prSet/>
      <dgm:spPr/>
      <dgm:t>
        <a:bodyPr/>
        <a:lstStyle/>
        <a:p>
          <a:endParaRPr lang="en-US"/>
        </a:p>
      </dgm:t>
    </dgm:pt>
    <dgm:pt modelId="{24F41A21-F83C-4D7D-A43D-D633115DDC5E}" type="sibTrans" cxnId="{11F2E4B3-2068-4572-A93C-0488C20EA647}">
      <dgm:prSet/>
      <dgm:spPr/>
      <dgm:t>
        <a:bodyPr/>
        <a:lstStyle/>
        <a:p>
          <a:endParaRPr lang="en-US"/>
        </a:p>
      </dgm:t>
    </dgm:pt>
    <dgm:pt modelId="{760779B9-8CD6-4EFD-B916-F0A5A809E472}">
      <dgm:prSet/>
      <dgm:spPr/>
      <dgm:t>
        <a:bodyPr/>
        <a:lstStyle/>
        <a:p>
          <a:pPr rtl="0"/>
          <a:r>
            <a:rPr lang="en-IN"/>
            <a:t>Age category reporting maximum number of cases was in age group 13-40 years</a:t>
          </a:r>
        </a:p>
      </dgm:t>
    </dgm:pt>
    <dgm:pt modelId="{98A35ADC-7FB4-4AA7-B28D-FD9A35ACD11F}" type="parTrans" cxnId="{6BB2DE95-4209-401F-B019-8D26053ACF94}">
      <dgm:prSet/>
      <dgm:spPr/>
      <dgm:t>
        <a:bodyPr/>
        <a:lstStyle/>
        <a:p>
          <a:endParaRPr lang="en-US"/>
        </a:p>
      </dgm:t>
    </dgm:pt>
    <dgm:pt modelId="{E06F379D-1655-4FCA-8201-F0CABA9E769A}" type="sibTrans" cxnId="{6BB2DE95-4209-401F-B019-8D26053ACF94}">
      <dgm:prSet/>
      <dgm:spPr/>
      <dgm:t>
        <a:bodyPr/>
        <a:lstStyle/>
        <a:p>
          <a:endParaRPr lang="en-US"/>
        </a:p>
      </dgm:t>
    </dgm:pt>
    <dgm:pt modelId="{0A4E91EE-5E52-4F11-96FE-E950E110A136}">
      <dgm:prSet/>
      <dgm:spPr/>
      <dgm:t>
        <a:bodyPr/>
        <a:lstStyle/>
        <a:p>
          <a:pPr rtl="0"/>
          <a:r>
            <a:rPr lang="en-IN"/>
            <a:t>13-24 age category had maximum MDR cases that were females</a:t>
          </a:r>
        </a:p>
      </dgm:t>
    </dgm:pt>
    <dgm:pt modelId="{E00F5892-CE27-42E5-BFCB-602D9F69A1B1}" type="parTrans" cxnId="{FA03315D-8C77-4BF8-BC44-BE96625DF84B}">
      <dgm:prSet/>
      <dgm:spPr/>
      <dgm:t>
        <a:bodyPr/>
        <a:lstStyle/>
        <a:p>
          <a:endParaRPr lang="en-US"/>
        </a:p>
      </dgm:t>
    </dgm:pt>
    <dgm:pt modelId="{0B854A35-E3CB-4EDB-956C-57378E61CFED}" type="sibTrans" cxnId="{FA03315D-8C77-4BF8-BC44-BE96625DF84B}">
      <dgm:prSet/>
      <dgm:spPr/>
      <dgm:t>
        <a:bodyPr/>
        <a:lstStyle/>
        <a:p>
          <a:endParaRPr lang="en-US"/>
        </a:p>
      </dgm:t>
    </dgm:pt>
    <dgm:pt modelId="{6EEE1A43-8D42-4068-975A-59D54914608C}">
      <dgm:prSet/>
      <dgm:spPr/>
      <dgm:t>
        <a:bodyPr/>
        <a:lstStyle/>
        <a:p>
          <a:pPr rtl="0"/>
          <a:r>
            <a:rPr lang="en-IN"/>
            <a:t>TB with HIV cases were 2.1% and no cases had triple burden of disease. </a:t>
          </a:r>
        </a:p>
      </dgm:t>
    </dgm:pt>
    <dgm:pt modelId="{6F4231FD-29AC-4169-A3F3-CAC36DF55C80}" type="parTrans" cxnId="{6D297FF8-708B-4237-8557-A8146E9DF038}">
      <dgm:prSet/>
      <dgm:spPr/>
      <dgm:t>
        <a:bodyPr/>
        <a:lstStyle/>
        <a:p>
          <a:endParaRPr lang="en-US"/>
        </a:p>
      </dgm:t>
    </dgm:pt>
    <dgm:pt modelId="{A88D6865-D288-4CF5-97A5-2AC316897E41}" type="sibTrans" cxnId="{6D297FF8-708B-4237-8557-A8146E9DF038}">
      <dgm:prSet/>
      <dgm:spPr/>
      <dgm:t>
        <a:bodyPr/>
        <a:lstStyle/>
        <a:p>
          <a:endParaRPr lang="en-US"/>
        </a:p>
      </dgm:t>
    </dgm:pt>
    <dgm:pt modelId="{1DA91CCF-1EB2-4365-9F2F-34D313EAFF0F}" type="pres">
      <dgm:prSet presAssocID="{2F7A5A7D-8D80-4883-A3D0-477F3854BED2}" presName="linear" presStyleCnt="0">
        <dgm:presLayoutVars>
          <dgm:animLvl val="lvl"/>
          <dgm:resizeHandles val="exact"/>
        </dgm:presLayoutVars>
      </dgm:prSet>
      <dgm:spPr/>
      <dgm:t>
        <a:bodyPr/>
        <a:lstStyle/>
        <a:p>
          <a:endParaRPr lang="en-US"/>
        </a:p>
      </dgm:t>
    </dgm:pt>
    <dgm:pt modelId="{7100FE77-A849-4EBC-A918-B711B8714A97}" type="pres">
      <dgm:prSet presAssocID="{1C4B1628-E34C-4ADB-8BB9-00CF969A9989}" presName="parentText" presStyleLbl="node1" presStyleIdx="0" presStyleCnt="4">
        <dgm:presLayoutVars>
          <dgm:chMax val="0"/>
          <dgm:bulletEnabled val="1"/>
        </dgm:presLayoutVars>
      </dgm:prSet>
      <dgm:spPr/>
      <dgm:t>
        <a:bodyPr/>
        <a:lstStyle/>
        <a:p>
          <a:endParaRPr lang="en-US"/>
        </a:p>
      </dgm:t>
    </dgm:pt>
    <dgm:pt modelId="{761C3B2F-23E3-4672-AA2E-613F07DEF44B}" type="pres">
      <dgm:prSet presAssocID="{24F41A21-F83C-4D7D-A43D-D633115DDC5E}" presName="spacer" presStyleCnt="0"/>
      <dgm:spPr/>
    </dgm:pt>
    <dgm:pt modelId="{90763EC9-02E1-4197-AC4A-F444C59426FE}" type="pres">
      <dgm:prSet presAssocID="{760779B9-8CD6-4EFD-B916-F0A5A809E472}" presName="parentText" presStyleLbl="node1" presStyleIdx="1" presStyleCnt="4">
        <dgm:presLayoutVars>
          <dgm:chMax val="0"/>
          <dgm:bulletEnabled val="1"/>
        </dgm:presLayoutVars>
      </dgm:prSet>
      <dgm:spPr/>
      <dgm:t>
        <a:bodyPr/>
        <a:lstStyle/>
        <a:p>
          <a:endParaRPr lang="en-US"/>
        </a:p>
      </dgm:t>
    </dgm:pt>
    <dgm:pt modelId="{81A609CB-CAFC-49A1-A03C-90D27E1AB822}" type="pres">
      <dgm:prSet presAssocID="{E06F379D-1655-4FCA-8201-F0CABA9E769A}" presName="spacer" presStyleCnt="0"/>
      <dgm:spPr/>
    </dgm:pt>
    <dgm:pt modelId="{EBBE222C-5BE3-4927-882E-2A19C74BB731}" type="pres">
      <dgm:prSet presAssocID="{0A4E91EE-5E52-4F11-96FE-E950E110A136}" presName="parentText" presStyleLbl="node1" presStyleIdx="2" presStyleCnt="4">
        <dgm:presLayoutVars>
          <dgm:chMax val="0"/>
          <dgm:bulletEnabled val="1"/>
        </dgm:presLayoutVars>
      </dgm:prSet>
      <dgm:spPr/>
      <dgm:t>
        <a:bodyPr/>
        <a:lstStyle/>
        <a:p>
          <a:endParaRPr lang="en-US"/>
        </a:p>
      </dgm:t>
    </dgm:pt>
    <dgm:pt modelId="{4D3A354C-8D7B-4DB7-9052-2FC9885C9E68}" type="pres">
      <dgm:prSet presAssocID="{0B854A35-E3CB-4EDB-956C-57378E61CFED}" presName="spacer" presStyleCnt="0"/>
      <dgm:spPr/>
    </dgm:pt>
    <dgm:pt modelId="{977DD86E-2DA5-4307-A42E-2A193CA93542}" type="pres">
      <dgm:prSet presAssocID="{6EEE1A43-8D42-4068-975A-59D54914608C}" presName="parentText" presStyleLbl="node1" presStyleIdx="3" presStyleCnt="4">
        <dgm:presLayoutVars>
          <dgm:chMax val="0"/>
          <dgm:bulletEnabled val="1"/>
        </dgm:presLayoutVars>
      </dgm:prSet>
      <dgm:spPr/>
      <dgm:t>
        <a:bodyPr/>
        <a:lstStyle/>
        <a:p>
          <a:endParaRPr lang="en-US"/>
        </a:p>
      </dgm:t>
    </dgm:pt>
  </dgm:ptLst>
  <dgm:cxnLst>
    <dgm:cxn modelId="{6BB2DE95-4209-401F-B019-8D26053ACF94}" srcId="{2F7A5A7D-8D80-4883-A3D0-477F3854BED2}" destId="{760779B9-8CD6-4EFD-B916-F0A5A809E472}" srcOrd="1" destOrd="0" parTransId="{98A35ADC-7FB4-4AA7-B28D-FD9A35ACD11F}" sibTransId="{E06F379D-1655-4FCA-8201-F0CABA9E769A}"/>
    <dgm:cxn modelId="{46EA079A-2B0C-4FB3-B0EB-207A89C31498}" type="presOf" srcId="{760779B9-8CD6-4EFD-B916-F0A5A809E472}" destId="{90763EC9-02E1-4197-AC4A-F444C59426FE}" srcOrd="0" destOrd="0" presId="urn:microsoft.com/office/officeart/2005/8/layout/vList2"/>
    <dgm:cxn modelId="{6D297FF8-708B-4237-8557-A8146E9DF038}" srcId="{2F7A5A7D-8D80-4883-A3D0-477F3854BED2}" destId="{6EEE1A43-8D42-4068-975A-59D54914608C}" srcOrd="3" destOrd="0" parTransId="{6F4231FD-29AC-4169-A3F3-CAC36DF55C80}" sibTransId="{A88D6865-D288-4CF5-97A5-2AC316897E41}"/>
    <dgm:cxn modelId="{11F2E4B3-2068-4572-A93C-0488C20EA647}" srcId="{2F7A5A7D-8D80-4883-A3D0-477F3854BED2}" destId="{1C4B1628-E34C-4ADB-8BB9-00CF969A9989}" srcOrd="0" destOrd="0" parTransId="{5E929B96-A178-49B3-AD29-8F3D7F70335D}" sibTransId="{24F41A21-F83C-4D7D-A43D-D633115DDC5E}"/>
    <dgm:cxn modelId="{40AE9C7A-CD8A-4988-909A-868799630263}" type="presOf" srcId="{2F7A5A7D-8D80-4883-A3D0-477F3854BED2}" destId="{1DA91CCF-1EB2-4365-9F2F-34D313EAFF0F}" srcOrd="0" destOrd="0" presId="urn:microsoft.com/office/officeart/2005/8/layout/vList2"/>
    <dgm:cxn modelId="{60F34EF1-1E01-4605-A2BD-EA0F964DD739}" type="presOf" srcId="{0A4E91EE-5E52-4F11-96FE-E950E110A136}" destId="{EBBE222C-5BE3-4927-882E-2A19C74BB731}" srcOrd="0" destOrd="0" presId="urn:microsoft.com/office/officeart/2005/8/layout/vList2"/>
    <dgm:cxn modelId="{FA03315D-8C77-4BF8-BC44-BE96625DF84B}" srcId="{2F7A5A7D-8D80-4883-A3D0-477F3854BED2}" destId="{0A4E91EE-5E52-4F11-96FE-E950E110A136}" srcOrd="2" destOrd="0" parTransId="{E00F5892-CE27-42E5-BFCB-602D9F69A1B1}" sibTransId="{0B854A35-E3CB-4EDB-956C-57378E61CFED}"/>
    <dgm:cxn modelId="{E39124BE-E262-4750-B3EF-537E16B75B6F}" type="presOf" srcId="{1C4B1628-E34C-4ADB-8BB9-00CF969A9989}" destId="{7100FE77-A849-4EBC-A918-B711B8714A97}" srcOrd="0" destOrd="0" presId="urn:microsoft.com/office/officeart/2005/8/layout/vList2"/>
    <dgm:cxn modelId="{01B349F7-8E3A-47A3-B177-73CD6706B4F8}" type="presOf" srcId="{6EEE1A43-8D42-4068-975A-59D54914608C}" destId="{977DD86E-2DA5-4307-A42E-2A193CA93542}" srcOrd="0" destOrd="0" presId="urn:microsoft.com/office/officeart/2005/8/layout/vList2"/>
    <dgm:cxn modelId="{B918DECA-92F8-49CD-9A12-67FACB6FAD18}" type="presParOf" srcId="{1DA91CCF-1EB2-4365-9F2F-34D313EAFF0F}" destId="{7100FE77-A849-4EBC-A918-B711B8714A97}" srcOrd="0" destOrd="0" presId="urn:microsoft.com/office/officeart/2005/8/layout/vList2"/>
    <dgm:cxn modelId="{C2E880B6-D36B-4309-B669-050780EA7459}" type="presParOf" srcId="{1DA91CCF-1EB2-4365-9F2F-34D313EAFF0F}" destId="{761C3B2F-23E3-4672-AA2E-613F07DEF44B}" srcOrd="1" destOrd="0" presId="urn:microsoft.com/office/officeart/2005/8/layout/vList2"/>
    <dgm:cxn modelId="{7F44B91A-86E5-4F9D-B1F3-A1933D80D3E1}" type="presParOf" srcId="{1DA91CCF-1EB2-4365-9F2F-34D313EAFF0F}" destId="{90763EC9-02E1-4197-AC4A-F444C59426FE}" srcOrd="2" destOrd="0" presId="urn:microsoft.com/office/officeart/2005/8/layout/vList2"/>
    <dgm:cxn modelId="{AF271586-74AA-40BC-BE5A-D69F0524F57E}" type="presParOf" srcId="{1DA91CCF-1EB2-4365-9F2F-34D313EAFF0F}" destId="{81A609CB-CAFC-49A1-A03C-90D27E1AB822}" srcOrd="3" destOrd="0" presId="urn:microsoft.com/office/officeart/2005/8/layout/vList2"/>
    <dgm:cxn modelId="{238982F1-13FC-4B4C-BAF5-3EF37712068A}" type="presParOf" srcId="{1DA91CCF-1EB2-4365-9F2F-34D313EAFF0F}" destId="{EBBE222C-5BE3-4927-882E-2A19C74BB731}" srcOrd="4" destOrd="0" presId="urn:microsoft.com/office/officeart/2005/8/layout/vList2"/>
    <dgm:cxn modelId="{00E60755-B74B-4A5E-B900-9F8BFE62F424}" type="presParOf" srcId="{1DA91CCF-1EB2-4365-9F2F-34D313EAFF0F}" destId="{4D3A354C-8D7B-4DB7-9052-2FC9885C9E68}" srcOrd="5" destOrd="0" presId="urn:microsoft.com/office/officeart/2005/8/layout/vList2"/>
    <dgm:cxn modelId="{374E9B01-E04B-43CA-B6CE-255136F10A08}" type="presParOf" srcId="{1DA91CCF-1EB2-4365-9F2F-34D313EAFF0F}" destId="{977DD86E-2DA5-4307-A42E-2A193CA9354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CE187-E18A-488B-B326-BE60DB4A05AF}">
      <dsp:nvSpPr>
        <dsp:cNvPr id="0" name=""/>
        <dsp:cNvSpPr/>
      </dsp:nvSpPr>
      <dsp:spPr>
        <a:xfrm>
          <a:off x="3416672" y="682377"/>
          <a:ext cx="3694773" cy="2808629"/>
        </a:xfrm>
        <a:prstGeom prst="gear9">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IN" sz="3000" kern="1200" dirty="0"/>
            <a:t>By 2030 achieve</a:t>
          </a:r>
          <a:endParaRPr lang="en-US" sz="3000" kern="1200" dirty="0"/>
        </a:p>
      </dsp:txBody>
      <dsp:txXfrm>
        <a:off x="4093256" y="1340285"/>
        <a:ext cx="2341605" cy="1443693"/>
      </dsp:txXfrm>
    </dsp:sp>
    <dsp:sp modelId="{096D90C5-E917-46C1-8D30-31BCC4D03DDE}">
      <dsp:nvSpPr>
        <dsp:cNvPr id="0" name=""/>
        <dsp:cNvSpPr/>
      </dsp:nvSpPr>
      <dsp:spPr>
        <a:xfrm>
          <a:off x="2247155" y="2169950"/>
          <a:ext cx="2414407" cy="1704822"/>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228600" lvl="1" indent="-228600" algn="l" defTabSz="1022350">
            <a:lnSpc>
              <a:spcPct val="90000"/>
            </a:lnSpc>
            <a:spcBef>
              <a:spcPct val="0"/>
            </a:spcBef>
            <a:spcAft>
              <a:spcPct val="15000"/>
            </a:spcAft>
            <a:buChar char="•"/>
          </a:pPr>
          <a:r>
            <a:rPr lang="en-IN" sz="2300" b="1" kern="1200" dirty="0"/>
            <a:t>90% reduction </a:t>
          </a:r>
          <a:r>
            <a:rPr lang="en-IN" sz="2300" kern="1200" dirty="0"/>
            <a:t>in TB deaths</a:t>
          </a:r>
          <a:endParaRPr lang="en-US" sz="2300" kern="1200" dirty="0"/>
        </a:p>
        <a:p>
          <a:pPr marL="228600" lvl="1" indent="-228600" algn="l" defTabSz="1022350">
            <a:lnSpc>
              <a:spcPct val="90000"/>
            </a:lnSpc>
            <a:spcBef>
              <a:spcPct val="0"/>
            </a:spcBef>
            <a:spcAft>
              <a:spcPct val="15000"/>
            </a:spcAft>
            <a:buChar char="•"/>
          </a:pPr>
          <a:r>
            <a:rPr lang="en-IN" sz="2300" b="1" kern="1200" dirty="0"/>
            <a:t>80% reduction </a:t>
          </a:r>
          <a:r>
            <a:rPr lang="en-IN" sz="2300" kern="1200" dirty="0"/>
            <a:t>in TB incidence</a:t>
          </a:r>
          <a:endParaRPr lang="en-US" sz="2300" kern="1200" dirty="0"/>
        </a:p>
      </dsp:txBody>
      <dsp:txXfrm>
        <a:off x="2297088" y="2219883"/>
        <a:ext cx="2314541" cy="1604956"/>
      </dsp:txXfrm>
    </dsp:sp>
    <dsp:sp modelId="{327D5FC3-D312-4115-BECC-3CEC577E1892}">
      <dsp:nvSpPr>
        <dsp:cNvPr id="0" name=""/>
        <dsp:cNvSpPr/>
      </dsp:nvSpPr>
      <dsp:spPr>
        <a:xfrm>
          <a:off x="2651560" y="58435"/>
          <a:ext cx="6005078" cy="3787132"/>
        </a:xfrm>
        <a:prstGeom prst="circularArrow">
          <a:avLst>
            <a:gd name="adj1" fmla="val 4878"/>
            <a:gd name="adj2" fmla="val 312630"/>
            <a:gd name="adj3" fmla="val 3154951"/>
            <a:gd name="adj4" fmla="val 15204676"/>
            <a:gd name="adj5" fmla="val 569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FFE98-71B2-4DA0-8906-496BC3C78F4F}">
      <dsp:nvSpPr>
        <dsp:cNvPr id="0" name=""/>
        <dsp:cNvSpPr/>
      </dsp:nvSpPr>
      <dsp:spPr>
        <a:xfrm>
          <a:off x="1748064" y="2975"/>
          <a:ext cx="3342605" cy="2005563"/>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IN" sz="3300" b="1" kern="1200"/>
            <a:t>2.7 Million </a:t>
          </a:r>
          <a:r>
            <a:rPr lang="en-IN" sz="3300" kern="1200"/>
            <a:t>cases in 2016</a:t>
          </a:r>
          <a:endParaRPr lang="en-US" sz="3300" kern="1200"/>
        </a:p>
      </dsp:txBody>
      <dsp:txXfrm>
        <a:off x="1748064" y="2975"/>
        <a:ext cx="3342605" cy="2005563"/>
      </dsp:txXfrm>
    </dsp:sp>
    <dsp:sp modelId="{3F6C8622-6DE3-4754-A864-CD152755FC45}">
      <dsp:nvSpPr>
        <dsp:cNvPr id="0" name=""/>
        <dsp:cNvSpPr/>
      </dsp:nvSpPr>
      <dsp:spPr>
        <a:xfrm>
          <a:off x="5424930" y="2975"/>
          <a:ext cx="3342605" cy="2005563"/>
        </a:xfrm>
        <a:prstGeom prst="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IN" sz="3300" kern="1200"/>
            <a:t>TB+ HIV -6.6%</a:t>
          </a:r>
          <a:endParaRPr lang="en-US" sz="3300" kern="1200"/>
        </a:p>
      </dsp:txBody>
      <dsp:txXfrm>
        <a:off x="5424930" y="2975"/>
        <a:ext cx="3342605" cy="2005563"/>
      </dsp:txXfrm>
    </dsp:sp>
    <dsp:sp modelId="{1590144B-4021-48C7-8072-920CA0D81E10}">
      <dsp:nvSpPr>
        <dsp:cNvPr id="0" name=""/>
        <dsp:cNvSpPr/>
      </dsp:nvSpPr>
      <dsp:spPr>
        <a:xfrm>
          <a:off x="1748064" y="2342799"/>
          <a:ext cx="3342605" cy="2005563"/>
        </a:xfrm>
        <a:prstGeom prst="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IN" sz="3300" kern="1200" dirty="0"/>
            <a:t>NACO and RNTCP</a:t>
          </a:r>
          <a:endParaRPr lang="en-US" sz="3300" kern="1200" dirty="0"/>
        </a:p>
      </dsp:txBody>
      <dsp:txXfrm>
        <a:off x="1748064" y="2342799"/>
        <a:ext cx="3342605" cy="2005563"/>
      </dsp:txXfrm>
    </dsp:sp>
    <dsp:sp modelId="{F16BCA98-2E4D-4F17-9019-253B7F0327BE}">
      <dsp:nvSpPr>
        <dsp:cNvPr id="0" name=""/>
        <dsp:cNvSpPr/>
      </dsp:nvSpPr>
      <dsp:spPr>
        <a:xfrm>
          <a:off x="5424930" y="2342799"/>
          <a:ext cx="3342605" cy="2005563"/>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en-IN" sz="3300" b="1" kern="1200"/>
            <a:t>1 in 5 MDR-TB </a:t>
          </a:r>
          <a:r>
            <a:rPr lang="en-IN" sz="3300" kern="1200"/>
            <a:t>was started on Treatment (WHO)</a:t>
          </a:r>
          <a:endParaRPr lang="en-US" sz="3300" kern="1200"/>
        </a:p>
      </dsp:txBody>
      <dsp:txXfrm>
        <a:off x="5424930" y="2342799"/>
        <a:ext cx="3342605" cy="20055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A6E47-12BC-4764-950C-F3441E6B2641}">
      <dsp:nvSpPr>
        <dsp:cNvPr id="0" name=""/>
        <dsp:cNvSpPr/>
      </dsp:nvSpPr>
      <dsp:spPr>
        <a:xfrm>
          <a:off x="2628899" y="1110755"/>
          <a:ext cx="2103120" cy="71"/>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E35DA32-6055-49DC-8D52-56458CED2B8F}">
      <dsp:nvSpPr>
        <dsp:cNvPr id="0" name=""/>
        <dsp:cNvSpPr/>
      </dsp:nvSpPr>
      <dsp:spPr>
        <a:xfrm>
          <a:off x="4858207" y="993883"/>
          <a:ext cx="241858" cy="300619"/>
        </a:xfrm>
        <a:prstGeom prst="chevron">
          <a:avLst>
            <a:gd name="adj" fmla="val 90000"/>
          </a:avLst>
        </a:prstGeom>
        <a:solidFill>
          <a:schemeClr val="accent5">
            <a:tint val="40000"/>
            <a:alpha val="90000"/>
            <a:hueOff val="-1478350"/>
            <a:satOff val="-2563"/>
            <a:lumOff val="-258"/>
            <a:alphaOff val="0"/>
          </a:schemeClr>
        </a:solidFill>
        <a:ln w="12700" cap="flat" cmpd="sng" algn="ctr">
          <a:solidFill>
            <a:schemeClr val="accent5">
              <a:tint val="40000"/>
              <a:alpha val="90000"/>
              <a:hueOff val="-1478350"/>
              <a:satOff val="-2563"/>
              <a:lumOff val="-258"/>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EC96D7-BFCD-4704-BB4C-D78DB9496CCB}">
      <dsp:nvSpPr>
        <dsp:cNvPr id="0" name=""/>
        <dsp:cNvSpPr/>
      </dsp:nvSpPr>
      <dsp:spPr>
        <a:xfrm>
          <a:off x="1598999" y="350469"/>
          <a:ext cx="1520643" cy="152064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59529" tIns="59529" rIns="59529" bIns="59529" numCol="1" spcCol="1270" anchor="ctr" anchorCtr="0">
          <a:noAutofit/>
        </a:bodyPr>
        <a:lstStyle/>
        <a:p>
          <a:pPr lvl="0" algn="ctr" defTabSz="2667000">
            <a:lnSpc>
              <a:spcPct val="90000"/>
            </a:lnSpc>
            <a:spcBef>
              <a:spcPct val="0"/>
            </a:spcBef>
            <a:spcAft>
              <a:spcPct val="35000"/>
            </a:spcAft>
          </a:pPr>
          <a:r>
            <a:rPr lang="en-US" sz="6000" kern="1200"/>
            <a:t>1</a:t>
          </a:r>
          <a:endParaRPr lang="en-US" sz="6000" kern="1200" dirty="0"/>
        </a:p>
      </dsp:txBody>
      <dsp:txXfrm>
        <a:off x="1821692" y="573162"/>
        <a:ext cx="1075257" cy="1075257"/>
      </dsp:txXfrm>
    </dsp:sp>
    <dsp:sp modelId="{A5A75862-AB11-4135-9E0E-C11155D81D44}">
      <dsp:nvSpPr>
        <dsp:cNvPr id="0" name=""/>
        <dsp:cNvSpPr/>
      </dsp:nvSpPr>
      <dsp:spPr>
        <a:xfrm>
          <a:off x="0" y="2035269"/>
          <a:ext cx="4732020" cy="1965600"/>
        </a:xfrm>
        <a:prstGeom prst="upArrowCallout">
          <a:avLst>
            <a:gd name="adj1" fmla="val 50000"/>
            <a:gd name="adj2" fmla="val 20000"/>
            <a:gd name="adj3" fmla="val 20000"/>
            <a:gd name="adj4" fmla="val 100000"/>
          </a:avLst>
        </a:prstGeom>
        <a:solidFill>
          <a:schemeClr val="accent5">
            <a:tint val="40000"/>
            <a:alpha val="90000"/>
            <a:hueOff val="-2956701"/>
            <a:satOff val="-5126"/>
            <a:lumOff val="-516"/>
            <a:alphaOff val="0"/>
          </a:schemeClr>
        </a:solidFill>
        <a:ln w="12700" cap="flat" cmpd="sng" algn="ctr">
          <a:solidFill>
            <a:schemeClr val="accent5">
              <a:tint val="40000"/>
              <a:alpha val="90000"/>
              <a:hueOff val="-2956701"/>
              <a:satOff val="-5126"/>
              <a:lumOff val="-51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3267" tIns="165100" rIns="373267" bIns="165100" numCol="1" spcCol="1270" anchor="t" anchorCtr="0">
          <a:noAutofit/>
        </a:bodyPr>
        <a:lstStyle/>
        <a:p>
          <a:pPr lvl="0" algn="l" defTabSz="1111250">
            <a:lnSpc>
              <a:spcPct val="90000"/>
            </a:lnSpc>
            <a:spcBef>
              <a:spcPct val="0"/>
            </a:spcBef>
            <a:spcAft>
              <a:spcPct val="35000"/>
            </a:spcAft>
          </a:pPr>
          <a:r>
            <a:rPr lang="en-IN" sz="2500" kern="1200" dirty="0"/>
            <a:t>What is burden of TB cases in Indore?</a:t>
          </a:r>
          <a:endParaRPr lang="en-US" sz="2500" kern="1200" dirty="0"/>
        </a:p>
      </dsp:txBody>
      <dsp:txXfrm>
        <a:off x="0" y="2428389"/>
        <a:ext cx="4732020" cy="1572480"/>
      </dsp:txXfrm>
    </dsp:sp>
    <dsp:sp modelId="{ED0DAEE3-0A1A-4A7F-936C-D883082F1EBF}">
      <dsp:nvSpPr>
        <dsp:cNvPr id="0" name=""/>
        <dsp:cNvSpPr/>
      </dsp:nvSpPr>
      <dsp:spPr>
        <a:xfrm>
          <a:off x="5257800" y="1117446"/>
          <a:ext cx="2366010" cy="65"/>
        </a:xfrm>
        <a:prstGeom prst="rect">
          <a:avLst/>
        </a:prstGeom>
        <a:solidFill>
          <a:schemeClr val="accent5">
            <a:tint val="40000"/>
            <a:alpha val="90000"/>
            <a:hueOff val="-4435052"/>
            <a:satOff val="-7690"/>
            <a:lumOff val="-773"/>
            <a:alphaOff val="0"/>
          </a:schemeClr>
        </a:solidFill>
        <a:ln w="12700" cap="flat" cmpd="sng" algn="ctr">
          <a:solidFill>
            <a:schemeClr val="accent5">
              <a:tint val="40000"/>
              <a:alpha val="90000"/>
              <a:hueOff val="-4435052"/>
              <a:satOff val="-7690"/>
              <a:lumOff val="-773"/>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91DDCA-24DC-406B-8F62-25664C683CE7}">
      <dsp:nvSpPr>
        <dsp:cNvPr id="0" name=""/>
        <dsp:cNvSpPr/>
      </dsp:nvSpPr>
      <dsp:spPr>
        <a:xfrm>
          <a:off x="6863488" y="357157"/>
          <a:ext cx="1520643" cy="1520643"/>
        </a:xfrm>
        <a:prstGeom prst="ellips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59009" tIns="59009" rIns="59009" bIns="59009" numCol="1" spcCol="1270" anchor="ctr" anchorCtr="0">
          <a:noAutofit/>
        </a:bodyPr>
        <a:lstStyle/>
        <a:p>
          <a:pPr lvl="0" algn="ctr" defTabSz="2667000">
            <a:lnSpc>
              <a:spcPct val="90000"/>
            </a:lnSpc>
            <a:spcBef>
              <a:spcPct val="0"/>
            </a:spcBef>
            <a:spcAft>
              <a:spcPct val="35000"/>
            </a:spcAft>
          </a:pPr>
          <a:r>
            <a:rPr lang="en-US" sz="6000" kern="1200"/>
            <a:t>2</a:t>
          </a:r>
        </a:p>
      </dsp:txBody>
      <dsp:txXfrm>
        <a:off x="7086181" y="579850"/>
        <a:ext cx="1075257" cy="1075257"/>
      </dsp:txXfrm>
    </dsp:sp>
    <dsp:sp modelId="{537FBE85-DC6E-4B94-A2A8-9C9900811165}">
      <dsp:nvSpPr>
        <dsp:cNvPr id="0" name=""/>
        <dsp:cNvSpPr/>
      </dsp:nvSpPr>
      <dsp:spPr>
        <a:xfrm>
          <a:off x="5257800" y="2035269"/>
          <a:ext cx="4732020" cy="1965600"/>
        </a:xfrm>
        <a:prstGeom prst="upArrowCallout">
          <a:avLst>
            <a:gd name="adj1" fmla="val 50000"/>
            <a:gd name="adj2" fmla="val 20000"/>
            <a:gd name="adj3" fmla="val 20000"/>
            <a:gd name="adj4" fmla="val 100000"/>
          </a:avLst>
        </a:prstGeom>
        <a:solidFill>
          <a:schemeClr val="accent5">
            <a:tint val="40000"/>
            <a:alpha val="90000"/>
            <a:hueOff val="-7391752"/>
            <a:satOff val="-12816"/>
            <a:lumOff val="-1289"/>
            <a:alphaOff val="0"/>
          </a:schemeClr>
        </a:solidFill>
        <a:ln w="12700" cap="flat" cmpd="sng" algn="ctr">
          <a:solidFill>
            <a:schemeClr val="accent5">
              <a:tint val="40000"/>
              <a:alpha val="90000"/>
              <a:hueOff val="-7391752"/>
              <a:satOff val="-12816"/>
              <a:lumOff val="-12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73267" tIns="165100" rIns="373267" bIns="165100" numCol="1" spcCol="1270" anchor="t" anchorCtr="0">
          <a:noAutofit/>
        </a:bodyPr>
        <a:lstStyle/>
        <a:p>
          <a:pPr lvl="0" algn="l" defTabSz="1111250">
            <a:lnSpc>
              <a:spcPct val="90000"/>
            </a:lnSpc>
            <a:spcBef>
              <a:spcPct val="0"/>
            </a:spcBef>
            <a:spcAft>
              <a:spcPct val="35000"/>
            </a:spcAft>
          </a:pPr>
          <a:r>
            <a:rPr lang="en-IN" sz="2500" kern="1200" dirty="0"/>
            <a:t>What is Co Morbidity of </a:t>
          </a:r>
          <a:r>
            <a:rPr lang="en-IN" sz="2500" kern="1200" dirty="0" smtClean="0"/>
            <a:t>TB, HIV </a:t>
          </a:r>
          <a:r>
            <a:rPr lang="en-IN" sz="2500" kern="1200" dirty="0"/>
            <a:t>and diabetes?</a:t>
          </a:r>
          <a:endParaRPr lang="en-US" sz="2500" kern="1200" dirty="0"/>
        </a:p>
      </dsp:txBody>
      <dsp:txXfrm>
        <a:off x="5257800" y="2428389"/>
        <a:ext cx="4732020" cy="1572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1830-1BDA-461E-BDC1-CF026346B282}">
      <dsp:nvSpPr>
        <dsp:cNvPr id="0" name=""/>
        <dsp:cNvSpPr/>
      </dsp:nvSpPr>
      <dsp:spPr>
        <a:xfrm>
          <a:off x="821" y="179348"/>
          <a:ext cx="3327201" cy="3992641"/>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lvl="0" algn="l" defTabSz="1155700">
            <a:lnSpc>
              <a:spcPct val="90000"/>
            </a:lnSpc>
            <a:spcBef>
              <a:spcPct val="0"/>
            </a:spcBef>
            <a:spcAft>
              <a:spcPct val="35000"/>
            </a:spcAft>
          </a:pPr>
          <a:r>
            <a:rPr lang="en-IN" sz="2600" kern="1200" dirty="0"/>
            <a:t>To assess burden of TB cases in Indore</a:t>
          </a:r>
          <a:endParaRPr lang="en-US" sz="2600" kern="1200" dirty="0"/>
        </a:p>
      </dsp:txBody>
      <dsp:txXfrm>
        <a:off x="821" y="1776404"/>
        <a:ext cx="3327201" cy="2395585"/>
      </dsp:txXfrm>
    </dsp:sp>
    <dsp:sp modelId="{5C52A912-441F-4A02-BBDB-9FCE7D71AC4C}">
      <dsp:nvSpPr>
        <dsp:cNvPr id="0" name=""/>
        <dsp:cNvSpPr/>
      </dsp:nvSpPr>
      <dsp:spPr>
        <a:xfrm>
          <a:off x="821"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lvl="0" algn="l" defTabSz="2933700">
            <a:lnSpc>
              <a:spcPct val="90000"/>
            </a:lnSpc>
            <a:spcBef>
              <a:spcPct val="0"/>
            </a:spcBef>
            <a:spcAft>
              <a:spcPct val="35000"/>
            </a:spcAft>
          </a:pPr>
          <a:r>
            <a:rPr lang="en-US" sz="6600" kern="1200"/>
            <a:t>01</a:t>
          </a:r>
        </a:p>
      </dsp:txBody>
      <dsp:txXfrm>
        <a:off x="821" y="179348"/>
        <a:ext cx="3327201" cy="1597056"/>
      </dsp:txXfrm>
    </dsp:sp>
    <dsp:sp modelId="{9FBEC2B4-18D3-4F9A-934D-A1CA6157C6B3}">
      <dsp:nvSpPr>
        <dsp:cNvPr id="0" name=""/>
        <dsp:cNvSpPr/>
      </dsp:nvSpPr>
      <dsp:spPr>
        <a:xfrm>
          <a:off x="3594199" y="179348"/>
          <a:ext cx="3327201" cy="3992641"/>
        </a:xfrm>
        <a:prstGeom prst="rect">
          <a:avLst/>
        </a:prstGeom>
        <a:solidFill>
          <a:schemeClr val="accent3">
            <a:hueOff val="1355300"/>
            <a:satOff val="50000"/>
            <a:lumOff val="-7353"/>
            <a:alphaOff val="0"/>
          </a:schemeClr>
        </a:solidFill>
        <a:ln w="12700" cap="flat" cmpd="sng" algn="ctr">
          <a:solidFill>
            <a:schemeClr val="accent3">
              <a:hueOff val="1355300"/>
              <a:satOff val="50000"/>
              <a:lumOff val="-735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lvl="0" algn="l" defTabSz="1155700">
            <a:lnSpc>
              <a:spcPct val="90000"/>
            </a:lnSpc>
            <a:spcBef>
              <a:spcPct val="0"/>
            </a:spcBef>
            <a:spcAft>
              <a:spcPct val="35000"/>
            </a:spcAft>
          </a:pPr>
          <a:r>
            <a:rPr lang="en-IN" sz="2600" kern="1200" dirty="0"/>
            <a:t>To estimate burden of MDR cases</a:t>
          </a:r>
          <a:endParaRPr lang="en-US" sz="2600" kern="1200" dirty="0"/>
        </a:p>
      </dsp:txBody>
      <dsp:txXfrm>
        <a:off x="3594199" y="1776404"/>
        <a:ext cx="3327201" cy="2395585"/>
      </dsp:txXfrm>
    </dsp:sp>
    <dsp:sp modelId="{6B9EF7F6-17FC-4BB3-AE94-C7B364A27461}">
      <dsp:nvSpPr>
        <dsp:cNvPr id="0" name=""/>
        <dsp:cNvSpPr/>
      </dsp:nvSpPr>
      <dsp:spPr>
        <a:xfrm>
          <a:off x="3594199"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lvl="0" algn="l" defTabSz="2933700">
            <a:lnSpc>
              <a:spcPct val="90000"/>
            </a:lnSpc>
            <a:spcBef>
              <a:spcPct val="0"/>
            </a:spcBef>
            <a:spcAft>
              <a:spcPct val="35000"/>
            </a:spcAft>
          </a:pPr>
          <a:r>
            <a:rPr lang="en-US" sz="6600" kern="1200"/>
            <a:t>02</a:t>
          </a:r>
        </a:p>
      </dsp:txBody>
      <dsp:txXfrm>
        <a:off x="3594199" y="179348"/>
        <a:ext cx="3327201" cy="1597056"/>
      </dsp:txXfrm>
    </dsp:sp>
    <dsp:sp modelId="{4B968240-4BC4-4342-A4A4-42BE695244D4}">
      <dsp:nvSpPr>
        <dsp:cNvPr id="0" name=""/>
        <dsp:cNvSpPr/>
      </dsp:nvSpPr>
      <dsp:spPr>
        <a:xfrm>
          <a:off x="7187576" y="179348"/>
          <a:ext cx="3327201" cy="3992641"/>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328654" tIns="0" rIns="328654" bIns="330200" numCol="1" spcCol="1270" anchor="t" anchorCtr="0">
          <a:noAutofit/>
        </a:bodyPr>
        <a:lstStyle/>
        <a:p>
          <a:pPr lvl="0" algn="l" defTabSz="1155700">
            <a:lnSpc>
              <a:spcPct val="90000"/>
            </a:lnSpc>
            <a:spcBef>
              <a:spcPct val="0"/>
            </a:spcBef>
            <a:spcAft>
              <a:spcPct val="35000"/>
            </a:spcAft>
          </a:pPr>
          <a:r>
            <a:rPr lang="en-IN" sz="2600" kern="1200" dirty="0"/>
            <a:t>To explore relation of TB, HIV &amp; diabetes</a:t>
          </a:r>
          <a:endParaRPr lang="en-US" sz="2600" kern="1200" dirty="0"/>
        </a:p>
      </dsp:txBody>
      <dsp:txXfrm>
        <a:off x="7187576" y="1776404"/>
        <a:ext cx="3327201" cy="2395585"/>
      </dsp:txXfrm>
    </dsp:sp>
    <dsp:sp modelId="{851D6087-6FD6-48D0-A6A1-38A102F89DBF}">
      <dsp:nvSpPr>
        <dsp:cNvPr id="0" name=""/>
        <dsp:cNvSpPr/>
      </dsp:nvSpPr>
      <dsp:spPr>
        <a:xfrm>
          <a:off x="7187576" y="179348"/>
          <a:ext cx="3327201" cy="159705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328654" tIns="165100" rIns="328654" bIns="165100" numCol="1" spcCol="1270" anchor="ctr" anchorCtr="0">
          <a:noAutofit/>
        </a:bodyPr>
        <a:lstStyle/>
        <a:p>
          <a:pPr lvl="0" algn="l" defTabSz="2933700">
            <a:lnSpc>
              <a:spcPct val="90000"/>
            </a:lnSpc>
            <a:spcBef>
              <a:spcPct val="0"/>
            </a:spcBef>
            <a:spcAft>
              <a:spcPct val="35000"/>
            </a:spcAft>
          </a:pPr>
          <a:r>
            <a:rPr lang="en-US" sz="6600" kern="1200"/>
            <a:t>03</a:t>
          </a:r>
        </a:p>
      </dsp:txBody>
      <dsp:txXfrm>
        <a:off x="7187576" y="179348"/>
        <a:ext cx="3327201" cy="15970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AA2E5-B443-4E08-958A-293741FD67C1}">
      <dsp:nvSpPr>
        <dsp:cNvPr id="0" name=""/>
        <dsp:cNvSpPr/>
      </dsp:nvSpPr>
      <dsp:spPr>
        <a:xfrm>
          <a:off x="6459610" y="3467615"/>
          <a:ext cx="480724" cy="516778"/>
        </a:xfrm>
        <a:custGeom>
          <a:avLst/>
          <a:gdLst/>
          <a:ahLst/>
          <a:cxnLst/>
          <a:rect l="0" t="0" r="0" b="0"/>
          <a:pathLst>
            <a:path>
              <a:moveTo>
                <a:pt x="0" y="0"/>
              </a:moveTo>
              <a:lnTo>
                <a:pt x="240362" y="0"/>
              </a:lnTo>
              <a:lnTo>
                <a:pt x="240362" y="516778"/>
              </a:lnTo>
              <a:lnTo>
                <a:pt x="480724" y="516778"/>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5EB43FB-291A-4A9C-B44E-A95079C862C9}">
      <dsp:nvSpPr>
        <dsp:cNvPr id="0" name=""/>
        <dsp:cNvSpPr/>
      </dsp:nvSpPr>
      <dsp:spPr>
        <a:xfrm>
          <a:off x="6459610" y="2950836"/>
          <a:ext cx="480724" cy="516778"/>
        </a:xfrm>
        <a:custGeom>
          <a:avLst/>
          <a:gdLst/>
          <a:ahLst/>
          <a:cxnLst/>
          <a:rect l="0" t="0" r="0" b="0"/>
          <a:pathLst>
            <a:path>
              <a:moveTo>
                <a:pt x="0" y="516778"/>
              </a:moveTo>
              <a:lnTo>
                <a:pt x="240362" y="516778"/>
              </a:lnTo>
              <a:lnTo>
                <a:pt x="240362" y="0"/>
              </a:lnTo>
              <a:lnTo>
                <a:pt x="480724" y="0"/>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4B4DA3-076D-47AB-B96B-5A65F76CDCB6}">
      <dsp:nvSpPr>
        <dsp:cNvPr id="0" name=""/>
        <dsp:cNvSpPr/>
      </dsp:nvSpPr>
      <dsp:spPr>
        <a:xfrm>
          <a:off x="3575265" y="2434058"/>
          <a:ext cx="480724" cy="1033556"/>
        </a:xfrm>
        <a:custGeom>
          <a:avLst/>
          <a:gdLst/>
          <a:ahLst/>
          <a:cxnLst/>
          <a:rect l="0" t="0" r="0" b="0"/>
          <a:pathLst>
            <a:path>
              <a:moveTo>
                <a:pt x="0" y="0"/>
              </a:moveTo>
              <a:lnTo>
                <a:pt x="240362" y="0"/>
              </a:lnTo>
              <a:lnTo>
                <a:pt x="240362" y="1033556"/>
              </a:lnTo>
              <a:lnTo>
                <a:pt x="480724" y="103355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B97DFD6-86ED-49E1-9C6B-98E27DE7A48E}">
      <dsp:nvSpPr>
        <dsp:cNvPr id="0" name=""/>
        <dsp:cNvSpPr/>
      </dsp:nvSpPr>
      <dsp:spPr>
        <a:xfrm>
          <a:off x="3575265" y="2388338"/>
          <a:ext cx="480724" cy="91440"/>
        </a:xfrm>
        <a:custGeom>
          <a:avLst/>
          <a:gdLst/>
          <a:ahLst/>
          <a:cxnLst/>
          <a:rect l="0" t="0" r="0" b="0"/>
          <a:pathLst>
            <a:path>
              <a:moveTo>
                <a:pt x="0" y="45720"/>
              </a:moveTo>
              <a:lnTo>
                <a:pt x="480724"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DE0AA8-E1A9-4E24-9D52-23A7C2E1FE32}">
      <dsp:nvSpPr>
        <dsp:cNvPr id="0" name=""/>
        <dsp:cNvSpPr/>
      </dsp:nvSpPr>
      <dsp:spPr>
        <a:xfrm>
          <a:off x="3575265" y="1400501"/>
          <a:ext cx="480724" cy="1033556"/>
        </a:xfrm>
        <a:custGeom>
          <a:avLst/>
          <a:gdLst/>
          <a:ahLst/>
          <a:cxnLst/>
          <a:rect l="0" t="0" r="0" b="0"/>
          <a:pathLst>
            <a:path>
              <a:moveTo>
                <a:pt x="0" y="1033556"/>
              </a:moveTo>
              <a:lnTo>
                <a:pt x="240362" y="1033556"/>
              </a:lnTo>
              <a:lnTo>
                <a:pt x="240362" y="0"/>
              </a:lnTo>
              <a:lnTo>
                <a:pt x="480724" y="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2136419-29F5-4D9D-B314-4ECA16803E7E}">
      <dsp:nvSpPr>
        <dsp:cNvPr id="0" name=""/>
        <dsp:cNvSpPr/>
      </dsp:nvSpPr>
      <dsp:spPr>
        <a:xfrm>
          <a:off x="1171644" y="392"/>
          <a:ext cx="2403620" cy="73310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b="1" kern="1200" dirty="0"/>
            <a:t>Study Type</a:t>
          </a:r>
          <a:r>
            <a:rPr lang="en-IN" sz="1600" kern="1200" dirty="0"/>
            <a:t>: - Descriptive Cross-sectional study</a:t>
          </a:r>
          <a:endParaRPr lang="en-US" sz="1600" kern="1200" dirty="0"/>
        </a:p>
      </dsp:txBody>
      <dsp:txXfrm>
        <a:off x="1171644" y="392"/>
        <a:ext cx="2403620" cy="733104"/>
      </dsp:txXfrm>
    </dsp:sp>
    <dsp:sp modelId="{E77A4211-384B-44B6-B64E-0F7F66FA0A04}">
      <dsp:nvSpPr>
        <dsp:cNvPr id="0" name=""/>
        <dsp:cNvSpPr/>
      </dsp:nvSpPr>
      <dsp:spPr>
        <a:xfrm>
          <a:off x="1171644" y="1033949"/>
          <a:ext cx="2403620" cy="73310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b="1" kern="1200" dirty="0"/>
            <a:t>Duration of Study </a:t>
          </a:r>
          <a:r>
            <a:rPr lang="en-IN" sz="1600" kern="1200" dirty="0"/>
            <a:t>: - 16</a:t>
          </a:r>
          <a:r>
            <a:rPr lang="en-IN" sz="1600" kern="1200" baseline="30000" dirty="0"/>
            <a:t>th</a:t>
          </a:r>
          <a:r>
            <a:rPr lang="en-IN" sz="1600" kern="1200" dirty="0"/>
            <a:t>  April to 10</a:t>
          </a:r>
          <a:r>
            <a:rPr lang="en-IN" sz="1600" kern="1200" baseline="30000" dirty="0"/>
            <a:t>th</a:t>
          </a:r>
          <a:r>
            <a:rPr lang="en-IN" sz="1600" kern="1200" dirty="0"/>
            <a:t> May </a:t>
          </a:r>
          <a:endParaRPr lang="en-US" sz="1600" kern="1200" dirty="0"/>
        </a:p>
      </dsp:txBody>
      <dsp:txXfrm>
        <a:off x="1171644" y="1033949"/>
        <a:ext cx="2403620" cy="733104"/>
      </dsp:txXfrm>
    </dsp:sp>
    <dsp:sp modelId="{8921B114-F68B-46BE-A99D-65E6F2209E5E}">
      <dsp:nvSpPr>
        <dsp:cNvPr id="0" name=""/>
        <dsp:cNvSpPr/>
      </dsp:nvSpPr>
      <dsp:spPr>
        <a:xfrm>
          <a:off x="1171644" y="2067506"/>
          <a:ext cx="2403620" cy="733104"/>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b="1" kern="1200" dirty="0"/>
            <a:t>Data Collection</a:t>
          </a:r>
          <a:r>
            <a:rPr lang="en-IN" sz="1600" kern="1200" dirty="0"/>
            <a:t>: </a:t>
          </a:r>
          <a:endParaRPr lang="en-US" sz="1600" kern="1200" dirty="0"/>
        </a:p>
      </dsp:txBody>
      <dsp:txXfrm>
        <a:off x="1171644" y="2067506"/>
        <a:ext cx="2403620" cy="733104"/>
      </dsp:txXfrm>
    </dsp:sp>
    <dsp:sp modelId="{77D21D03-AE89-4BF9-A0F3-F2DACA6490E4}">
      <dsp:nvSpPr>
        <dsp:cNvPr id="0" name=""/>
        <dsp:cNvSpPr/>
      </dsp:nvSpPr>
      <dsp:spPr>
        <a:xfrm>
          <a:off x="4055989" y="1033949"/>
          <a:ext cx="2403620" cy="73310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kern="1200" dirty="0"/>
            <a:t>Study based on secondary data extracted from </a:t>
          </a:r>
          <a:r>
            <a:rPr lang="en-IN" sz="1600" kern="1200" dirty="0" err="1"/>
            <a:t>Nikshay</a:t>
          </a:r>
          <a:r>
            <a:rPr lang="en-IN" sz="1600" kern="1200" dirty="0"/>
            <a:t> Portal</a:t>
          </a:r>
          <a:endParaRPr lang="en-US" sz="1600" kern="1200" dirty="0"/>
        </a:p>
      </dsp:txBody>
      <dsp:txXfrm>
        <a:off x="4055989" y="1033949"/>
        <a:ext cx="2403620" cy="733104"/>
      </dsp:txXfrm>
    </dsp:sp>
    <dsp:sp modelId="{17086D75-1F27-4C7F-989B-D2D3F10DB530}">
      <dsp:nvSpPr>
        <dsp:cNvPr id="0" name=""/>
        <dsp:cNvSpPr/>
      </dsp:nvSpPr>
      <dsp:spPr>
        <a:xfrm>
          <a:off x="4055989" y="2067506"/>
          <a:ext cx="2403620" cy="73310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kern="1200" dirty="0"/>
            <a:t>All reported TB cases in public health facilities were included (2017)</a:t>
          </a:r>
          <a:endParaRPr lang="en-US" sz="1600" kern="1200" dirty="0"/>
        </a:p>
      </dsp:txBody>
      <dsp:txXfrm>
        <a:off x="4055989" y="2067506"/>
        <a:ext cx="2403620" cy="733104"/>
      </dsp:txXfrm>
    </dsp:sp>
    <dsp:sp modelId="{3B1A17D0-482F-4158-AFC8-F6DB5751C9CA}">
      <dsp:nvSpPr>
        <dsp:cNvPr id="0" name=""/>
        <dsp:cNvSpPr/>
      </dsp:nvSpPr>
      <dsp:spPr>
        <a:xfrm>
          <a:off x="4055989" y="3101062"/>
          <a:ext cx="2403620" cy="733104"/>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kern="1200" dirty="0"/>
            <a:t>Mid Year data was collected in new reporting format</a:t>
          </a:r>
          <a:endParaRPr lang="en-US" sz="1600" kern="1200" dirty="0"/>
        </a:p>
      </dsp:txBody>
      <dsp:txXfrm>
        <a:off x="4055989" y="3101062"/>
        <a:ext cx="2403620" cy="733104"/>
      </dsp:txXfrm>
    </dsp:sp>
    <dsp:sp modelId="{DB20281F-F8FD-4EBF-9B80-BFB589A289B7}">
      <dsp:nvSpPr>
        <dsp:cNvPr id="0" name=""/>
        <dsp:cNvSpPr/>
      </dsp:nvSpPr>
      <dsp:spPr>
        <a:xfrm>
          <a:off x="6940334" y="2584284"/>
          <a:ext cx="2403620" cy="733104"/>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kern="1200" dirty="0"/>
            <a:t>New data points were analysed for period of last 6 months (June-Dec 2017)</a:t>
          </a:r>
          <a:endParaRPr lang="en-US" sz="1600" kern="1200" dirty="0"/>
        </a:p>
      </dsp:txBody>
      <dsp:txXfrm>
        <a:off x="6940334" y="2584284"/>
        <a:ext cx="2403620" cy="733104"/>
      </dsp:txXfrm>
    </dsp:sp>
    <dsp:sp modelId="{A24538C2-7F2B-43EA-8795-7F3A28FD381F}">
      <dsp:nvSpPr>
        <dsp:cNvPr id="0" name=""/>
        <dsp:cNvSpPr/>
      </dsp:nvSpPr>
      <dsp:spPr>
        <a:xfrm>
          <a:off x="6940334" y="3617841"/>
          <a:ext cx="2403620" cy="733104"/>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IN" sz="1600" kern="1200" dirty="0"/>
            <a:t>Common data points were analysed for whole year</a:t>
          </a:r>
          <a:endParaRPr lang="en-US" sz="1600" kern="1200" dirty="0"/>
        </a:p>
      </dsp:txBody>
      <dsp:txXfrm>
        <a:off x="6940334" y="3617841"/>
        <a:ext cx="2403620" cy="7331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0C6BDF-7DAE-4F17-BA0F-787A58F03ACF}">
      <dsp:nvSpPr>
        <dsp:cNvPr id="0" name=""/>
        <dsp:cNvSpPr/>
      </dsp:nvSpPr>
      <dsp:spPr>
        <a:xfrm>
          <a:off x="0" y="423146"/>
          <a:ext cx="2891241" cy="1835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331A36E-B619-4ABC-876E-2C394FB30DD4}">
      <dsp:nvSpPr>
        <dsp:cNvPr id="0" name=""/>
        <dsp:cNvSpPr/>
      </dsp:nvSpPr>
      <dsp:spPr>
        <a:xfrm>
          <a:off x="321249" y="728333"/>
          <a:ext cx="2891241" cy="1835938"/>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kern="1200" dirty="0"/>
            <a:t>Total No of TB cases Reported 2017- 6630</a:t>
          </a:r>
          <a:endParaRPr lang="en-US" sz="2900" kern="1200" dirty="0"/>
        </a:p>
      </dsp:txBody>
      <dsp:txXfrm>
        <a:off x="375022" y="782106"/>
        <a:ext cx="2783695" cy="1728392"/>
      </dsp:txXfrm>
    </dsp:sp>
    <dsp:sp modelId="{D7F2F521-0C79-4BD5-9F02-BD33C07696BE}">
      <dsp:nvSpPr>
        <dsp:cNvPr id="0" name=""/>
        <dsp:cNvSpPr/>
      </dsp:nvSpPr>
      <dsp:spPr>
        <a:xfrm>
          <a:off x="3533740" y="423146"/>
          <a:ext cx="2891241" cy="1835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382B9B6-90DE-4408-AA76-2B866BB773C7}">
      <dsp:nvSpPr>
        <dsp:cNvPr id="0" name=""/>
        <dsp:cNvSpPr/>
      </dsp:nvSpPr>
      <dsp:spPr>
        <a:xfrm>
          <a:off x="3854989" y="728333"/>
          <a:ext cx="2891241" cy="1835938"/>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kern="1200" dirty="0"/>
            <a:t>Microbiologically confirmed TB cases – 40.9% </a:t>
          </a:r>
          <a:endParaRPr lang="en-US" sz="2900" kern="1200" dirty="0"/>
        </a:p>
      </dsp:txBody>
      <dsp:txXfrm>
        <a:off x="3908762" y="782106"/>
        <a:ext cx="2783695" cy="1728392"/>
      </dsp:txXfrm>
    </dsp:sp>
    <dsp:sp modelId="{0BB6B04C-9593-41ED-BACE-DCE8DB30FD1F}">
      <dsp:nvSpPr>
        <dsp:cNvPr id="0" name=""/>
        <dsp:cNvSpPr/>
      </dsp:nvSpPr>
      <dsp:spPr>
        <a:xfrm>
          <a:off x="7067480" y="423146"/>
          <a:ext cx="2891241" cy="1835938"/>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0501264-802F-4B01-92EA-9673BB9C0C8A}">
      <dsp:nvSpPr>
        <dsp:cNvPr id="0" name=""/>
        <dsp:cNvSpPr/>
      </dsp:nvSpPr>
      <dsp:spPr>
        <a:xfrm>
          <a:off x="7388729" y="728333"/>
          <a:ext cx="2891241" cy="1835938"/>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IN" sz="2900" kern="1200" dirty="0"/>
            <a:t>Clinically Diagnosed – 47.17%</a:t>
          </a:r>
          <a:endParaRPr lang="en-US" sz="2900" kern="1200" dirty="0"/>
        </a:p>
      </dsp:txBody>
      <dsp:txXfrm>
        <a:off x="7442502" y="782106"/>
        <a:ext cx="2783695" cy="17283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D0BEC-0E76-4BC9-B933-C04049F6AA96}">
      <dsp:nvSpPr>
        <dsp:cNvPr id="0" name=""/>
        <dsp:cNvSpPr/>
      </dsp:nvSpPr>
      <dsp:spPr>
        <a:xfrm>
          <a:off x="0" y="0"/>
          <a:ext cx="8938260" cy="130540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IN" sz="2700" kern="1200" dirty="0"/>
            <a:t>MDR TB total cases reported : 8.39%</a:t>
          </a:r>
          <a:endParaRPr lang="en-US" sz="2700" kern="1200" dirty="0"/>
        </a:p>
      </dsp:txBody>
      <dsp:txXfrm>
        <a:off x="38234" y="38234"/>
        <a:ext cx="7529629" cy="1228933"/>
      </dsp:txXfrm>
    </dsp:sp>
    <dsp:sp modelId="{151860D5-B5DF-4E6F-9F1D-6FCB059D9EB9}">
      <dsp:nvSpPr>
        <dsp:cNvPr id="0" name=""/>
        <dsp:cNvSpPr/>
      </dsp:nvSpPr>
      <dsp:spPr>
        <a:xfrm>
          <a:off x="788669" y="1522968"/>
          <a:ext cx="8938260" cy="130540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IN" sz="2700" kern="1200" dirty="0"/>
            <a:t>MDR cases put on Treatment – 21.1% (consistent with finding of WHO 1 in 5 cases are treated) </a:t>
          </a:r>
          <a:endParaRPr lang="en-US" sz="2700" kern="1200" dirty="0"/>
        </a:p>
      </dsp:txBody>
      <dsp:txXfrm>
        <a:off x="826903" y="1561202"/>
        <a:ext cx="7224611" cy="1228933"/>
      </dsp:txXfrm>
    </dsp:sp>
    <dsp:sp modelId="{D2777594-20DE-496F-A961-0D443529BD28}">
      <dsp:nvSpPr>
        <dsp:cNvPr id="0" name=""/>
        <dsp:cNvSpPr/>
      </dsp:nvSpPr>
      <dsp:spPr>
        <a:xfrm>
          <a:off x="1577339" y="3045936"/>
          <a:ext cx="8938260" cy="1305401"/>
        </a:xfrm>
        <a:prstGeom prst="roundRect">
          <a:avLst>
            <a:gd name="adj" fmla="val 1000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en-IN" sz="2700" kern="1200" dirty="0"/>
            <a:t>Cases Sensitive to Rifampicin- 6% (May convert as MDR)</a:t>
          </a:r>
          <a:endParaRPr lang="en-US" sz="2700" kern="1200" dirty="0"/>
        </a:p>
      </dsp:txBody>
      <dsp:txXfrm>
        <a:off x="1615573" y="3084170"/>
        <a:ext cx="7224611" cy="1228933"/>
      </dsp:txXfrm>
    </dsp:sp>
    <dsp:sp modelId="{876EA654-5916-46FF-98DB-A6BDBC1A5094}">
      <dsp:nvSpPr>
        <dsp:cNvPr id="0" name=""/>
        <dsp:cNvSpPr/>
      </dsp:nvSpPr>
      <dsp:spPr>
        <a:xfrm>
          <a:off x="8089749" y="989929"/>
          <a:ext cx="848510" cy="848510"/>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8280664" y="989929"/>
        <a:ext cx="466680" cy="638504"/>
      </dsp:txXfrm>
    </dsp:sp>
    <dsp:sp modelId="{C307F599-F0CE-400E-AAF9-601010F3E47B}">
      <dsp:nvSpPr>
        <dsp:cNvPr id="0" name=""/>
        <dsp:cNvSpPr/>
      </dsp:nvSpPr>
      <dsp:spPr>
        <a:xfrm>
          <a:off x="8878419" y="2504195"/>
          <a:ext cx="848510" cy="848510"/>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9069334" y="2504195"/>
        <a:ext cx="466680" cy="6385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00FE77-A849-4EBC-A918-B711B8714A97}">
      <dsp:nvSpPr>
        <dsp:cNvPr id="0" name=""/>
        <dsp:cNvSpPr/>
      </dsp:nvSpPr>
      <dsp:spPr>
        <a:xfrm>
          <a:off x="0" y="246428"/>
          <a:ext cx="10515600" cy="9149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IN" sz="2300" kern="1200" dirty="0"/>
            <a:t>TB cases reported in city of Indore in public health facilities are unevenly distributed between different reporting units and </a:t>
          </a:r>
          <a:r>
            <a:rPr lang="en-IN" sz="2300" kern="1200" dirty="0" err="1"/>
            <a:t>Aranya</a:t>
          </a:r>
          <a:r>
            <a:rPr lang="en-IN" sz="2300" kern="1200" dirty="0"/>
            <a:t> shows maximum burden of TB cases.</a:t>
          </a:r>
        </a:p>
      </dsp:txBody>
      <dsp:txXfrm>
        <a:off x="44664" y="291092"/>
        <a:ext cx="10426272" cy="825612"/>
      </dsp:txXfrm>
    </dsp:sp>
    <dsp:sp modelId="{90763EC9-02E1-4197-AC4A-F444C59426FE}">
      <dsp:nvSpPr>
        <dsp:cNvPr id="0" name=""/>
        <dsp:cNvSpPr/>
      </dsp:nvSpPr>
      <dsp:spPr>
        <a:xfrm>
          <a:off x="0" y="1227608"/>
          <a:ext cx="10515600" cy="9149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IN" sz="2300" kern="1200"/>
            <a:t>Age category reporting maximum number of cases was in age group 13-40 years</a:t>
          </a:r>
        </a:p>
      </dsp:txBody>
      <dsp:txXfrm>
        <a:off x="44664" y="1272272"/>
        <a:ext cx="10426272" cy="825612"/>
      </dsp:txXfrm>
    </dsp:sp>
    <dsp:sp modelId="{EBBE222C-5BE3-4927-882E-2A19C74BB731}">
      <dsp:nvSpPr>
        <dsp:cNvPr id="0" name=""/>
        <dsp:cNvSpPr/>
      </dsp:nvSpPr>
      <dsp:spPr>
        <a:xfrm>
          <a:off x="0" y="2208789"/>
          <a:ext cx="10515600" cy="9149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IN" sz="2300" kern="1200"/>
            <a:t>13-24 age category had maximum MDR cases that were females</a:t>
          </a:r>
        </a:p>
      </dsp:txBody>
      <dsp:txXfrm>
        <a:off x="44664" y="2253453"/>
        <a:ext cx="10426272" cy="825612"/>
      </dsp:txXfrm>
    </dsp:sp>
    <dsp:sp modelId="{977DD86E-2DA5-4307-A42E-2A193CA93542}">
      <dsp:nvSpPr>
        <dsp:cNvPr id="0" name=""/>
        <dsp:cNvSpPr/>
      </dsp:nvSpPr>
      <dsp:spPr>
        <a:xfrm>
          <a:off x="0" y="3189969"/>
          <a:ext cx="10515600" cy="9149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IN" sz="2300" kern="1200"/>
            <a:t>TB with HIV cases were 2.1% and no cases had triple burden of disease. </a:t>
          </a:r>
        </a:p>
      </dsp:txBody>
      <dsp:txXfrm>
        <a:off x="44664" y="3234633"/>
        <a:ext cx="10426272" cy="825612"/>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xmlns="">
        <dgm1611:autoBuNodeInfo lvl="1" ptType="sibTrans">
          <dgm1611:buPr prefix="" leadZeros="0">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xmlns="">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18/05/18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1785832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18/05/18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434660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18/05/18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0783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61807D65-F2BF-4096-90C8-69DB676908B9}" type="datetimeFigureOut">
              <a:rPr lang="en-IN" smtClean="0"/>
              <a:t>18/05/18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2778733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807D65-F2BF-4096-90C8-69DB676908B9}" type="datetimeFigureOut">
              <a:rPr lang="en-IN" smtClean="0"/>
              <a:t>18/05/18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492324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61807D65-F2BF-4096-90C8-69DB676908B9}" type="datetimeFigureOut">
              <a:rPr lang="en-IN" smtClean="0"/>
              <a:t>18/05/18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161374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61807D65-F2BF-4096-90C8-69DB676908B9}" type="datetimeFigureOut">
              <a:rPr lang="en-IN" smtClean="0"/>
              <a:t>18/05/18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41033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61807D65-F2BF-4096-90C8-69DB676908B9}" type="datetimeFigureOut">
              <a:rPr lang="en-IN" smtClean="0"/>
              <a:t>18/05/18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2589070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07D65-F2BF-4096-90C8-69DB676908B9}" type="datetimeFigureOut">
              <a:rPr lang="en-IN" smtClean="0"/>
              <a:t>18/05/18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1479619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807D65-F2BF-4096-90C8-69DB676908B9}" type="datetimeFigureOut">
              <a:rPr lang="en-IN" smtClean="0"/>
              <a:t>18/05/18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3521244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807D65-F2BF-4096-90C8-69DB676908B9}" type="datetimeFigureOut">
              <a:rPr lang="en-IN" smtClean="0"/>
              <a:t>18/05/18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7C90203-873F-487B-B534-3FCCA18F9988}" type="slidenum">
              <a:rPr lang="en-IN" smtClean="0"/>
              <a:t>‹#›</a:t>
            </a:fld>
            <a:endParaRPr lang="en-IN"/>
          </a:p>
        </p:txBody>
      </p:sp>
    </p:spTree>
    <p:extLst>
      <p:ext uri="{BB962C8B-B14F-4D97-AF65-F5344CB8AC3E}">
        <p14:creationId xmlns:p14="http://schemas.microsoft.com/office/powerpoint/2010/main" val="6460100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07D65-F2BF-4096-90C8-69DB676908B9}" type="datetimeFigureOut">
              <a:rPr lang="en-IN" smtClean="0"/>
              <a:t>18/05/18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C90203-873F-487B-B534-3FCCA18F9988}" type="slidenum">
              <a:rPr lang="en-IN" smtClean="0"/>
              <a:t>‹#›</a:t>
            </a:fld>
            <a:endParaRPr lang="en-IN"/>
          </a:p>
        </p:txBody>
      </p:sp>
    </p:spTree>
    <p:extLst>
      <p:ext uri="{BB962C8B-B14F-4D97-AF65-F5344CB8AC3E}">
        <p14:creationId xmlns:p14="http://schemas.microsoft.com/office/powerpoint/2010/main" val="2855764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sv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 Id="rId3"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emf"/><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33.xml.rels><?xml version="1.0" encoding="UTF-8" standalone="yes"?>
<Relationships xmlns="http://schemas.openxmlformats.org/package/2006/relationships"><Relationship Id="rId3" Type="http://schemas.openxmlformats.org/officeDocument/2006/relationships/image" Target="../media/image18.svg"/><Relationship Id="rId4" Type="http://schemas.openxmlformats.org/officeDocument/2006/relationships/image" Target="../media/image16.png"/><Relationship Id="rId5" Type="http://schemas.openxmlformats.org/officeDocument/2006/relationships/image" Target="../media/image20.svg"/><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4.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xmlns="" id="{1FA812FA-E3A9-4011-B4C7-432FEC36AA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7571572" y="4648201"/>
            <a:ext cx="1632648" cy="1632648"/>
          </a:xfrm>
          <a:prstGeom prst="rect">
            <a:avLst/>
          </a:prstGeom>
        </p:spPr>
      </p:pic>
      <p:sp>
        <p:nvSpPr>
          <p:cNvPr id="10" name="Rectangle 9">
            <a:extLst>
              <a:ext uri="{FF2B5EF4-FFF2-40B4-BE49-F238E27FC236}">
                <a16:creationId xmlns:a16="http://schemas.microsoft.com/office/drawing/2014/main" xmlns="" id="{1A882A9F-F4E9-4E23-8F0B-20B5DF42EAA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619345" y="4521270"/>
            <a:ext cx="2115455"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xmlns="" id="{FBE9F90C-C163-435B-9A68-D15C92D1CF2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21269"/>
            <a:ext cx="6699246" cy="1877811"/>
          </a:xfrm>
          <a:prstGeom prst="rect">
            <a:avLst/>
          </a:prstGeom>
          <a:solidFill>
            <a:srgbClr val="A5A5A5">
              <a:alpha val="8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xmlns="" id="{CDA1A2E9-63FE-408D-A803-8E306ECAB4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058" y="450221"/>
            <a:ext cx="11272742" cy="3918123"/>
          </a:xfrm>
          <a:prstGeom prst="rect">
            <a:avLst/>
          </a:prstGeom>
          <a:solidFill>
            <a:srgbClr val="404040">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le 1"/>
          <p:cNvSpPr>
            <a:spLocks noGrp="1"/>
          </p:cNvSpPr>
          <p:nvPr>
            <p:ph type="ctrTitle"/>
          </p:nvPr>
        </p:nvSpPr>
        <p:spPr>
          <a:xfrm>
            <a:off x="1100669" y="1111086"/>
            <a:ext cx="10011831" cy="2623885"/>
          </a:xfrm>
        </p:spPr>
        <p:txBody>
          <a:bodyPr anchor="ctr">
            <a:normAutofit/>
          </a:bodyPr>
          <a:lstStyle/>
          <a:p>
            <a:pPr algn="just"/>
            <a:r>
              <a:rPr lang="en-IN" sz="4200" b="1" dirty="0">
                <a:solidFill>
                  <a:srgbClr val="FFFFFF"/>
                </a:solidFill>
              </a:rPr>
              <a:t>A study to assess the burden of TB patients and Its relation with HIV and Diabetes</a:t>
            </a:r>
          </a:p>
        </p:txBody>
      </p:sp>
      <p:sp>
        <p:nvSpPr>
          <p:cNvPr id="3" name="Subtitle 2"/>
          <p:cNvSpPr>
            <a:spLocks noGrp="1"/>
          </p:cNvSpPr>
          <p:nvPr>
            <p:ph type="subTitle" idx="1"/>
          </p:nvPr>
        </p:nvSpPr>
        <p:spPr>
          <a:xfrm>
            <a:off x="1079500" y="4843002"/>
            <a:ext cx="5433479" cy="1234345"/>
          </a:xfrm>
        </p:spPr>
        <p:txBody>
          <a:bodyPr anchor="ctr">
            <a:normAutofit/>
          </a:bodyPr>
          <a:lstStyle/>
          <a:p>
            <a:pPr algn="l"/>
            <a:r>
              <a:rPr lang="en-IN" sz="1900" b="1" dirty="0">
                <a:solidFill>
                  <a:srgbClr val="1B1B1B"/>
                </a:solidFill>
              </a:rPr>
              <a:t>Under the Guidance</a:t>
            </a:r>
            <a:r>
              <a:rPr lang="en-IN" sz="1900" dirty="0">
                <a:solidFill>
                  <a:srgbClr val="1B1B1B"/>
                </a:solidFill>
              </a:rPr>
              <a:t>				     		       </a:t>
            </a:r>
            <a:r>
              <a:rPr lang="en-IN" sz="1900" b="1" dirty="0">
                <a:solidFill>
                  <a:srgbClr val="1B1B1B"/>
                </a:solidFill>
              </a:rPr>
              <a:t>By</a:t>
            </a:r>
            <a:r>
              <a:rPr lang="en-IN" sz="1900" dirty="0">
                <a:solidFill>
                  <a:srgbClr val="1B1B1B"/>
                </a:solidFill>
              </a:rPr>
              <a:t>: Mr. Vineet Kumar</a:t>
            </a:r>
          </a:p>
          <a:p>
            <a:pPr algn="l"/>
            <a:r>
              <a:rPr lang="en-IN" sz="1900" dirty="0">
                <a:solidFill>
                  <a:srgbClr val="1B1B1B"/>
                </a:solidFill>
              </a:rPr>
              <a:t>Mrs. </a:t>
            </a:r>
            <a:r>
              <a:rPr lang="en-IN" sz="1900" dirty="0" err="1">
                <a:solidFill>
                  <a:srgbClr val="1B1B1B"/>
                </a:solidFill>
              </a:rPr>
              <a:t>Kirti</a:t>
            </a:r>
            <a:r>
              <a:rPr lang="en-IN" sz="1900" dirty="0">
                <a:solidFill>
                  <a:srgbClr val="1B1B1B"/>
                </a:solidFill>
              </a:rPr>
              <a:t> </a:t>
            </a:r>
            <a:r>
              <a:rPr lang="en-IN" sz="1900" dirty="0" err="1">
                <a:solidFill>
                  <a:srgbClr val="1B1B1B"/>
                </a:solidFill>
              </a:rPr>
              <a:t>Udayai</a:t>
            </a:r>
            <a:endParaRPr lang="en-IN" sz="1900" dirty="0">
              <a:solidFill>
                <a:srgbClr val="1B1B1B"/>
              </a:solidFill>
            </a:endParaRPr>
          </a:p>
        </p:txBody>
      </p:sp>
    </p:spTree>
    <p:extLst>
      <p:ext uri="{BB962C8B-B14F-4D97-AF65-F5344CB8AC3E}">
        <p14:creationId xmlns:p14="http://schemas.microsoft.com/office/powerpoint/2010/main" val="1812077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4281BC32-FF58-4898-A6B5-7B3D059BCE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xmlns="" id="{0D614406-135F-4875-9C87-53822CB19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213969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xmlns="" id="{A47020BD-3785-4628-8C5E-A4011B43EF8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39694"/>
            <a:ext cx="12192000" cy="146304"/>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60120" y="434101"/>
            <a:ext cx="10279971" cy="1362042"/>
          </a:xfrm>
        </p:spPr>
        <p:txBody>
          <a:bodyPr anchor="b">
            <a:normAutofit/>
          </a:bodyPr>
          <a:lstStyle/>
          <a:p>
            <a:r>
              <a:rPr lang="en-IN" sz="4800" b="1" dirty="0">
                <a:solidFill>
                  <a:schemeClr val="bg1"/>
                </a:solidFill>
              </a:rPr>
              <a:t>Burden of TB in Indore</a:t>
            </a:r>
          </a:p>
        </p:txBody>
      </p:sp>
      <p:graphicFrame>
        <p:nvGraphicFramePr>
          <p:cNvPr id="5" name="Content Placeholder 2">
            <a:extLst>
              <a:ext uri="{FF2B5EF4-FFF2-40B4-BE49-F238E27FC236}">
                <a16:creationId xmlns:a16="http://schemas.microsoft.com/office/drawing/2014/main" xmlns="" id="{F013E5CE-4823-41EB-9269-02EDDEDB35CA}"/>
              </a:ext>
            </a:extLst>
          </p:cNvPr>
          <p:cNvGraphicFramePr>
            <a:graphicFrameLocks noGrp="1"/>
          </p:cNvGraphicFramePr>
          <p:nvPr>
            <p:ph idx="1"/>
            <p:extLst>
              <p:ext uri="{D42A27DB-BD31-4B8C-83A1-F6EECF244321}">
                <p14:modId xmlns:p14="http://schemas.microsoft.com/office/powerpoint/2010/main" val="136767057"/>
              </p:ext>
            </p:extLst>
          </p:nvPr>
        </p:nvGraphicFramePr>
        <p:xfrm>
          <a:off x="960120" y="2917149"/>
          <a:ext cx="10279971" cy="29874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396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xmlns=""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3">
            <a:extLst>
              <a:ext uri="{FF2B5EF4-FFF2-40B4-BE49-F238E27FC236}">
                <a16:creationId xmlns:a16="http://schemas.microsoft.com/office/drawing/2014/main" xmlns=""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DB146403-F3D6-484B-B2ED-97F9565D037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040" y="1340392"/>
            <a:ext cx="5455917" cy="255404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16043" y="1455663"/>
            <a:ext cx="5455917" cy="2387166"/>
          </a:xfrm>
          <a:prstGeom prst="rect">
            <a:avLst/>
          </a:prstGeom>
        </p:spPr>
      </p:pic>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b="1">
                <a:solidFill>
                  <a:srgbClr val="FFFFFF"/>
                </a:solidFill>
              </a:rPr>
              <a:t>Burden of TB in Indore</a:t>
            </a:r>
          </a:p>
        </p:txBody>
      </p:sp>
    </p:spTree>
    <p:extLst>
      <p:ext uri="{BB962C8B-B14F-4D97-AF65-F5344CB8AC3E}">
        <p14:creationId xmlns:p14="http://schemas.microsoft.com/office/powerpoint/2010/main" val="3004167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1" name="Straight Connector 10">
            <a:extLst>
              <a:ext uri="{FF2B5EF4-FFF2-40B4-BE49-F238E27FC236}">
                <a16:creationId xmlns:a16="http://schemas.microsoft.com/office/drawing/2014/main" xmlns=""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29012" y="266167"/>
            <a:ext cx="5878876" cy="3997637"/>
          </a:xfrm>
          <a:prstGeom prst="rect">
            <a:avLst/>
          </a:prstGeom>
          <a:noFill/>
        </p:spPr>
      </p:pic>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b="1" kern="1200" dirty="0">
                <a:solidFill>
                  <a:srgbClr val="FFFFFF"/>
                </a:solidFill>
                <a:latin typeface="+mj-lt"/>
                <a:ea typeface="+mj-ea"/>
                <a:cs typeface="+mj-cs"/>
              </a:rPr>
              <a:t>Burden of TB Unit Wise</a:t>
            </a:r>
          </a:p>
        </p:txBody>
      </p:sp>
    </p:spTree>
    <p:extLst>
      <p:ext uri="{BB962C8B-B14F-4D97-AF65-F5344CB8AC3E}">
        <p14:creationId xmlns:p14="http://schemas.microsoft.com/office/powerpoint/2010/main" val="1199513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Burden of TB on </a:t>
            </a:r>
            <a:r>
              <a:rPr lang="en-IN" dirty="0" err="1"/>
              <a:t>Aranya</a:t>
            </a:r>
            <a:r>
              <a:rPr lang="en-IN" dirty="0"/>
              <a:t> TB Unit</a:t>
            </a:r>
          </a:p>
        </p:txBody>
      </p:sp>
      <p:graphicFrame>
        <p:nvGraphicFramePr>
          <p:cNvPr id="5" name="Content Placeholder 4">
            <a:extLst>
              <a:ext uri="{FF2B5EF4-FFF2-40B4-BE49-F238E27FC236}">
                <a16:creationId xmlns:a16="http://schemas.microsoft.com/office/drawing/2014/main" xmlns="" id="{5F819DE4-EF0B-45CA-9FF4-D85B22E9E3D6}"/>
              </a:ext>
            </a:extLst>
          </p:cNvPr>
          <p:cNvGraphicFramePr>
            <a:graphicFrameLocks noGrp="1"/>
          </p:cNvGraphicFramePr>
          <p:nvPr>
            <p:ph idx="1"/>
            <p:extLst>
              <p:ext uri="{D42A27DB-BD31-4B8C-83A1-F6EECF244321}">
                <p14:modId xmlns:p14="http://schemas.microsoft.com/office/powerpoint/2010/main" val="380563401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4930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dirty="0"/>
              <a:t>Microscopy Result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4571565"/>
              </p:ext>
            </p:extLst>
          </p:nvPr>
        </p:nvGraphicFramePr>
        <p:xfrm>
          <a:off x="838200" y="2438399"/>
          <a:ext cx="10515596" cy="3194051"/>
        </p:xfrm>
        <a:graphic>
          <a:graphicData uri="http://schemas.openxmlformats.org/drawingml/2006/table">
            <a:tbl>
              <a:tblPr firstRow="1" bandRow="1">
                <a:tableStyleId>{8EC20E35-A176-4012-BC5E-935CFFF8708E}</a:tableStyleId>
              </a:tblPr>
              <a:tblGrid>
                <a:gridCol w="1156130">
                  <a:extLst>
                    <a:ext uri="{9D8B030D-6E8A-4147-A177-3AD203B41FA5}">
                      <a16:colId xmlns:a16="http://schemas.microsoft.com/office/drawing/2014/main" xmlns="" val="2684087838"/>
                    </a:ext>
                  </a:extLst>
                </a:gridCol>
                <a:gridCol w="1186727">
                  <a:extLst>
                    <a:ext uri="{9D8B030D-6E8A-4147-A177-3AD203B41FA5}">
                      <a16:colId xmlns:a16="http://schemas.microsoft.com/office/drawing/2014/main" xmlns="" val="1761314451"/>
                    </a:ext>
                  </a:extLst>
                </a:gridCol>
                <a:gridCol w="1834700">
                  <a:extLst>
                    <a:ext uri="{9D8B030D-6E8A-4147-A177-3AD203B41FA5}">
                      <a16:colId xmlns:a16="http://schemas.microsoft.com/office/drawing/2014/main" xmlns="" val="1860732956"/>
                    </a:ext>
                  </a:extLst>
                </a:gridCol>
                <a:gridCol w="1710659">
                  <a:extLst>
                    <a:ext uri="{9D8B030D-6E8A-4147-A177-3AD203B41FA5}">
                      <a16:colId xmlns:a16="http://schemas.microsoft.com/office/drawing/2014/main" xmlns="" val="4123729976"/>
                    </a:ext>
                  </a:extLst>
                </a:gridCol>
                <a:gridCol w="2313690">
                  <a:extLst>
                    <a:ext uri="{9D8B030D-6E8A-4147-A177-3AD203B41FA5}">
                      <a16:colId xmlns:a16="http://schemas.microsoft.com/office/drawing/2014/main" xmlns="" val="1008342289"/>
                    </a:ext>
                  </a:extLst>
                </a:gridCol>
                <a:gridCol w="2313690">
                  <a:extLst>
                    <a:ext uri="{9D8B030D-6E8A-4147-A177-3AD203B41FA5}">
                      <a16:colId xmlns:a16="http://schemas.microsoft.com/office/drawing/2014/main" xmlns="" val="824955859"/>
                    </a:ext>
                  </a:extLst>
                </a:gridCol>
              </a:tblGrid>
              <a:tr h="434579">
                <a:tc gridSpan="6">
                  <a:txBody>
                    <a:bodyPr/>
                    <a:lstStyle/>
                    <a:p>
                      <a:pPr algn="ctr">
                        <a:lnSpc>
                          <a:spcPts val="1600"/>
                        </a:lnSpc>
                        <a:spcAft>
                          <a:spcPts val="0"/>
                        </a:spcAft>
                      </a:pPr>
                      <a:r>
                        <a:rPr lang="en-IN" sz="2200">
                          <a:effectLst/>
                        </a:rPr>
                        <a:t>Res_Microscopy</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157899" marR="157899" marT="78949" marB="78949"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226125844"/>
                  </a:ext>
                </a:extLst>
              </a:tr>
              <a:tr h="794640">
                <a:tc>
                  <a:txBody>
                    <a:bodyPr/>
                    <a:lstStyle/>
                    <a:p>
                      <a:pPr>
                        <a:lnSpc>
                          <a:spcPct val="115000"/>
                        </a:lnSpc>
                        <a:spcAft>
                          <a:spcPts val="0"/>
                        </a:spcAft>
                      </a:pPr>
                      <a:r>
                        <a:rPr lang="en-IN" sz="4000">
                          <a:effectLst/>
                        </a:rPr>
                        <a:t> </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tc>
                <a:tc>
                  <a:txBody>
                    <a:bodyPr/>
                    <a:lstStyle/>
                    <a:p>
                      <a:pPr>
                        <a:lnSpc>
                          <a:spcPct val="115000"/>
                        </a:lnSpc>
                        <a:spcAft>
                          <a:spcPts val="0"/>
                        </a:spcAft>
                      </a:pPr>
                      <a:r>
                        <a:rPr lang="en-IN" sz="4000">
                          <a:effectLst/>
                        </a:rPr>
                        <a:t> </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tc>
                <a:tc>
                  <a:txBody>
                    <a:bodyPr/>
                    <a:lstStyle/>
                    <a:p>
                      <a:pPr algn="ctr">
                        <a:lnSpc>
                          <a:spcPts val="1600"/>
                        </a:lnSpc>
                        <a:spcAft>
                          <a:spcPts val="0"/>
                        </a:spcAft>
                      </a:pPr>
                      <a:r>
                        <a:rPr lang="en-IN" sz="2200">
                          <a:effectLst/>
                        </a:rPr>
                        <a:t>Frequency</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b"/>
                </a:tc>
                <a:tc>
                  <a:txBody>
                    <a:bodyPr/>
                    <a:lstStyle/>
                    <a:p>
                      <a:pPr algn="ctr">
                        <a:lnSpc>
                          <a:spcPts val="1600"/>
                        </a:lnSpc>
                        <a:spcAft>
                          <a:spcPts val="0"/>
                        </a:spcAft>
                      </a:pPr>
                      <a:r>
                        <a:rPr lang="en-IN" sz="2200">
                          <a:effectLst/>
                        </a:rPr>
                        <a:t>Percent</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b"/>
                </a:tc>
                <a:tc>
                  <a:txBody>
                    <a:bodyPr/>
                    <a:lstStyle/>
                    <a:p>
                      <a:pPr algn="ctr">
                        <a:lnSpc>
                          <a:spcPts val="1600"/>
                        </a:lnSpc>
                        <a:spcAft>
                          <a:spcPts val="0"/>
                        </a:spcAft>
                      </a:pPr>
                      <a:r>
                        <a:rPr lang="en-IN" sz="2200">
                          <a:effectLst/>
                        </a:rPr>
                        <a:t>Valid Percent</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b"/>
                </a:tc>
                <a:tc>
                  <a:txBody>
                    <a:bodyPr/>
                    <a:lstStyle/>
                    <a:p>
                      <a:pPr algn="ctr">
                        <a:lnSpc>
                          <a:spcPts val="1600"/>
                        </a:lnSpc>
                        <a:spcAft>
                          <a:spcPts val="0"/>
                        </a:spcAft>
                      </a:pPr>
                      <a:r>
                        <a:rPr lang="en-IN" sz="2200">
                          <a:effectLst/>
                        </a:rPr>
                        <a:t>Cumulative Percent</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b"/>
                </a:tc>
                <a:extLst>
                  <a:ext uri="{0D108BD9-81ED-4DB2-BD59-A6C34878D82A}">
                    <a16:rowId xmlns:a16="http://schemas.microsoft.com/office/drawing/2014/main" xmlns="" val="84742251"/>
                  </a:ext>
                </a:extLst>
              </a:tr>
              <a:tr h="760539">
                <a:tc rowSpan="3">
                  <a:txBody>
                    <a:bodyPr/>
                    <a:lstStyle/>
                    <a:p>
                      <a:pPr>
                        <a:lnSpc>
                          <a:spcPts val="1600"/>
                        </a:lnSpc>
                        <a:spcAft>
                          <a:spcPts val="0"/>
                        </a:spcAft>
                      </a:pPr>
                      <a:r>
                        <a:rPr lang="en-IN" sz="2200">
                          <a:effectLst/>
                        </a:rPr>
                        <a:t>Valid</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157899" marR="157899" marT="78949" marB="78949"/>
                </a:tc>
                <a:tc>
                  <a:txBody>
                    <a:bodyPr/>
                    <a:lstStyle/>
                    <a:p>
                      <a:pPr>
                        <a:lnSpc>
                          <a:spcPct val="115000"/>
                        </a:lnSpc>
                        <a:spcAft>
                          <a:spcPts val="0"/>
                        </a:spcAft>
                      </a:pPr>
                      <a:r>
                        <a:rPr lang="en-IN" sz="4000">
                          <a:effectLst/>
                        </a:rPr>
                        <a:t> </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tc>
                <a:tc>
                  <a:txBody>
                    <a:bodyPr/>
                    <a:lstStyle/>
                    <a:p>
                      <a:pPr algn="r">
                        <a:lnSpc>
                          <a:spcPts val="1600"/>
                        </a:lnSpc>
                        <a:spcAft>
                          <a:spcPts val="0"/>
                        </a:spcAft>
                      </a:pPr>
                      <a:r>
                        <a:rPr lang="en-IN" sz="2200">
                          <a:effectLst/>
                        </a:rPr>
                        <a:t>1884</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57.8</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57.8</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57.8</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extLst>
                  <a:ext uri="{0D108BD9-81ED-4DB2-BD59-A6C34878D82A}">
                    <a16:rowId xmlns:a16="http://schemas.microsoft.com/office/drawing/2014/main" xmlns="" val="3366905545"/>
                  </a:ext>
                </a:extLst>
              </a:tr>
              <a:tr h="443754">
                <a:tc vMerge="1">
                  <a:txBody>
                    <a:bodyPr/>
                    <a:lstStyle/>
                    <a:p>
                      <a:endParaRPr lang="en-IN"/>
                    </a:p>
                  </a:txBody>
                  <a:tcPr/>
                </a:tc>
                <a:tc>
                  <a:txBody>
                    <a:bodyPr/>
                    <a:lstStyle/>
                    <a:p>
                      <a:pPr>
                        <a:lnSpc>
                          <a:spcPts val="1600"/>
                        </a:lnSpc>
                        <a:spcAft>
                          <a:spcPts val="0"/>
                        </a:spcAft>
                      </a:pPr>
                      <a:r>
                        <a:rPr lang="en-IN" sz="2200">
                          <a:effectLst/>
                        </a:rPr>
                        <a:t>Pos</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tc>
                <a:tc>
                  <a:txBody>
                    <a:bodyPr/>
                    <a:lstStyle/>
                    <a:p>
                      <a:pPr algn="r">
                        <a:lnSpc>
                          <a:spcPts val="1600"/>
                        </a:lnSpc>
                        <a:spcAft>
                          <a:spcPts val="0"/>
                        </a:spcAft>
                      </a:pPr>
                      <a:r>
                        <a:rPr lang="en-IN" sz="2200">
                          <a:effectLst/>
                        </a:rPr>
                        <a:t>1378</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42.2</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42.2</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100.0</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extLst>
                  <a:ext uri="{0D108BD9-81ED-4DB2-BD59-A6C34878D82A}">
                    <a16:rowId xmlns:a16="http://schemas.microsoft.com/office/drawing/2014/main" xmlns="" val="586939168"/>
                  </a:ext>
                </a:extLst>
              </a:tr>
              <a:tr h="760539">
                <a:tc vMerge="1">
                  <a:txBody>
                    <a:bodyPr/>
                    <a:lstStyle/>
                    <a:p>
                      <a:endParaRPr lang="en-IN"/>
                    </a:p>
                  </a:txBody>
                  <a:tcPr/>
                </a:tc>
                <a:tc>
                  <a:txBody>
                    <a:bodyPr/>
                    <a:lstStyle/>
                    <a:p>
                      <a:pPr>
                        <a:lnSpc>
                          <a:spcPts val="1600"/>
                        </a:lnSpc>
                        <a:spcAft>
                          <a:spcPts val="0"/>
                        </a:spcAft>
                      </a:pPr>
                      <a:r>
                        <a:rPr lang="en-IN" sz="2200">
                          <a:effectLst/>
                        </a:rPr>
                        <a:t>Total</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tc>
                <a:tc>
                  <a:txBody>
                    <a:bodyPr/>
                    <a:lstStyle/>
                    <a:p>
                      <a:pPr algn="r">
                        <a:lnSpc>
                          <a:spcPts val="1600"/>
                        </a:lnSpc>
                        <a:spcAft>
                          <a:spcPts val="0"/>
                        </a:spcAft>
                      </a:pPr>
                      <a:r>
                        <a:rPr lang="en-IN" sz="2200">
                          <a:effectLst/>
                        </a:rPr>
                        <a:t>3262</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100.0</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gn="r">
                        <a:lnSpc>
                          <a:spcPts val="1600"/>
                        </a:lnSpc>
                        <a:spcAft>
                          <a:spcPts val="0"/>
                        </a:spcAft>
                      </a:pPr>
                      <a:r>
                        <a:rPr lang="en-IN" sz="2200">
                          <a:effectLst/>
                        </a:rPr>
                        <a:t>100.0</a:t>
                      </a:r>
                      <a:endParaRPr lang="en-IN" sz="360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nchor="ctr"/>
                </a:tc>
                <a:tc>
                  <a:txBody>
                    <a:bodyPr/>
                    <a:lstStyle/>
                    <a:p>
                      <a:pPr>
                        <a:lnSpc>
                          <a:spcPct val="115000"/>
                        </a:lnSpc>
                        <a:spcAft>
                          <a:spcPts val="0"/>
                        </a:spcAft>
                      </a:pPr>
                      <a:r>
                        <a:rPr lang="en-IN" sz="4000" dirty="0">
                          <a:effectLst/>
                        </a:rPr>
                        <a:t> </a:t>
                      </a:r>
                      <a:endParaRPr lang="en-IN" sz="3600" dirty="0">
                        <a:effectLst/>
                        <a:latin typeface="Calibri" panose="020F0502020204030204" pitchFamily="34" charset="0"/>
                        <a:ea typeface="Calibri" panose="020F0502020204030204" pitchFamily="34" charset="0"/>
                        <a:cs typeface="Times New Roman" panose="02020603050405020304" pitchFamily="18" charset="0"/>
                      </a:endParaRPr>
                    </a:p>
                  </a:txBody>
                  <a:tcPr marL="21105" marR="21105" marT="21105" marB="21105"/>
                </a:tc>
                <a:extLst>
                  <a:ext uri="{0D108BD9-81ED-4DB2-BD59-A6C34878D82A}">
                    <a16:rowId xmlns:a16="http://schemas.microsoft.com/office/drawing/2014/main" xmlns="" val="4034406338"/>
                  </a:ext>
                </a:extLst>
              </a:tr>
            </a:tbl>
          </a:graphicData>
        </a:graphic>
      </p:graphicFrame>
    </p:spTree>
    <p:extLst>
      <p:ext uri="{BB962C8B-B14F-4D97-AF65-F5344CB8AC3E}">
        <p14:creationId xmlns:p14="http://schemas.microsoft.com/office/powerpoint/2010/main" val="1870288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dirty="0"/>
              <a:t>TB Unit- TB Confirmation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96619198"/>
              </p:ext>
            </p:extLst>
          </p:nvPr>
        </p:nvGraphicFramePr>
        <p:xfrm>
          <a:off x="1248793" y="1825625"/>
          <a:ext cx="9694410" cy="4351332"/>
        </p:xfrm>
        <a:graphic>
          <a:graphicData uri="http://schemas.openxmlformats.org/drawingml/2006/table">
            <a:tbl>
              <a:tblPr firstRow="1" bandRow="1">
                <a:tableStyleId>{8EC20E35-A176-4012-BC5E-935CFFF8708E}</a:tableStyleId>
              </a:tblPr>
              <a:tblGrid>
                <a:gridCol w="1502446">
                  <a:extLst>
                    <a:ext uri="{9D8B030D-6E8A-4147-A177-3AD203B41FA5}">
                      <a16:colId xmlns:a16="http://schemas.microsoft.com/office/drawing/2014/main" xmlns="" val="1467410541"/>
                    </a:ext>
                  </a:extLst>
                </a:gridCol>
                <a:gridCol w="2241638">
                  <a:extLst>
                    <a:ext uri="{9D8B030D-6E8A-4147-A177-3AD203B41FA5}">
                      <a16:colId xmlns:a16="http://schemas.microsoft.com/office/drawing/2014/main" xmlns="" val="1390376236"/>
                    </a:ext>
                  </a:extLst>
                </a:gridCol>
                <a:gridCol w="844781">
                  <a:extLst>
                    <a:ext uri="{9D8B030D-6E8A-4147-A177-3AD203B41FA5}">
                      <a16:colId xmlns:a16="http://schemas.microsoft.com/office/drawing/2014/main" xmlns="" val="1261727366"/>
                    </a:ext>
                  </a:extLst>
                </a:gridCol>
                <a:gridCol w="2031367">
                  <a:extLst>
                    <a:ext uri="{9D8B030D-6E8A-4147-A177-3AD203B41FA5}">
                      <a16:colId xmlns:a16="http://schemas.microsoft.com/office/drawing/2014/main" xmlns="" val="404422727"/>
                    </a:ext>
                  </a:extLst>
                </a:gridCol>
                <a:gridCol w="2031367">
                  <a:extLst>
                    <a:ext uri="{9D8B030D-6E8A-4147-A177-3AD203B41FA5}">
                      <a16:colId xmlns:a16="http://schemas.microsoft.com/office/drawing/2014/main" xmlns="" val="2866698707"/>
                    </a:ext>
                  </a:extLst>
                </a:gridCol>
                <a:gridCol w="1042811">
                  <a:extLst>
                    <a:ext uri="{9D8B030D-6E8A-4147-A177-3AD203B41FA5}">
                      <a16:colId xmlns:a16="http://schemas.microsoft.com/office/drawing/2014/main" xmlns="" val="88957895"/>
                    </a:ext>
                  </a:extLst>
                </a:gridCol>
              </a:tblGrid>
              <a:tr h="358873">
                <a:tc gridSpan="6">
                  <a:txBody>
                    <a:bodyPr/>
                    <a:lstStyle/>
                    <a:p>
                      <a:pPr algn="ctr">
                        <a:lnSpc>
                          <a:spcPts val="1600"/>
                        </a:lnSpc>
                        <a:spcAft>
                          <a:spcPts val="0"/>
                        </a:spcAft>
                      </a:pPr>
                      <a:r>
                        <a:rPr lang="en-IN" sz="1800">
                          <a:effectLst/>
                        </a:rPr>
                        <a:t>TB_Unit * Micr_Conf Crosstabulation</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93403" marR="93403" marT="46701" marB="46701"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4109430635"/>
                  </a:ext>
                </a:extLst>
              </a:tr>
              <a:tr h="340661">
                <a:tc>
                  <a:txBody>
                    <a:bodyPr/>
                    <a:lstStyle/>
                    <a:p>
                      <a:pPr>
                        <a:lnSpc>
                          <a:spcPts val="1600"/>
                        </a:lnSpc>
                        <a:spcAft>
                          <a:spcPts val="0"/>
                        </a:spcAft>
                      </a:pPr>
                      <a:r>
                        <a:rPr lang="en-IN" sz="1800">
                          <a:effectLst/>
                        </a:rPr>
                        <a:t>Count</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b"/>
                </a:tc>
                <a:tc>
                  <a:txBody>
                    <a:bodyPr/>
                    <a:lstStyle/>
                    <a:p>
                      <a:pPr>
                        <a:lnSpc>
                          <a:spcPct val="115000"/>
                        </a:lnSpc>
                        <a:spcAft>
                          <a:spcPts val="0"/>
                        </a:spcAft>
                      </a:pPr>
                      <a:r>
                        <a:rPr lang="en-IN" sz="18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0" marB="0" anchor="ctr"/>
                </a:tc>
                <a:tc>
                  <a:txBody>
                    <a:bodyPr/>
                    <a:lstStyle/>
                    <a:p>
                      <a:pPr>
                        <a:lnSpc>
                          <a:spcPct val="115000"/>
                        </a:lnSpc>
                        <a:spcAft>
                          <a:spcPts val="0"/>
                        </a:spcAft>
                      </a:pPr>
                      <a:r>
                        <a:rPr lang="en-IN" sz="18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0" marB="0" anchor="ctr"/>
                </a:tc>
                <a:tc>
                  <a:txBody>
                    <a:bodyPr/>
                    <a:lstStyle/>
                    <a:p>
                      <a:pPr>
                        <a:lnSpc>
                          <a:spcPct val="115000"/>
                        </a:lnSpc>
                        <a:spcAft>
                          <a:spcPts val="0"/>
                        </a:spcAft>
                      </a:pPr>
                      <a:r>
                        <a:rPr lang="en-IN" sz="18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0" marB="0" anchor="ctr"/>
                </a:tc>
                <a:tc>
                  <a:txBody>
                    <a:bodyPr/>
                    <a:lstStyle/>
                    <a:p>
                      <a:pPr>
                        <a:lnSpc>
                          <a:spcPct val="115000"/>
                        </a:lnSpc>
                        <a:spcAft>
                          <a:spcPts val="0"/>
                        </a:spcAft>
                      </a:pPr>
                      <a:r>
                        <a:rPr lang="en-IN" sz="18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0" marB="0" anchor="ctr"/>
                </a:tc>
                <a:tc>
                  <a:txBody>
                    <a:bodyPr/>
                    <a:lstStyle/>
                    <a:p>
                      <a:pPr>
                        <a:lnSpc>
                          <a:spcPct val="115000"/>
                        </a:lnSpc>
                        <a:spcAft>
                          <a:spcPts val="0"/>
                        </a:spcAft>
                      </a:pPr>
                      <a:r>
                        <a:rPr lang="en-IN" sz="18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0" marB="0" anchor="ctr"/>
                </a:tc>
                <a:extLst>
                  <a:ext uri="{0D108BD9-81ED-4DB2-BD59-A6C34878D82A}">
                    <a16:rowId xmlns:a16="http://schemas.microsoft.com/office/drawing/2014/main" xmlns="" val="534466294"/>
                  </a:ext>
                </a:extLst>
              </a:tr>
              <a:tr h="603193">
                <a:tc>
                  <a:txBody>
                    <a:bodyPr/>
                    <a:lstStyle/>
                    <a:p>
                      <a:pPr>
                        <a:lnSpc>
                          <a:spcPct val="115000"/>
                        </a:lnSpc>
                        <a:spcAft>
                          <a:spcPts val="0"/>
                        </a:spcAft>
                      </a:pPr>
                      <a:r>
                        <a:rPr lang="en-IN" sz="18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0" marB="0" anchor="ctr"/>
                </a:tc>
                <a:tc>
                  <a:txBody>
                    <a:bodyPr/>
                    <a:lstStyle/>
                    <a:p>
                      <a:pPr>
                        <a:lnSpc>
                          <a:spcPct val="115000"/>
                        </a:lnSpc>
                        <a:spcAft>
                          <a:spcPts val="0"/>
                        </a:spcAft>
                      </a:pPr>
                      <a:r>
                        <a:rPr lang="en-IN" sz="3200" dirty="0">
                          <a:effectLst/>
                        </a:rPr>
                        <a:t> </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gridSpan="3">
                  <a:txBody>
                    <a:bodyPr/>
                    <a:lstStyle/>
                    <a:p>
                      <a:pPr algn="ctr">
                        <a:lnSpc>
                          <a:spcPts val="1600"/>
                        </a:lnSpc>
                        <a:spcAft>
                          <a:spcPts val="0"/>
                        </a:spcAft>
                      </a:pPr>
                      <a:r>
                        <a:rPr lang="en-IN" sz="1800">
                          <a:effectLst/>
                        </a:rPr>
                        <a:t>Micr_Conf</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93403" marR="93403" marT="46701" marB="46701" anchor="b"/>
                </a:tc>
                <a:tc hMerge="1">
                  <a:txBody>
                    <a:bodyPr/>
                    <a:lstStyle/>
                    <a:p>
                      <a:endParaRPr lang="en-IN"/>
                    </a:p>
                  </a:txBody>
                  <a:tcPr/>
                </a:tc>
                <a:tc hMerge="1">
                  <a:txBody>
                    <a:bodyPr/>
                    <a:lstStyle/>
                    <a:p>
                      <a:endParaRPr lang="en-IN"/>
                    </a:p>
                  </a:txBody>
                  <a:tcPr/>
                </a:tc>
                <a:tc rowSpan="2">
                  <a:txBody>
                    <a:bodyPr/>
                    <a:lstStyle/>
                    <a:p>
                      <a:pPr algn="ctr">
                        <a:lnSpc>
                          <a:spcPts val="1600"/>
                        </a:lnSpc>
                        <a:spcAft>
                          <a:spcPts val="0"/>
                        </a:spcAft>
                      </a:pPr>
                      <a:r>
                        <a:rPr lang="en-IN" sz="1800">
                          <a:effectLst/>
                        </a:rPr>
                        <a:t>Total</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93403" marR="93403" marT="46701" marB="46701" anchor="b"/>
                </a:tc>
                <a:extLst>
                  <a:ext uri="{0D108BD9-81ED-4DB2-BD59-A6C34878D82A}">
                    <a16:rowId xmlns:a16="http://schemas.microsoft.com/office/drawing/2014/main" xmlns="" val="3256102579"/>
                  </a:ext>
                </a:extLst>
              </a:tr>
              <a:tr h="603193">
                <a:tc>
                  <a:txBody>
                    <a:bodyPr/>
                    <a:lstStyle/>
                    <a:p>
                      <a:pPr>
                        <a:lnSpc>
                          <a:spcPct val="115000"/>
                        </a:lnSpc>
                        <a:spcAft>
                          <a:spcPts val="0"/>
                        </a:spcAft>
                      </a:pPr>
                      <a:r>
                        <a:rPr lang="en-IN" sz="32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nSpc>
                          <a:spcPct val="115000"/>
                        </a:lnSpc>
                        <a:spcAft>
                          <a:spcPts val="0"/>
                        </a:spcAft>
                      </a:pPr>
                      <a:r>
                        <a:rPr lang="en-IN" sz="32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ctr">
                        <a:lnSpc>
                          <a:spcPct val="115000"/>
                        </a:lnSpc>
                        <a:spcAft>
                          <a:spcPts val="0"/>
                        </a:spcAft>
                      </a:pPr>
                      <a:r>
                        <a:rPr lang="en-IN" sz="32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b"/>
                </a:tc>
                <a:tc>
                  <a:txBody>
                    <a:bodyPr/>
                    <a:lstStyle/>
                    <a:p>
                      <a:pPr algn="ctr">
                        <a:lnSpc>
                          <a:spcPts val="1600"/>
                        </a:lnSpc>
                        <a:spcAft>
                          <a:spcPts val="0"/>
                        </a:spcAft>
                      </a:pPr>
                      <a:r>
                        <a:rPr lang="en-IN" sz="1800">
                          <a:effectLst/>
                        </a:rPr>
                        <a:t>Clinically diagnosed TB</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b"/>
                </a:tc>
                <a:tc>
                  <a:txBody>
                    <a:bodyPr/>
                    <a:lstStyle/>
                    <a:p>
                      <a:pPr algn="ctr">
                        <a:lnSpc>
                          <a:spcPts val="1600"/>
                        </a:lnSpc>
                        <a:spcAft>
                          <a:spcPts val="0"/>
                        </a:spcAft>
                      </a:pPr>
                      <a:r>
                        <a:rPr lang="en-IN" sz="1800">
                          <a:effectLst/>
                        </a:rPr>
                        <a:t>Microbiologically confirmed</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b"/>
                </a:tc>
                <a:tc vMerge="1">
                  <a:txBody>
                    <a:bodyPr/>
                    <a:lstStyle/>
                    <a:p>
                      <a:endParaRPr lang="en-IN"/>
                    </a:p>
                  </a:txBody>
                  <a:tcPr/>
                </a:tc>
                <a:extLst>
                  <a:ext uri="{0D108BD9-81ED-4DB2-BD59-A6C34878D82A}">
                    <a16:rowId xmlns:a16="http://schemas.microsoft.com/office/drawing/2014/main" xmlns="" val="2835128567"/>
                  </a:ext>
                </a:extLst>
              </a:tr>
              <a:tr h="298077">
                <a:tc rowSpan="7">
                  <a:txBody>
                    <a:bodyPr/>
                    <a:lstStyle/>
                    <a:p>
                      <a:pPr>
                        <a:lnSpc>
                          <a:spcPts val="1600"/>
                        </a:lnSpc>
                        <a:spcAft>
                          <a:spcPts val="0"/>
                        </a:spcAft>
                      </a:pPr>
                      <a:r>
                        <a:rPr lang="en-IN" sz="1800">
                          <a:effectLst/>
                        </a:rPr>
                        <a:t>TB_Unit</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93403" marR="93403" marT="46701" marB="46701"/>
                </a:tc>
                <a:tc>
                  <a:txBody>
                    <a:bodyPr/>
                    <a:lstStyle/>
                    <a:p>
                      <a:pPr>
                        <a:lnSpc>
                          <a:spcPts val="1600"/>
                        </a:lnSpc>
                        <a:spcAft>
                          <a:spcPts val="0"/>
                        </a:spcAft>
                      </a:pPr>
                      <a:r>
                        <a:rPr lang="en-IN" sz="1800">
                          <a:effectLst/>
                        </a:rPr>
                        <a:t>ARANYA_CD</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r">
                        <a:lnSpc>
                          <a:spcPts val="1600"/>
                        </a:lnSpc>
                        <a:spcAft>
                          <a:spcPts val="0"/>
                        </a:spcAft>
                      </a:pPr>
                      <a:r>
                        <a:rPr lang="en-IN" sz="1800">
                          <a:effectLst/>
                        </a:rPr>
                        <a:t>59</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572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389</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1020</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2931594457"/>
                  </a:ext>
                </a:extLst>
              </a:tr>
              <a:tr h="298077">
                <a:tc vMerge="1">
                  <a:txBody>
                    <a:bodyPr/>
                    <a:lstStyle/>
                    <a:p>
                      <a:endParaRPr lang="en-IN"/>
                    </a:p>
                  </a:txBody>
                  <a:tcPr/>
                </a:tc>
                <a:tc>
                  <a:txBody>
                    <a:bodyPr/>
                    <a:lstStyle/>
                    <a:p>
                      <a:pPr>
                        <a:lnSpc>
                          <a:spcPts val="1600"/>
                        </a:lnSpc>
                        <a:spcAft>
                          <a:spcPts val="0"/>
                        </a:spcAft>
                      </a:pPr>
                      <a:r>
                        <a:rPr lang="en-IN" sz="1800">
                          <a:effectLst/>
                        </a:rPr>
                        <a:t>DEPALPUR</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r">
                        <a:lnSpc>
                          <a:spcPts val="1600"/>
                        </a:lnSpc>
                        <a:spcAft>
                          <a:spcPts val="0"/>
                        </a:spcAft>
                      </a:pPr>
                      <a:r>
                        <a:rPr lang="en-IN" sz="1800">
                          <a:effectLst/>
                        </a:rPr>
                        <a:t>14</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94</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107</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215</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2319520388"/>
                  </a:ext>
                </a:extLst>
              </a:tr>
              <a:tr h="298077">
                <a:tc vMerge="1">
                  <a:txBody>
                    <a:bodyPr/>
                    <a:lstStyle/>
                    <a:p>
                      <a:endParaRPr lang="en-IN"/>
                    </a:p>
                  </a:txBody>
                  <a:tcPr/>
                </a:tc>
                <a:tc>
                  <a:txBody>
                    <a:bodyPr/>
                    <a:lstStyle/>
                    <a:p>
                      <a:pPr>
                        <a:lnSpc>
                          <a:spcPts val="1600"/>
                        </a:lnSpc>
                        <a:spcAft>
                          <a:spcPts val="0"/>
                        </a:spcAft>
                      </a:pPr>
                      <a:r>
                        <a:rPr lang="en-IN" sz="1800">
                          <a:effectLst/>
                        </a:rPr>
                        <a:t>HUKUMCHAND</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r">
                        <a:lnSpc>
                          <a:spcPts val="1600"/>
                        </a:lnSpc>
                        <a:spcAft>
                          <a:spcPts val="0"/>
                        </a:spcAft>
                      </a:pPr>
                      <a:r>
                        <a:rPr lang="en-IN" sz="1800">
                          <a:effectLst/>
                        </a:rPr>
                        <a:t>42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132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151</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325</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4002092821"/>
                  </a:ext>
                </a:extLst>
              </a:tr>
              <a:tr h="298077">
                <a:tc vMerge="1">
                  <a:txBody>
                    <a:bodyPr/>
                    <a:lstStyle/>
                    <a:p>
                      <a:endParaRPr lang="en-IN"/>
                    </a:p>
                  </a:txBody>
                  <a:tcPr/>
                </a:tc>
                <a:tc>
                  <a:txBody>
                    <a:bodyPr/>
                    <a:lstStyle/>
                    <a:p>
                      <a:pPr>
                        <a:lnSpc>
                          <a:spcPts val="1600"/>
                        </a:lnSpc>
                        <a:spcAft>
                          <a:spcPts val="0"/>
                        </a:spcAft>
                      </a:pPr>
                      <a:r>
                        <a:rPr lang="en-IN" sz="1800">
                          <a:effectLst/>
                        </a:rPr>
                        <a:t>INDOREDTC</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r">
                        <a:lnSpc>
                          <a:spcPts val="1600"/>
                        </a:lnSpc>
                        <a:spcAft>
                          <a:spcPts val="0"/>
                        </a:spcAft>
                      </a:pPr>
                      <a:r>
                        <a:rPr lang="en-IN" sz="1800">
                          <a:effectLst/>
                        </a:rPr>
                        <a:t>47</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374</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218</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639</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3744791085"/>
                  </a:ext>
                </a:extLst>
              </a:tr>
              <a:tr h="298077">
                <a:tc vMerge="1">
                  <a:txBody>
                    <a:bodyPr/>
                    <a:lstStyle/>
                    <a:p>
                      <a:endParaRPr lang="en-IN"/>
                    </a:p>
                  </a:txBody>
                  <a:tcPr/>
                </a:tc>
                <a:tc>
                  <a:txBody>
                    <a:bodyPr/>
                    <a:lstStyle/>
                    <a:p>
                      <a:pPr>
                        <a:lnSpc>
                          <a:spcPts val="1600"/>
                        </a:lnSpc>
                        <a:spcAft>
                          <a:spcPts val="0"/>
                        </a:spcAft>
                      </a:pPr>
                      <a:r>
                        <a:rPr lang="en-IN" sz="1800">
                          <a:effectLst/>
                        </a:rPr>
                        <a:t>MHOW</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r">
                        <a:lnSpc>
                          <a:spcPts val="1600"/>
                        </a:lnSpc>
                        <a:spcAft>
                          <a:spcPts val="0"/>
                        </a:spcAft>
                      </a:pPr>
                      <a:r>
                        <a:rPr lang="en-IN" sz="1800">
                          <a:effectLst/>
                        </a:rPr>
                        <a:t>20</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124</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183</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327</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3822356210"/>
                  </a:ext>
                </a:extLst>
              </a:tr>
              <a:tr h="298077">
                <a:tc vMerge="1">
                  <a:txBody>
                    <a:bodyPr/>
                    <a:lstStyle/>
                    <a:p>
                      <a:endParaRPr lang="en-IN"/>
                    </a:p>
                  </a:txBody>
                  <a:tcPr/>
                </a:tc>
                <a:tc>
                  <a:txBody>
                    <a:bodyPr/>
                    <a:lstStyle/>
                    <a:p>
                      <a:pPr>
                        <a:lnSpc>
                          <a:spcPts val="1600"/>
                        </a:lnSpc>
                        <a:spcAft>
                          <a:spcPts val="0"/>
                        </a:spcAft>
                      </a:pPr>
                      <a:r>
                        <a:rPr lang="en-IN" sz="1800">
                          <a:effectLst/>
                        </a:rPr>
                        <a:t>MRTB_HOSPI</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r">
                        <a:lnSpc>
                          <a:spcPts val="1600"/>
                        </a:lnSpc>
                        <a:spcAft>
                          <a:spcPts val="0"/>
                        </a:spcAft>
                      </a:pPr>
                      <a:r>
                        <a:rPr lang="en-IN" sz="1800">
                          <a:effectLst/>
                        </a:rPr>
                        <a:t>187</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194</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207</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588</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3848304361"/>
                  </a:ext>
                </a:extLst>
              </a:tr>
              <a:tr h="298077">
                <a:tc vMerge="1">
                  <a:txBody>
                    <a:bodyPr/>
                    <a:lstStyle/>
                    <a:p>
                      <a:endParaRPr lang="en-IN"/>
                    </a:p>
                  </a:txBody>
                  <a:tcPr/>
                </a:tc>
                <a:tc>
                  <a:txBody>
                    <a:bodyPr/>
                    <a:lstStyle/>
                    <a:p>
                      <a:pPr>
                        <a:lnSpc>
                          <a:spcPts val="1600"/>
                        </a:lnSpc>
                        <a:spcAft>
                          <a:spcPts val="0"/>
                        </a:spcAft>
                      </a:pPr>
                      <a:r>
                        <a:rPr lang="en-IN" sz="1800">
                          <a:effectLst/>
                        </a:rPr>
                        <a:t>SANWER</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tc>
                <a:tc>
                  <a:txBody>
                    <a:bodyPr/>
                    <a:lstStyle/>
                    <a:p>
                      <a:pPr algn="r">
                        <a:lnSpc>
                          <a:spcPts val="1600"/>
                        </a:lnSpc>
                        <a:spcAft>
                          <a:spcPts val="0"/>
                        </a:spcAft>
                      </a:pPr>
                      <a:r>
                        <a:rPr lang="en-IN" sz="1800">
                          <a:effectLst/>
                        </a:rPr>
                        <a:t>19</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49</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80</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148</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457121062"/>
                  </a:ext>
                </a:extLst>
              </a:tr>
              <a:tr h="358873">
                <a:tc gridSpan="2">
                  <a:txBody>
                    <a:bodyPr/>
                    <a:lstStyle/>
                    <a:p>
                      <a:pPr>
                        <a:lnSpc>
                          <a:spcPts val="1600"/>
                        </a:lnSpc>
                        <a:spcAft>
                          <a:spcPts val="0"/>
                        </a:spcAft>
                      </a:pPr>
                      <a:r>
                        <a:rPr lang="en-IN" sz="1800">
                          <a:effectLst/>
                        </a:rPr>
                        <a:t>Total</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93403" marR="93403" marT="46701" marB="46701"/>
                </a:tc>
                <a:tc hMerge="1">
                  <a:txBody>
                    <a:bodyPr/>
                    <a:lstStyle/>
                    <a:p>
                      <a:endParaRPr lang="en-IN"/>
                    </a:p>
                  </a:txBody>
                  <a:tcPr/>
                </a:tc>
                <a:tc>
                  <a:txBody>
                    <a:bodyPr/>
                    <a:lstStyle/>
                    <a:p>
                      <a:pPr algn="r">
                        <a:lnSpc>
                          <a:spcPts val="1600"/>
                        </a:lnSpc>
                        <a:spcAft>
                          <a:spcPts val="0"/>
                        </a:spcAft>
                      </a:pPr>
                      <a:r>
                        <a:rPr lang="en-IN" sz="1800">
                          <a:effectLst/>
                        </a:rPr>
                        <a:t>388</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1539</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a:effectLst/>
                        </a:rPr>
                        <a:t>1335</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tc>
                  <a:txBody>
                    <a:bodyPr/>
                    <a:lstStyle/>
                    <a:p>
                      <a:pPr algn="r">
                        <a:lnSpc>
                          <a:spcPts val="1600"/>
                        </a:lnSpc>
                        <a:spcAft>
                          <a:spcPts val="0"/>
                        </a:spcAft>
                      </a:pPr>
                      <a:r>
                        <a:rPr lang="en-IN" sz="1800" dirty="0">
                          <a:effectLst/>
                        </a:rPr>
                        <a:t>3262</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21712" marR="21712" marT="21712" marB="21712" anchor="ctr"/>
                </a:tc>
                <a:extLst>
                  <a:ext uri="{0D108BD9-81ED-4DB2-BD59-A6C34878D82A}">
                    <a16:rowId xmlns:a16="http://schemas.microsoft.com/office/drawing/2014/main" xmlns="" val="1658307410"/>
                  </a:ext>
                </a:extLst>
              </a:tr>
            </a:tbl>
          </a:graphicData>
        </a:graphic>
      </p:graphicFrame>
    </p:spTree>
    <p:extLst>
      <p:ext uri="{BB962C8B-B14F-4D97-AF65-F5344CB8AC3E}">
        <p14:creationId xmlns:p14="http://schemas.microsoft.com/office/powerpoint/2010/main" val="1726320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xmlns=""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4" name="Straight Connector 10">
            <a:extLst>
              <a:ext uri="{FF2B5EF4-FFF2-40B4-BE49-F238E27FC236}">
                <a16:creationId xmlns:a16="http://schemas.microsoft.com/office/drawing/2014/main" xmlns=""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040" y="513544"/>
            <a:ext cx="11496821" cy="3586010"/>
          </a:xfrm>
          <a:prstGeom prst="rect">
            <a:avLst/>
          </a:prstGeom>
        </p:spPr>
      </p:pic>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kern="1200" dirty="0">
                <a:solidFill>
                  <a:srgbClr val="FFFFFF"/>
                </a:solidFill>
                <a:latin typeface="+mj-lt"/>
                <a:ea typeface="+mj-ea"/>
                <a:cs typeface="+mj-cs"/>
              </a:rPr>
              <a:t>Burden of TB</a:t>
            </a:r>
          </a:p>
        </p:txBody>
      </p:sp>
      <p:sp>
        <p:nvSpPr>
          <p:cNvPr id="10" name="TextBox 9">
            <a:extLst>
              <a:ext uri="{FF2B5EF4-FFF2-40B4-BE49-F238E27FC236}">
                <a16:creationId xmlns:a16="http://schemas.microsoft.com/office/drawing/2014/main" xmlns="" id="{B86970D3-82C8-4B29-B412-14CC09A45EA3}"/>
              </a:ext>
            </a:extLst>
          </p:cNvPr>
          <p:cNvSpPr txBox="1"/>
          <p:nvPr/>
        </p:nvSpPr>
        <p:spPr>
          <a:xfrm>
            <a:off x="9545782" y="3998655"/>
            <a:ext cx="3422073" cy="646331"/>
          </a:xfrm>
          <a:prstGeom prst="rect">
            <a:avLst/>
          </a:prstGeom>
          <a:noFill/>
        </p:spPr>
        <p:txBody>
          <a:bodyPr wrap="square" rtlCol="0">
            <a:spAutoFit/>
          </a:bodyPr>
          <a:lstStyle/>
          <a:p>
            <a:r>
              <a:rPr lang="en-IN" dirty="0"/>
              <a:t>E- Extra Pulmonary TB</a:t>
            </a:r>
          </a:p>
          <a:p>
            <a:r>
              <a:rPr lang="en-IN" dirty="0"/>
              <a:t>P- Pulmonary TB</a:t>
            </a:r>
          </a:p>
        </p:txBody>
      </p:sp>
      <p:sp>
        <p:nvSpPr>
          <p:cNvPr id="12" name="TextBox 11">
            <a:extLst>
              <a:ext uri="{FF2B5EF4-FFF2-40B4-BE49-F238E27FC236}">
                <a16:creationId xmlns:a16="http://schemas.microsoft.com/office/drawing/2014/main" xmlns="" id="{91A10591-1F58-4DE8-AB15-EEA8F5134E19}"/>
              </a:ext>
            </a:extLst>
          </p:cNvPr>
          <p:cNvSpPr txBox="1"/>
          <p:nvPr/>
        </p:nvSpPr>
        <p:spPr>
          <a:xfrm>
            <a:off x="8024327" y="6538739"/>
            <a:ext cx="4062209" cy="369332"/>
          </a:xfrm>
          <a:prstGeom prst="rect">
            <a:avLst/>
          </a:prstGeom>
          <a:noFill/>
        </p:spPr>
        <p:txBody>
          <a:bodyPr wrap="square" rtlCol="0">
            <a:spAutoFit/>
          </a:bodyPr>
          <a:lstStyle/>
          <a:p>
            <a:r>
              <a:rPr lang="en-IN" dirty="0"/>
              <a:t>Note- Reporting Started after June 2017</a:t>
            </a:r>
          </a:p>
        </p:txBody>
      </p:sp>
    </p:spTree>
    <p:extLst>
      <p:ext uri="{BB962C8B-B14F-4D97-AF65-F5344CB8AC3E}">
        <p14:creationId xmlns:p14="http://schemas.microsoft.com/office/powerpoint/2010/main" val="1444098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6753252F-4873-4F63-801D-CC719279A7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047C8CCB-F95D-4249-92DD-651249D3535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38600" y="1824748"/>
            <a:ext cx="7188199" cy="3205115"/>
          </a:xfrm>
          <a:prstGeom prst="rect">
            <a:avLst/>
          </a:prstGeom>
        </p:spPr>
      </p:pic>
      <p:sp>
        <p:nvSpPr>
          <p:cNvPr id="2" name="Title 1"/>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dirty="0">
                <a:solidFill>
                  <a:srgbClr val="FFFFFF"/>
                </a:solidFill>
                <a:latin typeface="+mj-lt"/>
                <a:ea typeface="+mj-ea"/>
                <a:cs typeface="+mj-cs"/>
              </a:rPr>
              <a:t>Burden of TB</a:t>
            </a:r>
          </a:p>
        </p:txBody>
      </p:sp>
    </p:spTree>
    <p:extLst>
      <p:ext uri="{BB962C8B-B14F-4D97-AF65-F5344CB8AC3E}">
        <p14:creationId xmlns:p14="http://schemas.microsoft.com/office/powerpoint/2010/main" val="2126648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dirty="0"/>
              <a:t>MDR/RR-TB Cases</a:t>
            </a:r>
          </a:p>
        </p:txBody>
      </p:sp>
      <p:graphicFrame>
        <p:nvGraphicFramePr>
          <p:cNvPr id="7" name="Content Placeholder 2">
            <a:extLst>
              <a:ext uri="{FF2B5EF4-FFF2-40B4-BE49-F238E27FC236}">
                <a16:creationId xmlns:a16="http://schemas.microsoft.com/office/drawing/2014/main" xmlns="" id="{681683E3-6FA2-404E-B50E-31EFE532D219}"/>
              </a:ext>
            </a:extLst>
          </p:cNvPr>
          <p:cNvGraphicFramePr>
            <a:graphicFrameLocks noGrp="1"/>
          </p:cNvGraphicFramePr>
          <p:nvPr>
            <p:ph idx="1"/>
            <p:extLst>
              <p:ext uri="{D42A27DB-BD31-4B8C-83A1-F6EECF244321}">
                <p14:modId xmlns:p14="http://schemas.microsoft.com/office/powerpoint/2010/main" val="26809035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9545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Connector 11">
            <a:extLst>
              <a:ext uri="{FF2B5EF4-FFF2-40B4-BE49-F238E27FC236}">
                <a16:creationId xmlns:a16="http://schemas.microsoft.com/office/drawing/2014/main" xmlns=""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DB146403-F3D6-484B-B2ED-97F9565D037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477749"/>
            <a:ext cx="0" cy="3657600"/>
          </a:xfrm>
          <a:prstGeom prst="line">
            <a:avLst/>
          </a:prstGeom>
          <a:ln w="101600" cmpd="dbl">
            <a:solidFill>
              <a:srgbClr val="595959"/>
            </a:solidFill>
          </a:ln>
        </p:spPr>
        <p:style>
          <a:lnRef idx="1">
            <a:schemeClr val="accent1"/>
          </a:lnRef>
          <a:fillRef idx="0">
            <a:schemeClr val="accent1"/>
          </a:fillRef>
          <a:effectRef idx="0">
            <a:schemeClr val="accent1"/>
          </a:effectRef>
          <a:fontRef idx="minor">
            <a:schemeClr val="tx1"/>
          </a:fontRef>
        </p:style>
      </p:cxn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040" y="1364884"/>
            <a:ext cx="5455917" cy="1883330"/>
          </a:xfrm>
          <a:prstGeom prst="rect">
            <a:avLst/>
          </a:prstGeom>
        </p:spPr>
      </p:pic>
      <p:pic>
        <p:nvPicPr>
          <p:cNvPr id="4" name="Picture 3"/>
          <p:cNvPicPr>
            <a:picLocks noChangeAspect="1"/>
          </p:cNvPicPr>
          <p:nvPr/>
        </p:nvPicPr>
        <p:blipFill>
          <a:blip r:embed="rId3"/>
          <a:stretch>
            <a:fillRect/>
          </a:stretch>
        </p:blipFill>
        <p:spPr>
          <a:xfrm>
            <a:off x="6416043" y="1364884"/>
            <a:ext cx="5455917" cy="1883329"/>
          </a:xfrm>
          <a:prstGeom prst="rect">
            <a:avLst/>
          </a:prstGeom>
        </p:spPr>
      </p:pic>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dirty="0">
                <a:solidFill>
                  <a:srgbClr val="FFFFFF"/>
                </a:solidFill>
              </a:rPr>
              <a:t>MDR/RR-TB Cases</a:t>
            </a:r>
          </a:p>
        </p:txBody>
      </p:sp>
    </p:spTree>
    <p:extLst>
      <p:ext uri="{BB962C8B-B14F-4D97-AF65-F5344CB8AC3E}">
        <p14:creationId xmlns:p14="http://schemas.microsoft.com/office/powerpoint/2010/main" val="2939565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38200" y="963877"/>
            <a:ext cx="3494362" cy="4930246"/>
          </a:xfrm>
        </p:spPr>
        <p:txBody>
          <a:bodyPr>
            <a:normAutofit/>
          </a:bodyPr>
          <a:lstStyle/>
          <a:p>
            <a:pPr algn="r"/>
            <a:r>
              <a:rPr lang="en-IN" b="1" dirty="0">
                <a:solidFill>
                  <a:schemeClr val="accent1"/>
                </a:solidFill>
              </a:rPr>
              <a:t>Background</a:t>
            </a:r>
          </a:p>
        </p:txBody>
      </p:sp>
      <p:sp>
        <p:nvSpPr>
          <p:cNvPr id="3" name="Content Placeholder 2"/>
          <p:cNvSpPr>
            <a:spLocks noGrp="1"/>
          </p:cNvSpPr>
          <p:nvPr>
            <p:ph idx="1"/>
          </p:nvPr>
        </p:nvSpPr>
        <p:spPr>
          <a:xfrm>
            <a:off x="4976031" y="963877"/>
            <a:ext cx="6377769" cy="4930246"/>
          </a:xfrm>
        </p:spPr>
        <p:txBody>
          <a:bodyPr anchor="ctr">
            <a:normAutofit/>
          </a:bodyPr>
          <a:lstStyle/>
          <a:p>
            <a:r>
              <a:rPr lang="en-IN" sz="2400" b="1" dirty="0"/>
              <a:t>10.4 million </a:t>
            </a:r>
            <a:r>
              <a:rPr lang="en-IN" sz="2400" dirty="0"/>
              <a:t>new TB cases in 2016</a:t>
            </a:r>
          </a:p>
          <a:p>
            <a:r>
              <a:rPr lang="en-IN" sz="2400" b="1" dirty="0"/>
              <a:t>10%</a:t>
            </a:r>
            <a:r>
              <a:rPr lang="en-IN" sz="2400" dirty="0"/>
              <a:t> were living with HIV</a:t>
            </a:r>
          </a:p>
          <a:p>
            <a:r>
              <a:rPr lang="en-IN" sz="2400" b="1" dirty="0"/>
              <a:t>Diabetes</a:t>
            </a:r>
            <a:r>
              <a:rPr lang="en-IN" sz="2400" dirty="0"/>
              <a:t> Triples risk of TB</a:t>
            </a:r>
          </a:p>
          <a:p>
            <a:r>
              <a:rPr lang="en-IN" sz="2400" dirty="0"/>
              <a:t>TB </a:t>
            </a:r>
            <a:r>
              <a:rPr lang="en-IN" sz="2400" b="1" dirty="0"/>
              <a:t>mortality</a:t>
            </a:r>
            <a:r>
              <a:rPr lang="en-IN" sz="2400" dirty="0"/>
              <a:t> is falling at </a:t>
            </a:r>
            <a:r>
              <a:rPr lang="en-IN" sz="2400" b="1" dirty="0"/>
              <a:t>about 3%</a:t>
            </a:r>
            <a:r>
              <a:rPr lang="en-IN" sz="2400" dirty="0"/>
              <a:t> per year</a:t>
            </a:r>
          </a:p>
          <a:p>
            <a:r>
              <a:rPr lang="en-IN" sz="2400" dirty="0"/>
              <a:t>TB </a:t>
            </a:r>
            <a:r>
              <a:rPr lang="en-IN" sz="2400" b="1" dirty="0"/>
              <a:t>incidence</a:t>
            </a:r>
            <a:r>
              <a:rPr lang="en-IN" sz="2400" dirty="0"/>
              <a:t> is falling at </a:t>
            </a:r>
            <a:r>
              <a:rPr lang="en-IN" sz="2400" b="1" dirty="0"/>
              <a:t>about 2% </a:t>
            </a:r>
            <a:r>
              <a:rPr lang="en-IN" sz="2400" dirty="0"/>
              <a:t>per year</a:t>
            </a:r>
            <a:endParaRPr lang="en-IN" sz="2400" b="1" dirty="0"/>
          </a:p>
          <a:p>
            <a:r>
              <a:rPr lang="en-IN" sz="2400" b="1" dirty="0"/>
              <a:t>56% </a:t>
            </a:r>
            <a:r>
              <a:rPr lang="en-IN" sz="2400" dirty="0"/>
              <a:t>cases were reported in </a:t>
            </a:r>
          </a:p>
          <a:p>
            <a:pPr lvl="1"/>
            <a:r>
              <a:rPr lang="en-IN" dirty="0"/>
              <a:t>India, Indonesia, China, Philippines, Pakistan</a:t>
            </a:r>
          </a:p>
          <a:p>
            <a:r>
              <a:rPr lang="en-IN" sz="2400" dirty="0"/>
              <a:t>India has </a:t>
            </a:r>
            <a:r>
              <a:rPr lang="en-IN" sz="2400" b="1" dirty="0"/>
              <a:t>highest</a:t>
            </a:r>
            <a:r>
              <a:rPr lang="en-IN" sz="2400" dirty="0"/>
              <a:t> TB burden</a:t>
            </a:r>
          </a:p>
        </p:txBody>
      </p:sp>
      <p:sp>
        <p:nvSpPr>
          <p:cNvPr id="7" name="TextBox 6">
            <a:extLst>
              <a:ext uri="{FF2B5EF4-FFF2-40B4-BE49-F238E27FC236}">
                <a16:creationId xmlns:a16="http://schemas.microsoft.com/office/drawing/2014/main" xmlns="" id="{BE3840D8-ECB3-4D2F-A893-1F7107777D9D}"/>
              </a:ext>
            </a:extLst>
          </p:cNvPr>
          <p:cNvSpPr txBox="1"/>
          <p:nvPr/>
        </p:nvSpPr>
        <p:spPr>
          <a:xfrm>
            <a:off x="10456789" y="6537960"/>
            <a:ext cx="1505056" cy="369332"/>
          </a:xfrm>
          <a:prstGeom prst="rect">
            <a:avLst/>
          </a:prstGeom>
          <a:noFill/>
        </p:spPr>
        <p:txBody>
          <a:bodyPr wrap="square" rtlCol="0">
            <a:spAutoFit/>
          </a:bodyPr>
          <a:lstStyle/>
          <a:p>
            <a:r>
              <a:rPr lang="en-IN" dirty="0"/>
              <a:t>Source: WHO</a:t>
            </a:r>
          </a:p>
        </p:txBody>
      </p:sp>
    </p:spTree>
    <p:extLst>
      <p:ext uri="{BB962C8B-B14F-4D97-AF65-F5344CB8AC3E}">
        <p14:creationId xmlns:p14="http://schemas.microsoft.com/office/powerpoint/2010/main" val="12777585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MDR/RR-TB Cases</a:t>
            </a:r>
            <a:endParaRPr lang="en-IN" dirty="0"/>
          </a:p>
        </p:txBody>
      </p:sp>
      <p:pic>
        <p:nvPicPr>
          <p:cNvPr id="4" name="Content Placeholder 3"/>
          <p:cNvPicPr>
            <a:picLocks noGrp="1" noChangeAspect="1"/>
          </p:cNvPicPr>
          <p:nvPr>
            <p:ph idx="1"/>
          </p:nvPr>
        </p:nvPicPr>
        <p:blipFill>
          <a:blip r:embed="rId2"/>
          <a:stretch>
            <a:fillRect/>
          </a:stretch>
        </p:blipFill>
        <p:spPr>
          <a:xfrm>
            <a:off x="2305482" y="2118807"/>
            <a:ext cx="7673562" cy="3132066"/>
          </a:xfrm>
          <a:prstGeom prst="rect">
            <a:avLst/>
          </a:prstGeom>
        </p:spPr>
      </p:pic>
    </p:spTree>
    <p:extLst>
      <p:ext uri="{BB962C8B-B14F-4D97-AF65-F5344CB8AC3E}">
        <p14:creationId xmlns:p14="http://schemas.microsoft.com/office/powerpoint/2010/main" val="1253984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US" b="1" dirty="0"/>
              <a:t>MDR/RR-TB Cases</a:t>
            </a:r>
            <a:endParaRPr lang="en-IN"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13284" y="2300072"/>
            <a:ext cx="8799852" cy="2743199"/>
          </a:xfrm>
        </p:spPr>
      </p:pic>
      <p:sp>
        <p:nvSpPr>
          <p:cNvPr id="6" name="TextBox 5"/>
          <p:cNvSpPr txBox="1"/>
          <p:nvPr/>
        </p:nvSpPr>
        <p:spPr>
          <a:xfrm>
            <a:off x="2078182" y="5652655"/>
            <a:ext cx="7606145" cy="369332"/>
          </a:xfrm>
          <a:prstGeom prst="rect">
            <a:avLst/>
          </a:prstGeom>
          <a:noFill/>
        </p:spPr>
        <p:txBody>
          <a:bodyPr wrap="square" rtlCol="0">
            <a:spAutoFit/>
          </a:bodyPr>
          <a:lstStyle/>
          <a:p>
            <a:r>
              <a:rPr lang="en-IN" dirty="0"/>
              <a:t>NOTE: Teenagers/ young adults are report max. MDR/RR-TB (38%) </a:t>
            </a:r>
          </a:p>
        </p:txBody>
      </p:sp>
    </p:spTree>
    <p:extLst>
      <p:ext uri="{BB962C8B-B14F-4D97-AF65-F5344CB8AC3E}">
        <p14:creationId xmlns:p14="http://schemas.microsoft.com/office/powerpoint/2010/main" val="4246518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MDR/RR-TB Cases</a:t>
            </a:r>
            <a:endParaRPr lang="en-IN" dirty="0"/>
          </a:p>
        </p:txBody>
      </p:sp>
      <p:pic>
        <p:nvPicPr>
          <p:cNvPr id="4" name="Content Placeholder 3"/>
          <p:cNvPicPr>
            <a:picLocks noGrp="1" noChangeAspect="1"/>
          </p:cNvPicPr>
          <p:nvPr>
            <p:ph idx="1"/>
          </p:nvPr>
        </p:nvPicPr>
        <p:blipFill>
          <a:blip r:embed="rId2"/>
          <a:stretch>
            <a:fillRect/>
          </a:stretch>
        </p:blipFill>
        <p:spPr>
          <a:xfrm>
            <a:off x="2050473" y="2175164"/>
            <a:ext cx="7301345" cy="3332649"/>
          </a:xfrm>
          <a:prstGeom prst="rect">
            <a:avLst/>
          </a:prstGeom>
        </p:spPr>
      </p:pic>
    </p:spTree>
    <p:extLst>
      <p:ext uri="{BB962C8B-B14F-4D97-AF65-F5344CB8AC3E}">
        <p14:creationId xmlns:p14="http://schemas.microsoft.com/office/powerpoint/2010/main" val="2271018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4281BC32-FF58-4898-A6B5-7B3D059BCE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xmlns="" id="{0D614406-135F-4875-9C87-53822CB19A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999" cy="213969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xmlns="" id="{A47020BD-3785-4628-8C5E-A4011B43EF8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39694"/>
            <a:ext cx="12192000" cy="146304"/>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60120" y="434101"/>
            <a:ext cx="10279971" cy="1362042"/>
          </a:xfrm>
        </p:spPr>
        <p:txBody>
          <a:bodyPr anchor="b">
            <a:normAutofit/>
          </a:bodyPr>
          <a:lstStyle/>
          <a:p>
            <a:r>
              <a:rPr lang="en-IN" sz="4800" dirty="0">
                <a:solidFill>
                  <a:schemeClr val="bg1"/>
                </a:solidFill>
              </a:rPr>
              <a:t>MDR/RR-TB Cases</a:t>
            </a:r>
          </a:p>
        </p:txBody>
      </p:sp>
      <p:graphicFrame>
        <p:nvGraphicFramePr>
          <p:cNvPr id="4" name="Content Placeholder 3"/>
          <p:cNvGraphicFramePr>
            <a:graphicFrameLocks noGrp="1"/>
          </p:cNvGraphicFramePr>
          <p:nvPr>
            <p:ph idx="1"/>
          </p:nvPr>
        </p:nvGraphicFramePr>
        <p:xfrm>
          <a:off x="960120" y="2969129"/>
          <a:ext cx="10279968" cy="2883453"/>
        </p:xfrm>
        <a:graphic>
          <a:graphicData uri="http://schemas.openxmlformats.org/drawingml/2006/table">
            <a:tbl>
              <a:tblPr firstRow="1" bandRow="1">
                <a:tableStyleId>{8EC20E35-A176-4012-BC5E-935CFFF8708E}</a:tableStyleId>
              </a:tblPr>
              <a:tblGrid>
                <a:gridCol w="1051505">
                  <a:extLst>
                    <a:ext uri="{9D8B030D-6E8A-4147-A177-3AD203B41FA5}">
                      <a16:colId xmlns:a16="http://schemas.microsoft.com/office/drawing/2014/main" xmlns="" val="3464421045"/>
                    </a:ext>
                  </a:extLst>
                </a:gridCol>
                <a:gridCol w="2844631">
                  <a:extLst>
                    <a:ext uri="{9D8B030D-6E8A-4147-A177-3AD203B41FA5}">
                      <a16:colId xmlns:a16="http://schemas.microsoft.com/office/drawing/2014/main" xmlns="" val="3059769428"/>
                    </a:ext>
                  </a:extLst>
                </a:gridCol>
                <a:gridCol w="1389940">
                  <a:extLst>
                    <a:ext uri="{9D8B030D-6E8A-4147-A177-3AD203B41FA5}">
                      <a16:colId xmlns:a16="http://schemas.microsoft.com/office/drawing/2014/main" xmlns="" val="2291381938"/>
                    </a:ext>
                  </a:extLst>
                </a:gridCol>
                <a:gridCol w="1490982">
                  <a:extLst>
                    <a:ext uri="{9D8B030D-6E8A-4147-A177-3AD203B41FA5}">
                      <a16:colId xmlns:a16="http://schemas.microsoft.com/office/drawing/2014/main" xmlns="" val="3385737807"/>
                    </a:ext>
                  </a:extLst>
                </a:gridCol>
                <a:gridCol w="1751455">
                  <a:extLst>
                    <a:ext uri="{9D8B030D-6E8A-4147-A177-3AD203B41FA5}">
                      <a16:colId xmlns:a16="http://schemas.microsoft.com/office/drawing/2014/main" xmlns="" val="1568402373"/>
                    </a:ext>
                  </a:extLst>
                </a:gridCol>
                <a:gridCol w="1751455">
                  <a:extLst>
                    <a:ext uri="{9D8B030D-6E8A-4147-A177-3AD203B41FA5}">
                      <a16:colId xmlns:a16="http://schemas.microsoft.com/office/drawing/2014/main" xmlns="" val="931640082"/>
                    </a:ext>
                  </a:extLst>
                </a:gridCol>
              </a:tblGrid>
              <a:tr h="330092">
                <a:tc gridSpan="6">
                  <a:txBody>
                    <a:bodyPr/>
                    <a:lstStyle/>
                    <a:p>
                      <a:pPr algn="ctr">
                        <a:lnSpc>
                          <a:spcPts val="1600"/>
                        </a:lnSpc>
                        <a:spcAft>
                          <a:spcPts val="0"/>
                        </a:spcAft>
                      </a:pPr>
                      <a:r>
                        <a:rPr lang="en-IN" sz="1900">
                          <a:effectLst/>
                        </a:rPr>
                        <a:t>Regimen</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107542" marR="107542" marT="53771" marB="53771"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23691588"/>
                  </a:ext>
                </a:extLst>
              </a:tr>
              <a:tr h="631059">
                <a:tc>
                  <a:txBody>
                    <a:bodyPr/>
                    <a:lstStyle/>
                    <a:p>
                      <a:pPr>
                        <a:lnSpc>
                          <a:spcPct val="115000"/>
                        </a:lnSpc>
                        <a:spcAft>
                          <a:spcPts val="0"/>
                        </a:spcAft>
                      </a:pPr>
                      <a:r>
                        <a:rPr lang="en-IN" sz="33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tc>
                <a:tc>
                  <a:txBody>
                    <a:bodyPr/>
                    <a:lstStyle/>
                    <a:p>
                      <a:pPr>
                        <a:lnSpc>
                          <a:spcPct val="115000"/>
                        </a:lnSpc>
                        <a:spcAft>
                          <a:spcPts val="0"/>
                        </a:spcAft>
                      </a:pPr>
                      <a:r>
                        <a:rPr lang="en-IN" sz="3300" dirty="0">
                          <a:effectLst/>
                        </a:rPr>
                        <a:t> </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tc>
                <a:tc>
                  <a:txBody>
                    <a:bodyPr/>
                    <a:lstStyle/>
                    <a:p>
                      <a:pPr algn="ctr">
                        <a:lnSpc>
                          <a:spcPts val="1600"/>
                        </a:lnSpc>
                        <a:spcAft>
                          <a:spcPts val="0"/>
                        </a:spcAft>
                      </a:pPr>
                      <a:r>
                        <a:rPr lang="en-IN" sz="1900">
                          <a:effectLst/>
                        </a:rPr>
                        <a:t>Frequency</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b"/>
                </a:tc>
                <a:tc>
                  <a:txBody>
                    <a:bodyPr/>
                    <a:lstStyle/>
                    <a:p>
                      <a:pPr algn="ctr">
                        <a:lnSpc>
                          <a:spcPts val="1600"/>
                        </a:lnSpc>
                        <a:spcAft>
                          <a:spcPts val="0"/>
                        </a:spcAft>
                      </a:pPr>
                      <a:r>
                        <a:rPr lang="en-IN" sz="1900">
                          <a:effectLst/>
                        </a:rPr>
                        <a:t>Percent</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b"/>
                </a:tc>
                <a:tc>
                  <a:txBody>
                    <a:bodyPr/>
                    <a:lstStyle/>
                    <a:p>
                      <a:pPr algn="ctr">
                        <a:lnSpc>
                          <a:spcPts val="1600"/>
                        </a:lnSpc>
                        <a:spcAft>
                          <a:spcPts val="0"/>
                        </a:spcAft>
                      </a:pPr>
                      <a:r>
                        <a:rPr lang="en-IN" sz="1900">
                          <a:effectLst/>
                        </a:rPr>
                        <a:t>Valid Percent</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b"/>
                </a:tc>
                <a:tc>
                  <a:txBody>
                    <a:bodyPr/>
                    <a:lstStyle/>
                    <a:p>
                      <a:pPr algn="ctr">
                        <a:lnSpc>
                          <a:spcPts val="1600"/>
                        </a:lnSpc>
                        <a:spcAft>
                          <a:spcPts val="0"/>
                        </a:spcAft>
                      </a:pPr>
                      <a:r>
                        <a:rPr lang="en-IN" sz="1900">
                          <a:effectLst/>
                        </a:rPr>
                        <a:t>Cumulative Percent</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b"/>
                </a:tc>
                <a:extLst>
                  <a:ext uri="{0D108BD9-81ED-4DB2-BD59-A6C34878D82A}">
                    <a16:rowId xmlns:a16="http://schemas.microsoft.com/office/drawing/2014/main" xmlns="" val="3846656493"/>
                  </a:ext>
                </a:extLst>
              </a:tr>
              <a:tr h="631059">
                <a:tc rowSpan="4">
                  <a:txBody>
                    <a:bodyPr/>
                    <a:lstStyle/>
                    <a:p>
                      <a:pPr>
                        <a:lnSpc>
                          <a:spcPts val="1600"/>
                        </a:lnSpc>
                        <a:spcAft>
                          <a:spcPts val="0"/>
                        </a:spcAft>
                      </a:pPr>
                      <a:r>
                        <a:rPr lang="en-IN" sz="1900">
                          <a:effectLst/>
                        </a:rPr>
                        <a:t>Valid</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107542" marR="107542" marT="53771" marB="53771"/>
                </a:tc>
                <a:tc>
                  <a:txBody>
                    <a:bodyPr/>
                    <a:lstStyle/>
                    <a:p>
                      <a:pPr>
                        <a:lnSpc>
                          <a:spcPct val="115000"/>
                        </a:lnSpc>
                        <a:spcAft>
                          <a:spcPts val="0"/>
                        </a:spcAft>
                      </a:pPr>
                      <a:r>
                        <a:rPr lang="en-IN" sz="3300">
                          <a:effectLst/>
                        </a:rPr>
                        <a:t> </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tc>
                <a:tc>
                  <a:txBody>
                    <a:bodyPr/>
                    <a:lstStyle/>
                    <a:p>
                      <a:pPr algn="r">
                        <a:lnSpc>
                          <a:spcPts val="1600"/>
                        </a:lnSpc>
                        <a:spcAft>
                          <a:spcPts val="0"/>
                        </a:spcAft>
                      </a:pPr>
                      <a:r>
                        <a:rPr lang="en-IN" sz="1900">
                          <a:effectLst/>
                        </a:rPr>
                        <a:t>3204</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98.2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98.2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98.2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extLst>
                  <a:ext uri="{0D108BD9-81ED-4DB2-BD59-A6C34878D82A}">
                    <a16:rowId xmlns:a16="http://schemas.microsoft.com/office/drawing/2014/main" xmlns="" val="4063803458"/>
                  </a:ext>
                </a:extLst>
              </a:tr>
              <a:tr h="330092">
                <a:tc vMerge="1">
                  <a:txBody>
                    <a:bodyPr/>
                    <a:lstStyle/>
                    <a:p>
                      <a:endParaRPr lang="en-IN"/>
                    </a:p>
                  </a:txBody>
                  <a:tcPr/>
                </a:tc>
                <a:tc>
                  <a:txBody>
                    <a:bodyPr/>
                    <a:lstStyle/>
                    <a:p>
                      <a:pPr>
                        <a:lnSpc>
                          <a:spcPts val="1600"/>
                        </a:lnSpc>
                        <a:spcAft>
                          <a:spcPts val="0"/>
                        </a:spcAft>
                      </a:pPr>
                      <a:r>
                        <a:rPr lang="en-IN" sz="1900">
                          <a:effectLst/>
                        </a:rPr>
                        <a:t>Regimen for MDR/RR TB</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tc>
                <a:tc>
                  <a:txBody>
                    <a:bodyPr/>
                    <a:lstStyle/>
                    <a:p>
                      <a:pPr algn="r">
                        <a:lnSpc>
                          <a:spcPts val="1600"/>
                        </a:lnSpc>
                        <a:spcAft>
                          <a:spcPts val="0"/>
                        </a:spcAft>
                      </a:pPr>
                      <a:r>
                        <a:rPr lang="en-IN" sz="1900">
                          <a:effectLst/>
                        </a:rPr>
                        <a:t>56</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1.7</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1.7</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99.9</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extLst>
                  <a:ext uri="{0D108BD9-81ED-4DB2-BD59-A6C34878D82A}">
                    <a16:rowId xmlns:a16="http://schemas.microsoft.com/office/drawing/2014/main" xmlns="" val="492972597"/>
                  </a:ext>
                </a:extLst>
              </a:tr>
              <a:tr h="330092">
                <a:tc vMerge="1">
                  <a:txBody>
                    <a:bodyPr/>
                    <a:lstStyle/>
                    <a:p>
                      <a:endParaRPr lang="en-IN"/>
                    </a:p>
                  </a:txBody>
                  <a:tcPr/>
                </a:tc>
                <a:tc>
                  <a:txBody>
                    <a:bodyPr/>
                    <a:lstStyle/>
                    <a:p>
                      <a:pPr>
                        <a:lnSpc>
                          <a:spcPts val="1600"/>
                        </a:lnSpc>
                        <a:spcAft>
                          <a:spcPts val="0"/>
                        </a:spcAft>
                      </a:pPr>
                      <a:r>
                        <a:rPr lang="en-IN" sz="1900">
                          <a:effectLst/>
                        </a:rPr>
                        <a:t>Regimen for XDR TB</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tc>
                <a:tc>
                  <a:txBody>
                    <a:bodyPr/>
                    <a:lstStyle/>
                    <a:p>
                      <a:pPr algn="r">
                        <a:lnSpc>
                          <a:spcPts val="1600"/>
                        </a:lnSpc>
                        <a:spcAft>
                          <a:spcPts val="0"/>
                        </a:spcAft>
                      </a:pPr>
                      <a:r>
                        <a:rPr lang="en-IN" sz="1900">
                          <a:effectLst/>
                        </a:rPr>
                        <a:t>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.1</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.1</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100.0</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extLst>
                  <a:ext uri="{0D108BD9-81ED-4DB2-BD59-A6C34878D82A}">
                    <a16:rowId xmlns:a16="http://schemas.microsoft.com/office/drawing/2014/main" xmlns="" val="510376277"/>
                  </a:ext>
                </a:extLst>
              </a:tr>
              <a:tr h="631059">
                <a:tc vMerge="1">
                  <a:txBody>
                    <a:bodyPr/>
                    <a:lstStyle/>
                    <a:p>
                      <a:endParaRPr lang="en-IN"/>
                    </a:p>
                  </a:txBody>
                  <a:tcPr/>
                </a:tc>
                <a:tc>
                  <a:txBody>
                    <a:bodyPr/>
                    <a:lstStyle/>
                    <a:p>
                      <a:pPr>
                        <a:lnSpc>
                          <a:spcPts val="1600"/>
                        </a:lnSpc>
                        <a:spcAft>
                          <a:spcPts val="0"/>
                        </a:spcAft>
                      </a:pPr>
                      <a:r>
                        <a:rPr lang="en-IN" sz="1900">
                          <a:effectLst/>
                        </a:rPr>
                        <a:t>Total</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tc>
                <a:tc>
                  <a:txBody>
                    <a:bodyPr/>
                    <a:lstStyle/>
                    <a:p>
                      <a:pPr algn="r">
                        <a:lnSpc>
                          <a:spcPts val="1600"/>
                        </a:lnSpc>
                        <a:spcAft>
                          <a:spcPts val="0"/>
                        </a:spcAft>
                      </a:pPr>
                      <a:r>
                        <a:rPr lang="en-IN" sz="1900">
                          <a:effectLst/>
                        </a:rPr>
                        <a:t>3262</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100.0</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gn="r">
                        <a:lnSpc>
                          <a:spcPts val="1600"/>
                        </a:lnSpc>
                        <a:spcAft>
                          <a:spcPts val="0"/>
                        </a:spcAft>
                      </a:pPr>
                      <a:r>
                        <a:rPr lang="en-IN" sz="1900">
                          <a:effectLst/>
                        </a:rPr>
                        <a:t>100.0</a:t>
                      </a:r>
                      <a:endParaRPr lang="en-IN" sz="280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nchor="ctr"/>
                </a:tc>
                <a:tc>
                  <a:txBody>
                    <a:bodyPr/>
                    <a:lstStyle/>
                    <a:p>
                      <a:pPr>
                        <a:lnSpc>
                          <a:spcPct val="115000"/>
                        </a:lnSpc>
                        <a:spcAft>
                          <a:spcPts val="0"/>
                        </a:spcAft>
                      </a:pPr>
                      <a:r>
                        <a:rPr lang="en-IN" sz="3300" dirty="0">
                          <a:effectLst/>
                        </a:rPr>
                        <a:t> </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22404" marR="22404" marT="22404" marB="22404"/>
                </a:tc>
                <a:extLst>
                  <a:ext uri="{0D108BD9-81ED-4DB2-BD59-A6C34878D82A}">
                    <a16:rowId xmlns:a16="http://schemas.microsoft.com/office/drawing/2014/main" xmlns="" val="2554015832"/>
                  </a:ext>
                </a:extLst>
              </a:tr>
            </a:tbl>
          </a:graphicData>
        </a:graphic>
      </p:graphicFrame>
    </p:spTree>
    <p:extLst>
      <p:ext uri="{BB962C8B-B14F-4D97-AF65-F5344CB8AC3E}">
        <p14:creationId xmlns:p14="http://schemas.microsoft.com/office/powerpoint/2010/main" val="2865370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xmlns="" id="{65C9B8F0-FF66-4C15-BD05-E86B873318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3037" y="5367908"/>
            <a:ext cx="342896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xmlns="" id="{E4505C23-674B-4195-81D6-0C127FEAE3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9161029"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5529884"/>
            <a:ext cx="7719381" cy="1096331"/>
          </a:xfrm>
        </p:spPr>
        <p:txBody>
          <a:bodyPr>
            <a:normAutofit/>
          </a:bodyPr>
          <a:lstStyle/>
          <a:p>
            <a:r>
              <a:rPr lang="en-IN" dirty="0"/>
              <a:t>MDR/RR-TB Cases</a:t>
            </a:r>
          </a:p>
        </p:txBody>
      </p:sp>
      <p:graphicFrame>
        <p:nvGraphicFramePr>
          <p:cNvPr id="4" name="Content Placeholder 3"/>
          <p:cNvGraphicFramePr>
            <a:graphicFrameLocks noGrp="1"/>
          </p:cNvGraphicFramePr>
          <p:nvPr>
            <p:ph idx="1"/>
          </p:nvPr>
        </p:nvGraphicFramePr>
        <p:xfrm>
          <a:off x="1545787" y="643467"/>
          <a:ext cx="9100424" cy="4103759"/>
        </p:xfrm>
        <a:graphic>
          <a:graphicData uri="http://schemas.openxmlformats.org/drawingml/2006/table">
            <a:tbl>
              <a:tblPr firstRow="1" bandRow="1">
                <a:tableStyleId>{8EC20E35-A176-4012-BC5E-935CFFF8708E}</a:tableStyleId>
              </a:tblPr>
              <a:tblGrid>
                <a:gridCol w="1379481">
                  <a:extLst>
                    <a:ext uri="{9D8B030D-6E8A-4147-A177-3AD203B41FA5}">
                      <a16:colId xmlns:a16="http://schemas.microsoft.com/office/drawing/2014/main" xmlns="" val="3415353040"/>
                    </a:ext>
                  </a:extLst>
                </a:gridCol>
                <a:gridCol w="2058174">
                  <a:extLst>
                    <a:ext uri="{9D8B030D-6E8A-4147-A177-3AD203B41FA5}">
                      <a16:colId xmlns:a16="http://schemas.microsoft.com/office/drawing/2014/main" xmlns="" val="1454823508"/>
                    </a:ext>
                  </a:extLst>
                </a:gridCol>
                <a:gridCol w="957464">
                  <a:extLst>
                    <a:ext uri="{9D8B030D-6E8A-4147-A177-3AD203B41FA5}">
                      <a16:colId xmlns:a16="http://schemas.microsoft.com/office/drawing/2014/main" xmlns="" val="3747964028"/>
                    </a:ext>
                  </a:extLst>
                </a:gridCol>
                <a:gridCol w="1865113">
                  <a:extLst>
                    <a:ext uri="{9D8B030D-6E8A-4147-A177-3AD203B41FA5}">
                      <a16:colId xmlns:a16="http://schemas.microsoft.com/office/drawing/2014/main" xmlns="" val="2362130974"/>
                    </a:ext>
                  </a:extLst>
                </a:gridCol>
                <a:gridCol w="1882728">
                  <a:extLst>
                    <a:ext uri="{9D8B030D-6E8A-4147-A177-3AD203B41FA5}">
                      <a16:colId xmlns:a16="http://schemas.microsoft.com/office/drawing/2014/main" xmlns="" val="1398436123"/>
                    </a:ext>
                  </a:extLst>
                </a:gridCol>
                <a:gridCol w="957464">
                  <a:extLst>
                    <a:ext uri="{9D8B030D-6E8A-4147-A177-3AD203B41FA5}">
                      <a16:colId xmlns:a16="http://schemas.microsoft.com/office/drawing/2014/main" xmlns="" val="279549019"/>
                    </a:ext>
                  </a:extLst>
                </a:gridCol>
              </a:tblGrid>
              <a:tr h="293719">
                <a:tc gridSpan="6">
                  <a:txBody>
                    <a:bodyPr/>
                    <a:lstStyle/>
                    <a:p>
                      <a:pPr algn="ctr">
                        <a:lnSpc>
                          <a:spcPts val="1600"/>
                        </a:lnSpc>
                        <a:spcAft>
                          <a:spcPts val="0"/>
                        </a:spcAft>
                      </a:pPr>
                      <a:r>
                        <a:rPr lang="en-IN" sz="1700" err="1">
                          <a:effectLst/>
                        </a:rPr>
                        <a:t>TB_Unit</a:t>
                      </a:r>
                      <a:r>
                        <a:rPr lang="en-IN" sz="1700">
                          <a:effectLst/>
                        </a:rPr>
                        <a:t> * Regimen</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95691" marR="95691" marT="47846" marB="47846"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634100406"/>
                  </a:ext>
                </a:extLst>
              </a:tr>
              <a:tr h="314452">
                <a:tc>
                  <a:txBody>
                    <a:bodyPr/>
                    <a:lstStyle/>
                    <a:p>
                      <a:pPr>
                        <a:lnSpc>
                          <a:spcPts val="1600"/>
                        </a:lnSpc>
                        <a:spcAft>
                          <a:spcPts val="0"/>
                        </a:spcAft>
                      </a:pPr>
                      <a:r>
                        <a:rPr lang="en-IN" sz="1700">
                          <a:effectLst/>
                        </a:rPr>
                        <a:t>Count</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b"/>
                </a:tc>
                <a:tc>
                  <a:txBody>
                    <a:bodyPr/>
                    <a:lstStyle/>
                    <a:p>
                      <a:pPr>
                        <a:lnSpc>
                          <a:spcPct val="115000"/>
                        </a:lnSpc>
                        <a:spcAft>
                          <a:spcPts val="0"/>
                        </a:spcAft>
                      </a:pPr>
                      <a:r>
                        <a:rPr lang="en-IN" sz="17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0" marB="0" anchor="ctr"/>
                </a:tc>
                <a:tc>
                  <a:txBody>
                    <a:bodyPr/>
                    <a:lstStyle/>
                    <a:p>
                      <a:pPr>
                        <a:lnSpc>
                          <a:spcPct val="115000"/>
                        </a:lnSpc>
                        <a:spcAft>
                          <a:spcPts val="0"/>
                        </a:spcAft>
                      </a:pPr>
                      <a:r>
                        <a:rPr lang="en-IN" sz="17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0" marB="0" anchor="ctr"/>
                </a:tc>
                <a:tc>
                  <a:txBody>
                    <a:bodyPr/>
                    <a:lstStyle/>
                    <a:p>
                      <a:pPr>
                        <a:lnSpc>
                          <a:spcPct val="115000"/>
                        </a:lnSpc>
                        <a:spcAft>
                          <a:spcPts val="0"/>
                        </a:spcAft>
                      </a:pPr>
                      <a:r>
                        <a:rPr lang="en-IN" sz="17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0" marB="0" anchor="ctr"/>
                </a:tc>
                <a:tc>
                  <a:txBody>
                    <a:bodyPr/>
                    <a:lstStyle/>
                    <a:p>
                      <a:pPr>
                        <a:lnSpc>
                          <a:spcPct val="115000"/>
                        </a:lnSpc>
                        <a:spcAft>
                          <a:spcPts val="0"/>
                        </a:spcAft>
                      </a:pPr>
                      <a:r>
                        <a:rPr lang="en-IN" sz="17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0" marB="0" anchor="ctr"/>
                </a:tc>
                <a:tc>
                  <a:txBody>
                    <a:bodyPr/>
                    <a:lstStyle/>
                    <a:p>
                      <a:pPr>
                        <a:lnSpc>
                          <a:spcPct val="115000"/>
                        </a:lnSpc>
                        <a:spcAft>
                          <a:spcPts val="0"/>
                        </a:spcAft>
                      </a:pPr>
                      <a:r>
                        <a:rPr lang="en-IN" sz="17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0" marB="0" anchor="ctr"/>
                </a:tc>
                <a:extLst>
                  <a:ext uri="{0D108BD9-81ED-4DB2-BD59-A6C34878D82A}">
                    <a16:rowId xmlns:a16="http://schemas.microsoft.com/office/drawing/2014/main" xmlns="" val="3968272887"/>
                  </a:ext>
                </a:extLst>
              </a:tr>
              <a:tr h="561522">
                <a:tc>
                  <a:txBody>
                    <a:bodyPr/>
                    <a:lstStyle/>
                    <a:p>
                      <a:pPr>
                        <a:lnSpc>
                          <a:spcPct val="115000"/>
                        </a:lnSpc>
                        <a:spcAft>
                          <a:spcPts val="0"/>
                        </a:spcAft>
                      </a:pPr>
                      <a:r>
                        <a:rPr lang="en-IN" sz="17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0" marB="0" anchor="ctr"/>
                </a:tc>
                <a:tc>
                  <a:txBody>
                    <a:bodyPr/>
                    <a:lstStyle/>
                    <a:p>
                      <a:pPr>
                        <a:lnSpc>
                          <a:spcPct val="115000"/>
                        </a:lnSpc>
                        <a:spcAft>
                          <a:spcPts val="0"/>
                        </a:spcAft>
                      </a:pPr>
                      <a:r>
                        <a:rPr lang="en-IN" sz="29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gridSpan="3">
                  <a:txBody>
                    <a:bodyPr/>
                    <a:lstStyle/>
                    <a:p>
                      <a:pPr algn="ctr">
                        <a:lnSpc>
                          <a:spcPts val="1600"/>
                        </a:lnSpc>
                        <a:spcAft>
                          <a:spcPts val="0"/>
                        </a:spcAft>
                      </a:pPr>
                      <a:r>
                        <a:rPr lang="en-IN" sz="1700">
                          <a:effectLst/>
                        </a:rPr>
                        <a:t>Regimen</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95691" marR="95691" marT="47846" marB="47846" anchor="b"/>
                </a:tc>
                <a:tc hMerge="1">
                  <a:txBody>
                    <a:bodyPr/>
                    <a:lstStyle/>
                    <a:p>
                      <a:endParaRPr lang="en-IN"/>
                    </a:p>
                  </a:txBody>
                  <a:tcPr/>
                </a:tc>
                <a:tc hMerge="1">
                  <a:txBody>
                    <a:bodyPr/>
                    <a:lstStyle/>
                    <a:p>
                      <a:endParaRPr lang="en-IN"/>
                    </a:p>
                  </a:txBody>
                  <a:tcPr/>
                </a:tc>
                <a:tc rowSpan="2">
                  <a:txBody>
                    <a:bodyPr/>
                    <a:lstStyle/>
                    <a:p>
                      <a:pPr algn="ctr">
                        <a:lnSpc>
                          <a:spcPts val="1600"/>
                        </a:lnSpc>
                        <a:spcAft>
                          <a:spcPts val="0"/>
                        </a:spcAft>
                      </a:pPr>
                      <a:r>
                        <a:rPr lang="en-IN" sz="1700">
                          <a:effectLst/>
                        </a:rPr>
                        <a:t>Total</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95691" marR="95691" marT="47846" marB="47846" anchor="b"/>
                </a:tc>
                <a:extLst>
                  <a:ext uri="{0D108BD9-81ED-4DB2-BD59-A6C34878D82A}">
                    <a16:rowId xmlns:a16="http://schemas.microsoft.com/office/drawing/2014/main" xmlns="" val="3562491949"/>
                  </a:ext>
                </a:extLst>
              </a:tr>
              <a:tr h="561522">
                <a:tc>
                  <a:txBody>
                    <a:bodyPr/>
                    <a:lstStyle/>
                    <a:p>
                      <a:pPr>
                        <a:lnSpc>
                          <a:spcPct val="115000"/>
                        </a:lnSpc>
                        <a:spcAft>
                          <a:spcPts val="0"/>
                        </a:spcAft>
                      </a:pPr>
                      <a:r>
                        <a:rPr lang="en-IN" sz="29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nSpc>
                          <a:spcPct val="115000"/>
                        </a:lnSpc>
                        <a:spcAft>
                          <a:spcPts val="0"/>
                        </a:spcAft>
                      </a:pPr>
                      <a:r>
                        <a:rPr lang="en-IN" sz="29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ctr">
                        <a:lnSpc>
                          <a:spcPct val="115000"/>
                        </a:lnSpc>
                        <a:spcAft>
                          <a:spcPts val="0"/>
                        </a:spcAft>
                      </a:pPr>
                      <a:r>
                        <a:rPr lang="en-IN" sz="2900">
                          <a:effectLst/>
                        </a:rPr>
                        <a:t> </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b"/>
                </a:tc>
                <a:tc>
                  <a:txBody>
                    <a:bodyPr/>
                    <a:lstStyle/>
                    <a:p>
                      <a:pPr algn="ctr">
                        <a:lnSpc>
                          <a:spcPts val="1600"/>
                        </a:lnSpc>
                        <a:spcAft>
                          <a:spcPts val="0"/>
                        </a:spcAft>
                      </a:pPr>
                      <a:r>
                        <a:rPr lang="en-IN" sz="1700">
                          <a:effectLst/>
                        </a:rPr>
                        <a:t>Regimen for MDR/RR TB</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b"/>
                </a:tc>
                <a:tc>
                  <a:txBody>
                    <a:bodyPr/>
                    <a:lstStyle/>
                    <a:p>
                      <a:pPr algn="ctr">
                        <a:lnSpc>
                          <a:spcPts val="1600"/>
                        </a:lnSpc>
                        <a:spcAft>
                          <a:spcPts val="0"/>
                        </a:spcAft>
                      </a:pPr>
                      <a:r>
                        <a:rPr lang="en-IN" sz="1700">
                          <a:effectLst/>
                        </a:rPr>
                        <a:t>Regimen for XDR TB</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b"/>
                </a:tc>
                <a:tc vMerge="1">
                  <a:txBody>
                    <a:bodyPr/>
                    <a:lstStyle/>
                    <a:p>
                      <a:endParaRPr lang="en-IN"/>
                    </a:p>
                  </a:txBody>
                  <a:tcPr/>
                </a:tc>
                <a:extLst>
                  <a:ext uri="{0D108BD9-81ED-4DB2-BD59-A6C34878D82A}">
                    <a16:rowId xmlns:a16="http://schemas.microsoft.com/office/drawing/2014/main" xmlns="" val="3325810174"/>
                  </a:ext>
                </a:extLst>
              </a:tr>
              <a:tr h="293719">
                <a:tc rowSpan="7">
                  <a:txBody>
                    <a:bodyPr/>
                    <a:lstStyle/>
                    <a:p>
                      <a:pPr>
                        <a:lnSpc>
                          <a:spcPts val="1600"/>
                        </a:lnSpc>
                        <a:spcAft>
                          <a:spcPts val="0"/>
                        </a:spcAft>
                      </a:pPr>
                      <a:r>
                        <a:rPr lang="en-IN" sz="1700">
                          <a:effectLst/>
                        </a:rPr>
                        <a:t>TB_Unit</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95691" marR="95691" marT="47846" marB="47846"/>
                </a:tc>
                <a:tc>
                  <a:txBody>
                    <a:bodyPr/>
                    <a:lstStyle/>
                    <a:p>
                      <a:pPr>
                        <a:lnSpc>
                          <a:spcPts val="1600"/>
                        </a:lnSpc>
                        <a:spcAft>
                          <a:spcPts val="0"/>
                        </a:spcAft>
                      </a:pPr>
                      <a:r>
                        <a:rPr lang="en-IN" sz="1700">
                          <a:effectLst/>
                        </a:rPr>
                        <a:t>ARANYA_CD</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r">
                        <a:lnSpc>
                          <a:spcPts val="1600"/>
                        </a:lnSpc>
                        <a:spcAft>
                          <a:spcPts val="0"/>
                        </a:spcAft>
                      </a:pPr>
                      <a:r>
                        <a:rPr lang="en-IN" sz="1700">
                          <a:effectLst/>
                        </a:rPr>
                        <a:t>1017</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3</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1020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3150568247"/>
                  </a:ext>
                </a:extLst>
              </a:tr>
              <a:tr h="293719">
                <a:tc vMerge="1">
                  <a:txBody>
                    <a:bodyPr/>
                    <a:lstStyle/>
                    <a:p>
                      <a:endParaRPr lang="en-IN"/>
                    </a:p>
                  </a:txBody>
                  <a:tcPr/>
                </a:tc>
                <a:tc>
                  <a:txBody>
                    <a:bodyPr/>
                    <a:lstStyle/>
                    <a:p>
                      <a:pPr>
                        <a:lnSpc>
                          <a:spcPts val="1600"/>
                        </a:lnSpc>
                        <a:spcAft>
                          <a:spcPts val="0"/>
                        </a:spcAft>
                      </a:pPr>
                      <a:r>
                        <a:rPr lang="en-IN" sz="1700">
                          <a:effectLst/>
                        </a:rPr>
                        <a:t>DEPALPUR</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r">
                        <a:lnSpc>
                          <a:spcPts val="1600"/>
                        </a:lnSpc>
                        <a:spcAft>
                          <a:spcPts val="0"/>
                        </a:spcAft>
                      </a:pPr>
                      <a:r>
                        <a:rPr lang="en-IN" sz="1700">
                          <a:effectLst/>
                        </a:rPr>
                        <a:t>214</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1</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215</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1253013985"/>
                  </a:ext>
                </a:extLst>
              </a:tr>
              <a:tr h="293719">
                <a:tc vMerge="1">
                  <a:txBody>
                    <a:bodyPr/>
                    <a:lstStyle/>
                    <a:p>
                      <a:endParaRPr lang="en-IN"/>
                    </a:p>
                  </a:txBody>
                  <a:tcPr/>
                </a:tc>
                <a:tc>
                  <a:txBody>
                    <a:bodyPr/>
                    <a:lstStyle/>
                    <a:p>
                      <a:pPr>
                        <a:lnSpc>
                          <a:spcPts val="1600"/>
                        </a:lnSpc>
                        <a:spcAft>
                          <a:spcPts val="0"/>
                        </a:spcAft>
                      </a:pPr>
                      <a:r>
                        <a:rPr lang="en-IN" sz="1700">
                          <a:effectLst/>
                        </a:rPr>
                        <a:t>HUKUMCHAND</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r">
                        <a:lnSpc>
                          <a:spcPts val="1600"/>
                        </a:lnSpc>
                        <a:spcAft>
                          <a:spcPts val="0"/>
                        </a:spcAft>
                      </a:pPr>
                      <a:r>
                        <a:rPr lang="en-IN" sz="1700">
                          <a:effectLst/>
                        </a:rPr>
                        <a:t>324</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1</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325</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598213537"/>
                  </a:ext>
                </a:extLst>
              </a:tr>
              <a:tr h="293719">
                <a:tc vMerge="1">
                  <a:txBody>
                    <a:bodyPr/>
                    <a:lstStyle/>
                    <a:p>
                      <a:endParaRPr lang="en-IN"/>
                    </a:p>
                  </a:txBody>
                  <a:tcPr/>
                </a:tc>
                <a:tc>
                  <a:txBody>
                    <a:bodyPr/>
                    <a:lstStyle/>
                    <a:p>
                      <a:pPr>
                        <a:lnSpc>
                          <a:spcPts val="1600"/>
                        </a:lnSpc>
                        <a:spcAft>
                          <a:spcPts val="0"/>
                        </a:spcAft>
                      </a:pPr>
                      <a:r>
                        <a:rPr lang="en-IN" sz="1700">
                          <a:effectLst/>
                        </a:rPr>
                        <a:t>INDOREDTC</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r">
                        <a:lnSpc>
                          <a:spcPts val="1600"/>
                        </a:lnSpc>
                        <a:spcAft>
                          <a:spcPts val="0"/>
                        </a:spcAft>
                      </a:pPr>
                      <a:r>
                        <a:rPr lang="en-IN" sz="1700">
                          <a:effectLst/>
                        </a:rPr>
                        <a:t>635</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4</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639</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2521727390"/>
                  </a:ext>
                </a:extLst>
              </a:tr>
              <a:tr h="293719">
                <a:tc vMerge="1">
                  <a:txBody>
                    <a:bodyPr/>
                    <a:lstStyle/>
                    <a:p>
                      <a:endParaRPr lang="en-IN"/>
                    </a:p>
                  </a:txBody>
                  <a:tcPr/>
                </a:tc>
                <a:tc>
                  <a:txBody>
                    <a:bodyPr/>
                    <a:lstStyle/>
                    <a:p>
                      <a:pPr>
                        <a:lnSpc>
                          <a:spcPts val="1600"/>
                        </a:lnSpc>
                        <a:spcAft>
                          <a:spcPts val="0"/>
                        </a:spcAft>
                      </a:pPr>
                      <a:r>
                        <a:rPr lang="en-IN" sz="1700">
                          <a:effectLst/>
                        </a:rPr>
                        <a:t>MHOW</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r">
                        <a:lnSpc>
                          <a:spcPts val="1600"/>
                        </a:lnSpc>
                        <a:spcAft>
                          <a:spcPts val="0"/>
                        </a:spcAft>
                      </a:pPr>
                      <a:r>
                        <a:rPr lang="en-IN" sz="1700">
                          <a:effectLst/>
                        </a:rPr>
                        <a:t>325</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dirty="0">
                          <a:effectLst/>
                        </a:rPr>
                        <a:t>2</a:t>
                      </a:r>
                      <a:endParaRPr lang="en-IN"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327</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2403370008"/>
                  </a:ext>
                </a:extLst>
              </a:tr>
              <a:tr h="293719">
                <a:tc vMerge="1">
                  <a:txBody>
                    <a:bodyPr/>
                    <a:lstStyle/>
                    <a:p>
                      <a:endParaRPr lang="en-IN"/>
                    </a:p>
                  </a:txBody>
                  <a:tcPr/>
                </a:tc>
                <a:tc>
                  <a:txBody>
                    <a:bodyPr/>
                    <a:lstStyle/>
                    <a:p>
                      <a:pPr>
                        <a:lnSpc>
                          <a:spcPts val="1600"/>
                        </a:lnSpc>
                        <a:spcAft>
                          <a:spcPts val="0"/>
                        </a:spcAft>
                      </a:pPr>
                      <a:r>
                        <a:rPr lang="en-IN" sz="1700">
                          <a:effectLst/>
                        </a:rPr>
                        <a:t>MRTB_HOSPI</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r">
                        <a:lnSpc>
                          <a:spcPts val="1600"/>
                        </a:lnSpc>
                        <a:spcAft>
                          <a:spcPts val="0"/>
                        </a:spcAft>
                      </a:pPr>
                      <a:r>
                        <a:rPr lang="en-IN" sz="1700">
                          <a:effectLst/>
                        </a:rPr>
                        <a:t>541</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45</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2</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588</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2387339856"/>
                  </a:ext>
                </a:extLst>
              </a:tr>
              <a:tr h="293719">
                <a:tc vMerge="1">
                  <a:txBody>
                    <a:bodyPr/>
                    <a:lstStyle/>
                    <a:p>
                      <a:endParaRPr lang="en-IN"/>
                    </a:p>
                  </a:txBody>
                  <a:tcPr/>
                </a:tc>
                <a:tc>
                  <a:txBody>
                    <a:bodyPr/>
                    <a:lstStyle/>
                    <a:p>
                      <a:pPr>
                        <a:lnSpc>
                          <a:spcPts val="1600"/>
                        </a:lnSpc>
                        <a:spcAft>
                          <a:spcPts val="0"/>
                        </a:spcAft>
                      </a:pPr>
                      <a:r>
                        <a:rPr lang="en-IN" sz="1700">
                          <a:effectLst/>
                        </a:rPr>
                        <a:t>SANWER</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tc>
                <a:tc>
                  <a:txBody>
                    <a:bodyPr/>
                    <a:lstStyle/>
                    <a:p>
                      <a:pPr algn="r">
                        <a:lnSpc>
                          <a:spcPts val="1600"/>
                        </a:lnSpc>
                        <a:spcAft>
                          <a:spcPts val="0"/>
                        </a:spcAft>
                      </a:pPr>
                      <a:r>
                        <a:rPr lang="en-IN" sz="1700">
                          <a:effectLst/>
                        </a:rPr>
                        <a:t>148</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0</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148</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1867198311"/>
                  </a:ext>
                </a:extLst>
              </a:tr>
              <a:tr h="293719">
                <a:tc gridSpan="2">
                  <a:txBody>
                    <a:bodyPr/>
                    <a:lstStyle/>
                    <a:p>
                      <a:pPr>
                        <a:lnSpc>
                          <a:spcPts val="1600"/>
                        </a:lnSpc>
                        <a:spcAft>
                          <a:spcPts val="0"/>
                        </a:spcAft>
                      </a:pPr>
                      <a:r>
                        <a:rPr lang="en-IN" sz="1700">
                          <a:effectLst/>
                        </a:rPr>
                        <a:t>Total</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95691" marR="95691" marT="47846" marB="47846"/>
                </a:tc>
                <a:tc hMerge="1">
                  <a:txBody>
                    <a:bodyPr/>
                    <a:lstStyle/>
                    <a:p>
                      <a:endParaRPr lang="en-IN"/>
                    </a:p>
                  </a:txBody>
                  <a:tcPr/>
                </a:tc>
                <a:tc>
                  <a:txBody>
                    <a:bodyPr/>
                    <a:lstStyle/>
                    <a:p>
                      <a:pPr algn="r">
                        <a:lnSpc>
                          <a:spcPts val="1600"/>
                        </a:lnSpc>
                        <a:spcAft>
                          <a:spcPts val="0"/>
                        </a:spcAft>
                      </a:pPr>
                      <a:r>
                        <a:rPr lang="en-IN" sz="1700">
                          <a:effectLst/>
                        </a:rPr>
                        <a:t>3204</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56</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a:effectLst/>
                        </a:rPr>
                        <a:t>2</a:t>
                      </a:r>
                      <a:endParaRPr lang="en-IN" sz="250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tc>
                  <a:txBody>
                    <a:bodyPr/>
                    <a:lstStyle/>
                    <a:p>
                      <a:pPr algn="r">
                        <a:lnSpc>
                          <a:spcPts val="1600"/>
                        </a:lnSpc>
                        <a:spcAft>
                          <a:spcPts val="0"/>
                        </a:spcAft>
                      </a:pPr>
                      <a:r>
                        <a:rPr lang="en-IN" sz="1700" dirty="0">
                          <a:effectLst/>
                        </a:rPr>
                        <a:t>3262</a:t>
                      </a:r>
                      <a:endParaRPr lang="en-IN" sz="2500" dirty="0">
                        <a:effectLst/>
                        <a:latin typeface="Calibri" panose="020F0502020204030204" pitchFamily="34" charset="0"/>
                        <a:ea typeface="Calibri" panose="020F0502020204030204" pitchFamily="34" charset="0"/>
                        <a:cs typeface="Times New Roman" panose="02020603050405020304" pitchFamily="18" charset="0"/>
                      </a:endParaRPr>
                    </a:p>
                  </a:txBody>
                  <a:tcPr marL="19936" marR="19936" marT="19936" marB="19936" anchor="ctr"/>
                </a:tc>
                <a:extLst>
                  <a:ext uri="{0D108BD9-81ED-4DB2-BD59-A6C34878D82A}">
                    <a16:rowId xmlns:a16="http://schemas.microsoft.com/office/drawing/2014/main" xmlns="" val="66785750"/>
                  </a:ext>
                </a:extLst>
              </a:tr>
            </a:tbl>
          </a:graphicData>
        </a:graphic>
      </p:graphicFrame>
    </p:spTree>
    <p:extLst>
      <p:ext uri="{BB962C8B-B14F-4D97-AF65-F5344CB8AC3E}">
        <p14:creationId xmlns:p14="http://schemas.microsoft.com/office/powerpoint/2010/main" val="10283361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dirty="0"/>
              <a:t>Burden of TB</a:t>
            </a:r>
          </a:p>
        </p:txBody>
      </p:sp>
      <p:graphicFrame>
        <p:nvGraphicFramePr>
          <p:cNvPr id="4" name="Content Placeholder 3"/>
          <p:cNvGraphicFramePr>
            <a:graphicFrameLocks noGrp="1"/>
          </p:cNvGraphicFramePr>
          <p:nvPr>
            <p:ph idx="1"/>
            <p:extLst/>
          </p:nvPr>
        </p:nvGraphicFramePr>
        <p:xfrm>
          <a:off x="1277803" y="1825625"/>
          <a:ext cx="9636391" cy="4373020"/>
        </p:xfrm>
        <a:graphic>
          <a:graphicData uri="http://schemas.openxmlformats.org/drawingml/2006/table">
            <a:tbl>
              <a:tblPr firstRow="1" bandRow="1">
                <a:tableStyleId>{8EC20E35-A176-4012-BC5E-935CFFF8708E}</a:tableStyleId>
              </a:tblPr>
              <a:tblGrid>
                <a:gridCol w="1709630">
                  <a:extLst>
                    <a:ext uri="{9D8B030D-6E8A-4147-A177-3AD203B41FA5}">
                      <a16:colId xmlns:a16="http://schemas.microsoft.com/office/drawing/2014/main" xmlns="" val="51175485"/>
                    </a:ext>
                  </a:extLst>
                </a:gridCol>
                <a:gridCol w="1811974">
                  <a:extLst>
                    <a:ext uri="{9D8B030D-6E8A-4147-A177-3AD203B41FA5}">
                      <a16:colId xmlns:a16="http://schemas.microsoft.com/office/drawing/2014/main" xmlns="" val="271514901"/>
                    </a:ext>
                  </a:extLst>
                </a:gridCol>
                <a:gridCol w="1055467">
                  <a:extLst>
                    <a:ext uri="{9D8B030D-6E8A-4147-A177-3AD203B41FA5}">
                      <a16:colId xmlns:a16="http://schemas.microsoft.com/office/drawing/2014/main" xmlns="" val="1887568794"/>
                    </a:ext>
                  </a:extLst>
                </a:gridCol>
                <a:gridCol w="2001927">
                  <a:extLst>
                    <a:ext uri="{9D8B030D-6E8A-4147-A177-3AD203B41FA5}">
                      <a16:colId xmlns:a16="http://schemas.microsoft.com/office/drawing/2014/main" xmlns="" val="1150800514"/>
                    </a:ext>
                  </a:extLst>
                </a:gridCol>
                <a:gridCol w="2001927">
                  <a:extLst>
                    <a:ext uri="{9D8B030D-6E8A-4147-A177-3AD203B41FA5}">
                      <a16:colId xmlns:a16="http://schemas.microsoft.com/office/drawing/2014/main" xmlns="" val="2903701795"/>
                    </a:ext>
                  </a:extLst>
                </a:gridCol>
                <a:gridCol w="1055466">
                  <a:extLst>
                    <a:ext uri="{9D8B030D-6E8A-4147-A177-3AD203B41FA5}">
                      <a16:colId xmlns:a16="http://schemas.microsoft.com/office/drawing/2014/main" xmlns="" val="2011494136"/>
                    </a:ext>
                  </a:extLst>
                </a:gridCol>
              </a:tblGrid>
              <a:tr h="301115">
                <a:tc gridSpan="6">
                  <a:txBody>
                    <a:bodyPr/>
                    <a:lstStyle/>
                    <a:p>
                      <a:pPr algn="ctr">
                        <a:lnSpc>
                          <a:spcPts val="1600"/>
                        </a:lnSpc>
                        <a:spcAft>
                          <a:spcPts val="0"/>
                        </a:spcAft>
                      </a:pPr>
                      <a:r>
                        <a:rPr lang="en-IN" sz="1900" dirty="0" err="1">
                          <a:effectLst/>
                        </a:rPr>
                        <a:t>Patient_Type</a:t>
                      </a:r>
                      <a:r>
                        <a:rPr lang="en-IN" sz="1900" dirty="0">
                          <a:effectLst/>
                        </a:rPr>
                        <a:t> * Regimen</a:t>
                      </a:r>
                      <a:endParaRPr lang="en-IN" sz="2900" dirty="0">
                        <a:effectLst/>
                        <a:latin typeface="Calibri" panose="020F0502020204030204" pitchFamily="34" charset="0"/>
                        <a:ea typeface="Calibri" panose="020F0502020204030204" pitchFamily="34" charset="0"/>
                        <a:cs typeface="Times New Roman" panose="02020603050405020304" pitchFamily="18" charset="0"/>
                      </a:endParaRPr>
                    </a:p>
                  </a:txBody>
                  <a:tcPr marL="95803" marR="95803" marT="47902" marB="47902"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005666522"/>
                  </a:ext>
                </a:extLst>
              </a:tr>
              <a:tr h="349416">
                <a:tc>
                  <a:txBody>
                    <a:bodyPr/>
                    <a:lstStyle/>
                    <a:p>
                      <a:pPr>
                        <a:lnSpc>
                          <a:spcPts val="1600"/>
                        </a:lnSpc>
                        <a:spcAft>
                          <a:spcPts val="0"/>
                        </a:spcAft>
                      </a:pPr>
                      <a:r>
                        <a:rPr lang="en-IN" sz="1900">
                          <a:effectLst/>
                        </a:rPr>
                        <a:t>Count</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b"/>
                </a:tc>
                <a:tc>
                  <a:txBody>
                    <a:bodyPr/>
                    <a:lstStyle/>
                    <a:p>
                      <a:pPr>
                        <a:lnSpc>
                          <a:spcPct val="115000"/>
                        </a:lnSpc>
                        <a:spcAft>
                          <a:spcPts val="0"/>
                        </a:spcAft>
                      </a:pPr>
                      <a:r>
                        <a:rPr lang="en-IN" sz="19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0" marB="0" anchor="ctr"/>
                </a:tc>
                <a:tc>
                  <a:txBody>
                    <a:bodyPr/>
                    <a:lstStyle/>
                    <a:p>
                      <a:pPr>
                        <a:lnSpc>
                          <a:spcPct val="115000"/>
                        </a:lnSpc>
                        <a:spcAft>
                          <a:spcPts val="0"/>
                        </a:spcAft>
                      </a:pPr>
                      <a:r>
                        <a:rPr lang="en-IN" sz="19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0" marB="0" anchor="ctr"/>
                </a:tc>
                <a:tc>
                  <a:txBody>
                    <a:bodyPr/>
                    <a:lstStyle/>
                    <a:p>
                      <a:pPr>
                        <a:lnSpc>
                          <a:spcPct val="115000"/>
                        </a:lnSpc>
                        <a:spcAft>
                          <a:spcPts val="0"/>
                        </a:spcAft>
                      </a:pPr>
                      <a:r>
                        <a:rPr lang="en-IN" sz="19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0" marB="0" anchor="ctr"/>
                </a:tc>
                <a:tc>
                  <a:txBody>
                    <a:bodyPr/>
                    <a:lstStyle/>
                    <a:p>
                      <a:pPr>
                        <a:lnSpc>
                          <a:spcPct val="115000"/>
                        </a:lnSpc>
                        <a:spcAft>
                          <a:spcPts val="0"/>
                        </a:spcAft>
                      </a:pPr>
                      <a:r>
                        <a:rPr lang="en-IN" sz="19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0" marB="0" anchor="ctr"/>
                </a:tc>
                <a:tc>
                  <a:txBody>
                    <a:bodyPr/>
                    <a:lstStyle/>
                    <a:p>
                      <a:pPr>
                        <a:lnSpc>
                          <a:spcPct val="115000"/>
                        </a:lnSpc>
                        <a:spcAft>
                          <a:spcPts val="0"/>
                        </a:spcAft>
                      </a:pPr>
                      <a:r>
                        <a:rPr lang="en-IN" sz="19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0" marB="0" anchor="ctr"/>
                </a:tc>
                <a:extLst>
                  <a:ext uri="{0D108BD9-81ED-4DB2-BD59-A6C34878D82A}">
                    <a16:rowId xmlns:a16="http://schemas.microsoft.com/office/drawing/2014/main" xmlns="" val="2728827405"/>
                  </a:ext>
                </a:extLst>
              </a:tr>
              <a:tr h="631371">
                <a:tc>
                  <a:txBody>
                    <a:bodyPr/>
                    <a:lstStyle/>
                    <a:p>
                      <a:pPr>
                        <a:lnSpc>
                          <a:spcPct val="115000"/>
                        </a:lnSpc>
                        <a:spcAft>
                          <a:spcPts val="0"/>
                        </a:spcAft>
                      </a:pPr>
                      <a:r>
                        <a:rPr lang="en-IN" sz="19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0" marB="0" anchor="ctr"/>
                </a:tc>
                <a:tc>
                  <a:txBody>
                    <a:bodyPr/>
                    <a:lstStyle/>
                    <a:p>
                      <a:pPr>
                        <a:lnSpc>
                          <a:spcPct val="115000"/>
                        </a:lnSpc>
                        <a:spcAft>
                          <a:spcPts val="0"/>
                        </a:spcAft>
                      </a:pPr>
                      <a:r>
                        <a:rPr lang="en-IN" sz="34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gridSpan="3">
                  <a:txBody>
                    <a:bodyPr/>
                    <a:lstStyle/>
                    <a:p>
                      <a:pPr algn="ctr">
                        <a:lnSpc>
                          <a:spcPts val="1600"/>
                        </a:lnSpc>
                        <a:spcAft>
                          <a:spcPts val="0"/>
                        </a:spcAft>
                      </a:pPr>
                      <a:r>
                        <a:rPr lang="en-IN" sz="1900">
                          <a:effectLst/>
                        </a:rPr>
                        <a:t>Regimen</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95803" marR="95803" marT="47902" marB="47902" anchor="b"/>
                </a:tc>
                <a:tc hMerge="1">
                  <a:txBody>
                    <a:bodyPr/>
                    <a:lstStyle/>
                    <a:p>
                      <a:endParaRPr lang="en-IN"/>
                    </a:p>
                  </a:txBody>
                  <a:tcPr/>
                </a:tc>
                <a:tc hMerge="1">
                  <a:txBody>
                    <a:bodyPr/>
                    <a:lstStyle/>
                    <a:p>
                      <a:endParaRPr lang="en-IN"/>
                    </a:p>
                  </a:txBody>
                  <a:tcPr/>
                </a:tc>
                <a:tc rowSpan="2">
                  <a:txBody>
                    <a:bodyPr/>
                    <a:lstStyle/>
                    <a:p>
                      <a:pPr algn="ctr">
                        <a:lnSpc>
                          <a:spcPts val="1600"/>
                        </a:lnSpc>
                        <a:spcAft>
                          <a:spcPts val="0"/>
                        </a:spcAft>
                      </a:pPr>
                      <a:r>
                        <a:rPr lang="en-IN" sz="1900">
                          <a:effectLst/>
                        </a:rPr>
                        <a:t>Total</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95803" marR="95803" marT="47902" marB="47902" anchor="b"/>
                </a:tc>
                <a:extLst>
                  <a:ext uri="{0D108BD9-81ED-4DB2-BD59-A6C34878D82A}">
                    <a16:rowId xmlns:a16="http://schemas.microsoft.com/office/drawing/2014/main" xmlns="" val="2887467050"/>
                  </a:ext>
                </a:extLst>
              </a:tr>
              <a:tr h="631371">
                <a:tc>
                  <a:txBody>
                    <a:bodyPr/>
                    <a:lstStyle/>
                    <a:p>
                      <a:pPr>
                        <a:lnSpc>
                          <a:spcPct val="115000"/>
                        </a:lnSpc>
                        <a:spcAft>
                          <a:spcPts val="0"/>
                        </a:spcAft>
                      </a:pPr>
                      <a:r>
                        <a:rPr lang="en-IN" sz="3400" dirty="0">
                          <a:effectLst/>
                        </a:rPr>
                        <a:t> </a:t>
                      </a:r>
                      <a:endParaRPr lang="en-IN" sz="2900" dirty="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nSpc>
                          <a:spcPct val="115000"/>
                        </a:lnSpc>
                        <a:spcAft>
                          <a:spcPts val="0"/>
                        </a:spcAft>
                      </a:pPr>
                      <a:r>
                        <a:rPr lang="en-IN" sz="34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gn="ctr">
                        <a:lnSpc>
                          <a:spcPct val="115000"/>
                        </a:lnSpc>
                        <a:spcAft>
                          <a:spcPts val="0"/>
                        </a:spcAft>
                      </a:pPr>
                      <a:r>
                        <a:rPr lang="en-IN" sz="34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b"/>
                </a:tc>
                <a:tc>
                  <a:txBody>
                    <a:bodyPr/>
                    <a:lstStyle/>
                    <a:p>
                      <a:pPr algn="ctr">
                        <a:lnSpc>
                          <a:spcPts val="1600"/>
                        </a:lnSpc>
                        <a:spcAft>
                          <a:spcPts val="0"/>
                        </a:spcAft>
                      </a:pPr>
                      <a:r>
                        <a:rPr lang="en-IN" sz="1900">
                          <a:effectLst/>
                        </a:rPr>
                        <a:t>Regimen for MDR/RR TB</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b"/>
                </a:tc>
                <a:tc>
                  <a:txBody>
                    <a:bodyPr/>
                    <a:lstStyle/>
                    <a:p>
                      <a:pPr algn="ctr">
                        <a:lnSpc>
                          <a:spcPts val="1600"/>
                        </a:lnSpc>
                        <a:spcAft>
                          <a:spcPts val="0"/>
                        </a:spcAft>
                      </a:pPr>
                      <a:r>
                        <a:rPr lang="en-IN" sz="1900">
                          <a:effectLst/>
                        </a:rPr>
                        <a:t>Regimen for XDR TB</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b"/>
                </a:tc>
                <a:tc vMerge="1">
                  <a:txBody>
                    <a:bodyPr/>
                    <a:lstStyle/>
                    <a:p>
                      <a:endParaRPr lang="en-IN"/>
                    </a:p>
                  </a:txBody>
                  <a:tcPr/>
                </a:tc>
                <a:extLst>
                  <a:ext uri="{0D108BD9-81ED-4DB2-BD59-A6C34878D82A}">
                    <a16:rowId xmlns:a16="http://schemas.microsoft.com/office/drawing/2014/main" xmlns="" val="3853528175"/>
                  </a:ext>
                </a:extLst>
              </a:tr>
              <a:tr h="631371">
                <a:tc rowSpan="6">
                  <a:txBody>
                    <a:bodyPr/>
                    <a:lstStyle/>
                    <a:p>
                      <a:pPr>
                        <a:lnSpc>
                          <a:spcPts val="1600"/>
                        </a:lnSpc>
                        <a:spcAft>
                          <a:spcPts val="0"/>
                        </a:spcAft>
                      </a:pPr>
                      <a:r>
                        <a:rPr lang="en-IN" sz="1900" err="1">
                          <a:effectLst/>
                        </a:rPr>
                        <a:t>Pat_Type</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95803" marR="95803" marT="47902" marB="47902"/>
                </a:tc>
                <a:tc>
                  <a:txBody>
                    <a:bodyPr/>
                    <a:lstStyle/>
                    <a:p>
                      <a:pPr>
                        <a:lnSpc>
                          <a:spcPct val="115000"/>
                        </a:lnSpc>
                        <a:spcAft>
                          <a:spcPts val="0"/>
                        </a:spcAft>
                      </a:pPr>
                      <a:r>
                        <a:rPr lang="en-IN" sz="3400">
                          <a:effectLst/>
                        </a:rPr>
                        <a:t> </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gn="r">
                        <a:lnSpc>
                          <a:spcPts val="1600"/>
                        </a:lnSpc>
                        <a:spcAft>
                          <a:spcPts val="0"/>
                        </a:spcAft>
                      </a:pPr>
                      <a:r>
                        <a:rPr lang="en-IN" sz="1900">
                          <a:effectLst/>
                        </a:rPr>
                        <a:t>334</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52</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2</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388</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extLst>
                  <a:ext uri="{0D108BD9-81ED-4DB2-BD59-A6C34878D82A}">
                    <a16:rowId xmlns:a16="http://schemas.microsoft.com/office/drawing/2014/main" xmlns="" val="2504067905"/>
                  </a:ext>
                </a:extLst>
              </a:tr>
              <a:tr h="301115">
                <a:tc vMerge="1">
                  <a:txBody>
                    <a:bodyPr/>
                    <a:lstStyle/>
                    <a:p>
                      <a:endParaRPr lang="en-IN"/>
                    </a:p>
                  </a:txBody>
                  <a:tcPr/>
                </a:tc>
                <a:tc>
                  <a:txBody>
                    <a:bodyPr/>
                    <a:lstStyle/>
                    <a:p>
                      <a:pPr>
                        <a:lnSpc>
                          <a:spcPts val="1600"/>
                        </a:lnSpc>
                        <a:spcAft>
                          <a:spcPts val="0"/>
                        </a:spcAft>
                      </a:pPr>
                      <a:r>
                        <a:rPr lang="en-IN" sz="1900">
                          <a:effectLst/>
                        </a:rPr>
                        <a:t>New</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gn="r">
                        <a:lnSpc>
                          <a:spcPts val="1600"/>
                        </a:lnSpc>
                        <a:spcAft>
                          <a:spcPts val="0"/>
                        </a:spcAft>
                      </a:pPr>
                      <a:r>
                        <a:rPr lang="en-IN" sz="1900">
                          <a:effectLst/>
                        </a:rPr>
                        <a:t>2481</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1</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2482</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extLst>
                  <a:ext uri="{0D108BD9-81ED-4DB2-BD59-A6C34878D82A}">
                    <a16:rowId xmlns:a16="http://schemas.microsoft.com/office/drawing/2014/main" xmlns="" val="1643826478"/>
                  </a:ext>
                </a:extLst>
              </a:tr>
              <a:tr h="301115">
                <a:tc vMerge="1">
                  <a:txBody>
                    <a:bodyPr/>
                    <a:lstStyle/>
                    <a:p>
                      <a:endParaRPr lang="en-IN"/>
                    </a:p>
                  </a:txBody>
                  <a:tcPr/>
                </a:tc>
                <a:tc>
                  <a:txBody>
                    <a:bodyPr/>
                    <a:lstStyle/>
                    <a:p>
                      <a:pPr>
                        <a:lnSpc>
                          <a:spcPts val="1600"/>
                        </a:lnSpc>
                        <a:spcAft>
                          <a:spcPts val="0"/>
                        </a:spcAft>
                      </a:pPr>
                      <a:r>
                        <a:rPr lang="en-IN" sz="1900">
                          <a:effectLst/>
                        </a:rPr>
                        <a:t>Relapse</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gn="r">
                        <a:lnSpc>
                          <a:spcPts val="1600"/>
                        </a:lnSpc>
                        <a:spcAft>
                          <a:spcPts val="0"/>
                        </a:spcAft>
                      </a:pPr>
                      <a:r>
                        <a:rPr lang="en-IN" sz="1900">
                          <a:effectLst/>
                        </a:rPr>
                        <a:t>102</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3</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105</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extLst>
                  <a:ext uri="{0D108BD9-81ED-4DB2-BD59-A6C34878D82A}">
                    <a16:rowId xmlns:a16="http://schemas.microsoft.com/office/drawing/2014/main" xmlns="" val="2164532183"/>
                  </a:ext>
                </a:extLst>
              </a:tr>
              <a:tr h="301115">
                <a:tc vMerge="1">
                  <a:txBody>
                    <a:bodyPr/>
                    <a:lstStyle/>
                    <a:p>
                      <a:endParaRPr lang="en-IN"/>
                    </a:p>
                  </a:txBody>
                  <a:tcPr/>
                </a:tc>
                <a:tc>
                  <a:txBody>
                    <a:bodyPr/>
                    <a:lstStyle/>
                    <a:p>
                      <a:pPr>
                        <a:lnSpc>
                          <a:spcPts val="1600"/>
                        </a:lnSpc>
                        <a:spcAft>
                          <a:spcPts val="0"/>
                        </a:spcAft>
                      </a:pPr>
                      <a:r>
                        <a:rPr lang="en-IN" sz="1900">
                          <a:effectLst/>
                        </a:rPr>
                        <a:t>Retreatment</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gn="r">
                        <a:lnSpc>
                          <a:spcPts val="1600"/>
                        </a:lnSpc>
                        <a:spcAft>
                          <a:spcPts val="0"/>
                        </a:spcAft>
                      </a:pPr>
                      <a:r>
                        <a:rPr lang="en-IN" sz="1900">
                          <a:effectLst/>
                        </a:rPr>
                        <a:t>186</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186</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extLst>
                  <a:ext uri="{0D108BD9-81ED-4DB2-BD59-A6C34878D82A}">
                    <a16:rowId xmlns:a16="http://schemas.microsoft.com/office/drawing/2014/main" xmlns="" val="3910354626"/>
                  </a:ext>
                </a:extLst>
              </a:tr>
              <a:tr h="301115">
                <a:tc vMerge="1">
                  <a:txBody>
                    <a:bodyPr/>
                    <a:lstStyle/>
                    <a:p>
                      <a:endParaRPr lang="en-IN"/>
                    </a:p>
                  </a:txBody>
                  <a:tcPr/>
                </a:tc>
                <a:tc>
                  <a:txBody>
                    <a:bodyPr/>
                    <a:lstStyle/>
                    <a:p>
                      <a:pPr>
                        <a:lnSpc>
                          <a:spcPts val="1600"/>
                        </a:lnSpc>
                        <a:spcAft>
                          <a:spcPts val="0"/>
                        </a:spcAft>
                      </a:pPr>
                      <a:r>
                        <a:rPr lang="en-IN" sz="1900">
                          <a:effectLst/>
                        </a:rPr>
                        <a:t>Treatment A</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gn="r">
                        <a:lnSpc>
                          <a:spcPts val="1600"/>
                        </a:lnSpc>
                        <a:spcAft>
                          <a:spcPts val="0"/>
                        </a:spcAft>
                      </a:pPr>
                      <a:r>
                        <a:rPr lang="en-IN" sz="1900">
                          <a:effectLst/>
                        </a:rPr>
                        <a:t>11</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11</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extLst>
                  <a:ext uri="{0D108BD9-81ED-4DB2-BD59-A6C34878D82A}">
                    <a16:rowId xmlns:a16="http://schemas.microsoft.com/office/drawing/2014/main" xmlns="" val="621702733"/>
                  </a:ext>
                </a:extLst>
              </a:tr>
              <a:tr h="301115">
                <a:tc vMerge="1">
                  <a:txBody>
                    <a:bodyPr/>
                    <a:lstStyle/>
                    <a:p>
                      <a:endParaRPr lang="en-IN"/>
                    </a:p>
                  </a:txBody>
                  <a:tcPr/>
                </a:tc>
                <a:tc>
                  <a:txBody>
                    <a:bodyPr/>
                    <a:lstStyle/>
                    <a:p>
                      <a:pPr>
                        <a:lnSpc>
                          <a:spcPts val="1600"/>
                        </a:lnSpc>
                        <a:spcAft>
                          <a:spcPts val="0"/>
                        </a:spcAft>
                      </a:pPr>
                      <a:r>
                        <a:rPr lang="en-IN" sz="1900">
                          <a:effectLst/>
                        </a:rPr>
                        <a:t>Treatment a</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tc>
                <a:tc>
                  <a:txBody>
                    <a:bodyPr/>
                    <a:lstStyle/>
                    <a:p>
                      <a:pPr algn="r">
                        <a:lnSpc>
                          <a:spcPts val="1600"/>
                        </a:lnSpc>
                        <a:spcAft>
                          <a:spcPts val="0"/>
                        </a:spcAft>
                      </a:pPr>
                      <a:r>
                        <a:rPr lang="en-IN" sz="1900">
                          <a:effectLst/>
                        </a:rPr>
                        <a:t>90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90</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extLst>
                  <a:ext uri="{0D108BD9-81ED-4DB2-BD59-A6C34878D82A}">
                    <a16:rowId xmlns:a16="http://schemas.microsoft.com/office/drawing/2014/main" xmlns="" val="3708803040"/>
                  </a:ext>
                </a:extLst>
              </a:tr>
              <a:tr h="301115">
                <a:tc gridSpan="2">
                  <a:txBody>
                    <a:bodyPr/>
                    <a:lstStyle/>
                    <a:p>
                      <a:pPr>
                        <a:lnSpc>
                          <a:spcPts val="1600"/>
                        </a:lnSpc>
                        <a:spcAft>
                          <a:spcPts val="0"/>
                        </a:spcAft>
                      </a:pPr>
                      <a:r>
                        <a:rPr lang="en-IN" sz="1900">
                          <a:effectLst/>
                        </a:rPr>
                        <a:t>Total</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95803" marR="95803" marT="47902" marB="47902"/>
                </a:tc>
                <a:tc hMerge="1">
                  <a:txBody>
                    <a:bodyPr/>
                    <a:lstStyle/>
                    <a:p>
                      <a:endParaRPr lang="en-IN"/>
                    </a:p>
                  </a:txBody>
                  <a:tcPr/>
                </a:tc>
                <a:tc>
                  <a:txBody>
                    <a:bodyPr/>
                    <a:lstStyle/>
                    <a:p>
                      <a:pPr algn="r">
                        <a:lnSpc>
                          <a:spcPts val="1600"/>
                        </a:lnSpc>
                        <a:spcAft>
                          <a:spcPts val="0"/>
                        </a:spcAft>
                      </a:pPr>
                      <a:r>
                        <a:rPr lang="en-IN" sz="1900">
                          <a:effectLst/>
                        </a:rPr>
                        <a:t>3204</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56</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a:effectLst/>
                        </a:rPr>
                        <a:t>2</a:t>
                      </a:r>
                      <a:endParaRPr lang="en-IN" sz="290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tc>
                  <a:txBody>
                    <a:bodyPr/>
                    <a:lstStyle/>
                    <a:p>
                      <a:pPr algn="r">
                        <a:lnSpc>
                          <a:spcPts val="1600"/>
                        </a:lnSpc>
                        <a:spcAft>
                          <a:spcPts val="0"/>
                        </a:spcAft>
                      </a:pPr>
                      <a:r>
                        <a:rPr lang="en-IN" sz="1900" dirty="0">
                          <a:effectLst/>
                        </a:rPr>
                        <a:t>3262</a:t>
                      </a:r>
                      <a:endParaRPr lang="en-IN" sz="2900" dirty="0">
                        <a:effectLst/>
                        <a:latin typeface="Calibri" panose="020F0502020204030204" pitchFamily="34" charset="0"/>
                        <a:ea typeface="Calibri" panose="020F0502020204030204" pitchFamily="34" charset="0"/>
                        <a:cs typeface="Times New Roman" panose="02020603050405020304" pitchFamily="18" charset="0"/>
                      </a:endParaRPr>
                    </a:p>
                  </a:txBody>
                  <a:tcPr marL="19959" marR="19959" marT="19959" marB="19959" anchor="ctr"/>
                </a:tc>
                <a:extLst>
                  <a:ext uri="{0D108BD9-81ED-4DB2-BD59-A6C34878D82A}">
                    <a16:rowId xmlns:a16="http://schemas.microsoft.com/office/drawing/2014/main" xmlns="" val="499578748"/>
                  </a:ext>
                </a:extLst>
              </a:tr>
            </a:tbl>
          </a:graphicData>
        </a:graphic>
      </p:graphicFrame>
    </p:spTree>
    <p:extLst>
      <p:ext uri="{BB962C8B-B14F-4D97-AF65-F5344CB8AC3E}">
        <p14:creationId xmlns:p14="http://schemas.microsoft.com/office/powerpoint/2010/main" val="2103402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1" name="Straight Connector 10">
            <a:extLst>
              <a:ext uri="{FF2B5EF4-FFF2-40B4-BE49-F238E27FC236}">
                <a16:creationId xmlns:a16="http://schemas.microsoft.com/office/drawing/2014/main" xmlns=""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 y="318966"/>
            <a:ext cx="11496821" cy="3892041"/>
          </a:xfrm>
          <a:prstGeom prst="rect">
            <a:avLst/>
          </a:prstGeom>
        </p:spPr>
      </p:pic>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kern="1200" dirty="0">
                <a:solidFill>
                  <a:srgbClr val="FFFFFF"/>
                </a:solidFill>
                <a:latin typeface="+mj-lt"/>
                <a:ea typeface="+mj-ea"/>
                <a:cs typeface="+mj-cs"/>
              </a:rPr>
              <a:t>TB with HIV Status</a:t>
            </a:r>
          </a:p>
        </p:txBody>
      </p:sp>
      <p:sp>
        <p:nvSpPr>
          <p:cNvPr id="3" name="Content Placeholder 2"/>
          <p:cNvSpPr>
            <a:spLocks noGrp="1"/>
          </p:cNvSpPr>
          <p:nvPr>
            <p:ph idx="1"/>
          </p:nvPr>
        </p:nvSpPr>
        <p:spPr>
          <a:xfrm>
            <a:off x="1339362" y="5815698"/>
            <a:ext cx="9144000" cy="420001"/>
          </a:xfrm>
        </p:spPr>
        <p:txBody>
          <a:bodyPr vert="horz" lIns="91440" tIns="45720" rIns="91440" bIns="45720" rtlCol="0">
            <a:normAutofit/>
          </a:bodyPr>
          <a:lstStyle/>
          <a:p>
            <a:pPr marL="0" indent="0" algn="ctr">
              <a:buNone/>
            </a:pPr>
            <a:r>
              <a:rPr lang="en-US" sz="2000" kern="1200" dirty="0">
                <a:solidFill>
                  <a:srgbClr val="E7E6E6"/>
                </a:solidFill>
                <a:latin typeface="+mn-lt"/>
                <a:ea typeface="+mn-ea"/>
                <a:cs typeface="+mn-cs"/>
              </a:rPr>
              <a:t>45% HIV patient were prone to become MDR and sensitive to rifampicin</a:t>
            </a:r>
          </a:p>
        </p:txBody>
      </p:sp>
    </p:spTree>
    <p:extLst>
      <p:ext uri="{BB962C8B-B14F-4D97-AF65-F5344CB8AC3E}">
        <p14:creationId xmlns:p14="http://schemas.microsoft.com/office/powerpoint/2010/main" val="103259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dirty="0"/>
              <a:t>TB with HIV – Unit Wise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80512518"/>
              </p:ext>
            </p:extLst>
          </p:nvPr>
        </p:nvGraphicFramePr>
        <p:xfrm>
          <a:off x="838200" y="2715668"/>
          <a:ext cx="10515596" cy="2627227"/>
        </p:xfrm>
        <a:graphic>
          <a:graphicData uri="http://schemas.openxmlformats.org/drawingml/2006/table">
            <a:tbl>
              <a:tblPr firstRow="1" bandRow="1">
                <a:tableStyleId>{8EC20E35-A176-4012-BC5E-935CFFF8708E}</a:tableStyleId>
              </a:tblPr>
              <a:tblGrid>
                <a:gridCol w="1292681">
                  <a:extLst>
                    <a:ext uri="{9D8B030D-6E8A-4147-A177-3AD203B41FA5}">
                      <a16:colId xmlns:a16="http://schemas.microsoft.com/office/drawing/2014/main" xmlns="" val="260876026"/>
                    </a:ext>
                  </a:extLst>
                </a:gridCol>
                <a:gridCol w="979529">
                  <a:extLst>
                    <a:ext uri="{9D8B030D-6E8A-4147-A177-3AD203B41FA5}">
                      <a16:colId xmlns:a16="http://schemas.microsoft.com/office/drawing/2014/main" xmlns="" val="335178830"/>
                    </a:ext>
                  </a:extLst>
                </a:gridCol>
                <a:gridCol w="1079899">
                  <a:extLst>
                    <a:ext uri="{9D8B030D-6E8A-4147-A177-3AD203B41FA5}">
                      <a16:colId xmlns:a16="http://schemas.microsoft.com/office/drawing/2014/main" xmlns="" val="233055409"/>
                    </a:ext>
                  </a:extLst>
                </a:gridCol>
                <a:gridCol w="1042829">
                  <a:extLst>
                    <a:ext uri="{9D8B030D-6E8A-4147-A177-3AD203B41FA5}">
                      <a16:colId xmlns:a16="http://schemas.microsoft.com/office/drawing/2014/main" xmlns="" val="1893224813"/>
                    </a:ext>
                  </a:extLst>
                </a:gridCol>
                <a:gridCol w="1320550">
                  <a:extLst>
                    <a:ext uri="{9D8B030D-6E8A-4147-A177-3AD203B41FA5}">
                      <a16:colId xmlns:a16="http://schemas.microsoft.com/office/drawing/2014/main" xmlns="" val="2961537246"/>
                    </a:ext>
                  </a:extLst>
                </a:gridCol>
                <a:gridCol w="1048208">
                  <a:extLst>
                    <a:ext uri="{9D8B030D-6E8A-4147-A177-3AD203B41FA5}">
                      <a16:colId xmlns:a16="http://schemas.microsoft.com/office/drawing/2014/main" xmlns="" val="3470843226"/>
                    </a:ext>
                  </a:extLst>
                </a:gridCol>
                <a:gridCol w="1042829">
                  <a:extLst>
                    <a:ext uri="{9D8B030D-6E8A-4147-A177-3AD203B41FA5}">
                      <a16:colId xmlns:a16="http://schemas.microsoft.com/office/drawing/2014/main" xmlns="" val="577454074"/>
                    </a:ext>
                  </a:extLst>
                </a:gridCol>
                <a:gridCol w="1164094">
                  <a:extLst>
                    <a:ext uri="{9D8B030D-6E8A-4147-A177-3AD203B41FA5}">
                      <a16:colId xmlns:a16="http://schemas.microsoft.com/office/drawing/2014/main" xmlns="" val="2714238224"/>
                    </a:ext>
                  </a:extLst>
                </a:gridCol>
                <a:gridCol w="820610">
                  <a:extLst>
                    <a:ext uri="{9D8B030D-6E8A-4147-A177-3AD203B41FA5}">
                      <a16:colId xmlns:a16="http://schemas.microsoft.com/office/drawing/2014/main" xmlns="" val="3401517996"/>
                    </a:ext>
                  </a:extLst>
                </a:gridCol>
                <a:gridCol w="724367">
                  <a:extLst>
                    <a:ext uri="{9D8B030D-6E8A-4147-A177-3AD203B41FA5}">
                      <a16:colId xmlns:a16="http://schemas.microsoft.com/office/drawing/2014/main" xmlns="" val="2366563626"/>
                    </a:ext>
                  </a:extLst>
                </a:gridCol>
              </a:tblGrid>
              <a:tr h="259876">
                <a:tc gridSpan="10">
                  <a:txBody>
                    <a:bodyPr/>
                    <a:lstStyle/>
                    <a:p>
                      <a:pPr algn="ctr">
                        <a:lnSpc>
                          <a:spcPts val="1600"/>
                        </a:lnSpc>
                        <a:spcAft>
                          <a:spcPts val="0"/>
                        </a:spcAft>
                      </a:pPr>
                      <a:r>
                        <a:rPr lang="en-IN" sz="1500">
                          <a:effectLst/>
                        </a:rPr>
                        <a:t>HIV_Stat_Code * TB_Un_cod Crosstabulation</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84666" marR="84666" marT="42333" marB="42333"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2892228222"/>
                  </a:ext>
                </a:extLst>
              </a:tr>
              <a:tr h="278221">
                <a:tc>
                  <a:txBody>
                    <a:bodyPr/>
                    <a:lstStyle/>
                    <a:p>
                      <a:pPr>
                        <a:lnSpc>
                          <a:spcPts val="1600"/>
                        </a:lnSpc>
                        <a:spcAft>
                          <a:spcPts val="0"/>
                        </a:spcAft>
                      </a:pPr>
                      <a:r>
                        <a:rPr lang="en-IN" sz="1500">
                          <a:effectLst/>
                        </a:rPr>
                        <a:t>Count</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extLst>
                  <a:ext uri="{0D108BD9-81ED-4DB2-BD59-A6C34878D82A}">
                    <a16:rowId xmlns:a16="http://schemas.microsoft.com/office/drawing/2014/main" xmlns="" val="1495558898"/>
                  </a:ext>
                </a:extLst>
              </a:tr>
              <a:tr h="496823">
                <a:tc>
                  <a:txBody>
                    <a:bodyPr/>
                    <a:lstStyle/>
                    <a:p>
                      <a:pPr>
                        <a:lnSpc>
                          <a:spcPct val="115000"/>
                        </a:lnSpc>
                        <a:spcAft>
                          <a:spcPts val="0"/>
                        </a:spcAft>
                      </a:pPr>
                      <a:r>
                        <a:rPr lang="en-IN" sz="15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0" marB="0" anchor="ctr"/>
                </a:tc>
                <a:tc>
                  <a:txBody>
                    <a:bodyPr/>
                    <a:lstStyle/>
                    <a:p>
                      <a:pPr>
                        <a:lnSpc>
                          <a:spcPct val="115000"/>
                        </a:lnSpc>
                        <a:spcAft>
                          <a:spcPts val="0"/>
                        </a:spcAft>
                      </a:pPr>
                      <a:r>
                        <a:rPr lang="en-IN" sz="26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tc>
                <a:tc gridSpan="7">
                  <a:txBody>
                    <a:bodyPr/>
                    <a:lstStyle/>
                    <a:p>
                      <a:pPr algn="ctr">
                        <a:lnSpc>
                          <a:spcPts val="1600"/>
                        </a:lnSpc>
                        <a:spcAft>
                          <a:spcPts val="0"/>
                        </a:spcAft>
                      </a:pPr>
                      <a:r>
                        <a:rPr lang="en-IN" sz="1500">
                          <a:effectLst/>
                        </a:rPr>
                        <a:t>TB_Un_cod</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84666" marR="84666" marT="42333" marB="42333" anchor="b"/>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a:lnSpc>
                          <a:spcPts val="1600"/>
                        </a:lnSpc>
                        <a:spcAft>
                          <a:spcPts val="0"/>
                        </a:spcAft>
                      </a:pPr>
                      <a:r>
                        <a:rPr lang="en-IN" sz="1500">
                          <a:effectLst/>
                        </a:rPr>
                        <a:t>Total</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84666" marR="84666" marT="42333" marB="42333" anchor="b"/>
                </a:tc>
                <a:extLst>
                  <a:ext uri="{0D108BD9-81ED-4DB2-BD59-A6C34878D82A}">
                    <a16:rowId xmlns:a16="http://schemas.microsoft.com/office/drawing/2014/main" xmlns="" val="2959438035"/>
                  </a:ext>
                </a:extLst>
              </a:tr>
              <a:tr h="496823">
                <a:tc>
                  <a:txBody>
                    <a:bodyPr/>
                    <a:lstStyle/>
                    <a:p>
                      <a:pPr>
                        <a:lnSpc>
                          <a:spcPct val="115000"/>
                        </a:lnSpc>
                        <a:spcAft>
                          <a:spcPts val="0"/>
                        </a:spcAft>
                      </a:pPr>
                      <a:r>
                        <a:rPr lang="en-IN" sz="26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tc>
                <a:tc>
                  <a:txBody>
                    <a:bodyPr/>
                    <a:lstStyle/>
                    <a:p>
                      <a:pPr>
                        <a:lnSpc>
                          <a:spcPct val="115000"/>
                        </a:lnSpc>
                        <a:spcAft>
                          <a:spcPts val="0"/>
                        </a:spcAft>
                      </a:pPr>
                      <a:r>
                        <a:rPr lang="en-IN" sz="2600">
                          <a:effectLst/>
                        </a:rPr>
                        <a:t> </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tc>
                <a:tc>
                  <a:txBody>
                    <a:bodyPr/>
                    <a:lstStyle/>
                    <a:p>
                      <a:pPr algn="ctr">
                        <a:lnSpc>
                          <a:spcPts val="1600"/>
                        </a:lnSpc>
                        <a:spcAft>
                          <a:spcPts val="0"/>
                        </a:spcAft>
                      </a:pPr>
                      <a:r>
                        <a:rPr lang="en-IN" sz="1500">
                          <a:effectLst/>
                        </a:rPr>
                        <a:t>ARANYA_CD</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a:txBody>
                    <a:bodyPr/>
                    <a:lstStyle/>
                    <a:p>
                      <a:pPr algn="ctr">
                        <a:lnSpc>
                          <a:spcPts val="1600"/>
                        </a:lnSpc>
                        <a:spcAft>
                          <a:spcPts val="0"/>
                        </a:spcAft>
                      </a:pPr>
                      <a:r>
                        <a:rPr lang="en-IN" sz="1500">
                          <a:effectLst/>
                        </a:rPr>
                        <a:t>DEPALPUR</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a:txBody>
                    <a:bodyPr/>
                    <a:lstStyle/>
                    <a:p>
                      <a:pPr algn="ctr">
                        <a:lnSpc>
                          <a:spcPts val="1600"/>
                        </a:lnSpc>
                        <a:spcAft>
                          <a:spcPts val="0"/>
                        </a:spcAft>
                      </a:pPr>
                      <a:r>
                        <a:rPr lang="en-IN" sz="1500">
                          <a:effectLst/>
                        </a:rPr>
                        <a:t>HUKUMCHAND</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a:txBody>
                    <a:bodyPr/>
                    <a:lstStyle/>
                    <a:p>
                      <a:pPr algn="ctr">
                        <a:lnSpc>
                          <a:spcPts val="1600"/>
                        </a:lnSpc>
                        <a:spcAft>
                          <a:spcPts val="0"/>
                        </a:spcAft>
                      </a:pPr>
                      <a:r>
                        <a:rPr lang="en-IN" sz="1500">
                          <a:effectLst/>
                        </a:rPr>
                        <a:t>INDOREDTC</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a:txBody>
                    <a:bodyPr/>
                    <a:lstStyle/>
                    <a:p>
                      <a:pPr algn="ctr">
                        <a:lnSpc>
                          <a:spcPts val="1600"/>
                        </a:lnSpc>
                        <a:spcAft>
                          <a:spcPts val="0"/>
                        </a:spcAft>
                      </a:pPr>
                      <a:r>
                        <a:rPr lang="en-IN" sz="1500">
                          <a:effectLst/>
                        </a:rPr>
                        <a:t>MHOW</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a:txBody>
                    <a:bodyPr/>
                    <a:lstStyle/>
                    <a:p>
                      <a:pPr algn="ctr">
                        <a:lnSpc>
                          <a:spcPts val="1600"/>
                        </a:lnSpc>
                        <a:spcAft>
                          <a:spcPts val="0"/>
                        </a:spcAft>
                      </a:pPr>
                      <a:r>
                        <a:rPr lang="en-IN" sz="1500">
                          <a:effectLst/>
                        </a:rPr>
                        <a:t>MRTB_HOSPI</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a:txBody>
                    <a:bodyPr/>
                    <a:lstStyle/>
                    <a:p>
                      <a:pPr algn="ctr">
                        <a:lnSpc>
                          <a:spcPts val="1600"/>
                        </a:lnSpc>
                        <a:spcAft>
                          <a:spcPts val="0"/>
                        </a:spcAft>
                      </a:pPr>
                      <a:r>
                        <a:rPr lang="en-IN" sz="1500">
                          <a:effectLst/>
                        </a:rPr>
                        <a:t>SANWER</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b"/>
                </a:tc>
                <a:tc vMerge="1">
                  <a:txBody>
                    <a:bodyPr/>
                    <a:lstStyle/>
                    <a:p>
                      <a:endParaRPr lang="en-IN"/>
                    </a:p>
                  </a:txBody>
                  <a:tcPr/>
                </a:tc>
                <a:extLst>
                  <a:ext uri="{0D108BD9-81ED-4DB2-BD59-A6C34878D82A}">
                    <a16:rowId xmlns:a16="http://schemas.microsoft.com/office/drawing/2014/main" xmlns="" val="2682716021"/>
                  </a:ext>
                </a:extLst>
              </a:tr>
              <a:tr h="259876">
                <a:tc rowSpan="3">
                  <a:txBody>
                    <a:bodyPr/>
                    <a:lstStyle/>
                    <a:p>
                      <a:pPr>
                        <a:lnSpc>
                          <a:spcPts val="1600"/>
                        </a:lnSpc>
                        <a:spcAft>
                          <a:spcPts val="0"/>
                        </a:spcAft>
                      </a:pPr>
                      <a:r>
                        <a:rPr lang="en-IN" sz="1500">
                          <a:effectLst/>
                        </a:rPr>
                        <a:t>HIV_Stat_Code</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84666" marR="84666" marT="42333" marB="42333"/>
                </a:tc>
                <a:tc>
                  <a:txBody>
                    <a:bodyPr/>
                    <a:lstStyle/>
                    <a:p>
                      <a:pPr>
                        <a:lnSpc>
                          <a:spcPts val="1600"/>
                        </a:lnSpc>
                        <a:spcAft>
                          <a:spcPts val="0"/>
                        </a:spcAft>
                      </a:pPr>
                      <a:r>
                        <a:rPr lang="en-IN" sz="1500">
                          <a:effectLst/>
                        </a:rPr>
                        <a:t>Negative</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tc>
                <a:tc>
                  <a:txBody>
                    <a:bodyPr/>
                    <a:lstStyle/>
                    <a:p>
                      <a:pPr algn="r">
                        <a:lnSpc>
                          <a:spcPts val="1600"/>
                        </a:lnSpc>
                        <a:spcAft>
                          <a:spcPts val="0"/>
                        </a:spcAft>
                      </a:pPr>
                      <a:r>
                        <a:rPr lang="en-IN" sz="1500">
                          <a:effectLst/>
                        </a:rPr>
                        <a:t>1844</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564</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673</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1149</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722</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862</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355</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6169</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extLst>
                  <a:ext uri="{0D108BD9-81ED-4DB2-BD59-A6C34878D82A}">
                    <a16:rowId xmlns:a16="http://schemas.microsoft.com/office/drawing/2014/main" xmlns="" val="96005500"/>
                  </a:ext>
                </a:extLst>
              </a:tr>
              <a:tr h="259876">
                <a:tc vMerge="1">
                  <a:txBody>
                    <a:bodyPr/>
                    <a:lstStyle/>
                    <a:p>
                      <a:endParaRPr lang="en-IN"/>
                    </a:p>
                  </a:txBody>
                  <a:tcPr/>
                </a:tc>
                <a:tc>
                  <a:txBody>
                    <a:bodyPr/>
                    <a:lstStyle/>
                    <a:p>
                      <a:pPr>
                        <a:lnSpc>
                          <a:spcPts val="1600"/>
                        </a:lnSpc>
                        <a:spcAft>
                          <a:spcPts val="0"/>
                        </a:spcAft>
                      </a:pPr>
                      <a:r>
                        <a:rPr lang="en-IN" sz="1500">
                          <a:effectLst/>
                        </a:rPr>
                        <a:t>Positive</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tc>
                <a:tc>
                  <a:txBody>
                    <a:bodyPr/>
                    <a:lstStyle/>
                    <a:p>
                      <a:pPr algn="r">
                        <a:lnSpc>
                          <a:spcPts val="1600"/>
                        </a:lnSpc>
                        <a:spcAft>
                          <a:spcPts val="0"/>
                        </a:spcAft>
                      </a:pPr>
                      <a:r>
                        <a:rPr lang="en-IN" sz="1500">
                          <a:effectLst/>
                        </a:rPr>
                        <a:t>32</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12</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7</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12</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11</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56</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8</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138</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extLst>
                  <a:ext uri="{0D108BD9-81ED-4DB2-BD59-A6C34878D82A}">
                    <a16:rowId xmlns:a16="http://schemas.microsoft.com/office/drawing/2014/main" xmlns="" val="2782109008"/>
                  </a:ext>
                </a:extLst>
              </a:tr>
              <a:tr h="259876">
                <a:tc vMerge="1">
                  <a:txBody>
                    <a:bodyPr/>
                    <a:lstStyle/>
                    <a:p>
                      <a:endParaRPr lang="en-IN"/>
                    </a:p>
                  </a:txBody>
                  <a:tcPr/>
                </a:tc>
                <a:tc>
                  <a:txBody>
                    <a:bodyPr/>
                    <a:lstStyle/>
                    <a:p>
                      <a:pPr>
                        <a:lnSpc>
                          <a:spcPts val="1600"/>
                        </a:lnSpc>
                        <a:spcAft>
                          <a:spcPts val="0"/>
                        </a:spcAft>
                      </a:pPr>
                      <a:r>
                        <a:rPr lang="en-IN" sz="1500">
                          <a:effectLst/>
                        </a:rPr>
                        <a:t>Unknown</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tc>
                <a:tc>
                  <a:txBody>
                    <a:bodyPr/>
                    <a:lstStyle/>
                    <a:p>
                      <a:pPr algn="r">
                        <a:lnSpc>
                          <a:spcPts val="1600"/>
                        </a:lnSpc>
                        <a:spcAft>
                          <a:spcPts val="0"/>
                        </a:spcAft>
                      </a:pPr>
                      <a:r>
                        <a:rPr lang="en-IN" sz="1500">
                          <a:effectLst/>
                        </a:rPr>
                        <a:t>20</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13</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15</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31</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12</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109</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13</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213</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extLst>
                  <a:ext uri="{0D108BD9-81ED-4DB2-BD59-A6C34878D82A}">
                    <a16:rowId xmlns:a16="http://schemas.microsoft.com/office/drawing/2014/main" xmlns="" val="2642806493"/>
                  </a:ext>
                </a:extLst>
              </a:tr>
              <a:tr h="259876">
                <a:tc gridSpan="2">
                  <a:txBody>
                    <a:bodyPr/>
                    <a:lstStyle/>
                    <a:p>
                      <a:pPr>
                        <a:lnSpc>
                          <a:spcPts val="1600"/>
                        </a:lnSpc>
                        <a:spcAft>
                          <a:spcPts val="0"/>
                        </a:spcAft>
                      </a:pPr>
                      <a:r>
                        <a:rPr lang="en-IN" sz="1500">
                          <a:effectLst/>
                        </a:rPr>
                        <a:t>Total</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84666" marR="84666" marT="42333" marB="42333"/>
                </a:tc>
                <a:tc hMerge="1">
                  <a:txBody>
                    <a:bodyPr/>
                    <a:lstStyle/>
                    <a:p>
                      <a:endParaRPr lang="en-IN"/>
                    </a:p>
                  </a:txBody>
                  <a:tcPr/>
                </a:tc>
                <a:tc>
                  <a:txBody>
                    <a:bodyPr/>
                    <a:lstStyle/>
                    <a:p>
                      <a:pPr algn="r">
                        <a:lnSpc>
                          <a:spcPts val="1600"/>
                        </a:lnSpc>
                        <a:spcAft>
                          <a:spcPts val="0"/>
                        </a:spcAft>
                      </a:pPr>
                      <a:r>
                        <a:rPr lang="en-IN" sz="1500">
                          <a:effectLst/>
                        </a:rPr>
                        <a:t>1896</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589</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695</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1192</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745</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1027</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a:effectLst/>
                        </a:rPr>
                        <a:t>376</a:t>
                      </a:r>
                      <a:endParaRPr lang="en-IN" sz="220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tc>
                  <a:txBody>
                    <a:bodyPr/>
                    <a:lstStyle/>
                    <a:p>
                      <a:pPr algn="r">
                        <a:lnSpc>
                          <a:spcPts val="1600"/>
                        </a:lnSpc>
                        <a:spcAft>
                          <a:spcPts val="0"/>
                        </a:spcAft>
                      </a:pPr>
                      <a:r>
                        <a:rPr lang="en-IN" sz="1500" dirty="0">
                          <a:effectLst/>
                        </a:rPr>
                        <a:t>6520</a:t>
                      </a:r>
                      <a:endParaRPr lang="en-IN"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7639" marR="17639" marT="17639" marB="17639" anchor="ctr"/>
                </a:tc>
                <a:extLst>
                  <a:ext uri="{0D108BD9-81ED-4DB2-BD59-A6C34878D82A}">
                    <a16:rowId xmlns:a16="http://schemas.microsoft.com/office/drawing/2014/main" xmlns="" val="512191986"/>
                  </a:ext>
                </a:extLst>
              </a:tr>
            </a:tbl>
          </a:graphicData>
        </a:graphic>
      </p:graphicFrame>
    </p:spTree>
    <p:extLst>
      <p:ext uri="{BB962C8B-B14F-4D97-AF65-F5344CB8AC3E}">
        <p14:creationId xmlns:p14="http://schemas.microsoft.com/office/powerpoint/2010/main" val="40972210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8">
            <a:extLst>
              <a:ext uri="{FF2B5EF4-FFF2-40B4-BE49-F238E27FC236}">
                <a16:creationId xmlns:a16="http://schemas.microsoft.com/office/drawing/2014/main" xmlns="" id="{65C9B8F0-FF66-4C15-BD05-E86B8733184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3037" y="5367908"/>
            <a:ext cx="3428963" cy="1490093"/>
          </a:xfrm>
          <a:custGeom>
            <a:avLst/>
            <a:gdLst>
              <a:gd name="connsiteX0" fmla="*/ 690108 w 3428963"/>
              <a:gd name="connsiteY0" fmla="*/ 0 h 1490093"/>
              <a:gd name="connsiteX1" fmla="*/ 3428963 w 3428963"/>
              <a:gd name="connsiteY1" fmla="*/ 0 h 1490093"/>
              <a:gd name="connsiteX2" fmla="*/ 3428963 w 3428963"/>
              <a:gd name="connsiteY2" fmla="*/ 1490093 h 1490093"/>
              <a:gd name="connsiteX3" fmla="*/ 0 w 3428963"/>
              <a:gd name="connsiteY3" fmla="*/ 1490093 h 1490093"/>
            </a:gdLst>
            <a:ahLst/>
            <a:cxnLst>
              <a:cxn ang="0">
                <a:pos x="connsiteX0" y="connsiteY0"/>
              </a:cxn>
              <a:cxn ang="0">
                <a:pos x="connsiteX1" y="connsiteY1"/>
              </a:cxn>
              <a:cxn ang="0">
                <a:pos x="connsiteX2" y="connsiteY2"/>
              </a:cxn>
              <a:cxn ang="0">
                <a:pos x="connsiteX3" y="connsiteY3"/>
              </a:cxn>
            </a:cxnLst>
            <a:rect l="l" t="t" r="r" b="b"/>
            <a:pathLst>
              <a:path w="3428963" h="1490093">
                <a:moveTo>
                  <a:pt x="690108" y="0"/>
                </a:moveTo>
                <a:lnTo>
                  <a:pt x="3428963" y="0"/>
                </a:lnTo>
                <a:lnTo>
                  <a:pt x="3428963" y="1490093"/>
                </a:lnTo>
                <a:lnTo>
                  <a:pt x="0" y="1490093"/>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0">
            <a:extLst>
              <a:ext uri="{FF2B5EF4-FFF2-40B4-BE49-F238E27FC236}">
                <a16:creationId xmlns:a16="http://schemas.microsoft.com/office/drawing/2014/main" xmlns="" id="{E4505C23-674B-4195-81D6-0C127FEAE3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67908"/>
            <a:ext cx="9161029" cy="1490093"/>
          </a:xfrm>
          <a:custGeom>
            <a:avLst/>
            <a:gdLst>
              <a:gd name="connsiteX0" fmla="*/ 0 w 9161029"/>
              <a:gd name="connsiteY0" fmla="*/ 0 h 1490093"/>
              <a:gd name="connsiteX1" fmla="*/ 2046494 w 9161029"/>
              <a:gd name="connsiteY1" fmla="*/ 0 h 1490093"/>
              <a:gd name="connsiteX2" fmla="*/ 2496613 w 9161029"/>
              <a:gd name="connsiteY2" fmla="*/ 0 h 1490093"/>
              <a:gd name="connsiteX3" fmla="*/ 3235839 w 9161029"/>
              <a:gd name="connsiteY3" fmla="*/ 0 h 1490093"/>
              <a:gd name="connsiteX4" fmla="*/ 9161029 w 9161029"/>
              <a:gd name="connsiteY4" fmla="*/ 0 h 1490093"/>
              <a:gd name="connsiteX5" fmla="*/ 8470921 w 9161029"/>
              <a:gd name="connsiteY5" fmla="*/ 1490093 h 1490093"/>
              <a:gd name="connsiteX6" fmla="*/ 0 w 9161029"/>
              <a:gd name="connsiteY6" fmla="*/ 1490093 h 14900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61029" h="1490093">
                <a:moveTo>
                  <a:pt x="0" y="0"/>
                </a:moveTo>
                <a:lnTo>
                  <a:pt x="2046494" y="0"/>
                </a:lnTo>
                <a:lnTo>
                  <a:pt x="2496613" y="0"/>
                </a:lnTo>
                <a:lnTo>
                  <a:pt x="3235839" y="0"/>
                </a:lnTo>
                <a:lnTo>
                  <a:pt x="9161029" y="0"/>
                </a:lnTo>
                <a:lnTo>
                  <a:pt x="8470921" y="1490093"/>
                </a:lnTo>
                <a:lnTo>
                  <a:pt x="0" y="1490093"/>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5529884"/>
            <a:ext cx="7719381" cy="1096331"/>
          </a:xfrm>
        </p:spPr>
        <p:txBody>
          <a:bodyPr>
            <a:normAutofit/>
          </a:bodyPr>
          <a:lstStyle/>
          <a:p>
            <a:r>
              <a:rPr lang="en-IN" dirty="0"/>
              <a:t>TB With HIV- Patient Type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0176940"/>
              </p:ext>
            </p:extLst>
          </p:nvPr>
        </p:nvGraphicFramePr>
        <p:xfrm>
          <a:off x="838200" y="1302398"/>
          <a:ext cx="10515594" cy="2914939"/>
        </p:xfrm>
        <a:graphic>
          <a:graphicData uri="http://schemas.openxmlformats.org/drawingml/2006/table">
            <a:tbl>
              <a:tblPr firstRow="1" bandRow="1">
                <a:tableStyleId>{8799B23B-EC83-4686-B30A-512413B5E67A}</a:tableStyleId>
              </a:tblPr>
              <a:tblGrid>
                <a:gridCol w="1389137">
                  <a:extLst>
                    <a:ext uri="{9D8B030D-6E8A-4147-A177-3AD203B41FA5}">
                      <a16:colId xmlns:a16="http://schemas.microsoft.com/office/drawing/2014/main" xmlns="" val="147977009"/>
                    </a:ext>
                  </a:extLst>
                </a:gridCol>
                <a:gridCol w="942498">
                  <a:extLst>
                    <a:ext uri="{9D8B030D-6E8A-4147-A177-3AD203B41FA5}">
                      <a16:colId xmlns:a16="http://schemas.microsoft.com/office/drawing/2014/main" xmlns="" val="2278616544"/>
                    </a:ext>
                  </a:extLst>
                </a:gridCol>
                <a:gridCol w="744233">
                  <a:extLst>
                    <a:ext uri="{9D8B030D-6E8A-4147-A177-3AD203B41FA5}">
                      <a16:colId xmlns:a16="http://schemas.microsoft.com/office/drawing/2014/main" xmlns="" val="199363600"/>
                    </a:ext>
                  </a:extLst>
                </a:gridCol>
                <a:gridCol w="858356">
                  <a:extLst>
                    <a:ext uri="{9D8B030D-6E8A-4147-A177-3AD203B41FA5}">
                      <a16:colId xmlns:a16="http://schemas.microsoft.com/office/drawing/2014/main" xmlns="" val="401451193"/>
                    </a:ext>
                  </a:extLst>
                </a:gridCol>
                <a:gridCol w="1122050">
                  <a:extLst>
                    <a:ext uri="{9D8B030D-6E8A-4147-A177-3AD203B41FA5}">
                      <a16:colId xmlns:a16="http://schemas.microsoft.com/office/drawing/2014/main" xmlns="" val="560818595"/>
                    </a:ext>
                  </a:extLst>
                </a:gridCol>
                <a:gridCol w="1192891">
                  <a:extLst>
                    <a:ext uri="{9D8B030D-6E8A-4147-A177-3AD203B41FA5}">
                      <a16:colId xmlns:a16="http://schemas.microsoft.com/office/drawing/2014/main" xmlns="" val="1858862256"/>
                    </a:ext>
                  </a:extLst>
                </a:gridCol>
                <a:gridCol w="1096530">
                  <a:extLst>
                    <a:ext uri="{9D8B030D-6E8A-4147-A177-3AD203B41FA5}">
                      <a16:colId xmlns:a16="http://schemas.microsoft.com/office/drawing/2014/main" xmlns="" val="4152665049"/>
                    </a:ext>
                  </a:extLst>
                </a:gridCol>
                <a:gridCol w="1166039">
                  <a:extLst>
                    <a:ext uri="{9D8B030D-6E8A-4147-A177-3AD203B41FA5}">
                      <a16:colId xmlns:a16="http://schemas.microsoft.com/office/drawing/2014/main" xmlns="" val="275659240"/>
                    </a:ext>
                  </a:extLst>
                </a:gridCol>
                <a:gridCol w="1145504">
                  <a:extLst>
                    <a:ext uri="{9D8B030D-6E8A-4147-A177-3AD203B41FA5}">
                      <a16:colId xmlns:a16="http://schemas.microsoft.com/office/drawing/2014/main" xmlns="" val="2638409164"/>
                    </a:ext>
                  </a:extLst>
                </a:gridCol>
                <a:gridCol w="858356">
                  <a:extLst>
                    <a:ext uri="{9D8B030D-6E8A-4147-A177-3AD203B41FA5}">
                      <a16:colId xmlns:a16="http://schemas.microsoft.com/office/drawing/2014/main" xmlns="" val="784511864"/>
                    </a:ext>
                  </a:extLst>
                </a:gridCol>
              </a:tblGrid>
              <a:tr h="279268">
                <a:tc gridSpan="10">
                  <a:txBody>
                    <a:bodyPr/>
                    <a:lstStyle/>
                    <a:p>
                      <a:pPr algn="ctr">
                        <a:lnSpc>
                          <a:spcPts val="1600"/>
                        </a:lnSpc>
                        <a:spcAft>
                          <a:spcPts val="0"/>
                        </a:spcAft>
                      </a:pPr>
                      <a:r>
                        <a:rPr lang="en-IN" sz="1600" err="1">
                          <a:effectLst/>
                        </a:rPr>
                        <a:t>HIV_Stat_Code</a:t>
                      </a:r>
                      <a:r>
                        <a:rPr lang="en-IN" sz="1600">
                          <a:effectLst/>
                        </a:rPr>
                        <a:t> * Patient Type </a:t>
                      </a:r>
                      <a:r>
                        <a:rPr lang="en-IN" sz="1600" err="1">
                          <a:effectLst/>
                        </a:rPr>
                        <a:t>Crosstabulation</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983" marR="90983" marT="45492" marB="45492"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1387944200"/>
                  </a:ext>
                </a:extLst>
              </a:tr>
              <a:tr h="298981">
                <a:tc>
                  <a:txBody>
                    <a:bodyPr/>
                    <a:lstStyle/>
                    <a:p>
                      <a:pPr>
                        <a:lnSpc>
                          <a:spcPts val="1600"/>
                        </a:lnSpc>
                        <a:spcAft>
                          <a:spcPts val="0"/>
                        </a:spcAft>
                      </a:pPr>
                      <a:r>
                        <a:rPr lang="en-IN" sz="1600">
                          <a:effectLst/>
                        </a:rPr>
                        <a:t>Count</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extLst>
                  <a:ext uri="{0D108BD9-81ED-4DB2-BD59-A6C34878D82A}">
                    <a16:rowId xmlns:a16="http://schemas.microsoft.com/office/drawing/2014/main" xmlns="" val="2690313888"/>
                  </a:ext>
                </a:extLst>
              </a:tr>
              <a:tr h="533894">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0" marB="0" anchor="ctr"/>
                </a:tc>
                <a:tc>
                  <a:txBody>
                    <a:bodyPr/>
                    <a:lstStyle/>
                    <a:p>
                      <a:pPr>
                        <a:lnSpc>
                          <a:spcPct val="115000"/>
                        </a:lnSpc>
                        <a:spcAft>
                          <a:spcPts val="0"/>
                        </a:spcAft>
                      </a:pPr>
                      <a:r>
                        <a:rPr lang="en-IN" sz="28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tc>
                <a:tc gridSpan="7">
                  <a:txBody>
                    <a:bodyPr/>
                    <a:lstStyle/>
                    <a:p>
                      <a:pPr algn="ctr">
                        <a:lnSpc>
                          <a:spcPts val="1600"/>
                        </a:lnSpc>
                        <a:spcAft>
                          <a:spcPts val="0"/>
                        </a:spcAft>
                      </a:pPr>
                      <a:r>
                        <a:rPr lang="en-IN" sz="1600">
                          <a:effectLst/>
                        </a:rPr>
                        <a:t>TB_Treat</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983" marR="90983" marT="45492" marB="45492" anchor="b"/>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a:lnSpc>
                          <a:spcPts val="1600"/>
                        </a:lnSpc>
                        <a:spcAft>
                          <a:spcPts val="0"/>
                        </a:spcAft>
                      </a:pPr>
                      <a:r>
                        <a:rPr lang="en-IN" sz="1600">
                          <a:effectLst/>
                        </a:rPr>
                        <a:t>Total</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983" marR="90983" marT="45492" marB="45492" anchor="b"/>
                </a:tc>
                <a:extLst>
                  <a:ext uri="{0D108BD9-81ED-4DB2-BD59-A6C34878D82A}">
                    <a16:rowId xmlns:a16="http://schemas.microsoft.com/office/drawing/2014/main" xmlns="" val="1761607471"/>
                  </a:ext>
                </a:extLst>
              </a:tr>
              <a:tr h="533894">
                <a:tc>
                  <a:txBody>
                    <a:bodyPr/>
                    <a:lstStyle/>
                    <a:p>
                      <a:pPr>
                        <a:lnSpc>
                          <a:spcPct val="115000"/>
                        </a:lnSpc>
                        <a:spcAft>
                          <a:spcPts val="0"/>
                        </a:spcAft>
                      </a:pPr>
                      <a:r>
                        <a:rPr lang="en-IN" sz="28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tc>
                <a:tc>
                  <a:txBody>
                    <a:bodyPr/>
                    <a:lstStyle/>
                    <a:p>
                      <a:pPr>
                        <a:lnSpc>
                          <a:spcPct val="115000"/>
                        </a:lnSpc>
                        <a:spcAft>
                          <a:spcPts val="0"/>
                        </a:spcAft>
                      </a:pPr>
                      <a:r>
                        <a:rPr lang="en-IN" sz="28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tc>
                <a:tc>
                  <a:txBody>
                    <a:bodyPr/>
                    <a:lstStyle/>
                    <a:p>
                      <a:pPr algn="ctr">
                        <a:lnSpc>
                          <a:spcPct val="115000"/>
                        </a:lnSpc>
                        <a:spcAft>
                          <a:spcPts val="0"/>
                        </a:spcAft>
                      </a:pPr>
                      <a:r>
                        <a:rPr lang="en-IN" sz="2800" dirty="0">
                          <a:effectLst/>
                        </a:rPr>
                        <a: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a:txBody>
                    <a:bodyPr/>
                    <a:lstStyle/>
                    <a:p>
                      <a:pPr algn="ctr">
                        <a:lnSpc>
                          <a:spcPts val="1600"/>
                        </a:lnSpc>
                        <a:spcAft>
                          <a:spcPts val="0"/>
                        </a:spcAft>
                      </a:pPr>
                      <a:r>
                        <a:rPr lang="en-IN" sz="1600">
                          <a:effectLst/>
                        </a:rPr>
                        <a:t>New</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a:txBody>
                    <a:bodyPr/>
                    <a:lstStyle/>
                    <a:p>
                      <a:pPr algn="ctr">
                        <a:lnSpc>
                          <a:spcPts val="1600"/>
                        </a:lnSpc>
                        <a:spcAft>
                          <a:spcPts val="0"/>
                        </a:spcAft>
                      </a:pPr>
                      <a:r>
                        <a:rPr lang="en-IN" sz="1600">
                          <a:effectLst/>
                        </a:rPr>
                        <a:t>Relapse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a:txBody>
                    <a:bodyPr/>
                    <a:lstStyle/>
                    <a:p>
                      <a:pPr algn="ctr">
                        <a:lnSpc>
                          <a:spcPts val="1600"/>
                        </a:lnSpc>
                        <a:spcAft>
                          <a:spcPts val="0"/>
                        </a:spcAft>
                      </a:pPr>
                      <a:r>
                        <a:rPr lang="en-IN" sz="1600">
                          <a:effectLst/>
                        </a:rPr>
                        <a:t>Retreatment</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a:txBody>
                    <a:bodyPr/>
                    <a:lstStyle/>
                    <a:p>
                      <a:pPr algn="ctr">
                        <a:lnSpc>
                          <a:spcPts val="1600"/>
                        </a:lnSpc>
                        <a:spcAft>
                          <a:spcPts val="0"/>
                        </a:spcAft>
                      </a:pPr>
                      <a:r>
                        <a:rPr lang="en-IN" sz="1600">
                          <a:effectLst/>
                        </a:rPr>
                        <a:t>Transfer In</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a:txBody>
                    <a:bodyPr/>
                    <a:lstStyle/>
                    <a:p>
                      <a:pPr algn="ctr">
                        <a:lnSpc>
                          <a:spcPts val="1600"/>
                        </a:lnSpc>
                        <a:spcAft>
                          <a:spcPts val="0"/>
                        </a:spcAft>
                      </a:pPr>
                      <a:r>
                        <a:rPr lang="en-IN" sz="1600" dirty="0">
                          <a:effectLst/>
                        </a:rPr>
                        <a:t>Treatment after Failure</a:t>
                      </a:r>
                      <a:endParaRPr lang="en-IN"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a:txBody>
                    <a:bodyPr/>
                    <a:lstStyle/>
                    <a:p>
                      <a:pPr algn="ctr">
                        <a:lnSpc>
                          <a:spcPts val="1600"/>
                        </a:lnSpc>
                        <a:spcAft>
                          <a:spcPts val="0"/>
                        </a:spcAft>
                      </a:pPr>
                      <a:r>
                        <a:rPr lang="en-IN" sz="1600" dirty="0">
                          <a:effectLst/>
                        </a:rPr>
                        <a:t>Treatment after Lost to Follow Up</a:t>
                      </a:r>
                      <a:endParaRPr lang="en-IN"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b"/>
                </a:tc>
                <a:tc vMerge="1">
                  <a:txBody>
                    <a:bodyPr/>
                    <a:lstStyle/>
                    <a:p>
                      <a:endParaRPr lang="en-IN"/>
                    </a:p>
                  </a:txBody>
                  <a:tcPr/>
                </a:tc>
                <a:extLst>
                  <a:ext uri="{0D108BD9-81ED-4DB2-BD59-A6C34878D82A}">
                    <a16:rowId xmlns:a16="http://schemas.microsoft.com/office/drawing/2014/main" xmlns="" val="3323905174"/>
                  </a:ext>
                </a:extLst>
              </a:tr>
              <a:tr h="279268">
                <a:tc rowSpan="3">
                  <a:txBody>
                    <a:bodyPr/>
                    <a:lstStyle/>
                    <a:p>
                      <a:pPr>
                        <a:lnSpc>
                          <a:spcPts val="1600"/>
                        </a:lnSpc>
                        <a:spcAft>
                          <a:spcPts val="0"/>
                        </a:spcAft>
                      </a:pPr>
                      <a:r>
                        <a:rPr lang="en-IN" sz="1600">
                          <a:effectLst/>
                        </a:rPr>
                        <a:t>HIV_Stat_Code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983" marR="90983" marT="45492" marB="45492"/>
                </a:tc>
                <a:tc>
                  <a:txBody>
                    <a:bodyPr/>
                    <a:lstStyle/>
                    <a:p>
                      <a:pPr>
                        <a:lnSpc>
                          <a:spcPts val="1600"/>
                        </a:lnSpc>
                        <a:spcAft>
                          <a:spcPts val="0"/>
                        </a:spcAft>
                      </a:pPr>
                      <a:r>
                        <a:rPr lang="en-IN" sz="1600">
                          <a:effectLst/>
                        </a:rPr>
                        <a:t>Negative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tc>
                <a:tc>
                  <a:txBody>
                    <a:bodyPr/>
                    <a:lstStyle/>
                    <a:p>
                      <a:pPr algn="r">
                        <a:lnSpc>
                          <a:spcPts val="1600"/>
                        </a:lnSpc>
                        <a:spcAft>
                          <a:spcPts val="0"/>
                        </a:spcAft>
                      </a:pPr>
                      <a:r>
                        <a:rPr lang="en-IN" sz="1600">
                          <a:effectLst/>
                        </a:rPr>
                        <a:t>237</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5004</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239</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445</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4</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15</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225</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6169</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extLst>
                  <a:ext uri="{0D108BD9-81ED-4DB2-BD59-A6C34878D82A}">
                    <a16:rowId xmlns:a16="http://schemas.microsoft.com/office/drawing/2014/main" xmlns="" val="2428194376"/>
                  </a:ext>
                </a:extLst>
              </a:tr>
              <a:tr h="279268">
                <a:tc vMerge="1">
                  <a:txBody>
                    <a:bodyPr/>
                    <a:lstStyle/>
                    <a:p>
                      <a:endParaRPr lang="en-IN"/>
                    </a:p>
                  </a:txBody>
                  <a:tcPr/>
                </a:tc>
                <a:tc>
                  <a:txBody>
                    <a:bodyPr/>
                    <a:lstStyle/>
                    <a:p>
                      <a:pPr>
                        <a:lnSpc>
                          <a:spcPts val="1600"/>
                        </a:lnSpc>
                        <a:spcAft>
                          <a:spcPts val="0"/>
                        </a:spcAft>
                      </a:pPr>
                      <a:r>
                        <a:rPr lang="en-IN" sz="1600">
                          <a:effectLst/>
                        </a:rPr>
                        <a:t>Positive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tc>
                <a:tc>
                  <a:txBody>
                    <a:bodyPr/>
                    <a:lstStyle/>
                    <a:p>
                      <a:pPr algn="r">
                        <a:lnSpc>
                          <a:spcPts val="1600"/>
                        </a:lnSpc>
                        <a:spcAft>
                          <a:spcPts val="0"/>
                        </a:spcAft>
                      </a:pPr>
                      <a:r>
                        <a:rPr lang="en-IN" sz="1600">
                          <a:effectLst/>
                        </a:rPr>
                        <a:t>22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92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5</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19</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138</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extLst>
                  <a:ext uri="{0D108BD9-81ED-4DB2-BD59-A6C34878D82A}">
                    <a16:rowId xmlns:a16="http://schemas.microsoft.com/office/drawing/2014/main" xmlns="" val="3914831650"/>
                  </a:ext>
                </a:extLst>
              </a:tr>
              <a:tr h="279268">
                <a:tc vMerge="1">
                  <a:txBody>
                    <a:bodyPr/>
                    <a:lstStyle/>
                    <a:p>
                      <a:endParaRPr lang="en-IN"/>
                    </a:p>
                  </a:txBody>
                  <a:tcPr/>
                </a:tc>
                <a:tc>
                  <a:txBody>
                    <a:bodyPr/>
                    <a:lstStyle/>
                    <a:p>
                      <a:pPr>
                        <a:lnSpc>
                          <a:spcPts val="1600"/>
                        </a:lnSpc>
                        <a:spcAft>
                          <a:spcPts val="0"/>
                        </a:spcAft>
                      </a:pPr>
                      <a:r>
                        <a:rPr lang="en-IN" sz="1600">
                          <a:effectLst/>
                        </a:rPr>
                        <a:t>Unknown</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tc>
                <a:tc>
                  <a:txBody>
                    <a:bodyPr/>
                    <a:lstStyle/>
                    <a:p>
                      <a:pPr algn="r">
                        <a:lnSpc>
                          <a:spcPts val="1600"/>
                        </a:lnSpc>
                        <a:spcAft>
                          <a:spcPts val="0"/>
                        </a:spcAft>
                      </a:pPr>
                      <a:r>
                        <a:rPr lang="en-IN" sz="1600">
                          <a:effectLst/>
                        </a:rPr>
                        <a:t>129</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61</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6</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11</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4</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213</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extLst>
                  <a:ext uri="{0D108BD9-81ED-4DB2-BD59-A6C34878D82A}">
                    <a16:rowId xmlns:a16="http://schemas.microsoft.com/office/drawing/2014/main" xmlns="" val="3659863100"/>
                  </a:ext>
                </a:extLst>
              </a:tr>
              <a:tr h="279268">
                <a:tc gridSpan="2">
                  <a:txBody>
                    <a:bodyPr/>
                    <a:lstStyle/>
                    <a:p>
                      <a:pPr>
                        <a:lnSpc>
                          <a:spcPts val="1600"/>
                        </a:lnSpc>
                        <a:spcAft>
                          <a:spcPts val="0"/>
                        </a:spcAft>
                      </a:pPr>
                      <a:r>
                        <a:rPr lang="en-IN" sz="1600">
                          <a:effectLst/>
                        </a:rPr>
                        <a:t>Total</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983" marR="90983" marT="45492" marB="45492"/>
                </a:tc>
                <a:tc hMerge="1">
                  <a:txBody>
                    <a:bodyPr/>
                    <a:lstStyle/>
                    <a:p>
                      <a:endParaRPr lang="en-IN"/>
                    </a:p>
                  </a:txBody>
                  <a:tcPr/>
                </a:tc>
                <a:tc>
                  <a:txBody>
                    <a:bodyPr/>
                    <a:lstStyle/>
                    <a:p>
                      <a:pPr algn="r">
                        <a:lnSpc>
                          <a:spcPts val="1600"/>
                        </a:lnSpc>
                        <a:spcAft>
                          <a:spcPts val="0"/>
                        </a:spcAft>
                      </a:pPr>
                      <a:r>
                        <a:rPr lang="en-IN" sz="1600">
                          <a:effectLst/>
                        </a:rPr>
                        <a:t>388</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5157</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250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475</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4</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17</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a:effectLst/>
                        </a:rPr>
                        <a:t>229</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tc>
                  <a:txBody>
                    <a:bodyPr/>
                    <a:lstStyle/>
                    <a:p>
                      <a:pPr algn="r">
                        <a:lnSpc>
                          <a:spcPts val="1600"/>
                        </a:lnSpc>
                        <a:spcAft>
                          <a:spcPts val="0"/>
                        </a:spcAft>
                      </a:pPr>
                      <a:r>
                        <a:rPr lang="en-IN" sz="1600" dirty="0">
                          <a:effectLst/>
                        </a:rPr>
                        <a:t>6520</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8955" marR="18955" marT="18955" marB="18955" anchor="ctr"/>
                </a:tc>
                <a:extLst>
                  <a:ext uri="{0D108BD9-81ED-4DB2-BD59-A6C34878D82A}">
                    <a16:rowId xmlns:a16="http://schemas.microsoft.com/office/drawing/2014/main" xmlns="" val="1685679911"/>
                  </a:ext>
                </a:extLst>
              </a:tr>
            </a:tbl>
          </a:graphicData>
        </a:graphic>
      </p:graphicFrame>
    </p:spTree>
    <p:extLst>
      <p:ext uri="{BB962C8B-B14F-4D97-AF65-F5344CB8AC3E}">
        <p14:creationId xmlns:p14="http://schemas.microsoft.com/office/powerpoint/2010/main" val="20218712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dirty="0"/>
              <a:t>HIV with TB – Treatment Outcome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4968837"/>
              </p:ext>
            </p:extLst>
          </p:nvPr>
        </p:nvGraphicFramePr>
        <p:xfrm>
          <a:off x="838200" y="2634506"/>
          <a:ext cx="10515593" cy="2773018"/>
        </p:xfrm>
        <a:graphic>
          <a:graphicData uri="http://schemas.openxmlformats.org/drawingml/2006/table">
            <a:tbl>
              <a:tblPr firstRow="1" bandRow="1">
                <a:tableStyleId>{8EC20E35-A176-4012-BC5E-935CFFF8708E}</a:tableStyleId>
              </a:tblPr>
              <a:tblGrid>
                <a:gridCol w="1503218">
                  <a:extLst>
                    <a:ext uri="{9D8B030D-6E8A-4147-A177-3AD203B41FA5}">
                      <a16:colId xmlns:a16="http://schemas.microsoft.com/office/drawing/2014/main" xmlns="" val="2040434729"/>
                    </a:ext>
                  </a:extLst>
                </a:gridCol>
                <a:gridCol w="942109">
                  <a:extLst>
                    <a:ext uri="{9D8B030D-6E8A-4147-A177-3AD203B41FA5}">
                      <a16:colId xmlns:a16="http://schemas.microsoft.com/office/drawing/2014/main" xmlns="" val="584299785"/>
                    </a:ext>
                  </a:extLst>
                </a:gridCol>
                <a:gridCol w="713424">
                  <a:extLst>
                    <a:ext uri="{9D8B030D-6E8A-4147-A177-3AD203B41FA5}">
                      <a16:colId xmlns:a16="http://schemas.microsoft.com/office/drawing/2014/main" xmlns="" val="2326962056"/>
                    </a:ext>
                  </a:extLst>
                </a:gridCol>
                <a:gridCol w="852038">
                  <a:extLst>
                    <a:ext uri="{9D8B030D-6E8A-4147-A177-3AD203B41FA5}">
                      <a16:colId xmlns:a16="http://schemas.microsoft.com/office/drawing/2014/main" xmlns="" val="5000590"/>
                    </a:ext>
                  </a:extLst>
                </a:gridCol>
                <a:gridCol w="847528">
                  <a:extLst>
                    <a:ext uri="{9D8B030D-6E8A-4147-A177-3AD203B41FA5}">
                      <a16:colId xmlns:a16="http://schemas.microsoft.com/office/drawing/2014/main" xmlns="" val="1781195690"/>
                    </a:ext>
                  </a:extLst>
                </a:gridCol>
                <a:gridCol w="1125351">
                  <a:extLst>
                    <a:ext uri="{9D8B030D-6E8A-4147-A177-3AD203B41FA5}">
                      <a16:colId xmlns:a16="http://schemas.microsoft.com/office/drawing/2014/main" xmlns="" val="34536343"/>
                    </a:ext>
                  </a:extLst>
                </a:gridCol>
                <a:gridCol w="1226629">
                  <a:extLst>
                    <a:ext uri="{9D8B030D-6E8A-4147-A177-3AD203B41FA5}">
                      <a16:colId xmlns:a16="http://schemas.microsoft.com/office/drawing/2014/main" xmlns="" val="2716168155"/>
                    </a:ext>
                  </a:extLst>
                </a:gridCol>
                <a:gridCol w="1226629">
                  <a:extLst>
                    <a:ext uri="{9D8B030D-6E8A-4147-A177-3AD203B41FA5}">
                      <a16:colId xmlns:a16="http://schemas.microsoft.com/office/drawing/2014/main" xmlns="" val="4033077205"/>
                    </a:ext>
                  </a:extLst>
                </a:gridCol>
                <a:gridCol w="1226629">
                  <a:extLst>
                    <a:ext uri="{9D8B030D-6E8A-4147-A177-3AD203B41FA5}">
                      <a16:colId xmlns:a16="http://schemas.microsoft.com/office/drawing/2014/main" xmlns="" val="3234689515"/>
                    </a:ext>
                  </a:extLst>
                </a:gridCol>
                <a:gridCol w="852038">
                  <a:extLst>
                    <a:ext uri="{9D8B030D-6E8A-4147-A177-3AD203B41FA5}">
                      <a16:colId xmlns:a16="http://schemas.microsoft.com/office/drawing/2014/main" xmlns="" val="4124961404"/>
                    </a:ext>
                  </a:extLst>
                </a:gridCol>
              </a:tblGrid>
              <a:tr h="276283">
                <a:tc gridSpan="10">
                  <a:txBody>
                    <a:bodyPr/>
                    <a:lstStyle/>
                    <a:p>
                      <a:pPr algn="ctr">
                        <a:lnSpc>
                          <a:spcPts val="1600"/>
                        </a:lnSpc>
                        <a:spcAft>
                          <a:spcPts val="0"/>
                        </a:spcAft>
                      </a:pPr>
                      <a:r>
                        <a:rPr lang="en-IN" sz="1600" dirty="0" err="1">
                          <a:effectLst/>
                        </a:rPr>
                        <a:t>HIV_Stat_Code</a:t>
                      </a:r>
                      <a:r>
                        <a:rPr lang="en-IN" sz="1600" dirty="0">
                          <a:effectLst/>
                        </a:rPr>
                        <a:t> * </a:t>
                      </a:r>
                      <a:r>
                        <a:rPr lang="en-IN" sz="1600" dirty="0" err="1">
                          <a:effectLst/>
                        </a:rPr>
                        <a:t>Treat_Result</a:t>
                      </a:r>
                      <a:r>
                        <a:rPr lang="en-IN" sz="1600" dirty="0">
                          <a:effectLst/>
                        </a:rPr>
                        <a:t> </a:t>
                      </a:r>
                      <a:r>
                        <a:rPr lang="en-IN" sz="1600" dirty="0" err="1">
                          <a:effectLst/>
                        </a:rPr>
                        <a:t>Crosstabulation</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0011" marR="90011" marT="45005" marB="45005"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491092584"/>
                  </a:ext>
                </a:extLst>
              </a:tr>
              <a:tr h="295785">
                <a:tc>
                  <a:txBody>
                    <a:bodyPr/>
                    <a:lstStyle/>
                    <a:p>
                      <a:pPr>
                        <a:lnSpc>
                          <a:spcPts val="1600"/>
                        </a:lnSpc>
                        <a:spcAft>
                          <a:spcPts val="0"/>
                        </a:spcAft>
                      </a:pPr>
                      <a:r>
                        <a:rPr lang="en-IN" sz="1600">
                          <a:effectLst/>
                        </a:rPr>
                        <a:t>Count</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dirty="0">
                          <a:effectLst/>
                        </a:rPr>
                        <a: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extLst>
                  <a:ext uri="{0D108BD9-81ED-4DB2-BD59-A6C34878D82A}">
                    <a16:rowId xmlns:a16="http://schemas.microsoft.com/office/drawing/2014/main" xmlns="" val="4220677937"/>
                  </a:ext>
                </a:extLst>
              </a:tr>
              <a:tr h="528188">
                <a:tc>
                  <a:txBody>
                    <a:bodyPr/>
                    <a:lstStyle/>
                    <a:p>
                      <a:pPr>
                        <a:lnSpc>
                          <a:spcPct val="115000"/>
                        </a:lnSpc>
                        <a:spcAft>
                          <a:spcPts val="0"/>
                        </a:spcAft>
                      </a:pPr>
                      <a:r>
                        <a:rPr lang="en-IN" sz="16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0" marB="0" anchor="ctr"/>
                </a:tc>
                <a:tc>
                  <a:txBody>
                    <a:bodyPr/>
                    <a:lstStyle/>
                    <a:p>
                      <a:pPr>
                        <a:lnSpc>
                          <a:spcPct val="115000"/>
                        </a:lnSpc>
                        <a:spcAft>
                          <a:spcPts val="0"/>
                        </a:spcAft>
                      </a:pPr>
                      <a:r>
                        <a:rPr lang="en-IN" sz="28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tc>
                <a:tc gridSpan="7">
                  <a:txBody>
                    <a:bodyPr/>
                    <a:lstStyle/>
                    <a:p>
                      <a:pPr algn="ctr">
                        <a:lnSpc>
                          <a:spcPts val="1600"/>
                        </a:lnSpc>
                        <a:spcAft>
                          <a:spcPts val="0"/>
                        </a:spcAft>
                      </a:pPr>
                      <a:r>
                        <a:rPr lang="en-IN" sz="1600" dirty="0" err="1">
                          <a:effectLst/>
                        </a:rPr>
                        <a:t>Treat_Result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0011" marR="90011" marT="45005" marB="45005" anchor="b"/>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a:lnSpc>
                          <a:spcPts val="1600"/>
                        </a:lnSpc>
                        <a:spcAft>
                          <a:spcPts val="0"/>
                        </a:spcAft>
                      </a:pPr>
                      <a:r>
                        <a:rPr lang="en-IN" sz="1600">
                          <a:effectLst/>
                        </a:rPr>
                        <a:t>Total</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011" marR="90011" marT="45005" marB="45005" anchor="b"/>
                </a:tc>
                <a:extLst>
                  <a:ext uri="{0D108BD9-81ED-4DB2-BD59-A6C34878D82A}">
                    <a16:rowId xmlns:a16="http://schemas.microsoft.com/office/drawing/2014/main" xmlns="" val="4126821938"/>
                  </a:ext>
                </a:extLst>
              </a:tr>
              <a:tr h="528188">
                <a:tc>
                  <a:txBody>
                    <a:bodyPr/>
                    <a:lstStyle/>
                    <a:p>
                      <a:pPr>
                        <a:lnSpc>
                          <a:spcPct val="115000"/>
                        </a:lnSpc>
                        <a:spcAft>
                          <a:spcPts val="0"/>
                        </a:spcAft>
                      </a:pPr>
                      <a:r>
                        <a:rPr lang="en-IN" sz="28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tc>
                <a:tc>
                  <a:txBody>
                    <a:bodyPr/>
                    <a:lstStyle/>
                    <a:p>
                      <a:pPr>
                        <a:lnSpc>
                          <a:spcPct val="115000"/>
                        </a:lnSpc>
                        <a:spcAft>
                          <a:spcPts val="0"/>
                        </a:spcAft>
                      </a:pPr>
                      <a:r>
                        <a:rPr lang="en-IN" sz="2800" dirty="0">
                          <a:effectLst/>
                        </a:rPr>
                        <a:t>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tc>
                <a:tc>
                  <a:txBody>
                    <a:bodyPr/>
                    <a:lstStyle/>
                    <a:p>
                      <a:pPr algn="ctr">
                        <a:lnSpc>
                          <a:spcPct val="115000"/>
                        </a:lnSpc>
                        <a:spcAft>
                          <a:spcPts val="0"/>
                        </a:spcAft>
                      </a:pPr>
                      <a:r>
                        <a:rPr lang="en-IN" sz="2800">
                          <a:effectLst/>
                        </a:rPr>
                        <a:t> </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a:txBody>
                    <a:bodyPr/>
                    <a:lstStyle/>
                    <a:p>
                      <a:pPr algn="ctr">
                        <a:lnSpc>
                          <a:spcPts val="1600"/>
                        </a:lnSpc>
                        <a:spcAft>
                          <a:spcPts val="0"/>
                        </a:spcAft>
                      </a:pPr>
                      <a:r>
                        <a:rPr lang="en-IN" sz="1600">
                          <a:effectLst/>
                        </a:rPr>
                        <a:t>Cured</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a:txBody>
                    <a:bodyPr/>
                    <a:lstStyle/>
                    <a:p>
                      <a:pPr algn="ctr">
                        <a:lnSpc>
                          <a:spcPts val="1600"/>
                        </a:lnSpc>
                        <a:spcAft>
                          <a:spcPts val="0"/>
                        </a:spcAft>
                      </a:pPr>
                      <a:r>
                        <a:rPr lang="en-IN" sz="1600">
                          <a:effectLst/>
                        </a:rPr>
                        <a:t>Died</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a:txBody>
                    <a:bodyPr/>
                    <a:lstStyle/>
                    <a:p>
                      <a:pPr algn="ctr">
                        <a:lnSpc>
                          <a:spcPts val="1600"/>
                        </a:lnSpc>
                        <a:spcAft>
                          <a:spcPts val="0"/>
                        </a:spcAft>
                      </a:pPr>
                      <a:r>
                        <a:rPr lang="en-IN" sz="1600">
                          <a:effectLst/>
                        </a:rPr>
                        <a:t>Failure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a:txBody>
                    <a:bodyPr/>
                    <a:lstStyle/>
                    <a:p>
                      <a:pPr algn="ctr">
                        <a:lnSpc>
                          <a:spcPts val="1600"/>
                        </a:lnSpc>
                        <a:spcAft>
                          <a:spcPts val="0"/>
                        </a:spcAft>
                      </a:pPr>
                      <a:r>
                        <a:rPr lang="en-IN" sz="1600">
                          <a:effectLst/>
                        </a:rPr>
                        <a:t>Lost to Followup</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a:txBody>
                    <a:bodyPr/>
                    <a:lstStyle/>
                    <a:p>
                      <a:pPr algn="ctr">
                        <a:lnSpc>
                          <a:spcPts val="1600"/>
                        </a:lnSpc>
                        <a:spcAft>
                          <a:spcPts val="0"/>
                        </a:spcAft>
                      </a:pPr>
                      <a:r>
                        <a:rPr lang="en-IN" sz="1600">
                          <a:effectLst/>
                        </a:rPr>
                        <a:t>Treatment Comple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a:txBody>
                    <a:bodyPr/>
                    <a:lstStyle/>
                    <a:p>
                      <a:pPr algn="ctr">
                        <a:lnSpc>
                          <a:spcPts val="1600"/>
                        </a:lnSpc>
                        <a:spcAft>
                          <a:spcPts val="0"/>
                        </a:spcAft>
                      </a:pPr>
                      <a:r>
                        <a:rPr lang="en-IN" sz="1600">
                          <a:effectLst/>
                        </a:rPr>
                        <a:t>Treatment Regime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b"/>
                </a:tc>
                <a:tc vMerge="1">
                  <a:txBody>
                    <a:bodyPr/>
                    <a:lstStyle/>
                    <a:p>
                      <a:endParaRPr lang="en-IN"/>
                    </a:p>
                  </a:txBody>
                  <a:tcPr/>
                </a:tc>
                <a:extLst>
                  <a:ext uri="{0D108BD9-81ED-4DB2-BD59-A6C34878D82A}">
                    <a16:rowId xmlns:a16="http://schemas.microsoft.com/office/drawing/2014/main" xmlns="" val="310602321"/>
                  </a:ext>
                </a:extLst>
              </a:tr>
              <a:tr h="276283">
                <a:tc rowSpan="3">
                  <a:txBody>
                    <a:bodyPr/>
                    <a:lstStyle/>
                    <a:p>
                      <a:pPr>
                        <a:lnSpc>
                          <a:spcPts val="1600"/>
                        </a:lnSpc>
                        <a:spcAft>
                          <a:spcPts val="0"/>
                        </a:spcAft>
                      </a:pPr>
                      <a:r>
                        <a:rPr lang="en-IN" sz="1600">
                          <a:effectLst/>
                        </a:rPr>
                        <a:t>HIV_Stat_Code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011" marR="90011" marT="45005" marB="45005"/>
                </a:tc>
                <a:tc>
                  <a:txBody>
                    <a:bodyPr/>
                    <a:lstStyle/>
                    <a:p>
                      <a:pPr>
                        <a:lnSpc>
                          <a:spcPts val="1600"/>
                        </a:lnSpc>
                        <a:spcAft>
                          <a:spcPts val="0"/>
                        </a:spcAft>
                      </a:pPr>
                      <a:r>
                        <a:rPr lang="en-IN" sz="1600">
                          <a:effectLst/>
                        </a:rPr>
                        <a:t>Negative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tc>
                <a:tc>
                  <a:txBody>
                    <a:bodyPr/>
                    <a:lstStyle/>
                    <a:p>
                      <a:pPr algn="r">
                        <a:lnSpc>
                          <a:spcPts val="1600"/>
                        </a:lnSpc>
                        <a:spcAft>
                          <a:spcPts val="0"/>
                        </a:spcAft>
                      </a:pPr>
                      <a:r>
                        <a:rPr lang="en-IN" sz="1600">
                          <a:effectLst/>
                        </a:rPr>
                        <a:t>5482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310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10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5</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358</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6169</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extLst>
                  <a:ext uri="{0D108BD9-81ED-4DB2-BD59-A6C34878D82A}">
                    <a16:rowId xmlns:a16="http://schemas.microsoft.com/office/drawing/2014/main" xmlns="" val="1833939657"/>
                  </a:ext>
                </a:extLst>
              </a:tr>
              <a:tr h="276283">
                <a:tc vMerge="1">
                  <a:txBody>
                    <a:bodyPr/>
                    <a:lstStyle/>
                    <a:p>
                      <a:endParaRPr lang="en-IN"/>
                    </a:p>
                  </a:txBody>
                  <a:tcPr/>
                </a:tc>
                <a:tc>
                  <a:txBody>
                    <a:bodyPr/>
                    <a:lstStyle/>
                    <a:p>
                      <a:pPr>
                        <a:lnSpc>
                          <a:spcPts val="1600"/>
                        </a:lnSpc>
                        <a:spcAft>
                          <a:spcPts val="0"/>
                        </a:spcAft>
                      </a:pPr>
                      <a:r>
                        <a:rPr lang="en-IN" sz="1600">
                          <a:effectLst/>
                        </a:rPr>
                        <a:t>Positive</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tc>
                <a:tc>
                  <a:txBody>
                    <a:bodyPr/>
                    <a:lstStyle/>
                    <a:p>
                      <a:pPr algn="r">
                        <a:lnSpc>
                          <a:spcPts val="1600"/>
                        </a:lnSpc>
                        <a:spcAft>
                          <a:spcPts val="0"/>
                        </a:spcAft>
                      </a:pPr>
                      <a:r>
                        <a:rPr lang="en-IN" sz="1600">
                          <a:effectLst/>
                        </a:rPr>
                        <a:t>124</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1</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4</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9</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138</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extLst>
                  <a:ext uri="{0D108BD9-81ED-4DB2-BD59-A6C34878D82A}">
                    <a16:rowId xmlns:a16="http://schemas.microsoft.com/office/drawing/2014/main" xmlns="" val="2426390752"/>
                  </a:ext>
                </a:extLst>
              </a:tr>
              <a:tr h="276283">
                <a:tc vMerge="1">
                  <a:txBody>
                    <a:bodyPr/>
                    <a:lstStyle/>
                    <a:p>
                      <a:endParaRPr lang="en-IN"/>
                    </a:p>
                  </a:txBody>
                  <a:tcPr/>
                </a:tc>
                <a:tc>
                  <a:txBody>
                    <a:bodyPr/>
                    <a:lstStyle/>
                    <a:p>
                      <a:pPr>
                        <a:lnSpc>
                          <a:spcPts val="1600"/>
                        </a:lnSpc>
                        <a:spcAft>
                          <a:spcPts val="0"/>
                        </a:spcAft>
                      </a:pPr>
                      <a:r>
                        <a:rPr lang="en-IN" sz="1600">
                          <a:effectLst/>
                        </a:rPr>
                        <a:t>Unknown</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tc>
                <a:tc>
                  <a:txBody>
                    <a:bodyPr/>
                    <a:lstStyle/>
                    <a:p>
                      <a:pPr algn="r">
                        <a:lnSpc>
                          <a:spcPts val="1600"/>
                        </a:lnSpc>
                        <a:spcAft>
                          <a:spcPts val="0"/>
                        </a:spcAft>
                      </a:pPr>
                      <a:r>
                        <a:rPr lang="en-IN" sz="1600">
                          <a:effectLst/>
                        </a:rPr>
                        <a:t>212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1</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0</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213</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extLst>
                  <a:ext uri="{0D108BD9-81ED-4DB2-BD59-A6C34878D82A}">
                    <a16:rowId xmlns:a16="http://schemas.microsoft.com/office/drawing/2014/main" xmlns="" val="1016589980"/>
                  </a:ext>
                </a:extLst>
              </a:tr>
              <a:tr h="276283">
                <a:tc gridSpan="2">
                  <a:txBody>
                    <a:bodyPr/>
                    <a:lstStyle/>
                    <a:p>
                      <a:pPr>
                        <a:lnSpc>
                          <a:spcPts val="1600"/>
                        </a:lnSpc>
                        <a:spcAft>
                          <a:spcPts val="0"/>
                        </a:spcAft>
                      </a:pPr>
                      <a:r>
                        <a:rPr lang="en-IN" sz="1600">
                          <a:effectLst/>
                        </a:rPr>
                        <a:t>Total</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90011" marR="90011" marT="45005" marB="45005"/>
                </a:tc>
                <a:tc hMerge="1">
                  <a:txBody>
                    <a:bodyPr/>
                    <a:lstStyle/>
                    <a:p>
                      <a:endParaRPr lang="en-IN"/>
                    </a:p>
                  </a:txBody>
                  <a:tcPr/>
                </a:tc>
                <a:tc>
                  <a:txBody>
                    <a:bodyPr/>
                    <a:lstStyle/>
                    <a:p>
                      <a:pPr algn="r">
                        <a:lnSpc>
                          <a:spcPts val="1600"/>
                        </a:lnSpc>
                        <a:spcAft>
                          <a:spcPts val="0"/>
                        </a:spcAft>
                      </a:pPr>
                      <a:r>
                        <a:rPr lang="en-IN" sz="1600">
                          <a:effectLst/>
                        </a:rPr>
                        <a:t>5818</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311</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14</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6</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367</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a:effectLst/>
                        </a:rPr>
                        <a:t>2</a:t>
                      </a:r>
                      <a:endParaRPr lang="en-IN" sz="240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tc>
                  <a:txBody>
                    <a:bodyPr/>
                    <a:lstStyle/>
                    <a:p>
                      <a:pPr algn="r">
                        <a:lnSpc>
                          <a:spcPts val="1600"/>
                        </a:lnSpc>
                        <a:spcAft>
                          <a:spcPts val="0"/>
                        </a:spcAft>
                      </a:pPr>
                      <a:r>
                        <a:rPr lang="en-IN" sz="1600" dirty="0">
                          <a:effectLst/>
                        </a:rPr>
                        <a:t>6520</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18752" marR="18752" marT="18752" marB="18752" anchor="ctr"/>
                </a:tc>
                <a:extLst>
                  <a:ext uri="{0D108BD9-81ED-4DB2-BD59-A6C34878D82A}">
                    <a16:rowId xmlns:a16="http://schemas.microsoft.com/office/drawing/2014/main" xmlns="" val="289799866"/>
                  </a:ext>
                </a:extLst>
              </a:tr>
            </a:tbl>
          </a:graphicData>
        </a:graphic>
      </p:graphicFrame>
    </p:spTree>
    <p:extLst>
      <p:ext uri="{BB962C8B-B14F-4D97-AF65-F5344CB8AC3E}">
        <p14:creationId xmlns:p14="http://schemas.microsoft.com/office/powerpoint/2010/main" val="305917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IN" b="1" dirty="0"/>
              <a:t>END TB Strategy</a:t>
            </a:r>
          </a:p>
        </p:txBody>
      </p:sp>
      <p:graphicFrame>
        <p:nvGraphicFramePr>
          <p:cNvPr id="4" name="Content Placeholder 3">
            <a:extLst>
              <a:ext uri="{FF2B5EF4-FFF2-40B4-BE49-F238E27FC236}">
                <a16:creationId xmlns:a16="http://schemas.microsoft.com/office/drawing/2014/main" xmlns="" id="{523268D7-E15D-42D1-AE86-4DBA4B0CB178}"/>
              </a:ext>
            </a:extLst>
          </p:cNvPr>
          <p:cNvGraphicFramePr>
            <a:graphicFrameLocks noGrp="1"/>
          </p:cNvGraphicFramePr>
          <p:nvPr>
            <p:ph idx="1"/>
            <p:extLst>
              <p:ext uri="{D42A27DB-BD31-4B8C-83A1-F6EECF244321}">
                <p14:modId xmlns:p14="http://schemas.microsoft.com/office/powerpoint/2010/main" val="276893731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7104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823AC064-BC96-4F32-8AE1-B2FD3875482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463354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1" name="Straight Connector 10">
            <a:extLst>
              <a:ext uri="{FF2B5EF4-FFF2-40B4-BE49-F238E27FC236}">
                <a16:creationId xmlns:a16="http://schemas.microsoft.com/office/drawing/2014/main" xmlns="" id="{7E7C77BC-7138-40B1-A15B-20F57A494629}"/>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573869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0040" y="385355"/>
            <a:ext cx="11496821" cy="3759263"/>
          </a:xfrm>
          <a:prstGeom prst="rect">
            <a:avLst/>
          </a:prstGeom>
        </p:spPr>
      </p:pic>
      <p:sp>
        <p:nvSpPr>
          <p:cNvPr id="2" name="Title 1"/>
          <p:cNvSpPr>
            <a:spLocks noGrp="1"/>
          </p:cNvSpPr>
          <p:nvPr>
            <p:ph type="title"/>
          </p:nvPr>
        </p:nvSpPr>
        <p:spPr>
          <a:xfrm>
            <a:off x="527538" y="4756638"/>
            <a:ext cx="11139854" cy="930447"/>
          </a:xfrm>
        </p:spPr>
        <p:txBody>
          <a:bodyPr vert="horz" lIns="91440" tIns="45720" rIns="91440" bIns="45720" rtlCol="0" anchor="b">
            <a:normAutofit/>
          </a:bodyPr>
          <a:lstStyle/>
          <a:p>
            <a:pPr algn="ctr"/>
            <a:r>
              <a:rPr lang="en-US" sz="5400" kern="1200" dirty="0">
                <a:solidFill>
                  <a:srgbClr val="FFFFFF"/>
                </a:solidFill>
                <a:latin typeface="+mj-lt"/>
                <a:ea typeface="+mj-ea"/>
                <a:cs typeface="+mj-cs"/>
              </a:rPr>
              <a:t>Diabetes Status – June 2017</a:t>
            </a:r>
          </a:p>
        </p:txBody>
      </p:sp>
    </p:spTree>
    <p:extLst>
      <p:ext uri="{BB962C8B-B14F-4D97-AF65-F5344CB8AC3E}">
        <p14:creationId xmlns:p14="http://schemas.microsoft.com/office/powerpoint/2010/main" val="38952900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87656088"/>
              </p:ext>
            </p:extLst>
          </p:nvPr>
        </p:nvGraphicFramePr>
        <p:xfrm>
          <a:off x="838200" y="2296455"/>
          <a:ext cx="10515596" cy="3409675"/>
        </p:xfrm>
        <a:graphic>
          <a:graphicData uri="http://schemas.openxmlformats.org/drawingml/2006/table">
            <a:tbl>
              <a:tblPr firstRow="1" bandRow="1">
                <a:tableStyleId>{8EC20E35-A176-4012-BC5E-935CFFF8708E}</a:tableStyleId>
              </a:tblPr>
              <a:tblGrid>
                <a:gridCol w="1678061">
                  <a:extLst>
                    <a:ext uri="{9D8B030D-6E8A-4147-A177-3AD203B41FA5}">
                      <a16:colId xmlns:a16="http://schemas.microsoft.com/office/drawing/2014/main" xmlns="" val="523992166"/>
                    </a:ext>
                  </a:extLst>
                </a:gridCol>
                <a:gridCol w="1489262">
                  <a:extLst>
                    <a:ext uri="{9D8B030D-6E8A-4147-A177-3AD203B41FA5}">
                      <a16:colId xmlns:a16="http://schemas.microsoft.com/office/drawing/2014/main" xmlns="" val="2536253671"/>
                    </a:ext>
                  </a:extLst>
                </a:gridCol>
                <a:gridCol w="1149919">
                  <a:extLst>
                    <a:ext uri="{9D8B030D-6E8A-4147-A177-3AD203B41FA5}">
                      <a16:colId xmlns:a16="http://schemas.microsoft.com/office/drawing/2014/main" xmlns="" val="3840976657"/>
                    </a:ext>
                  </a:extLst>
                </a:gridCol>
                <a:gridCol w="1714122">
                  <a:extLst>
                    <a:ext uri="{9D8B030D-6E8A-4147-A177-3AD203B41FA5}">
                      <a16:colId xmlns:a16="http://schemas.microsoft.com/office/drawing/2014/main" xmlns="" val="2415641509"/>
                    </a:ext>
                  </a:extLst>
                </a:gridCol>
                <a:gridCol w="1829595">
                  <a:extLst>
                    <a:ext uri="{9D8B030D-6E8A-4147-A177-3AD203B41FA5}">
                      <a16:colId xmlns:a16="http://schemas.microsoft.com/office/drawing/2014/main" xmlns="" val="416821767"/>
                    </a:ext>
                  </a:extLst>
                </a:gridCol>
                <a:gridCol w="1494231">
                  <a:extLst>
                    <a:ext uri="{9D8B030D-6E8A-4147-A177-3AD203B41FA5}">
                      <a16:colId xmlns:a16="http://schemas.microsoft.com/office/drawing/2014/main" xmlns="" val="2725761185"/>
                    </a:ext>
                  </a:extLst>
                </a:gridCol>
                <a:gridCol w="1160406">
                  <a:extLst>
                    <a:ext uri="{9D8B030D-6E8A-4147-A177-3AD203B41FA5}">
                      <a16:colId xmlns:a16="http://schemas.microsoft.com/office/drawing/2014/main" xmlns="" val="1717451590"/>
                    </a:ext>
                  </a:extLst>
                </a:gridCol>
              </a:tblGrid>
              <a:tr h="356779">
                <a:tc gridSpan="7">
                  <a:txBody>
                    <a:bodyPr/>
                    <a:lstStyle/>
                    <a:p>
                      <a:pPr algn="ctr">
                        <a:lnSpc>
                          <a:spcPts val="1600"/>
                        </a:lnSpc>
                        <a:spcAft>
                          <a:spcPts val="0"/>
                        </a:spcAft>
                      </a:pPr>
                      <a:r>
                        <a:rPr lang="en-IN" sz="2100">
                          <a:effectLst/>
                        </a:rPr>
                        <a:t>HIV_Status * Status_Diabetes Crosstabulation</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91680" marR="91680" marT="45840" marB="45840" anchor="ct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xmlns="" val="3346016218"/>
                  </a:ext>
                </a:extLst>
              </a:tr>
              <a:tr h="384038">
                <a:tc>
                  <a:txBody>
                    <a:bodyPr/>
                    <a:lstStyle/>
                    <a:p>
                      <a:pPr>
                        <a:lnSpc>
                          <a:spcPts val="1600"/>
                        </a:lnSpc>
                        <a:spcAft>
                          <a:spcPts val="0"/>
                        </a:spcAft>
                      </a:pPr>
                      <a:r>
                        <a:rPr lang="en-IN" sz="2100">
                          <a:effectLst/>
                        </a:rPr>
                        <a:t>Count</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b"/>
                </a:tc>
                <a:tc>
                  <a:txBody>
                    <a:bodyPr/>
                    <a:lstStyle/>
                    <a:p>
                      <a:pPr>
                        <a:lnSpc>
                          <a:spcPct val="115000"/>
                        </a:lnSpc>
                        <a:spcAft>
                          <a:spcPts val="0"/>
                        </a:spcAft>
                      </a:pPr>
                      <a:r>
                        <a:rPr lang="en-IN" sz="21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0" marB="0" anchor="ctr"/>
                </a:tc>
                <a:tc>
                  <a:txBody>
                    <a:bodyPr/>
                    <a:lstStyle/>
                    <a:p>
                      <a:pPr>
                        <a:lnSpc>
                          <a:spcPct val="115000"/>
                        </a:lnSpc>
                        <a:spcAft>
                          <a:spcPts val="0"/>
                        </a:spcAft>
                      </a:pPr>
                      <a:r>
                        <a:rPr lang="en-IN" sz="21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0" marB="0" anchor="ctr"/>
                </a:tc>
                <a:tc>
                  <a:txBody>
                    <a:bodyPr/>
                    <a:lstStyle/>
                    <a:p>
                      <a:pPr>
                        <a:lnSpc>
                          <a:spcPct val="115000"/>
                        </a:lnSpc>
                        <a:spcAft>
                          <a:spcPts val="0"/>
                        </a:spcAft>
                      </a:pPr>
                      <a:r>
                        <a:rPr lang="en-IN" sz="21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0" marB="0" anchor="ctr"/>
                </a:tc>
                <a:tc>
                  <a:txBody>
                    <a:bodyPr/>
                    <a:lstStyle/>
                    <a:p>
                      <a:pPr>
                        <a:lnSpc>
                          <a:spcPct val="115000"/>
                        </a:lnSpc>
                        <a:spcAft>
                          <a:spcPts val="0"/>
                        </a:spcAft>
                      </a:pPr>
                      <a:r>
                        <a:rPr lang="en-IN" sz="21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0" marB="0" anchor="ctr"/>
                </a:tc>
                <a:tc>
                  <a:txBody>
                    <a:bodyPr/>
                    <a:lstStyle/>
                    <a:p>
                      <a:pPr>
                        <a:lnSpc>
                          <a:spcPct val="115000"/>
                        </a:lnSpc>
                        <a:spcAft>
                          <a:spcPts val="0"/>
                        </a:spcAft>
                      </a:pPr>
                      <a:r>
                        <a:rPr lang="en-IN" sz="21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0" marB="0" anchor="ctr"/>
                </a:tc>
                <a:tc>
                  <a:txBody>
                    <a:bodyPr/>
                    <a:lstStyle/>
                    <a:p>
                      <a:pPr>
                        <a:lnSpc>
                          <a:spcPct val="115000"/>
                        </a:lnSpc>
                        <a:spcAft>
                          <a:spcPts val="0"/>
                        </a:spcAft>
                      </a:pPr>
                      <a:r>
                        <a:rPr lang="en-IN" sz="21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0" marB="0" anchor="ctr"/>
                </a:tc>
                <a:extLst>
                  <a:ext uri="{0D108BD9-81ED-4DB2-BD59-A6C34878D82A}">
                    <a16:rowId xmlns:a16="http://schemas.microsoft.com/office/drawing/2014/main" xmlns="" val="592620896"/>
                  </a:ext>
                </a:extLst>
              </a:tr>
              <a:tr h="705483">
                <a:tc>
                  <a:txBody>
                    <a:bodyPr/>
                    <a:lstStyle/>
                    <a:p>
                      <a:pPr>
                        <a:lnSpc>
                          <a:spcPct val="115000"/>
                        </a:lnSpc>
                        <a:spcAft>
                          <a:spcPts val="0"/>
                        </a:spcAft>
                      </a:pPr>
                      <a:r>
                        <a:rPr lang="en-IN" sz="21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0" marB="0" anchor="ctr"/>
                </a:tc>
                <a:tc>
                  <a:txBody>
                    <a:bodyPr/>
                    <a:lstStyle/>
                    <a:p>
                      <a:pPr>
                        <a:lnSpc>
                          <a:spcPct val="115000"/>
                        </a:lnSpc>
                        <a:spcAft>
                          <a:spcPts val="0"/>
                        </a:spcAft>
                      </a:pPr>
                      <a:r>
                        <a:rPr lang="en-IN" sz="3800" dirty="0">
                          <a:effectLst/>
                        </a:rPr>
                        <a:t> </a:t>
                      </a:r>
                      <a:endParaRPr lang="en-IN" sz="3400" dirty="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tc>
                <a:tc gridSpan="4">
                  <a:txBody>
                    <a:bodyPr/>
                    <a:lstStyle/>
                    <a:p>
                      <a:pPr algn="ctr">
                        <a:lnSpc>
                          <a:spcPts val="1600"/>
                        </a:lnSpc>
                        <a:spcAft>
                          <a:spcPts val="0"/>
                        </a:spcAft>
                      </a:pPr>
                      <a:r>
                        <a:rPr lang="en-IN" sz="2100">
                          <a:effectLst/>
                        </a:rPr>
                        <a:t>Status_Diabetes</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91680" marR="91680" marT="45840" marB="45840" anchor="b"/>
                </a:tc>
                <a:tc hMerge="1">
                  <a:txBody>
                    <a:bodyPr/>
                    <a:lstStyle/>
                    <a:p>
                      <a:endParaRPr lang="en-IN"/>
                    </a:p>
                  </a:txBody>
                  <a:tcPr/>
                </a:tc>
                <a:tc hMerge="1">
                  <a:txBody>
                    <a:bodyPr/>
                    <a:lstStyle/>
                    <a:p>
                      <a:endParaRPr lang="en-IN"/>
                    </a:p>
                  </a:txBody>
                  <a:tcPr/>
                </a:tc>
                <a:tc hMerge="1">
                  <a:txBody>
                    <a:bodyPr/>
                    <a:lstStyle/>
                    <a:p>
                      <a:endParaRPr lang="en-IN"/>
                    </a:p>
                  </a:txBody>
                  <a:tcPr/>
                </a:tc>
                <a:tc rowSpan="2">
                  <a:txBody>
                    <a:bodyPr/>
                    <a:lstStyle/>
                    <a:p>
                      <a:pPr algn="ctr">
                        <a:lnSpc>
                          <a:spcPts val="1600"/>
                        </a:lnSpc>
                        <a:spcAft>
                          <a:spcPts val="0"/>
                        </a:spcAft>
                      </a:pPr>
                      <a:r>
                        <a:rPr lang="en-IN" sz="2100">
                          <a:effectLst/>
                        </a:rPr>
                        <a:t>Total</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91680" marR="91680" marT="45840" marB="45840" anchor="b"/>
                </a:tc>
                <a:extLst>
                  <a:ext uri="{0D108BD9-81ED-4DB2-BD59-A6C34878D82A}">
                    <a16:rowId xmlns:a16="http://schemas.microsoft.com/office/drawing/2014/main" xmlns="" val="474341301"/>
                  </a:ext>
                </a:extLst>
              </a:tr>
              <a:tr h="705483">
                <a:tc>
                  <a:txBody>
                    <a:bodyPr/>
                    <a:lstStyle/>
                    <a:p>
                      <a:pPr>
                        <a:lnSpc>
                          <a:spcPct val="115000"/>
                        </a:lnSpc>
                        <a:spcAft>
                          <a:spcPts val="0"/>
                        </a:spcAft>
                      </a:pPr>
                      <a:r>
                        <a:rPr lang="en-IN" sz="38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tc>
                <a:tc>
                  <a:txBody>
                    <a:bodyPr/>
                    <a:lstStyle/>
                    <a:p>
                      <a:pPr>
                        <a:lnSpc>
                          <a:spcPct val="115000"/>
                        </a:lnSpc>
                        <a:spcAft>
                          <a:spcPts val="0"/>
                        </a:spcAft>
                      </a:pPr>
                      <a:r>
                        <a:rPr lang="en-IN" sz="38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tc>
                <a:tc>
                  <a:txBody>
                    <a:bodyPr/>
                    <a:lstStyle/>
                    <a:p>
                      <a:pPr algn="ctr">
                        <a:lnSpc>
                          <a:spcPct val="115000"/>
                        </a:lnSpc>
                        <a:spcAft>
                          <a:spcPts val="0"/>
                        </a:spcAft>
                      </a:pPr>
                      <a:r>
                        <a:rPr lang="en-IN" sz="3800">
                          <a:effectLst/>
                        </a:rPr>
                        <a:t> </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b"/>
                </a:tc>
                <a:tc>
                  <a:txBody>
                    <a:bodyPr/>
                    <a:lstStyle/>
                    <a:p>
                      <a:pPr algn="ctr">
                        <a:lnSpc>
                          <a:spcPts val="1600"/>
                        </a:lnSpc>
                        <a:spcAft>
                          <a:spcPts val="0"/>
                        </a:spcAft>
                      </a:pPr>
                      <a:r>
                        <a:rPr lang="en-IN" sz="2100">
                          <a:effectLst/>
                        </a:rPr>
                        <a:t>Diabetic</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b"/>
                </a:tc>
                <a:tc>
                  <a:txBody>
                    <a:bodyPr/>
                    <a:lstStyle/>
                    <a:p>
                      <a:pPr algn="ctr">
                        <a:lnSpc>
                          <a:spcPts val="1600"/>
                        </a:lnSpc>
                        <a:spcAft>
                          <a:spcPts val="0"/>
                        </a:spcAft>
                      </a:pPr>
                      <a:r>
                        <a:rPr lang="en-IN" sz="2100">
                          <a:effectLst/>
                        </a:rPr>
                        <a:t>NonDiabetic</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b"/>
                </a:tc>
                <a:tc>
                  <a:txBody>
                    <a:bodyPr/>
                    <a:lstStyle/>
                    <a:p>
                      <a:pPr algn="ctr">
                        <a:lnSpc>
                          <a:spcPts val="1600"/>
                        </a:lnSpc>
                        <a:spcAft>
                          <a:spcPts val="0"/>
                        </a:spcAft>
                      </a:pPr>
                      <a:r>
                        <a:rPr lang="en-IN" sz="2100">
                          <a:effectLst/>
                        </a:rPr>
                        <a:t>Unknown</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b"/>
                </a:tc>
                <a:tc vMerge="1">
                  <a:txBody>
                    <a:bodyPr/>
                    <a:lstStyle/>
                    <a:p>
                      <a:endParaRPr lang="en-IN"/>
                    </a:p>
                  </a:txBody>
                  <a:tcPr/>
                </a:tc>
                <a:extLst>
                  <a:ext uri="{0D108BD9-81ED-4DB2-BD59-A6C34878D82A}">
                    <a16:rowId xmlns:a16="http://schemas.microsoft.com/office/drawing/2014/main" xmlns="" val="2232340273"/>
                  </a:ext>
                </a:extLst>
              </a:tr>
              <a:tr h="300371">
                <a:tc rowSpan="3">
                  <a:txBody>
                    <a:bodyPr/>
                    <a:lstStyle/>
                    <a:p>
                      <a:pPr>
                        <a:lnSpc>
                          <a:spcPts val="1600"/>
                        </a:lnSpc>
                        <a:spcAft>
                          <a:spcPts val="0"/>
                        </a:spcAft>
                      </a:pPr>
                      <a:r>
                        <a:rPr lang="en-IN" sz="2100">
                          <a:effectLst/>
                        </a:rPr>
                        <a:t>HIV_Status</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91680" marR="91680" marT="45840" marB="45840"/>
                </a:tc>
                <a:tc>
                  <a:txBody>
                    <a:bodyPr/>
                    <a:lstStyle/>
                    <a:p>
                      <a:pPr>
                        <a:lnSpc>
                          <a:spcPts val="1600"/>
                        </a:lnSpc>
                        <a:spcAft>
                          <a:spcPts val="0"/>
                        </a:spcAft>
                      </a:pPr>
                      <a:r>
                        <a:rPr lang="en-IN" sz="2100">
                          <a:effectLst/>
                        </a:rPr>
                        <a:t>Neg</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tc>
                <a:tc>
                  <a:txBody>
                    <a:bodyPr/>
                    <a:lstStyle/>
                    <a:p>
                      <a:pPr algn="r">
                        <a:lnSpc>
                          <a:spcPts val="1600"/>
                        </a:lnSpc>
                        <a:spcAft>
                          <a:spcPts val="0"/>
                        </a:spcAft>
                      </a:pPr>
                      <a:r>
                        <a:rPr lang="en-IN" sz="2100">
                          <a:effectLst/>
                        </a:rPr>
                        <a:t>2075</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27</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533</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359</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2994</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extLst>
                  <a:ext uri="{0D108BD9-81ED-4DB2-BD59-A6C34878D82A}">
                    <a16:rowId xmlns:a16="http://schemas.microsoft.com/office/drawing/2014/main" xmlns="" val="3553202248"/>
                  </a:ext>
                </a:extLst>
              </a:tr>
              <a:tr h="300371">
                <a:tc vMerge="1">
                  <a:txBody>
                    <a:bodyPr/>
                    <a:lstStyle/>
                    <a:p>
                      <a:endParaRPr lang="en-IN"/>
                    </a:p>
                  </a:txBody>
                  <a:tcPr/>
                </a:tc>
                <a:tc>
                  <a:txBody>
                    <a:bodyPr/>
                    <a:lstStyle/>
                    <a:p>
                      <a:pPr>
                        <a:lnSpc>
                          <a:spcPts val="1600"/>
                        </a:lnSpc>
                        <a:spcAft>
                          <a:spcPts val="0"/>
                        </a:spcAft>
                      </a:pPr>
                      <a:r>
                        <a:rPr lang="en-IN" sz="2100">
                          <a:effectLst/>
                        </a:rPr>
                        <a:t>Pos</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tc>
                <a:tc>
                  <a:txBody>
                    <a:bodyPr/>
                    <a:lstStyle/>
                    <a:p>
                      <a:pPr algn="r">
                        <a:lnSpc>
                          <a:spcPts val="1600"/>
                        </a:lnSpc>
                        <a:spcAft>
                          <a:spcPts val="0"/>
                        </a:spcAft>
                      </a:pPr>
                      <a:r>
                        <a:rPr lang="en-IN" sz="2100">
                          <a:effectLst/>
                        </a:rPr>
                        <a:t>40</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0</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13</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2</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55</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extLst>
                  <a:ext uri="{0D108BD9-81ED-4DB2-BD59-A6C34878D82A}">
                    <a16:rowId xmlns:a16="http://schemas.microsoft.com/office/drawing/2014/main" xmlns="" val="3991136713"/>
                  </a:ext>
                </a:extLst>
              </a:tr>
              <a:tr h="300371">
                <a:tc vMerge="1">
                  <a:txBody>
                    <a:bodyPr/>
                    <a:lstStyle/>
                    <a:p>
                      <a:endParaRPr lang="en-IN"/>
                    </a:p>
                  </a:txBody>
                  <a:tcPr/>
                </a:tc>
                <a:tc>
                  <a:txBody>
                    <a:bodyPr/>
                    <a:lstStyle/>
                    <a:p>
                      <a:pPr>
                        <a:lnSpc>
                          <a:spcPts val="1600"/>
                        </a:lnSpc>
                        <a:spcAft>
                          <a:spcPts val="0"/>
                        </a:spcAft>
                      </a:pPr>
                      <a:r>
                        <a:rPr lang="en-IN" sz="2100">
                          <a:effectLst/>
                        </a:rPr>
                        <a:t>Unknown</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tc>
                <a:tc>
                  <a:txBody>
                    <a:bodyPr/>
                    <a:lstStyle/>
                    <a:p>
                      <a:pPr algn="r">
                        <a:lnSpc>
                          <a:spcPts val="1600"/>
                        </a:lnSpc>
                        <a:spcAft>
                          <a:spcPts val="0"/>
                        </a:spcAft>
                      </a:pPr>
                      <a:r>
                        <a:rPr lang="en-IN" sz="2100">
                          <a:effectLst/>
                        </a:rPr>
                        <a:t>177</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1</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26</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9</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213</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extLst>
                  <a:ext uri="{0D108BD9-81ED-4DB2-BD59-A6C34878D82A}">
                    <a16:rowId xmlns:a16="http://schemas.microsoft.com/office/drawing/2014/main" xmlns="" val="3164603085"/>
                  </a:ext>
                </a:extLst>
              </a:tr>
              <a:tr h="356779">
                <a:tc gridSpan="2">
                  <a:txBody>
                    <a:bodyPr/>
                    <a:lstStyle/>
                    <a:p>
                      <a:pPr>
                        <a:lnSpc>
                          <a:spcPts val="1600"/>
                        </a:lnSpc>
                        <a:spcAft>
                          <a:spcPts val="0"/>
                        </a:spcAft>
                      </a:pPr>
                      <a:r>
                        <a:rPr lang="en-IN" sz="2100">
                          <a:effectLst/>
                        </a:rPr>
                        <a:t>Total</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91680" marR="91680" marT="45840" marB="45840"/>
                </a:tc>
                <a:tc hMerge="1">
                  <a:txBody>
                    <a:bodyPr/>
                    <a:lstStyle/>
                    <a:p>
                      <a:endParaRPr lang="en-IN"/>
                    </a:p>
                  </a:txBody>
                  <a:tcPr/>
                </a:tc>
                <a:tc>
                  <a:txBody>
                    <a:bodyPr/>
                    <a:lstStyle/>
                    <a:p>
                      <a:pPr algn="r">
                        <a:lnSpc>
                          <a:spcPts val="1600"/>
                        </a:lnSpc>
                        <a:spcAft>
                          <a:spcPts val="0"/>
                        </a:spcAft>
                      </a:pPr>
                      <a:r>
                        <a:rPr lang="en-IN" sz="2100">
                          <a:effectLst/>
                        </a:rPr>
                        <a:t>2292</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28</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572</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a:effectLst/>
                        </a:rPr>
                        <a:t>370</a:t>
                      </a:r>
                      <a:endParaRPr lang="en-IN" sz="340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tc>
                  <a:txBody>
                    <a:bodyPr/>
                    <a:lstStyle/>
                    <a:p>
                      <a:pPr algn="r">
                        <a:lnSpc>
                          <a:spcPts val="1600"/>
                        </a:lnSpc>
                        <a:spcAft>
                          <a:spcPts val="0"/>
                        </a:spcAft>
                      </a:pPr>
                      <a:r>
                        <a:rPr lang="en-IN" sz="2100" dirty="0">
                          <a:effectLst/>
                        </a:rPr>
                        <a:t>3262</a:t>
                      </a:r>
                      <a:endParaRPr lang="en-IN" sz="3400" dirty="0">
                        <a:effectLst/>
                        <a:latin typeface="Calibri" panose="020F0502020204030204" pitchFamily="34" charset="0"/>
                        <a:ea typeface="Calibri" panose="020F0502020204030204" pitchFamily="34" charset="0"/>
                        <a:cs typeface="Times New Roman" panose="02020603050405020304" pitchFamily="18" charset="0"/>
                      </a:endParaRPr>
                    </a:p>
                  </a:txBody>
                  <a:tcPr marL="20146" marR="20146" marT="20146" marB="20146" anchor="ctr"/>
                </a:tc>
                <a:extLst>
                  <a:ext uri="{0D108BD9-81ED-4DB2-BD59-A6C34878D82A}">
                    <a16:rowId xmlns:a16="http://schemas.microsoft.com/office/drawing/2014/main" xmlns="" val="3036818446"/>
                  </a:ext>
                </a:extLst>
              </a:tr>
            </a:tbl>
          </a:graphicData>
        </a:graphic>
      </p:graphicFrame>
      <p:sp>
        <p:nvSpPr>
          <p:cNvPr id="5" name="Title 1"/>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kern="1200" dirty="0">
                <a:solidFill>
                  <a:schemeClr val="tx1"/>
                </a:solidFill>
                <a:latin typeface="+mj-lt"/>
                <a:ea typeface="+mj-ea"/>
                <a:cs typeface="+mj-cs"/>
              </a:rPr>
              <a:t>HIV and Diabetes</a:t>
            </a:r>
          </a:p>
        </p:txBody>
      </p:sp>
    </p:spTree>
    <p:extLst>
      <p:ext uri="{BB962C8B-B14F-4D97-AF65-F5344CB8AC3E}">
        <p14:creationId xmlns:p14="http://schemas.microsoft.com/office/powerpoint/2010/main" val="546546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Conclusion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39652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276768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Graphic 17">
            <a:extLst>
              <a:ext uri="{FF2B5EF4-FFF2-40B4-BE49-F238E27FC236}">
                <a16:creationId xmlns:a16="http://schemas.microsoft.com/office/drawing/2014/main" xmlns="" id="{D41DA433-9731-4312-A30E-84AD8092953B}"/>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5000"/>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6641431" y="816337"/>
            <a:ext cx="5225327" cy="5225327"/>
          </a:xfrm>
          <a:prstGeom prst="rect">
            <a:avLst/>
          </a:prstGeom>
        </p:spPr>
      </p:pic>
      <p:pic>
        <p:nvPicPr>
          <p:cNvPr id="7" name="Graphic 6" descr="Children">
            <a:extLst>
              <a:ext uri="{FF2B5EF4-FFF2-40B4-BE49-F238E27FC236}">
                <a16:creationId xmlns:a16="http://schemas.microsoft.com/office/drawing/2014/main" xmlns="" id="{580B124E-02DB-4FD7-A391-10DAA6553183}"/>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838201" y="2743201"/>
            <a:ext cx="1371600" cy="1371600"/>
          </a:xfrm>
          <a:prstGeom prst="rect">
            <a:avLst/>
          </a:prstGeom>
        </p:spPr>
      </p:pic>
      <p:sp>
        <p:nvSpPr>
          <p:cNvPr id="2" name="Title 1">
            <a:extLst>
              <a:ext uri="{FF2B5EF4-FFF2-40B4-BE49-F238E27FC236}">
                <a16:creationId xmlns:a16="http://schemas.microsoft.com/office/drawing/2014/main" xmlns="" id="{BF4483F7-5263-4139-BBE1-8B5449C9E8EE}"/>
              </a:ext>
            </a:extLst>
          </p:cNvPr>
          <p:cNvSpPr>
            <a:spLocks noGrp="1"/>
          </p:cNvSpPr>
          <p:nvPr>
            <p:ph type="title"/>
          </p:nvPr>
        </p:nvSpPr>
        <p:spPr>
          <a:xfrm>
            <a:off x="2370667" y="2187743"/>
            <a:ext cx="5293449" cy="2482515"/>
          </a:xfrm>
        </p:spPr>
        <p:txBody>
          <a:bodyPr vert="horz" lIns="91440" tIns="45720" rIns="91440" bIns="45720" rtlCol="0" anchor="ctr">
            <a:normAutofit/>
          </a:bodyPr>
          <a:lstStyle/>
          <a:p>
            <a:r>
              <a:rPr lang="en-US" sz="6000" kern="1200">
                <a:solidFill>
                  <a:schemeClr val="tx1"/>
                </a:solidFill>
                <a:latin typeface="+mj-lt"/>
                <a:ea typeface="+mj-ea"/>
                <a:cs typeface="+mj-cs"/>
              </a:rPr>
              <a:t>Thankyou</a:t>
            </a:r>
          </a:p>
        </p:txBody>
      </p:sp>
    </p:spTree>
    <p:extLst>
      <p:ext uri="{BB962C8B-B14F-4D97-AF65-F5344CB8AC3E}">
        <p14:creationId xmlns:p14="http://schemas.microsoft.com/office/powerpoint/2010/main" val="2697637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b="1" dirty="0"/>
              <a:t>TB in India </a:t>
            </a:r>
          </a:p>
        </p:txBody>
      </p:sp>
      <p:graphicFrame>
        <p:nvGraphicFramePr>
          <p:cNvPr id="5" name="Content Placeholder 2">
            <a:extLst>
              <a:ext uri="{FF2B5EF4-FFF2-40B4-BE49-F238E27FC236}">
                <a16:creationId xmlns:a16="http://schemas.microsoft.com/office/drawing/2014/main" xmlns="" id="{CCAC9054-093F-47BF-84E7-F498F56212BE}"/>
              </a:ext>
            </a:extLst>
          </p:cNvPr>
          <p:cNvGraphicFramePr>
            <a:graphicFrameLocks noGrp="1"/>
          </p:cNvGraphicFramePr>
          <p:nvPr>
            <p:ph idx="1"/>
            <p:extLst>
              <p:ext uri="{D42A27DB-BD31-4B8C-83A1-F6EECF244321}">
                <p14:modId xmlns:p14="http://schemas.microsoft.com/office/powerpoint/2010/main" val="37435095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4070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a:t>Research Question</a:t>
            </a:r>
          </a:p>
        </p:txBody>
      </p:sp>
      <p:graphicFrame>
        <p:nvGraphicFramePr>
          <p:cNvPr id="5" name="Content Placeholder 2">
            <a:extLst>
              <a:ext uri="{FF2B5EF4-FFF2-40B4-BE49-F238E27FC236}">
                <a16:creationId xmlns:a16="http://schemas.microsoft.com/office/drawing/2014/main" xmlns="" id="{A770E006-7C81-4897-B708-353091D4B0B8}"/>
              </a:ext>
            </a:extLst>
          </p:cNvPr>
          <p:cNvGraphicFramePr>
            <a:graphicFrameLocks noGrp="1"/>
          </p:cNvGraphicFramePr>
          <p:nvPr>
            <p:ph idx="1"/>
            <p:extLst>
              <p:ext uri="{D42A27DB-BD31-4B8C-83A1-F6EECF244321}">
                <p14:modId xmlns:p14="http://schemas.microsoft.com/office/powerpoint/2010/main" val="10225430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1919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78980"/>
            <a:ext cx="10515600" cy="1325563"/>
          </a:xfrm>
        </p:spPr>
        <p:txBody>
          <a:bodyPr>
            <a:normAutofit/>
          </a:bodyPr>
          <a:lstStyle/>
          <a:p>
            <a:r>
              <a:rPr lang="en-IN" b="1" dirty="0"/>
              <a:t>Objectives</a:t>
            </a:r>
          </a:p>
        </p:txBody>
      </p:sp>
      <p:graphicFrame>
        <p:nvGraphicFramePr>
          <p:cNvPr id="5" name="Content Placeholder 2">
            <a:extLst>
              <a:ext uri="{FF2B5EF4-FFF2-40B4-BE49-F238E27FC236}">
                <a16:creationId xmlns:a16="http://schemas.microsoft.com/office/drawing/2014/main" xmlns="" id="{A1742A23-F738-4B80-94DA-A60B4524BCE6}"/>
              </a:ext>
            </a:extLst>
          </p:cNvPr>
          <p:cNvGraphicFramePr>
            <a:graphicFrameLocks noGrp="1"/>
          </p:cNvGraphicFramePr>
          <p:nvPr>
            <p:ph idx="1"/>
            <p:extLst>
              <p:ext uri="{D42A27DB-BD31-4B8C-83A1-F6EECF244321}">
                <p14:modId xmlns:p14="http://schemas.microsoft.com/office/powerpoint/2010/main" val="8448157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772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normAutofit/>
          </a:bodyPr>
          <a:lstStyle/>
          <a:p>
            <a:r>
              <a:rPr lang="en-IN" b="1" dirty="0"/>
              <a:t>Methodology</a:t>
            </a:r>
          </a:p>
        </p:txBody>
      </p:sp>
      <p:graphicFrame>
        <p:nvGraphicFramePr>
          <p:cNvPr id="5" name="Content Placeholder 2">
            <a:extLst>
              <a:ext uri="{FF2B5EF4-FFF2-40B4-BE49-F238E27FC236}">
                <a16:creationId xmlns:a16="http://schemas.microsoft.com/office/drawing/2014/main" xmlns="" id="{7008454D-E370-4C4C-858F-3BAF4AF1A477}"/>
              </a:ext>
            </a:extLst>
          </p:cNvPr>
          <p:cNvGraphicFramePr>
            <a:graphicFrameLocks noGrp="1"/>
          </p:cNvGraphicFramePr>
          <p:nvPr>
            <p:ph idx="1"/>
            <p:extLst>
              <p:ext uri="{D42A27DB-BD31-4B8C-83A1-F6EECF244321}">
                <p14:modId xmlns:p14="http://schemas.microsoft.com/office/powerpoint/2010/main" val="349912885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2718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xmlns=""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xmlns="" id="{1AC97B56-0A17-4E09-BF93-240A658CD4B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413987" y="2857501"/>
            <a:ext cx="1142998" cy="1142998"/>
          </a:xfrm>
          <a:prstGeom prst="rect">
            <a:avLst/>
          </a:prstGeom>
        </p:spPr>
      </p:pic>
      <p:sp>
        <p:nvSpPr>
          <p:cNvPr id="2" name="Title 1"/>
          <p:cNvSpPr>
            <a:spLocks noGrp="1"/>
          </p:cNvSpPr>
          <p:nvPr>
            <p:ph type="title"/>
          </p:nvPr>
        </p:nvSpPr>
        <p:spPr>
          <a:xfrm>
            <a:off x="1136428" y="627564"/>
            <a:ext cx="7474172" cy="1325563"/>
          </a:xfrm>
        </p:spPr>
        <p:txBody>
          <a:bodyPr>
            <a:normAutofit/>
          </a:bodyPr>
          <a:lstStyle/>
          <a:p>
            <a:r>
              <a:rPr lang="en-IN" b="1" dirty="0"/>
              <a:t>Methodology</a:t>
            </a:r>
          </a:p>
        </p:txBody>
      </p:sp>
      <p:sp>
        <p:nvSpPr>
          <p:cNvPr id="3" name="Content Placeholder 2"/>
          <p:cNvSpPr>
            <a:spLocks noGrp="1"/>
          </p:cNvSpPr>
          <p:nvPr>
            <p:ph idx="1"/>
          </p:nvPr>
        </p:nvSpPr>
        <p:spPr>
          <a:xfrm>
            <a:off x="1136429" y="2278173"/>
            <a:ext cx="7474171" cy="3450613"/>
          </a:xfrm>
        </p:spPr>
        <p:txBody>
          <a:bodyPr anchor="ctr">
            <a:noAutofit/>
          </a:bodyPr>
          <a:lstStyle/>
          <a:p>
            <a:pPr algn="just"/>
            <a:r>
              <a:rPr lang="en-IN" sz="2400" b="1" dirty="0"/>
              <a:t>Data analysis</a:t>
            </a:r>
            <a:r>
              <a:rPr lang="en-IN" sz="2400" dirty="0"/>
              <a:t>: Data analysis was done using Microsoft excel and SPSS. The collected data was compiled and analysed using techniques of descriptive statistics through Microsoft Office and SPSS version 23. Bar Graph, Pie Charts frequency tables and cross tabs were used to represent the findings of this study, as and when required.</a:t>
            </a:r>
          </a:p>
        </p:txBody>
      </p:sp>
    </p:spTree>
    <p:extLst>
      <p:ext uri="{BB962C8B-B14F-4D97-AF65-F5344CB8AC3E}">
        <p14:creationId xmlns:p14="http://schemas.microsoft.com/office/powerpoint/2010/main" val="3312886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xmlns="" id="{66B332A4-D438-4773-A77F-5ED49A448D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xmlns="" id="{DF9AD32D-FF05-44F4-BD4D-9CEE89B71EB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p:cNvSpPr>
            <a:spLocks noGrp="1"/>
          </p:cNvSpPr>
          <p:nvPr>
            <p:ph type="title"/>
          </p:nvPr>
        </p:nvSpPr>
        <p:spPr>
          <a:xfrm>
            <a:off x="2555631" y="1441938"/>
            <a:ext cx="7080738" cy="3974124"/>
          </a:xfrm>
        </p:spPr>
        <p:txBody>
          <a:bodyPr>
            <a:normAutofit/>
          </a:bodyPr>
          <a:lstStyle/>
          <a:p>
            <a:pPr algn="ctr"/>
            <a:r>
              <a:rPr lang="en-IN" sz="5400" b="1" dirty="0">
                <a:solidFill>
                  <a:schemeClr val="bg1">
                    <a:lumMod val="95000"/>
                    <a:lumOff val="5000"/>
                  </a:schemeClr>
                </a:solidFill>
              </a:rPr>
              <a:t>Key Findings</a:t>
            </a:r>
          </a:p>
        </p:txBody>
      </p:sp>
    </p:spTree>
    <p:extLst>
      <p:ext uri="{BB962C8B-B14F-4D97-AF65-F5344CB8AC3E}">
        <p14:creationId xmlns:p14="http://schemas.microsoft.com/office/powerpoint/2010/main" val="100424088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TotalTime>
  <Words>976</Words>
  <Application>Microsoft Macintosh PowerPoint</Application>
  <PresentationFormat>Widescreen</PresentationFormat>
  <Paragraphs>528</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Calibri</vt:lpstr>
      <vt:lpstr>Calibri Light</vt:lpstr>
      <vt:lpstr>Times New Roman</vt:lpstr>
      <vt:lpstr>Arial</vt:lpstr>
      <vt:lpstr>Office Theme</vt:lpstr>
      <vt:lpstr>A study to assess the burden of TB patients and Its relation with HIV and Diabetes</vt:lpstr>
      <vt:lpstr>Background</vt:lpstr>
      <vt:lpstr>END TB Strategy</vt:lpstr>
      <vt:lpstr>TB in India </vt:lpstr>
      <vt:lpstr>Research Question</vt:lpstr>
      <vt:lpstr>Objectives</vt:lpstr>
      <vt:lpstr>Methodology</vt:lpstr>
      <vt:lpstr>Methodology</vt:lpstr>
      <vt:lpstr>Key Findings</vt:lpstr>
      <vt:lpstr>Burden of TB in Indore</vt:lpstr>
      <vt:lpstr>Burden of TB in Indore</vt:lpstr>
      <vt:lpstr>Burden of TB Unit Wise</vt:lpstr>
      <vt:lpstr>Burden of TB on Aranya TB Unit</vt:lpstr>
      <vt:lpstr>Microscopy Result</vt:lpstr>
      <vt:lpstr>TB Unit- TB Confirmation</vt:lpstr>
      <vt:lpstr>Burden of TB</vt:lpstr>
      <vt:lpstr>Burden of TB</vt:lpstr>
      <vt:lpstr>MDR/RR-TB Cases</vt:lpstr>
      <vt:lpstr>MDR/RR-TB Cases</vt:lpstr>
      <vt:lpstr>MDR/RR-TB Cases</vt:lpstr>
      <vt:lpstr>MDR/RR-TB Cases</vt:lpstr>
      <vt:lpstr>MDR/RR-TB Cases</vt:lpstr>
      <vt:lpstr>MDR/RR-TB Cases</vt:lpstr>
      <vt:lpstr>MDR/RR-TB Cases</vt:lpstr>
      <vt:lpstr>Burden of TB</vt:lpstr>
      <vt:lpstr>TB with HIV Status</vt:lpstr>
      <vt:lpstr>TB with HIV – Unit Wise</vt:lpstr>
      <vt:lpstr>TB With HIV- Patient Type</vt:lpstr>
      <vt:lpstr>HIV with TB – Treatment Outcome</vt:lpstr>
      <vt:lpstr>Diabetes Status – June 2017</vt:lpstr>
      <vt:lpstr>PowerPoint Presentation</vt:lpstr>
      <vt:lpstr>Conclusion</vt:lpstr>
      <vt:lpstr>Thankyou</vt:lpstr>
    </vt:vector>
  </TitlesOfParts>
  <Company>Grizli777</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Vineet Kumar</dc:creator>
  <cp:lastModifiedBy>Microsoft Office User</cp:lastModifiedBy>
  <cp:revision>165</cp:revision>
  <dcterms:created xsi:type="dcterms:W3CDTF">2018-05-17T06:56:34Z</dcterms:created>
  <dcterms:modified xsi:type="dcterms:W3CDTF">2018-05-18T09:13:09Z</dcterms:modified>
</cp:coreProperties>
</file>