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89" r:id="rId3"/>
    <p:sldId id="257" r:id="rId4"/>
    <p:sldId id="292" r:id="rId5"/>
    <p:sldId id="294" r:id="rId6"/>
    <p:sldId id="295" r:id="rId7"/>
    <p:sldId id="297" r:id="rId8"/>
    <p:sldId id="287" r:id="rId9"/>
    <p:sldId id="258" r:id="rId10"/>
    <p:sldId id="259" r:id="rId11"/>
    <p:sldId id="260" r:id="rId12"/>
    <p:sldId id="262" r:id="rId13"/>
    <p:sldId id="263" r:id="rId14"/>
    <p:sldId id="274" r:id="rId15"/>
    <p:sldId id="275" r:id="rId16"/>
    <p:sldId id="298" r:id="rId17"/>
    <p:sldId id="270" r:id="rId18"/>
    <p:sldId id="299" r:id="rId19"/>
    <p:sldId id="291" r:id="rId20"/>
    <p:sldId id="286" r:id="rId21"/>
    <p:sldId id="28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87" autoAdjust="0"/>
    <p:restoredTop sz="86457" autoAdjust="0"/>
  </p:normalViewPr>
  <p:slideViewPr>
    <p:cSldViewPr>
      <p:cViewPr>
        <p:scale>
          <a:sx n="70" d="100"/>
          <a:sy n="70" d="100"/>
        </p:scale>
        <p:origin x="-2010" y="-168"/>
      </p:cViewPr>
      <p:guideLst>
        <p:guide orient="horz" pos="2160"/>
        <p:guide pos="2880"/>
      </p:guideLst>
    </p:cSldViewPr>
  </p:slideViewPr>
  <p:outlineViewPr>
    <p:cViewPr>
      <p:scale>
        <a:sx n="33" d="100"/>
        <a:sy n="33" d="100"/>
      </p:scale>
      <p:origin x="0" y="4426"/>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dirty="0"/>
              <a:t>Maternal mortality </a:t>
            </a:r>
          </a:p>
        </c:rich>
      </c:tx>
      <c:layout>
        <c:manualLayout>
          <c:xMode val="edge"/>
          <c:yMode val="edge"/>
          <c:x val="0.22324656556298975"/>
          <c:y val="0.11243385657866448"/>
        </c:manualLayout>
      </c:layout>
    </c:title>
    <c:plotArea>
      <c:layout/>
      <c:pieChart>
        <c:varyColors val="1"/>
        <c:ser>
          <c:idx val="0"/>
          <c:order val="0"/>
          <c:tx>
            <c:strRef>
              <c:f>Sheet1!$B$1</c:f>
              <c:strCache>
                <c:ptCount val="1"/>
                <c:pt idx="0">
                  <c:v>Maternal mortality (0-29 million)</c:v>
                </c:pt>
              </c:strCache>
            </c:strRef>
          </c:tx>
          <c:dLbls>
            <c:spPr>
              <a:noFill/>
              <a:ln>
                <a:noFill/>
              </a:ln>
              <a:effectLst/>
            </c:spPr>
            <c:showCatName val="1"/>
            <c:showPercent val="1"/>
            <c:showLeaderLines val="1"/>
            <c:extLst>
              <c:ext xmlns:c15="http://schemas.microsoft.com/office/drawing/2012/chart" uri="{CE6537A1-D6FC-4f65-9D91-7224C49458BB}">
                <c15:layout/>
              </c:ext>
            </c:extLst>
          </c:dLbls>
          <c:cat>
            <c:strRef>
              <c:f>Sheet1!$A$2:$A$5</c:f>
              <c:strCache>
                <c:ptCount val="4"/>
                <c:pt idx="0">
                  <c:v>Intra partum</c:v>
                </c:pt>
                <c:pt idx="1">
                  <c:v>Birth Day</c:v>
                </c:pt>
                <c:pt idx="2">
                  <c:v>Rest of first month after birth</c:v>
                </c:pt>
                <c:pt idx="3">
                  <c:v>Antepartum </c:v>
                </c:pt>
              </c:strCache>
            </c:strRef>
          </c:cat>
          <c:val>
            <c:numRef>
              <c:f>Sheet1!$B$2:$B$5</c:f>
              <c:numCache>
                <c:formatCode>0.00%</c:formatCode>
                <c:ptCount val="4"/>
                <c:pt idx="0">
                  <c:v>0.16600000000000026</c:v>
                </c:pt>
                <c:pt idx="1">
                  <c:v>0.29400000000000032</c:v>
                </c:pt>
                <c:pt idx="2">
                  <c:v>0.33500000000000074</c:v>
                </c:pt>
                <c:pt idx="3">
                  <c:v>0.26500000000000001</c:v>
                </c:pt>
              </c:numCache>
            </c:numRef>
          </c:val>
        </c:ser>
        <c:dLbls>
          <c:showCatName val="1"/>
          <c:showPercent val="1"/>
        </c:dLbls>
        <c:firstSliceAng val="0"/>
      </c:pieChart>
    </c:plotArea>
    <c:plotVisOnly val="1"/>
    <c:dispBlanksAs val="zero"/>
  </c:chart>
  <c:txPr>
    <a:bodyPr/>
    <a:lstStyle/>
    <a:p>
      <a:pPr>
        <a:defRPr sz="1800">
          <a:solidFill>
            <a:schemeClr val="tx1"/>
          </a:solidFill>
        </a:defRPr>
      </a:pPr>
      <a:endParaRPr lang="en-US"/>
    </a:p>
  </c:txPr>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D63E6-01A8-4C06-9E1D-870E15DF7DA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924696CA-431E-4C07-B5FE-4793BA40585A}">
      <dgm:prSet phldrT="[Text]" custT="1"/>
      <dgm:spPr/>
      <dgm:t>
        <a:bodyPr/>
        <a:lstStyle/>
        <a:p>
          <a:r>
            <a:rPr lang="en-US" sz="2400" dirty="0" smtClean="0"/>
            <a:t>Standards of care</a:t>
          </a:r>
          <a:endParaRPr lang="en-US" sz="2400" dirty="0"/>
        </a:p>
      </dgm:t>
    </dgm:pt>
    <dgm:pt modelId="{E082332E-5DB4-4919-B20B-A6D9F042CDB5}" type="parTrans" cxnId="{E28D1B13-1A39-4C49-87FA-622881796226}">
      <dgm:prSet/>
      <dgm:spPr/>
      <dgm:t>
        <a:bodyPr/>
        <a:lstStyle/>
        <a:p>
          <a:endParaRPr lang="en-US"/>
        </a:p>
      </dgm:t>
    </dgm:pt>
    <dgm:pt modelId="{E40417AE-5F49-496E-92F7-879BEC4116E4}" type="sibTrans" cxnId="{E28D1B13-1A39-4C49-87FA-622881796226}">
      <dgm:prSet/>
      <dgm:spPr/>
      <dgm:t>
        <a:bodyPr/>
        <a:lstStyle/>
        <a:p>
          <a:endParaRPr lang="en-US"/>
        </a:p>
      </dgm:t>
    </dgm:pt>
    <dgm:pt modelId="{1CCD923C-B082-4C85-91D3-FD61BF01CAC3}">
      <dgm:prSet phldrT="[Text]" custT="1"/>
      <dgm:spPr/>
      <dgm:t>
        <a:bodyPr/>
        <a:lstStyle/>
        <a:p>
          <a:r>
            <a:rPr lang="en-US" sz="2000" dirty="0" smtClean="0"/>
            <a:t>Competent and trained service providers</a:t>
          </a:r>
          <a:endParaRPr lang="en-US" sz="2000" dirty="0"/>
        </a:p>
      </dgm:t>
    </dgm:pt>
    <dgm:pt modelId="{35A06382-4DCE-4A54-B1B4-0707B1B24228}" type="parTrans" cxnId="{2E5E7A53-787D-4885-8DC5-1A0D7B928A2F}">
      <dgm:prSet/>
      <dgm:spPr/>
      <dgm:t>
        <a:bodyPr/>
        <a:lstStyle/>
        <a:p>
          <a:endParaRPr lang="en-US"/>
        </a:p>
      </dgm:t>
    </dgm:pt>
    <dgm:pt modelId="{CD34B972-FF6D-4CCC-9B2E-6C8F54B5F616}" type="sibTrans" cxnId="{2E5E7A53-787D-4885-8DC5-1A0D7B928A2F}">
      <dgm:prSet/>
      <dgm:spPr/>
      <dgm:t>
        <a:bodyPr/>
        <a:lstStyle/>
        <a:p>
          <a:endParaRPr lang="en-US"/>
        </a:p>
      </dgm:t>
    </dgm:pt>
    <dgm:pt modelId="{7D248B39-BADD-4E86-BEBE-3E516B07AF93}">
      <dgm:prSet phldrT="[Text]" custT="1"/>
      <dgm:spPr/>
      <dgm:t>
        <a:bodyPr/>
        <a:lstStyle/>
        <a:p>
          <a:r>
            <a:rPr lang="en-US" sz="2000" dirty="0" smtClean="0"/>
            <a:t>Facility ownership and accountability (QI)</a:t>
          </a:r>
          <a:endParaRPr lang="en-US" sz="2000" dirty="0"/>
        </a:p>
      </dgm:t>
    </dgm:pt>
    <dgm:pt modelId="{16A2445B-64CA-4C43-88BE-EDF853219B72}" type="parTrans" cxnId="{82285E46-7442-4AF1-9745-BAB1FEBE5243}">
      <dgm:prSet/>
      <dgm:spPr/>
      <dgm:t>
        <a:bodyPr/>
        <a:lstStyle/>
        <a:p>
          <a:endParaRPr lang="en-US"/>
        </a:p>
      </dgm:t>
    </dgm:pt>
    <dgm:pt modelId="{03131F91-A991-43BE-B0A0-6C03664C67A3}" type="sibTrans" cxnId="{82285E46-7442-4AF1-9745-BAB1FEBE5243}">
      <dgm:prSet/>
      <dgm:spPr/>
      <dgm:t>
        <a:bodyPr/>
        <a:lstStyle/>
        <a:p>
          <a:endParaRPr lang="en-US"/>
        </a:p>
      </dgm:t>
    </dgm:pt>
    <dgm:pt modelId="{D1C4D508-818F-4AD2-A798-14E9935AB9A7}">
      <dgm:prSet phldrT="[Text]" custT="1"/>
      <dgm:spPr/>
      <dgm:t>
        <a:bodyPr/>
        <a:lstStyle/>
        <a:p>
          <a:r>
            <a:rPr lang="en-US" sz="2000" dirty="0" smtClean="0"/>
            <a:t>Optimal experience of care (RMC)</a:t>
          </a:r>
          <a:endParaRPr lang="en-US" sz="2000" dirty="0"/>
        </a:p>
      </dgm:t>
    </dgm:pt>
    <dgm:pt modelId="{F14F52E8-8852-4769-957D-F12734C47561}" type="parTrans" cxnId="{87AB2CB9-FD3E-4349-86C0-62729D34B3C3}">
      <dgm:prSet/>
      <dgm:spPr/>
      <dgm:t>
        <a:bodyPr/>
        <a:lstStyle/>
        <a:p>
          <a:endParaRPr lang="en-US"/>
        </a:p>
      </dgm:t>
    </dgm:pt>
    <dgm:pt modelId="{428D981F-1BCD-4FFC-81EC-A9F79C8AEDF1}" type="sibTrans" cxnId="{87AB2CB9-FD3E-4349-86C0-62729D34B3C3}">
      <dgm:prSet/>
      <dgm:spPr/>
      <dgm:t>
        <a:bodyPr/>
        <a:lstStyle/>
        <a:p>
          <a:endParaRPr lang="en-US"/>
        </a:p>
      </dgm:t>
    </dgm:pt>
    <dgm:pt modelId="{2563D94E-E758-4063-8586-390421719BC8}">
      <dgm:prSet phldrT="[Text]" custT="1"/>
      <dgm:spPr/>
      <dgm:t>
        <a:bodyPr/>
        <a:lstStyle/>
        <a:p>
          <a:r>
            <a:rPr lang="en-US" sz="2800" b="1" dirty="0" smtClean="0"/>
            <a:t>LaQshya</a:t>
          </a:r>
          <a:endParaRPr lang="en-US" sz="2800" b="1" dirty="0"/>
        </a:p>
      </dgm:t>
    </dgm:pt>
    <dgm:pt modelId="{C1D75518-9639-447A-962E-00E91DCA42BE}" type="sibTrans" cxnId="{51FA7720-C8F5-4B36-88A1-61DCA24D5C73}">
      <dgm:prSet/>
      <dgm:spPr/>
      <dgm:t>
        <a:bodyPr/>
        <a:lstStyle/>
        <a:p>
          <a:endParaRPr lang="en-US"/>
        </a:p>
      </dgm:t>
    </dgm:pt>
    <dgm:pt modelId="{42AB3CEC-96F2-4468-B4C0-A5C7E6404EAD}" type="parTrans" cxnId="{51FA7720-C8F5-4B36-88A1-61DCA24D5C73}">
      <dgm:prSet/>
      <dgm:spPr/>
      <dgm:t>
        <a:bodyPr/>
        <a:lstStyle/>
        <a:p>
          <a:endParaRPr lang="en-US"/>
        </a:p>
      </dgm:t>
    </dgm:pt>
    <dgm:pt modelId="{DAE50D64-5D2F-4ADA-9397-1E2AB7122B0E}" type="pres">
      <dgm:prSet presAssocID="{413D63E6-01A8-4C06-9E1D-870E15DF7DA1}" presName="diagram" presStyleCnt="0">
        <dgm:presLayoutVars>
          <dgm:chMax val="1"/>
          <dgm:dir/>
          <dgm:animLvl val="ctr"/>
          <dgm:resizeHandles val="exact"/>
        </dgm:presLayoutVars>
      </dgm:prSet>
      <dgm:spPr/>
      <dgm:t>
        <a:bodyPr/>
        <a:lstStyle/>
        <a:p>
          <a:endParaRPr lang="en-US"/>
        </a:p>
      </dgm:t>
    </dgm:pt>
    <dgm:pt modelId="{FFCAC44D-21D8-477A-B1D1-4E1DA03FD987}" type="pres">
      <dgm:prSet presAssocID="{413D63E6-01A8-4C06-9E1D-870E15DF7DA1}" presName="matrix" presStyleCnt="0"/>
      <dgm:spPr/>
    </dgm:pt>
    <dgm:pt modelId="{D4617E46-0298-44A5-8F04-A5AA382B7E14}" type="pres">
      <dgm:prSet presAssocID="{413D63E6-01A8-4C06-9E1D-870E15DF7DA1}" presName="tile1" presStyleLbl="node1" presStyleIdx="0" presStyleCnt="4" custLinFactNeighborX="374" custLinFactNeighborY="-801"/>
      <dgm:spPr/>
      <dgm:t>
        <a:bodyPr/>
        <a:lstStyle/>
        <a:p>
          <a:endParaRPr lang="en-US"/>
        </a:p>
      </dgm:t>
    </dgm:pt>
    <dgm:pt modelId="{FE7C407A-95FD-48D6-B36E-00E7D0E90D83}" type="pres">
      <dgm:prSet presAssocID="{413D63E6-01A8-4C06-9E1D-870E15DF7DA1}" presName="tile1text" presStyleLbl="node1" presStyleIdx="0" presStyleCnt="4">
        <dgm:presLayoutVars>
          <dgm:chMax val="0"/>
          <dgm:chPref val="0"/>
          <dgm:bulletEnabled val="1"/>
        </dgm:presLayoutVars>
      </dgm:prSet>
      <dgm:spPr/>
      <dgm:t>
        <a:bodyPr/>
        <a:lstStyle/>
        <a:p>
          <a:endParaRPr lang="en-US"/>
        </a:p>
      </dgm:t>
    </dgm:pt>
    <dgm:pt modelId="{283411B8-23EA-4F05-B7C2-D4713650E383}" type="pres">
      <dgm:prSet presAssocID="{413D63E6-01A8-4C06-9E1D-870E15DF7DA1}" presName="tile2" presStyleLbl="node1" presStyleIdx="1" presStyleCnt="4"/>
      <dgm:spPr/>
      <dgm:t>
        <a:bodyPr/>
        <a:lstStyle/>
        <a:p>
          <a:endParaRPr lang="en-US"/>
        </a:p>
      </dgm:t>
    </dgm:pt>
    <dgm:pt modelId="{2D43B26F-B194-4E3F-A3F7-088096520AA9}" type="pres">
      <dgm:prSet presAssocID="{413D63E6-01A8-4C06-9E1D-870E15DF7DA1}" presName="tile2text" presStyleLbl="node1" presStyleIdx="1" presStyleCnt="4">
        <dgm:presLayoutVars>
          <dgm:chMax val="0"/>
          <dgm:chPref val="0"/>
          <dgm:bulletEnabled val="1"/>
        </dgm:presLayoutVars>
      </dgm:prSet>
      <dgm:spPr/>
      <dgm:t>
        <a:bodyPr/>
        <a:lstStyle/>
        <a:p>
          <a:endParaRPr lang="en-US"/>
        </a:p>
      </dgm:t>
    </dgm:pt>
    <dgm:pt modelId="{C6062756-97CE-4EC7-809E-C422BDA58137}" type="pres">
      <dgm:prSet presAssocID="{413D63E6-01A8-4C06-9E1D-870E15DF7DA1}" presName="tile3" presStyleLbl="node1" presStyleIdx="2" presStyleCnt="4"/>
      <dgm:spPr/>
      <dgm:t>
        <a:bodyPr/>
        <a:lstStyle/>
        <a:p>
          <a:endParaRPr lang="en-US"/>
        </a:p>
      </dgm:t>
    </dgm:pt>
    <dgm:pt modelId="{0F6313DE-FC7B-448E-97E5-934083588650}" type="pres">
      <dgm:prSet presAssocID="{413D63E6-01A8-4C06-9E1D-870E15DF7DA1}" presName="tile3text" presStyleLbl="node1" presStyleIdx="2" presStyleCnt="4">
        <dgm:presLayoutVars>
          <dgm:chMax val="0"/>
          <dgm:chPref val="0"/>
          <dgm:bulletEnabled val="1"/>
        </dgm:presLayoutVars>
      </dgm:prSet>
      <dgm:spPr/>
      <dgm:t>
        <a:bodyPr/>
        <a:lstStyle/>
        <a:p>
          <a:endParaRPr lang="en-US"/>
        </a:p>
      </dgm:t>
    </dgm:pt>
    <dgm:pt modelId="{AE57B773-A661-44A3-81B4-B4C6B7021114}" type="pres">
      <dgm:prSet presAssocID="{413D63E6-01A8-4C06-9E1D-870E15DF7DA1}" presName="tile4" presStyleLbl="node1" presStyleIdx="3" presStyleCnt="4"/>
      <dgm:spPr/>
      <dgm:t>
        <a:bodyPr/>
        <a:lstStyle/>
        <a:p>
          <a:endParaRPr lang="en-US"/>
        </a:p>
      </dgm:t>
    </dgm:pt>
    <dgm:pt modelId="{CCC4F925-9C7B-4CBB-9F5B-10F22ABAF6A1}" type="pres">
      <dgm:prSet presAssocID="{413D63E6-01A8-4C06-9E1D-870E15DF7DA1}" presName="tile4text" presStyleLbl="node1" presStyleIdx="3" presStyleCnt="4">
        <dgm:presLayoutVars>
          <dgm:chMax val="0"/>
          <dgm:chPref val="0"/>
          <dgm:bulletEnabled val="1"/>
        </dgm:presLayoutVars>
      </dgm:prSet>
      <dgm:spPr/>
      <dgm:t>
        <a:bodyPr/>
        <a:lstStyle/>
        <a:p>
          <a:endParaRPr lang="en-US"/>
        </a:p>
      </dgm:t>
    </dgm:pt>
    <dgm:pt modelId="{A119CF1E-E7B8-44A8-A092-71787E7E1856}" type="pres">
      <dgm:prSet presAssocID="{413D63E6-01A8-4C06-9E1D-870E15DF7DA1}" presName="centerTile" presStyleLbl="fgShp" presStyleIdx="0" presStyleCnt="1" custScaleX="127067">
        <dgm:presLayoutVars>
          <dgm:chMax val="0"/>
          <dgm:chPref val="0"/>
        </dgm:presLayoutVars>
      </dgm:prSet>
      <dgm:spPr/>
      <dgm:t>
        <a:bodyPr/>
        <a:lstStyle/>
        <a:p>
          <a:endParaRPr lang="en-US"/>
        </a:p>
      </dgm:t>
    </dgm:pt>
  </dgm:ptLst>
  <dgm:cxnLst>
    <dgm:cxn modelId="{06670B61-129A-4857-B226-922127F7F873}" type="presOf" srcId="{924696CA-431E-4C07-B5FE-4793BA40585A}" destId="{FE7C407A-95FD-48D6-B36E-00E7D0E90D83}" srcOrd="1" destOrd="0" presId="urn:microsoft.com/office/officeart/2005/8/layout/matrix1"/>
    <dgm:cxn modelId="{E638B9B8-BC89-45CE-9692-A9BD9477BED2}" type="presOf" srcId="{2563D94E-E758-4063-8586-390421719BC8}" destId="{A119CF1E-E7B8-44A8-A092-71787E7E1856}" srcOrd="0" destOrd="0" presId="urn:microsoft.com/office/officeart/2005/8/layout/matrix1"/>
    <dgm:cxn modelId="{A6946A0B-8B77-462B-81DA-CF1552BD3024}" type="presOf" srcId="{D1C4D508-818F-4AD2-A798-14E9935AB9A7}" destId="{CCC4F925-9C7B-4CBB-9F5B-10F22ABAF6A1}" srcOrd="1" destOrd="0" presId="urn:microsoft.com/office/officeart/2005/8/layout/matrix1"/>
    <dgm:cxn modelId="{87AB2CB9-FD3E-4349-86C0-62729D34B3C3}" srcId="{2563D94E-E758-4063-8586-390421719BC8}" destId="{D1C4D508-818F-4AD2-A798-14E9935AB9A7}" srcOrd="3" destOrd="0" parTransId="{F14F52E8-8852-4769-957D-F12734C47561}" sibTransId="{428D981F-1BCD-4FFC-81EC-A9F79C8AEDF1}"/>
    <dgm:cxn modelId="{0E30358D-6737-4DA1-8116-28F756F1CDE4}" type="presOf" srcId="{7D248B39-BADD-4E86-BEBE-3E516B07AF93}" destId="{C6062756-97CE-4EC7-809E-C422BDA58137}" srcOrd="0" destOrd="0" presId="urn:microsoft.com/office/officeart/2005/8/layout/matrix1"/>
    <dgm:cxn modelId="{5FFAA046-105E-48E8-AB04-9ECE7F4DF1CD}" type="presOf" srcId="{1CCD923C-B082-4C85-91D3-FD61BF01CAC3}" destId="{283411B8-23EA-4F05-B7C2-D4713650E383}" srcOrd="0" destOrd="0" presId="urn:microsoft.com/office/officeart/2005/8/layout/matrix1"/>
    <dgm:cxn modelId="{2E5E7A53-787D-4885-8DC5-1A0D7B928A2F}" srcId="{2563D94E-E758-4063-8586-390421719BC8}" destId="{1CCD923C-B082-4C85-91D3-FD61BF01CAC3}" srcOrd="1" destOrd="0" parTransId="{35A06382-4DCE-4A54-B1B4-0707B1B24228}" sibTransId="{CD34B972-FF6D-4CCC-9B2E-6C8F54B5F616}"/>
    <dgm:cxn modelId="{82285E46-7442-4AF1-9745-BAB1FEBE5243}" srcId="{2563D94E-E758-4063-8586-390421719BC8}" destId="{7D248B39-BADD-4E86-BEBE-3E516B07AF93}" srcOrd="2" destOrd="0" parTransId="{16A2445B-64CA-4C43-88BE-EDF853219B72}" sibTransId="{03131F91-A991-43BE-B0A0-6C03664C67A3}"/>
    <dgm:cxn modelId="{51FA7720-C8F5-4B36-88A1-61DCA24D5C73}" srcId="{413D63E6-01A8-4C06-9E1D-870E15DF7DA1}" destId="{2563D94E-E758-4063-8586-390421719BC8}" srcOrd="0" destOrd="0" parTransId="{42AB3CEC-96F2-4468-B4C0-A5C7E6404EAD}" sibTransId="{C1D75518-9639-447A-962E-00E91DCA42BE}"/>
    <dgm:cxn modelId="{E28D1B13-1A39-4C49-87FA-622881796226}" srcId="{2563D94E-E758-4063-8586-390421719BC8}" destId="{924696CA-431E-4C07-B5FE-4793BA40585A}" srcOrd="0" destOrd="0" parTransId="{E082332E-5DB4-4919-B20B-A6D9F042CDB5}" sibTransId="{E40417AE-5F49-496E-92F7-879BEC4116E4}"/>
    <dgm:cxn modelId="{2831774A-C9F8-49F2-BF48-3EE8B5EE0582}" type="presOf" srcId="{D1C4D508-818F-4AD2-A798-14E9935AB9A7}" destId="{AE57B773-A661-44A3-81B4-B4C6B7021114}" srcOrd="0" destOrd="0" presId="urn:microsoft.com/office/officeart/2005/8/layout/matrix1"/>
    <dgm:cxn modelId="{F6D8B950-62D7-4DD7-85EF-B219A5F5291E}" type="presOf" srcId="{7D248B39-BADD-4E86-BEBE-3E516B07AF93}" destId="{0F6313DE-FC7B-448E-97E5-934083588650}" srcOrd="1" destOrd="0" presId="urn:microsoft.com/office/officeart/2005/8/layout/matrix1"/>
    <dgm:cxn modelId="{274DA53A-077B-469D-906C-10B88B43A579}" type="presOf" srcId="{924696CA-431E-4C07-B5FE-4793BA40585A}" destId="{D4617E46-0298-44A5-8F04-A5AA382B7E14}" srcOrd="0" destOrd="0" presId="urn:microsoft.com/office/officeart/2005/8/layout/matrix1"/>
    <dgm:cxn modelId="{8E8EAE8A-5302-414A-934E-51A130FA4215}" type="presOf" srcId="{1CCD923C-B082-4C85-91D3-FD61BF01CAC3}" destId="{2D43B26F-B194-4E3F-A3F7-088096520AA9}" srcOrd="1" destOrd="0" presId="urn:microsoft.com/office/officeart/2005/8/layout/matrix1"/>
    <dgm:cxn modelId="{FF8AD233-80BD-4270-9F07-4EB154A99999}" type="presOf" srcId="{413D63E6-01A8-4C06-9E1D-870E15DF7DA1}" destId="{DAE50D64-5D2F-4ADA-9397-1E2AB7122B0E}" srcOrd="0" destOrd="0" presId="urn:microsoft.com/office/officeart/2005/8/layout/matrix1"/>
    <dgm:cxn modelId="{286CD497-6F63-4DB0-B2FB-B6785B6ECE65}" type="presParOf" srcId="{DAE50D64-5D2F-4ADA-9397-1E2AB7122B0E}" destId="{FFCAC44D-21D8-477A-B1D1-4E1DA03FD987}" srcOrd="0" destOrd="0" presId="urn:microsoft.com/office/officeart/2005/8/layout/matrix1"/>
    <dgm:cxn modelId="{0DDD7B7C-6B40-4D93-8425-1CF688DF471C}" type="presParOf" srcId="{FFCAC44D-21D8-477A-B1D1-4E1DA03FD987}" destId="{D4617E46-0298-44A5-8F04-A5AA382B7E14}" srcOrd="0" destOrd="0" presId="urn:microsoft.com/office/officeart/2005/8/layout/matrix1"/>
    <dgm:cxn modelId="{4AB93E16-B728-4A68-8729-D92A44EF0C91}" type="presParOf" srcId="{FFCAC44D-21D8-477A-B1D1-4E1DA03FD987}" destId="{FE7C407A-95FD-48D6-B36E-00E7D0E90D83}" srcOrd="1" destOrd="0" presId="urn:microsoft.com/office/officeart/2005/8/layout/matrix1"/>
    <dgm:cxn modelId="{C3238980-3626-4FED-BE30-6EB47C84295B}" type="presParOf" srcId="{FFCAC44D-21D8-477A-B1D1-4E1DA03FD987}" destId="{283411B8-23EA-4F05-B7C2-D4713650E383}" srcOrd="2" destOrd="0" presId="urn:microsoft.com/office/officeart/2005/8/layout/matrix1"/>
    <dgm:cxn modelId="{98160250-60F0-44FB-8057-F1C21AEB948F}" type="presParOf" srcId="{FFCAC44D-21D8-477A-B1D1-4E1DA03FD987}" destId="{2D43B26F-B194-4E3F-A3F7-088096520AA9}" srcOrd="3" destOrd="0" presId="urn:microsoft.com/office/officeart/2005/8/layout/matrix1"/>
    <dgm:cxn modelId="{E94A9BFF-99CE-49D0-87A4-2D15B095EB82}" type="presParOf" srcId="{FFCAC44D-21D8-477A-B1D1-4E1DA03FD987}" destId="{C6062756-97CE-4EC7-809E-C422BDA58137}" srcOrd="4" destOrd="0" presId="urn:microsoft.com/office/officeart/2005/8/layout/matrix1"/>
    <dgm:cxn modelId="{9E8AC15D-6FAF-47F6-AE21-5F4AEAB3F4BF}" type="presParOf" srcId="{FFCAC44D-21D8-477A-B1D1-4E1DA03FD987}" destId="{0F6313DE-FC7B-448E-97E5-934083588650}" srcOrd="5" destOrd="0" presId="urn:microsoft.com/office/officeart/2005/8/layout/matrix1"/>
    <dgm:cxn modelId="{E267695C-2DEE-4A05-AC02-65160FD84F78}" type="presParOf" srcId="{FFCAC44D-21D8-477A-B1D1-4E1DA03FD987}" destId="{AE57B773-A661-44A3-81B4-B4C6B7021114}" srcOrd="6" destOrd="0" presId="urn:microsoft.com/office/officeart/2005/8/layout/matrix1"/>
    <dgm:cxn modelId="{016BFE38-C35E-413A-B341-BD7251F925D8}" type="presParOf" srcId="{FFCAC44D-21D8-477A-B1D1-4E1DA03FD987}" destId="{CCC4F925-9C7B-4CBB-9F5B-10F22ABAF6A1}" srcOrd="7" destOrd="0" presId="urn:microsoft.com/office/officeart/2005/8/layout/matrix1"/>
    <dgm:cxn modelId="{AB2A22A5-DF0D-489C-A03A-8120762F5E38}" type="presParOf" srcId="{DAE50D64-5D2F-4ADA-9397-1E2AB7122B0E}" destId="{A119CF1E-E7B8-44A8-A092-71787E7E1856}" srcOrd="1" destOrd="0" presId="urn:microsoft.com/office/officeart/2005/8/layout/matrix1"/>
  </dgm:cxnLst>
  <dgm:bg/>
  <dgm:whole/>
</dgm:dataModel>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3BA78-CF03-47B7-8DB7-1A2AA632E86C}" type="datetimeFigureOut">
              <a:rPr lang="en-US" smtClean="0"/>
              <a:pPr/>
              <a:t>5/26/2018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DB78D-E2D1-4EF1-922D-4CD073C10C4A}" type="slidenum">
              <a:rPr lang="en-US" smtClean="0"/>
              <a:pPr/>
              <a:t>‹#›</a:t>
            </a:fld>
            <a:endParaRPr lang="en-US"/>
          </a:p>
        </p:txBody>
      </p:sp>
    </p:spTree>
    <p:extLst>
      <p:ext uri="{BB962C8B-B14F-4D97-AF65-F5344CB8AC3E}">
        <p14:creationId xmlns="" xmlns:p14="http://schemas.microsoft.com/office/powerpoint/2010/main" val="409720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DB78D-E2D1-4EF1-922D-4CD073C10C4A}" type="slidenum">
              <a:rPr lang="en-US" smtClean="0"/>
              <a:pPr/>
              <a:t>1</a:t>
            </a:fld>
            <a:endParaRPr lang="en-US"/>
          </a:p>
        </p:txBody>
      </p:sp>
    </p:spTree>
    <p:extLst>
      <p:ext uri="{BB962C8B-B14F-4D97-AF65-F5344CB8AC3E}">
        <p14:creationId xmlns="" xmlns:p14="http://schemas.microsoft.com/office/powerpoint/2010/main" val="272334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F8D12D6-A138-4645-A3DE-0A1ABACF8D08}" type="datetimeFigureOut">
              <a:rPr lang="en-US" smtClean="0"/>
              <a:pPr/>
              <a:t>5/26/2018</a:t>
            </a:fld>
            <a:endParaRPr lang="en-US"/>
          </a:p>
        </p:txBody>
      </p:sp>
      <p:sp>
        <p:nvSpPr>
          <p:cNvPr id="8" name="Slide Number Placeholder 7"/>
          <p:cNvSpPr>
            <a:spLocks noGrp="1"/>
          </p:cNvSpPr>
          <p:nvPr>
            <p:ph type="sldNum" sz="quarter" idx="11"/>
          </p:nvPr>
        </p:nvSpPr>
        <p:spPr/>
        <p:txBody>
          <a:bodyPr/>
          <a:lstStyle/>
          <a:p>
            <a:fld id="{CC254A99-B551-42EC-8C2A-76C1A5EF04FF}"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D12D6-A138-4645-A3DE-0A1ABACF8D08}"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D12D6-A138-4645-A3DE-0A1ABACF8D08}"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F8D12D6-A138-4645-A3DE-0A1ABACF8D08}"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D12D6-A138-4645-A3DE-0A1ABACF8D08}"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F8D12D6-A138-4645-A3DE-0A1ABACF8D08}"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8D12D6-A138-4645-A3DE-0A1ABACF8D08}" type="datetimeFigureOut">
              <a:rPr lang="en-US" smtClean="0"/>
              <a:pPr/>
              <a:t>5/26/2018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254A99-B551-42EC-8C2A-76C1A5EF04FF}"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8D12D6-A138-4645-A3DE-0A1ABACF8D08}" type="datetimeFigureOut">
              <a:rPr lang="en-US" smtClean="0"/>
              <a:pPr/>
              <a:t>5/26/2018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D12D6-A138-4645-A3DE-0A1ABACF8D08}" type="datetimeFigureOut">
              <a:rPr lang="en-US" smtClean="0"/>
              <a:pPr/>
              <a:t>5/26/2018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D12D6-A138-4645-A3DE-0A1ABACF8D08}"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D12D6-A138-4645-A3DE-0A1ABACF8D08}"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F8D12D6-A138-4645-A3DE-0A1ABACF8D08}" type="datetimeFigureOut">
              <a:rPr lang="en-US" smtClean="0"/>
              <a:pPr/>
              <a:t>5/26/2018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C254A99-B551-42EC-8C2A-76C1A5EF04FF}"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cbi.nlm.nih.gov/pubmed/21599924" TargetMode="External"/><Relationship Id="rId2" Type="http://schemas.openxmlformats.org/officeDocument/2006/relationships/hyperlink" Target="https://www.ncbi.nlm.nih.gov/pubmed/23081908" TargetMode="External"/><Relationship Id="rId1" Type="http://schemas.openxmlformats.org/officeDocument/2006/relationships/slideLayout" Target="../slideLayouts/slideLayout2.xml"/><Relationship Id="rId6" Type="http://schemas.openxmlformats.org/officeDocument/2006/relationships/hyperlink" Target="http://qi.nhsrcindia.org/cms-detail/national-quality-assurance-standards/MTAx" TargetMode="External"/><Relationship Id="rId5" Type="http://schemas.openxmlformats.org/officeDocument/2006/relationships/hyperlink" Target="http://nhsrcindia.org/sites/default/files/LaQshya-%20Labour%20Room%20Quality%20Improvement%20Initiative%20Guideline.pdf" TargetMode="External"/><Relationship Id="rId4" Type="http://schemas.openxmlformats.org/officeDocument/2006/relationships/hyperlink" Target="https://www.ncbi.nlm.nih.gov/pubmed/8478737"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helancet.com/journals/lancet/article/S0140-6736(14)60496-7/abstract"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1676400"/>
          </a:xfrm>
        </p:spPr>
        <p:txBody>
          <a:bodyPr>
            <a:normAutofit/>
          </a:bodyPr>
          <a:lstStyle/>
          <a:p>
            <a:r>
              <a:rPr lang="en-US" sz="3200" dirty="0" smtClean="0"/>
              <a:t>“</a:t>
            </a:r>
            <a:r>
              <a:rPr lang="en-US" sz="3200" b="1" dirty="0" smtClean="0"/>
              <a:t>Assessment of </a:t>
            </a:r>
            <a:r>
              <a:rPr lang="en-US" sz="3200" b="1" dirty="0" err="1" smtClean="0"/>
              <a:t>Labour</a:t>
            </a:r>
            <a:r>
              <a:rPr lang="en-US" sz="3200" b="1" dirty="0" smtClean="0"/>
              <a:t> Rooms and Maternity OT in Public Health Facilities of Bihar, India”</a:t>
            </a:r>
            <a:endParaRPr lang="en-US" sz="3200" b="1" dirty="0"/>
          </a:p>
        </p:txBody>
      </p:sp>
      <p:sp>
        <p:nvSpPr>
          <p:cNvPr id="3" name="Subtitle 2"/>
          <p:cNvSpPr>
            <a:spLocks noGrp="1"/>
          </p:cNvSpPr>
          <p:nvPr>
            <p:ph type="subTitle" idx="1"/>
          </p:nvPr>
        </p:nvSpPr>
        <p:spPr>
          <a:xfrm>
            <a:off x="0" y="3429000"/>
            <a:ext cx="8991600" cy="2743200"/>
          </a:xfrm>
        </p:spPr>
        <p:txBody>
          <a:bodyPr>
            <a:normAutofit fontScale="25000" lnSpcReduction="20000"/>
          </a:bodyPr>
          <a:lstStyle/>
          <a:p>
            <a:r>
              <a:rPr lang="en-US" sz="9600" dirty="0" smtClean="0">
                <a:solidFill>
                  <a:schemeClr val="tx1"/>
                </a:solidFill>
              </a:rPr>
              <a:t>                                                                                                                                                                             </a:t>
            </a:r>
            <a:r>
              <a:rPr lang="en-US" sz="9600" b="1" dirty="0" smtClean="0">
                <a:solidFill>
                  <a:schemeClr val="tx1"/>
                </a:solidFill>
              </a:rPr>
              <a:t>Presented by </a:t>
            </a:r>
          </a:p>
          <a:p>
            <a:r>
              <a:rPr lang="en-US" sz="9600" b="1" dirty="0" smtClean="0">
                <a:solidFill>
                  <a:schemeClr val="tx1"/>
                </a:solidFill>
              </a:rPr>
              <a:t> </a:t>
            </a:r>
            <a:r>
              <a:rPr lang="en-US" sz="9600" b="1" dirty="0" err="1" smtClean="0">
                <a:solidFill>
                  <a:schemeClr val="tx1"/>
                </a:solidFill>
              </a:rPr>
              <a:t>Juhi</a:t>
            </a:r>
            <a:r>
              <a:rPr lang="en-US" sz="9600" b="1" dirty="0" smtClean="0">
                <a:solidFill>
                  <a:schemeClr val="tx1"/>
                </a:solidFill>
              </a:rPr>
              <a:t> </a:t>
            </a:r>
            <a:r>
              <a:rPr lang="en-US" sz="9600" b="1" dirty="0" err="1" smtClean="0">
                <a:solidFill>
                  <a:schemeClr val="tx1"/>
                </a:solidFill>
              </a:rPr>
              <a:t>Kumari</a:t>
            </a:r>
            <a:r>
              <a:rPr lang="en-US" sz="9600" b="1" dirty="0" smtClean="0">
                <a:solidFill>
                  <a:schemeClr val="tx1"/>
                </a:solidFill>
              </a:rPr>
              <a:t> (PG/16/017)</a:t>
            </a:r>
            <a:endParaRPr lang="en-US" sz="4400" b="1" dirty="0" smtClean="0">
              <a:solidFill>
                <a:schemeClr val="tx1"/>
              </a:solidFill>
            </a:endParaRPr>
          </a:p>
          <a:p>
            <a:endParaRPr lang="en-US" sz="4400" b="1" dirty="0">
              <a:solidFill>
                <a:schemeClr val="tx1"/>
              </a:solidFill>
            </a:endParaRPr>
          </a:p>
          <a:p>
            <a:endParaRPr lang="en-US" sz="4400" b="1" dirty="0" smtClean="0">
              <a:solidFill>
                <a:schemeClr val="tx1"/>
              </a:solidFill>
            </a:endParaRPr>
          </a:p>
          <a:p>
            <a:endParaRPr lang="en-US" sz="4400" b="1" dirty="0" smtClean="0">
              <a:solidFill>
                <a:schemeClr val="tx1"/>
              </a:solidFill>
            </a:endParaRPr>
          </a:p>
          <a:p>
            <a:r>
              <a:rPr lang="en-US" sz="9600" b="1" dirty="0" smtClean="0">
                <a:solidFill>
                  <a:schemeClr val="tx1"/>
                </a:solidFill>
              </a:rPr>
              <a:t>Guided By:</a:t>
            </a:r>
          </a:p>
          <a:p>
            <a:r>
              <a:rPr lang="en-IN" sz="9600" b="1" dirty="0" smtClean="0">
                <a:solidFill>
                  <a:schemeClr val="tx1"/>
                </a:solidFill>
              </a:rPr>
              <a:t>Ms </a:t>
            </a:r>
            <a:r>
              <a:rPr lang="en-IN" sz="9600" b="1" dirty="0" err="1" smtClean="0">
                <a:solidFill>
                  <a:schemeClr val="tx1"/>
                </a:solidFill>
              </a:rPr>
              <a:t>Divya</a:t>
            </a:r>
            <a:r>
              <a:rPr lang="en-IN" sz="9600" b="1" dirty="0" smtClean="0">
                <a:solidFill>
                  <a:schemeClr val="tx1"/>
                </a:solidFill>
              </a:rPr>
              <a:t> </a:t>
            </a:r>
            <a:r>
              <a:rPr lang="en-IN" sz="9600" b="1" dirty="0" err="1" smtClean="0">
                <a:solidFill>
                  <a:schemeClr val="tx1"/>
                </a:solidFill>
              </a:rPr>
              <a:t>Aggarwal</a:t>
            </a:r>
            <a:endParaRPr lang="en-US" sz="9600" b="1" dirty="0">
              <a:solidFill>
                <a:schemeClr val="tx1"/>
              </a:solidFill>
            </a:endParaRPr>
          </a:p>
        </p:txBody>
      </p:sp>
    </p:spTree>
    <p:extLst>
      <p:ext uri="{BB962C8B-B14F-4D97-AF65-F5344CB8AC3E}">
        <p14:creationId xmlns="" xmlns:p14="http://schemas.microsoft.com/office/powerpoint/2010/main" val="1335110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Objectives of The Study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762000" y="1600200"/>
            <a:ext cx="7772400" cy="4572000"/>
          </a:xfrm>
        </p:spPr>
        <p:txBody>
          <a:bodyPr>
            <a:normAutofit/>
          </a:bodyPr>
          <a:lstStyle/>
          <a:p>
            <a:pPr marL="0" indent="0">
              <a:buNone/>
            </a:pPr>
            <a:r>
              <a:rPr lang="en-US" sz="2000" b="1" dirty="0" smtClean="0">
                <a:solidFill>
                  <a:schemeClr val="tx1"/>
                </a:solidFill>
                <a:latin typeface="Calibri" pitchFamily="34" charset="0"/>
                <a:cs typeface="Calibri" pitchFamily="34" charset="0"/>
              </a:rPr>
              <a:t>General Objective-                                                                                               </a:t>
            </a:r>
            <a:r>
              <a:rPr lang="en-US" sz="2000" dirty="0" smtClean="0">
                <a:solidFill>
                  <a:schemeClr val="tx1"/>
                </a:solidFill>
                <a:latin typeface="Calibri" pitchFamily="34" charset="0"/>
                <a:cs typeface="Calibri" pitchFamily="34" charset="0"/>
              </a:rPr>
              <a:t>To analyze and find the gaps that exist in </a:t>
            </a:r>
            <a:r>
              <a:rPr lang="en-US" sz="2000" dirty="0" err="1" smtClean="0">
                <a:solidFill>
                  <a:schemeClr val="tx1"/>
                </a:solidFill>
                <a:latin typeface="Calibri" pitchFamily="34" charset="0"/>
                <a:cs typeface="Calibri" pitchFamily="34" charset="0"/>
              </a:rPr>
              <a:t>labour</a:t>
            </a:r>
            <a:r>
              <a:rPr lang="en-US" sz="2000" dirty="0" smtClean="0">
                <a:solidFill>
                  <a:schemeClr val="tx1"/>
                </a:solidFill>
                <a:latin typeface="Calibri" pitchFamily="34" charset="0"/>
                <a:cs typeface="Calibri" pitchFamily="34" charset="0"/>
              </a:rPr>
              <a:t> rooms and Maternity OT in Bihar State through </a:t>
            </a:r>
            <a:r>
              <a:rPr lang="en-US" sz="2000" dirty="0" err="1" smtClean="0">
                <a:solidFill>
                  <a:schemeClr val="tx1"/>
                </a:solidFill>
                <a:latin typeface="Calibri" pitchFamily="34" charset="0"/>
                <a:cs typeface="Calibri" pitchFamily="34" charset="0"/>
              </a:rPr>
              <a:t>LaQshya</a:t>
            </a:r>
            <a:r>
              <a:rPr lang="en-US" sz="2000" dirty="0" smtClean="0">
                <a:solidFill>
                  <a:schemeClr val="tx1"/>
                </a:solidFill>
                <a:latin typeface="Calibri" pitchFamily="34" charset="0"/>
                <a:cs typeface="Calibri" pitchFamily="34" charset="0"/>
              </a:rPr>
              <a:t> Assessment.</a:t>
            </a:r>
          </a:p>
          <a:p>
            <a:pPr marL="0" indent="0">
              <a:buNone/>
            </a:pPr>
            <a:endParaRPr lang="en-IN" sz="2000" dirty="0" smtClean="0">
              <a:solidFill>
                <a:schemeClr val="tx1"/>
              </a:solidFill>
              <a:latin typeface="Calibri" pitchFamily="34" charset="0"/>
              <a:cs typeface="Calibri" pitchFamily="34" charset="0"/>
            </a:endParaRPr>
          </a:p>
          <a:p>
            <a:pPr marL="0" indent="0">
              <a:buNone/>
            </a:pPr>
            <a:endParaRPr lang="en-US" sz="2000" dirty="0" smtClean="0">
              <a:solidFill>
                <a:schemeClr val="tx1"/>
              </a:solidFill>
              <a:latin typeface="Calibri" pitchFamily="34" charset="0"/>
              <a:cs typeface="Calibri" pitchFamily="34" charset="0"/>
            </a:endParaRPr>
          </a:p>
          <a:p>
            <a:pPr marL="0" indent="0">
              <a:buNone/>
            </a:pPr>
            <a:r>
              <a:rPr lang="en-US" sz="2000" b="1" dirty="0" smtClean="0">
                <a:solidFill>
                  <a:schemeClr val="tx1"/>
                </a:solidFill>
                <a:latin typeface="Calibri" pitchFamily="34" charset="0"/>
                <a:cs typeface="Calibri" pitchFamily="34" charset="0"/>
              </a:rPr>
              <a:t>Specific Objectives-</a:t>
            </a:r>
          </a:p>
          <a:p>
            <a:pPr marL="0" indent="0"/>
            <a:r>
              <a:rPr lang="en-US" sz="2000" dirty="0" smtClean="0">
                <a:solidFill>
                  <a:schemeClr val="tx1"/>
                </a:solidFill>
                <a:latin typeface="Calibri" pitchFamily="34" charset="0"/>
                <a:cs typeface="Calibri" pitchFamily="34" charset="0"/>
              </a:rPr>
              <a:t>To collect baseline data of all functional </a:t>
            </a:r>
            <a:r>
              <a:rPr lang="en-US" sz="2000" dirty="0" err="1" smtClean="0">
                <a:solidFill>
                  <a:schemeClr val="tx1"/>
                </a:solidFill>
                <a:latin typeface="Calibri" pitchFamily="34" charset="0"/>
                <a:cs typeface="Calibri" pitchFamily="34" charset="0"/>
              </a:rPr>
              <a:t>labour</a:t>
            </a:r>
            <a:r>
              <a:rPr lang="en-US" sz="2000" dirty="0" smtClean="0">
                <a:solidFill>
                  <a:schemeClr val="tx1"/>
                </a:solidFill>
                <a:latin typeface="Calibri" pitchFamily="34" charset="0"/>
                <a:cs typeface="Calibri" pitchFamily="34" charset="0"/>
              </a:rPr>
              <a:t> rooms and Maternity OT using </a:t>
            </a:r>
            <a:r>
              <a:rPr lang="en-US" sz="2000" dirty="0" err="1" smtClean="0">
                <a:solidFill>
                  <a:schemeClr val="tx1"/>
                </a:solidFill>
                <a:latin typeface="Calibri" pitchFamily="34" charset="0"/>
                <a:cs typeface="Calibri" pitchFamily="34" charset="0"/>
              </a:rPr>
              <a:t>LaQshya</a:t>
            </a:r>
            <a:r>
              <a:rPr lang="en-US" sz="2000" dirty="0" smtClean="0">
                <a:solidFill>
                  <a:schemeClr val="tx1"/>
                </a:solidFill>
                <a:latin typeface="Calibri" pitchFamily="34" charset="0"/>
                <a:cs typeface="Calibri" pitchFamily="34" charset="0"/>
              </a:rPr>
              <a:t> Checklist standard tool. </a:t>
            </a:r>
          </a:p>
          <a:p>
            <a:pPr marL="0" indent="0"/>
            <a:r>
              <a:rPr lang="en-US" sz="2000" dirty="0" smtClean="0">
                <a:solidFill>
                  <a:schemeClr val="tx1"/>
                </a:solidFill>
                <a:latin typeface="Calibri" pitchFamily="34" charset="0"/>
                <a:cs typeface="Calibri" pitchFamily="34" charset="0"/>
              </a:rPr>
              <a:t>To develop detailed and </a:t>
            </a:r>
            <a:r>
              <a:rPr lang="en-US" sz="2000" dirty="0" err="1" smtClean="0">
                <a:solidFill>
                  <a:schemeClr val="tx1"/>
                </a:solidFill>
                <a:latin typeface="Calibri" pitchFamily="34" charset="0"/>
                <a:cs typeface="Calibri" pitchFamily="34" charset="0"/>
              </a:rPr>
              <a:t>focussed</a:t>
            </a:r>
            <a:r>
              <a:rPr lang="en-US" sz="2000" dirty="0" smtClean="0">
                <a:solidFill>
                  <a:schemeClr val="tx1"/>
                </a:solidFill>
                <a:latin typeface="Calibri" pitchFamily="34" charset="0"/>
                <a:cs typeface="Calibri" pitchFamily="34" charset="0"/>
              </a:rPr>
              <a:t> action plans for each facility that would address gaps and help take preventive action to enhance the quality of services provided in </a:t>
            </a:r>
            <a:r>
              <a:rPr lang="en-US" sz="2000" dirty="0" err="1" smtClean="0">
                <a:solidFill>
                  <a:schemeClr val="tx1"/>
                </a:solidFill>
                <a:latin typeface="Calibri" pitchFamily="34" charset="0"/>
                <a:cs typeface="Calibri" pitchFamily="34" charset="0"/>
              </a:rPr>
              <a:t>labour</a:t>
            </a:r>
            <a:r>
              <a:rPr lang="en-US" sz="2000" dirty="0" smtClean="0">
                <a:solidFill>
                  <a:schemeClr val="tx1"/>
                </a:solidFill>
                <a:latin typeface="Calibri" pitchFamily="34" charset="0"/>
                <a:cs typeface="Calibri" pitchFamily="34" charset="0"/>
              </a:rPr>
              <a:t> rooms and OT.</a:t>
            </a:r>
          </a:p>
          <a:p>
            <a:pPr marL="0" indent="0"/>
            <a:endParaRPr lang="en-US" sz="2000" dirty="0" smtClean="0">
              <a:solidFill>
                <a:schemeClr val="tx1"/>
              </a:solidFill>
              <a:latin typeface="Calibri" pitchFamily="34" charset="0"/>
              <a:cs typeface="Calibri" pitchFamily="34" charset="0"/>
            </a:endParaRPr>
          </a:p>
          <a:p>
            <a:pPr marL="0" indent="0">
              <a:buNone/>
            </a:pPr>
            <a:endParaRPr lang="en-US" sz="2000"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400332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0108"/>
          </a:xfrm>
        </p:spPr>
        <p:txBody>
          <a:bodyPr>
            <a:normAutofit/>
          </a:bodyPr>
          <a:lstStyle/>
          <a:p>
            <a:r>
              <a:rPr lang="en-US" sz="3200" b="1" dirty="0" smtClean="0">
                <a:solidFill>
                  <a:schemeClr val="tx1"/>
                </a:solidFill>
                <a:latin typeface="Calibri" pitchFamily="34" charset="0"/>
                <a:cs typeface="Calibri" pitchFamily="34" charset="0"/>
              </a:rPr>
              <a:t>Methodology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457200" y="928670"/>
            <a:ext cx="8229600" cy="5572164"/>
          </a:xfrm>
        </p:spPr>
        <p:txBody>
          <a:bodyPr>
            <a:normAutofit fontScale="92500" lnSpcReduction="10000"/>
          </a:bodyPr>
          <a:lstStyle/>
          <a:p>
            <a:pPr marL="0" indent="0">
              <a:buNone/>
            </a:pPr>
            <a:r>
              <a:rPr lang="en-US" dirty="0" smtClean="0">
                <a:solidFill>
                  <a:schemeClr val="tx1"/>
                </a:solidFill>
              </a:rPr>
              <a:t>The </a:t>
            </a:r>
            <a:r>
              <a:rPr lang="en-US" dirty="0" smtClean="0">
                <a:solidFill>
                  <a:schemeClr val="tx1"/>
                </a:solidFill>
              </a:rPr>
              <a:t>study basically aims at analysis of the gaps of </a:t>
            </a:r>
            <a:r>
              <a:rPr lang="en-US" dirty="0" smtClean="0">
                <a:solidFill>
                  <a:schemeClr val="tx1"/>
                </a:solidFill>
              </a:rPr>
              <a:t>the</a:t>
            </a:r>
            <a:r>
              <a:rPr lang="en-US" dirty="0" smtClean="0">
                <a:solidFill>
                  <a:schemeClr val="tx1"/>
                </a:solidFill>
              </a:rPr>
              <a:t> </a:t>
            </a:r>
            <a:r>
              <a:rPr lang="en-US" dirty="0" smtClean="0">
                <a:solidFill>
                  <a:schemeClr val="tx1"/>
                </a:solidFill>
              </a:rPr>
              <a:t>facilities based on their overall score and their scoring in 8 major areas of concern. </a:t>
            </a:r>
          </a:p>
          <a:p>
            <a:pPr marL="0" indent="0">
              <a:buNone/>
            </a:pPr>
            <a:r>
              <a:rPr lang="en-US" dirty="0" smtClean="0">
                <a:solidFill>
                  <a:schemeClr val="tx1"/>
                </a:solidFill>
              </a:rPr>
              <a:t> </a:t>
            </a:r>
          </a:p>
          <a:p>
            <a:pPr marL="0" indent="0">
              <a:buNone/>
            </a:pPr>
            <a:r>
              <a:rPr lang="en-US" dirty="0" smtClean="0">
                <a:solidFill>
                  <a:schemeClr val="tx1"/>
                </a:solidFill>
              </a:rPr>
              <a:t> </a:t>
            </a:r>
            <a:r>
              <a:rPr lang="en-US" b="1" dirty="0" smtClean="0">
                <a:solidFill>
                  <a:schemeClr val="tx1"/>
                </a:solidFill>
              </a:rPr>
              <a:t>Inclusion Criteria: </a:t>
            </a:r>
            <a:r>
              <a:rPr lang="en-US" dirty="0" smtClean="0">
                <a:solidFill>
                  <a:schemeClr val="tx1"/>
                </a:solidFill>
              </a:rPr>
              <a:t>The study includes the facility with  high loads of delivery and cover the large number of population.</a:t>
            </a:r>
          </a:p>
          <a:p>
            <a:pPr marL="0" indent="0">
              <a:buNone/>
            </a:pPr>
            <a:r>
              <a:rPr lang="en-US" b="1" dirty="0" smtClean="0">
                <a:solidFill>
                  <a:schemeClr val="tx1"/>
                </a:solidFill>
              </a:rPr>
              <a:t>Study Type</a:t>
            </a:r>
            <a:r>
              <a:rPr lang="en-US" dirty="0" smtClean="0">
                <a:solidFill>
                  <a:schemeClr val="tx1"/>
                </a:solidFill>
              </a:rPr>
              <a:t>: Descriptive</a:t>
            </a:r>
          </a:p>
          <a:p>
            <a:pPr marL="0" indent="0">
              <a:buNone/>
            </a:pPr>
            <a:r>
              <a:rPr lang="en-US" b="1" dirty="0" smtClean="0">
                <a:solidFill>
                  <a:schemeClr val="tx1"/>
                </a:solidFill>
              </a:rPr>
              <a:t>Study Design: </a:t>
            </a:r>
            <a:r>
              <a:rPr lang="en-US" dirty="0" smtClean="0">
                <a:solidFill>
                  <a:schemeClr val="tx1"/>
                </a:solidFill>
              </a:rPr>
              <a:t>The study design is Cross Sectional study.</a:t>
            </a:r>
          </a:p>
          <a:p>
            <a:pPr marL="0" indent="0">
              <a:buNone/>
            </a:pPr>
            <a:r>
              <a:rPr lang="en-US" b="1" dirty="0" smtClean="0">
                <a:solidFill>
                  <a:schemeClr val="tx1"/>
                </a:solidFill>
              </a:rPr>
              <a:t>Sampling method</a:t>
            </a:r>
            <a:r>
              <a:rPr lang="en-US" dirty="0" smtClean="0">
                <a:solidFill>
                  <a:schemeClr val="tx1"/>
                </a:solidFill>
              </a:rPr>
              <a:t>: Convenience sampling</a:t>
            </a:r>
          </a:p>
          <a:p>
            <a:pPr marL="0" indent="0">
              <a:buNone/>
            </a:pPr>
            <a:r>
              <a:rPr lang="en-US" b="1" dirty="0" smtClean="0">
                <a:solidFill>
                  <a:schemeClr val="tx1"/>
                </a:solidFill>
              </a:rPr>
              <a:t>Study Population</a:t>
            </a:r>
            <a:r>
              <a:rPr lang="en-US" dirty="0" smtClean="0">
                <a:solidFill>
                  <a:schemeClr val="tx1"/>
                </a:solidFill>
              </a:rPr>
              <a:t>: Five Health Facility of Bihar </a:t>
            </a:r>
          </a:p>
          <a:p>
            <a:pPr marL="0" indent="0">
              <a:buNone/>
            </a:pPr>
            <a:r>
              <a:rPr lang="en-US" b="1" dirty="0" smtClean="0">
                <a:solidFill>
                  <a:schemeClr val="tx1"/>
                </a:solidFill>
              </a:rPr>
              <a:t>Study Area</a:t>
            </a:r>
            <a:r>
              <a:rPr lang="en-US" dirty="0" smtClean="0">
                <a:solidFill>
                  <a:schemeClr val="tx1"/>
                </a:solidFill>
              </a:rPr>
              <a:t>: The study was conducted in five different segment of Health facility of Bihar- SDH </a:t>
            </a:r>
            <a:r>
              <a:rPr lang="en-US" dirty="0" err="1" smtClean="0">
                <a:solidFill>
                  <a:schemeClr val="tx1"/>
                </a:solidFill>
              </a:rPr>
              <a:t>Danapur</a:t>
            </a:r>
            <a:r>
              <a:rPr lang="en-US" dirty="0" smtClean="0">
                <a:solidFill>
                  <a:schemeClr val="tx1"/>
                </a:solidFill>
              </a:rPr>
              <a:t>, CHC </a:t>
            </a:r>
            <a:r>
              <a:rPr lang="en-US" dirty="0" err="1" smtClean="0">
                <a:solidFill>
                  <a:schemeClr val="tx1"/>
                </a:solidFill>
              </a:rPr>
              <a:t>Madanpur</a:t>
            </a:r>
            <a:r>
              <a:rPr lang="en-US" dirty="0" smtClean="0">
                <a:solidFill>
                  <a:schemeClr val="tx1"/>
                </a:solidFill>
              </a:rPr>
              <a:t>, </a:t>
            </a:r>
            <a:r>
              <a:rPr lang="en-US" dirty="0" err="1" smtClean="0">
                <a:solidFill>
                  <a:schemeClr val="tx1"/>
                </a:solidFill>
              </a:rPr>
              <a:t>Gardanibagh</a:t>
            </a:r>
            <a:r>
              <a:rPr lang="en-US" dirty="0" smtClean="0">
                <a:solidFill>
                  <a:schemeClr val="tx1"/>
                </a:solidFill>
              </a:rPr>
              <a:t> Hospital, PHC </a:t>
            </a:r>
            <a:r>
              <a:rPr lang="en-US" dirty="0" err="1" smtClean="0">
                <a:solidFill>
                  <a:schemeClr val="tx1"/>
                </a:solidFill>
              </a:rPr>
              <a:t>Keshariya</a:t>
            </a:r>
            <a:r>
              <a:rPr lang="en-US" dirty="0" smtClean="0">
                <a:solidFill>
                  <a:schemeClr val="tx1"/>
                </a:solidFill>
              </a:rPr>
              <a:t> and PHC </a:t>
            </a:r>
            <a:r>
              <a:rPr lang="en-US" dirty="0" err="1" smtClean="0">
                <a:solidFill>
                  <a:schemeClr val="tx1"/>
                </a:solidFill>
              </a:rPr>
              <a:t>Khagaul</a:t>
            </a:r>
            <a:r>
              <a:rPr lang="en-US" dirty="0" smtClean="0">
                <a:solidFill>
                  <a:schemeClr val="tx1"/>
                </a:solidFill>
              </a:rPr>
              <a:t>.</a:t>
            </a:r>
          </a:p>
          <a:p>
            <a:pPr marL="0" indent="0">
              <a:buNone/>
            </a:pPr>
            <a:r>
              <a:rPr lang="en-US" b="1" dirty="0" smtClean="0">
                <a:solidFill>
                  <a:schemeClr val="tx1"/>
                </a:solidFill>
              </a:rPr>
              <a:t>Study Period</a:t>
            </a:r>
            <a:r>
              <a:rPr lang="en-US" dirty="0" smtClean="0">
                <a:solidFill>
                  <a:schemeClr val="tx1"/>
                </a:solidFill>
              </a:rPr>
              <a:t>: 2 Months </a:t>
            </a:r>
          </a:p>
          <a:p>
            <a:pPr marL="0" indent="0">
              <a:buNone/>
            </a:pPr>
            <a:endParaRPr lang="en-US" sz="2400" dirty="0">
              <a:solidFill>
                <a:schemeClr val="tx1"/>
              </a:solidFill>
            </a:endParaRPr>
          </a:p>
        </p:txBody>
      </p:sp>
    </p:spTree>
    <p:extLst>
      <p:ext uri="{BB962C8B-B14F-4D97-AF65-F5344CB8AC3E}">
        <p14:creationId xmlns="" xmlns:p14="http://schemas.microsoft.com/office/powerpoint/2010/main" val="2321173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924800" cy="1219200"/>
          </a:xfrm>
        </p:spPr>
        <p:txBody>
          <a:bodyPr>
            <a:normAutofit fontScale="90000"/>
          </a:bodyPr>
          <a:lstStyle/>
          <a:p>
            <a:pPr>
              <a:lnSpc>
                <a:spcPct val="100000"/>
              </a:lnSpc>
            </a:pP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1800" b="1" dirty="0" smtClean="0"/>
              <a:t/>
            </a:r>
            <a:br>
              <a:rPr lang="en-US" sz="1800" b="1" dirty="0" smtClean="0"/>
            </a:br>
            <a:r>
              <a:rPr lang="en-US" sz="1800" dirty="0"/>
              <a:t/>
            </a:r>
            <a:br>
              <a:rPr lang="en-US" sz="1800" dirty="0"/>
            </a:br>
            <a:r>
              <a:rPr lang="en-US" sz="2000" dirty="0"/>
              <a:t/>
            </a:r>
            <a:br>
              <a:rPr lang="en-US" sz="2000" dirty="0"/>
            </a:br>
            <a:endParaRPr lang="en-US" sz="2200" b="1" dirty="0">
              <a:solidFill>
                <a:schemeClr val="tx1"/>
              </a:solidFill>
              <a:latin typeface="Calibri" pitchFamily="34" charset="0"/>
              <a:cs typeface="Calibri" pitchFamily="34" charset="0"/>
            </a:endParaRPr>
          </a:p>
        </p:txBody>
      </p:sp>
      <p:pic>
        <p:nvPicPr>
          <p:cNvPr id="11" name="Content Placeholder 10"/>
          <p:cNvPicPr>
            <a:picLocks noGrp="1" noChangeAspect="1"/>
          </p:cNvPicPr>
          <p:nvPr>
            <p:ph idx="1"/>
          </p:nvPr>
        </p:nvPicPr>
        <p:blipFill>
          <a:blip r:embed="rId2"/>
          <a:stretch>
            <a:fillRect/>
          </a:stretch>
        </p:blipFill>
        <p:spPr>
          <a:xfrm>
            <a:off x="1643042" y="1600201"/>
            <a:ext cx="5715040" cy="4757758"/>
          </a:xfrm>
          <a:prstGeom prst="rect">
            <a:avLst/>
          </a:prstGeom>
        </p:spPr>
      </p:pic>
      <p:sp>
        <p:nvSpPr>
          <p:cNvPr id="13" name="Down Arrow Callout 12"/>
          <p:cNvSpPr/>
          <p:nvPr/>
        </p:nvSpPr>
        <p:spPr>
          <a:xfrm rot="16200000">
            <a:off x="664949" y="1608688"/>
            <a:ext cx="660618" cy="1724201"/>
          </a:xfrm>
          <a:prstGeom prst="downArrowCallout">
            <a:avLst>
              <a:gd name="adj1" fmla="val 16781"/>
              <a:gd name="adj2" fmla="val 25000"/>
              <a:gd name="adj3" fmla="val 31849"/>
              <a:gd name="adj4" fmla="val 51885"/>
            </a:avLst>
          </a:prstGeom>
          <a:solidFill>
            <a:srgbClr val="FF6600"/>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sz="1200" b="1" dirty="0" smtClean="0"/>
              <a:t>Area of Concern</a:t>
            </a:r>
            <a:endParaRPr lang="en-US" sz="1200" b="1" dirty="0"/>
          </a:p>
        </p:txBody>
      </p:sp>
      <p:sp>
        <p:nvSpPr>
          <p:cNvPr id="14" name="Down Arrow Callout 13"/>
          <p:cNvSpPr/>
          <p:nvPr/>
        </p:nvSpPr>
        <p:spPr>
          <a:xfrm rot="5400000">
            <a:off x="7679553" y="1893083"/>
            <a:ext cx="642942" cy="1571636"/>
          </a:xfrm>
          <a:prstGeom prst="downArrowCallout">
            <a:avLst>
              <a:gd name="adj1" fmla="val 11813"/>
              <a:gd name="adj2" fmla="val 25000"/>
              <a:gd name="adj3" fmla="val 26370"/>
              <a:gd name="adj4" fmla="val 64977"/>
            </a:avLst>
          </a:prstGeom>
          <a:solidFill>
            <a:srgbClr val="FF660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200" dirty="0" smtClean="0"/>
              <a:t>Statement of Standard</a:t>
            </a:r>
            <a:endParaRPr lang="en-US" sz="1200" dirty="0"/>
          </a:p>
        </p:txBody>
      </p:sp>
      <p:sp>
        <p:nvSpPr>
          <p:cNvPr id="15" name="Down Arrow Callout 14"/>
          <p:cNvSpPr/>
          <p:nvPr/>
        </p:nvSpPr>
        <p:spPr>
          <a:xfrm>
            <a:off x="1948381" y="1000108"/>
            <a:ext cx="1051983" cy="2442643"/>
          </a:xfrm>
          <a:prstGeom prst="downArrowCallout">
            <a:avLst>
              <a:gd name="adj1" fmla="val 10604"/>
              <a:gd name="adj2" fmla="val 22959"/>
              <a:gd name="adj3" fmla="val 23630"/>
              <a:gd name="adj4" fmla="val 18464"/>
            </a:avLst>
          </a:prstGeom>
          <a:solidFill>
            <a:srgbClr val="FF6600"/>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lang="en-US" sz="1200" b="1" dirty="0" smtClean="0"/>
              <a:t>Measurable Element</a:t>
            </a:r>
            <a:endParaRPr lang="en-US" sz="1200" b="1" dirty="0"/>
          </a:p>
        </p:txBody>
      </p:sp>
      <p:sp>
        <p:nvSpPr>
          <p:cNvPr id="16" name="Down Arrow Callout 15"/>
          <p:cNvSpPr/>
          <p:nvPr/>
        </p:nvSpPr>
        <p:spPr>
          <a:xfrm>
            <a:off x="3289375" y="1138673"/>
            <a:ext cx="1306376" cy="2504641"/>
          </a:xfrm>
          <a:prstGeom prst="downArrowCallout">
            <a:avLst>
              <a:gd name="adj1" fmla="val 8563"/>
              <a:gd name="adj2" fmla="val 25000"/>
              <a:gd name="adj3" fmla="val 23630"/>
              <a:gd name="adj4" fmla="val 18188"/>
            </a:avLst>
          </a:prstGeom>
          <a:solidFill>
            <a:srgbClr val="FF6600"/>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lang="en-US" sz="1200" b="1" dirty="0" smtClean="0"/>
              <a:t>Checkpoint</a:t>
            </a:r>
            <a:endParaRPr lang="en-US" sz="1200" b="1" dirty="0"/>
          </a:p>
        </p:txBody>
      </p:sp>
      <p:sp>
        <p:nvSpPr>
          <p:cNvPr id="17" name="Down Arrow Callout 16"/>
          <p:cNvSpPr/>
          <p:nvPr/>
        </p:nvSpPr>
        <p:spPr>
          <a:xfrm>
            <a:off x="5286380" y="500042"/>
            <a:ext cx="857255" cy="2906251"/>
          </a:xfrm>
          <a:prstGeom prst="downArrowCallout">
            <a:avLst>
              <a:gd name="adj1" fmla="val 12592"/>
              <a:gd name="adj2" fmla="val 25000"/>
              <a:gd name="adj3" fmla="val 23630"/>
              <a:gd name="adj4" fmla="val 18188"/>
            </a:avLst>
          </a:prstGeom>
          <a:solidFill>
            <a:srgbClr val="FF6600"/>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lang="en-US" sz="1200" b="1" dirty="0" smtClean="0"/>
              <a:t>Assessment Method</a:t>
            </a:r>
            <a:endParaRPr lang="en-US" sz="1200" b="1" dirty="0"/>
          </a:p>
        </p:txBody>
      </p:sp>
      <p:sp>
        <p:nvSpPr>
          <p:cNvPr id="18" name="Down Arrow Callout 17"/>
          <p:cNvSpPr/>
          <p:nvPr/>
        </p:nvSpPr>
        <p:spPr>
          <a:xfrm>
            <a:off x="5786447" y="1000108"/>
            <a:ext cx="1357321" cy="2857520"/>
          </a:xfrm>
          <a:prstGeom prst="downArrowCallout">
            <a:avLst>
              <a:gd name="adj1" fmla="val 12592"/>
              <a:gd name="adj2" fmla="val 25000"/>
              <a:gd name="adj3" fmla="val 23630"/>
              <a:gd name="adj4" fmla="val 18188"/>
            </a:avLst>
          </a:prstGeom>
          <a:solidFill>
            <a:srgbClr val="FF6600"/>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lang="en-US" sz="1200" b="1" dirty="0" smtClean="0"/>
              <a:t>Means of Verification</a:t>
            </a:r>
            <a:endParaRPr lang="en-US" sz="1200" b="1" dirty="0"/>
          </a:p>
        </p:txBody>
      </p:sp>
      <p:sp>
        <p:nvSpPr>
          <p:cNvPr id="19" name="Down Arrow Callout 18"/>
          <p:cNvSpPr/>
          <p:nvPr/>
        </p:nvSpPr>
        <p:spPr>
          <a:xfrm>
            <a:off x="4663758" y="1428736"/>
            <a:ext cx="836936" cy="2014015"/>
          </a:xfrm>
          <a:prstGeom prst="downArrowCallout">
            <a:avLst>
              <a:gd name="adj1" fmla="val 8563"/>
              <a:gd name="adj2" fmla="val 25000"/>
              <a:gd name="adj3" fmla="val 23630"/>
              <a:gd name="adj4" fmla="val 18188"/>
            </a:avLst>
          </a:prstGeom>
          <a:solidFill>
            <a:srgbClr val="FF6600"/>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lang="en-US" sz="1200" b="1" dirty="0" smtClean="0"/>
              <a:t>Compliance</a:t>
            </a:r>
            <a:endParaRPr lang="en-US" sz="1200" b="1" dirty="0"/>
          </a:p>
        </p:txBody>
      </p:sp>
      <p:sp>
        <p:nvSpPr>
          <p:cNvPr id="20" name="Down Arrow Callout 19"/>
          <p:cNvSpPr/>
          <p:nvPr/>
        </p:nvSpPr>
        <p:spPr>
          <a:xfrm rot="16200000">
            <a:off x="969145" y="2388386"/>
            <a:ext cx="428627" cy="1652599"/>
          </a:xfrm>
          <a:prstGeom prst="downArrowCallout">
            <a:avLst>
              <a:gd name="adj1" fmla="val 16781"/>
              <a:gd name="adj2" fmla="val 25000"/>
              <a:gd name="adj3" fmla="val 31849"/>
              <a:gd name="adj4" fmla="val 51885"/>
            </a:avLst>
          </a:prstGeom>
          <a:solidFill>
            <a:srgbClr val="FF6600"/>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sz="1200" b="1" dirty="0" smtClean="0"/>
              <a:t>Reference No. </a:t>
            </a:r>
            <a:endParaRPr lang="en-US" sz="1200" b="1" dirty="0"/>
          </a:p>
        </p:txBody>
      </p:sp>
      <p:sp>
        <p:nvSpPr>
          <p:cNvPr id="21" name="Rectangle 20"/>
          <p:cNvSpPr/>
          <p:nvPr/>
        </p:nvSpPr>
        <p:spPr>
          <a:xfrm>
            <a:off x="214282" y="0"/>
            <a:ext cx="4214842" cy="8572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Anatomy of Checklist </a:t>
            </a:r>
            <a:endParaRPr lang="en-US" dirty="0"/>
          </a:p>
        </p:txBody>
      </p:sp>
    </p:spTree>
    <p:extLst>
      <p:ext uri="{BB962C8B-B14F-4D97-AF65-F5344CB8AC3E}">
        <p14:creationId xmlns="" xmlns:p14="http://schemas.microsoft.com/office/powerpoint/2010/main" val="411471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108"/>
            <a:ext cx="7467600" cy="487362"/>
          </a:xfrm>
        </p:spPr>
        <p:txBody>
          <a:bodyPr>
            <a:noAutofit/>
          </a:bodyPr>
          <a:lstStyle/>
          <a:p>
            <a:r>
              <a:rPr lang="en-US" sz="3200" b="1" dirty="0" smtClean="0">
                <a:solidFill>
                  <a:schemeClr val="tx1"/>
                </a:solidFill>
                <a:latin typeface="Calibri" pitchFamily="34" charset="0"/>
                <a:cs typeface="Calibri" pitchFamily="34" charset="0"/>
              </a:rPr>
              <a:t/>
            </a:r>
            <a:br>
              <a:rPr lang="en-US" sz="3200" b="1" dirty="0" smtClean="0">
                <a:solidFill>
                  <a:schemeClr val="tx1"/>
                </a:solidFill>
                <a:latin typeface="Calibri" pitchFamily="34" charset="0"/>
                <a:cs typeface="Calibri" pitchFamily="34" charset="0"/>
              </a:rPr>
            </a:br>
            <a:r>
              <a:rPr lang="en-US" sz="3200" b="1" dirty="0" smtClean="0">
                <a:solidFill>
                  <a:schemeClr val="tx1"/>
                </a:solidFill>
                <a:latin typeface="Calibri" pitchFamily="34" charset="0"/>
                <a:cs typeface="Calibri" pitchFamily="34" charset="0"/>
              </a:rPr>
              <a:t>ANALYSIS</a:t>
            </a:r>
            <a:endParaRPr lang="en-US" sz="3200" b="1" dirty="0">
              <a:solidFill>
                <a:schemeClr val="tx1"/>
              </a:solidFill>
              <a:latin typeface="Calibri" pitchFamily="34" charset="0"/>
              <a:cs typeface="Calibri" pitchFamily="34" charset="0"/>
            </a:endParaRPr>
          </a:p>
        </p:txBody>
      </p:sp>
      <p:sp>
        <p:nvSpPr>
          <p:cNvPr id="8" name="TextBox 7"/>
          <p:cNvSpPr txBox="1"/>
          <p:nvPr/>
        </p:nvSpPr>
        <p:spPr>
          <a:xfrm>
            <a:off x="152400" y="381000"/>
            <a:ext cx="8634442" cy="646331"/>
          </a:xfrm>
          <a:prstGeom prst="rect">
            <a:avLst/>
          </a:prstGeom>
          <a:noFill/>
        </p:spPr>
        <p:txBody>
          <a:bodyPr wrap="square" rtlCol="0">
            <a:spAutoFit/>
          </a:bodyPr>
          <a:lstStyle/>
          <a:p>
            <a:r>
              <a:rPr lang="en-US" b="1" dirty="0" smtClean="0"/>
              <a:t>Showing below Facility wise overall scores of the Departments </a:t>
            </a:r>
            <a:r>
              <a:rPr lang="en-US" b="1" dirty="0" err="1" smtClean="0"/>
              <a:t>Labour</a:t>
            </a:r>
            <a:r>
              <a:rPr lang="en-US" b="1" dirty="0" smtClean="0"/>
              <a:t> Room and Maternity OT:</a:t>
            </a:r>
            <a:r>
              <a:rPr lang="en-US" dirty="0" smtClean="0"/>
              <a:t> </a:t>
            </a:r>
            <a:endParaRPr lang="en-US" dirty="0"/>
          </a:p>
        </p:txBody>
      </p:sp>
      <p:sp>
        <p:nvSpPr>
          <p:cNvPr id="5" name="Rectangle 4"/>
          <p:cNvSpPr/>
          <p:nvPr/>
        </p:nvSpPr>
        <p:spPr>
          <a:xfrm>
            <a:off x="357158" y="1214422"/>
            <a:ext cx="8429684" cy="53578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Chart 1"/>
          <p:cNvPicPr>
            <a:picLocks noChangeArrowheads="1"/>
          </p:cNvPicPr>
          <p:nvPr/>
        </p:nvPicPr>
        <p:blipFill>
          <a:blip r:embed="rId2"/>
          <a:srcRect/>
          <a:stretch>
            <a:fillRect/>
          </a:stretch>
        </p:blipFill>
        <p:spPr bwMode="auto">
          <a:xfrm>
            <a:off x="428596" y="1285860"/>
            <a:ext cx="8215370" cy="5214974"/>
          </a:xfrm>
          <a:prstGeom prst="rect">
            <a:avLst/>
          </a:prstGeom>
          <a:noFill/>
          <a:ln w="9525">
            <a:noFill/>
            <a:miter lim="800000"/>
            <a:headEnd/>
            <a:tailEnd/>
          </a:ln>
        </p:spPr>
      </p:pic>
    </p:spTree>
    <p:extLst>
      <p:ext uri="{BB962C8B-B14F-4D97-AF65-F5344CB8AC3E}">
        <p14:creationId xmlns="" xmlns:p14="http://schemas.microsoft.com/office/powerpoint/2010/main" val="1191033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7158" y="393999"/>
            <a:ext cx="8572560" cy="800219"/>
          </a:xfrm>
          <a:prstGeom prst="rect">
            <a:avLst/>
          </a:prstGeom>
          <a:noFill/>
        </p:spPr>
        <p:txBody>
          <a:bodyPr wrap="square" rtlCol="0">
            <a:spAutoFit/>
          </a:bodyPr>
          <a:lstStyle/>
          <a:p>
            <a:pPr algn="ctr"/>
            <a:r>
              <a:rPr lang="en-US" b="1" dirty="0" smtClean="0"/>
              <a:t>Area of Concern wise score of </a:t>
            </a:r>
            <a:r>
              <a:rPr lang="en-US" b="1" dirty="0" err="1" smtClean="0"/>
              <a:t>Labour</a:t>
            </a:r>
            <a:r>
              <a:rPr lang="en-US" b="1" dirty="0" smtClean="0"/>
              <a:t> Room:</a:t>
            </a:r>
            <a:endParaRPr lang="en-US" dirty="0" smtClean="0"/>
          </a:p>
          <a:p>
            <a:pPr algn="ctr"/>
            <a:endParaRPr lang="en-US" sz="2800" b="1" dirty="0">
              <a:latin typeface="Calibri" pitchFamily="34" charset="0"/>
              <a:cs typeface="Calibri" pitchFamily="34" charset="0"/>
            </a:endParaRPr>
          </a:p>
        </p:txBody>
      </p:sp>
      <p:pic>
        <p:nvPicPr>
          <p:cNvPr id="1026" name="Chart 2"/>
          <p:cNvPicPr>
            <a:picLocks noChangeArrowheads="1"/>
          </p:cNvPicPr>
          <p:nvPr/>
        </p:nvPicPr>
        <p:blipFill>
          <a:blip r:embed="rId2"/>
          <a:srcRect b="-72"/>
          <a:stretch>
            <a:fillRect/>
          </a:stretch>
        </p:blipFill>
        <p:spPr bwMode="auto">
          <a:xfrm>
            <a:off x="214282" y="214290"/>
            <a:ext cx="8643998" cy="6429420"/>
          </a:xfrm>
          <a:prstGeom prst="rect">
            <a:avLst/>
          </a:prstGeom>
          <a:noFill/>
          <a:ln w="9525">
            <a:noFill/>
            <a:miter lim="800000"/>
            <a:headEnd/>
            <a:tailEnd/>
          </a:ln>
        </p:spPr>
      </p:pic>
    </p:spTree>
    <p:extLst>
      <p:ext uri="{BB962C8B-B14F-4D97-AF65-F5344CB8AC3E}">
        <p14:creationId xmlns="" xmlns:p14="http://schemas.microsoft.com/office/powerpoint/2010/main" val="4258939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2910" y="457200"/>
            <a:ext cx="7929618" cy="523220"/>
          </a:xfrm>
          <a:prstGeom prst="rect">
            <a:avLst/>
          </a:prstGeom>
          <a:noFill/>
        </p:spPr>
        <p:txBody>
          <a:bodyPr wrap="square" rtlCol="0">
            <a:spAutoFit/>
          </a:bodyPr>
          <a:lstStyle/>
          <a:p>
            <a:pPr algn="ctr"/>
            <a:r>
              <a:rPr lang="en-US" sz="2800" b="1" dirty="0" smtClean="0"/>
              <a:t> </a:t>
            </a:r>
            <a:r>
              <a:rPr lang="en-US" sz="1600" b="1" dirty="0" smtClean="0"/>
              <a:t>Area of Concern wise score of Maternity OT</a:t>
            </a:r>
            <a:endParaRPr lang="en-US" sz="1600" b="1" dirty="0">
              <a:latin typeface="Calibri" pitchFamily="34" charset="0"/>
              <a:cs typeface="Calibri" pitchFamily="34" charset="0"/>
            </a:endParaRPr>
          </a:p>
        </p:txBody>
      </p:sp>
      <p:pic>
        <p:nvPicPr>
          <p:cNvPr id="2050" name="Chart 3"/>
          <p:cNvPicPr>
            <a:picLocks noChangeArrowheads="1"/>
          </p:cNvPicPr>
          <p:nvPr/>
        </p:nvPicPr>
        <p:blipFill>
          <a:blip r:embed="rId2"/>
          <a:srcRect b="-40"/>
          <a:stretch>
            <a:fillRect/>
          </a:stretch>
        </p:blipFill>
        <p:spPr bwMode="auto">
          <a:xfrm>
            <a:off x="285720" y="214290"/>
            <a:ext cx="8643998" cy="6429420"/>
          </a:xfrm>
          <a:prstGeom prst="rect">
            <a:avLst/>
          </a:prstGeom>
          <a:noFill/>
          <a:ln w="9525">
            <a:noFill/>
            <a:miter lim="800000"/>
            <a:headEnd/>
            <a:tailEnd/>
          </a:ln>
        </p:spPr>
      </p:pic>
    </p:spTree>
    <p:extLst>
      <p:ext uri="{BB962C8B-B14F-4D97-AF65-F5344CB8AC3E}">
        <p14:creationId xmlns="" xmlns:p14="http://schemas.microsoft.com/office/powerpoint/2010/main" val="2169822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243034"/>
          </a:xfrm>
        </p:spPr>
        <p:txBody>
          <a:bodyPr/>
          <a:lstStyle/>
          <a:p>
            <a:r>
              <a:rPr lang="en-US" sz="2800" b="1" dirty="0" smtClean="0">
                <a:latin typeface="Calibri" pitchFamily="34" charset="0"/>
                <a:cs typeface="Calibri" pitchFamily="34" charset="0"/>
              </a:rPr>
              <a:t>FINDINGS</a:t>
            </a:r>
            <a:br>
              <a:rPr lang="en-US" sz="2800" b="1" dirty="0" smtClean="0">
                <a:latin typeface="Calibri" pitchFamily="34" charset="0"/>
                <a:cs typeface="Calibri" pitchFamily="34" charset="0"/>
              </a:rPr>
            </a:br>
            <a:endParaRPr lang="en-US" sz="2800"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solidFill>
                  <a:schemeClr val="tx1"/>
                </a:solidFill>
                <a:latin typeface="Times New Roman" pitchFamily="18" charset="0"/>
                <a:ea typeface="Times New Roman"/>
                <a:cs typeface="Times New Roman" pitchFamily="18" charset="0"/>
              </a:rPr>
              <a:t>The facility of Bihar score less in the department of Maternity OT  and highest score in </a:t>
            </a:r>
            <a:r>
              <a:rPr lang="en-US" dirty="0" err="1" smtClean="0">
                <a:solidFill>
                  <a:schemeClr val="tx1"/>
                </a:solidFill>
                <a:latin typeface="Times New Roman" pitchFamily="18" charset="0"/>
                <a:ea typeface="Times New Roman"/>
                <a:cs typeface="Times New Roman" pitchFamily="18" charset="0"/>
              </a:rPr>
              <a:t>Labour</a:t>
            </a:r>
            <a:r>
              <a:rPr lang="en-US" dirty="0" smtClean="0">
                <a:solidFill>
                  <a:schemeClr val="tx1"/>
                </a:solidFill>
                <a:latin typeface="Times New Roman" pitchFamily="18" charset="0"/>
                <a:ea typeface="Times New Roman"/>
                <a:cs typeface="Times New Roman" pitchFamily="18" charset="0"/>
              </a:rPr>
              <a:t> room. </a:t>
            </a:r>
          </a:p>
          <a:p>
            <a:pPr>
              <a:buNone/>
            </a:pPr>
            <a:r>
              <a:rPr lang="en-IN" b="1" dirty="0" smtClean="0">
                <a:solidFill>
                  <a:schemeClr val="tx1"/>
                </a:solidFill>
                <a:latin typeface="Times New Roman" pitchFamily="18" charset="0"/>
                <a:ea typeface="Times New Roman"/>
                <a:cs typeface="Times New Roman" pitchFamily="18" charset="0"/>
              </a:rPr>
              <a:t>Area of concern wise finding</a:t>
            </a:r>
            <a:r>
              <a:rPr lang="en-IN" dirty="0" smtClean="0">
                <a:solidFill>
                  <a:schemeClr val="tx1"/>
                </a:solidFill>
                <a:latin typeface="Times New Roman" pitchFamily="18" charset="0"/>
                <a:ea typeface="Times New Roman"/>
                <a:cs typeface="Times New Roman" pitchFamily="18" charset="0"/>
              </a:rPr>
              <a:t>:</a:t>
            </a:r>
            <a:endParaRPr lang="en-US" dirty="0" smtClean="0">
              <a:solidFill>
                <a:schemeClr val="tx1"/>
              </a:solidFill>
              <a:latin typeface="Times New Roman" pitchFamily="18" charset="0"/>
              <a:ea typeface="Times New Roman"/>
              <a:cs typeface="Times New Roman" pitchFamily="18" charset="0"/>
            </a:endParaRPr>
          </a:p>
          <a:p>
            <a:pPr>
              <a:buFont typeface="Wingdings" pitchFamily="2" charset="2"/>
              <a:buChar char="Ø"/>
            </a:pPr>
            <a:r>
              <a:rPr lang="en-US" dirty="0" smtClean="0">
                <a:solidFill>
                  <a:schemeClr val="tx1"/>
                </a:solidFill>
                <a:latin typeface="Times New Roman" pitchFamily="18" charset="0"/>
                <a:cs typeface="Times New Roman" pitchFamily="18" charset="0"/>
              </a:rPr>
              <a:t> In </a:t>
            </a:r>
            <a:r>
              <a:rPr lang="en-US" dirty="0" err="1" smtClean="0">
                <a:solidFill>
                  <a:schemeClr val="tx1"/>
                </a:solidFill>
                <a:latin typeface="Times New Roman" pitchFamily="18" charset="0"/>
                <a:cs typeface="Times New Roman" pitchFamily="18" charset="0"/>
              </a:rPr>
              <a:t>Labour</a:t>
            </a:r>
            <a:r>
              <a:rPr lang="en-US" dirty="0" smtClean="0">
                <a:solidFill>
                  <a:schemeClr val="tx1"/>
                </a:solidFill>
                <a:latin typeface="Times New Roman" pitchFamily="18" charset="0"/>
                <a:cs typeface="Times New Roman" pitchFamily="18" charset="0"/>
              </a:rPr>
              <a:t> room, Patient Right obtains highest score, and Quality score less. </a:t>
            </a:r>
            <a:endParaRPr lang="en-US" dirty="0" smtClean="0">
              <a:solidFill>
                <a:schemeClr val="tx1"/>
              </a:solidFill>
              <a:latin typeface="Times New Roman" pitchFamily="18" charset="0"/>
              <a:ea typeface="Times New Roman"/>
              <a:cs typeface="Times New Roman" pitchFamily="18" charset="0"/>
            </a:endParaRPr>
          </a:p>
          <a:p>
            <a:pPr>
              <a:buFont typeface="Wingdings" pitchFamily="2" charset="2"/>
              <a:buChar char="Ø"/>
            </a:pPr>
            <a:r>
              <a:rPr lang="en-US" dirty="0" smtClean="0">
                <a:solidFill>
                  <a:schemeClr val="tx1"/>
                </a:solidFill>
                <a:latin typeface="Times New Roman" pitchFamily="18" charset="0"/>
                <a:cs typeface="Times New Roman" pitchFamily="18" charset="0"/>
              </a:rPr>
              <a:t>Maternity OT, Highest scoring area of concern is Patient Right , and lowest scoring is Quality Management with (2.2).</a:t>
            </a:r>
          </a:p>
          <a:p>
            <a:pPr>
              <a:buNone/>
            </a:pPr>
            <a:endParaRPr lang="en-US" sz="1600" dirty="0">
              <a:solidFill>
                <a:schemeClr val="tx1"/>
              </a:solidFill>
              <a:latin typeface="Times New Roman" pitchFamily="18" charset="0"/>
              <a:cs typeface="Times New Roman" pitchFamily="18" charset="0"/>
            </a:endParaRPr>
          </a:p>
        </p:txBody>
      </p:sp>
      <p:sp>
        <p:nvSpPr>
          <p:cNvPr id="4" name="Rectangle 3"/>
          <p:cNvSpPr/>
          <p:nvPr/>
        </p:nvSpPr>
        <p:spPr>
          <a:xfrm>
            <a:off x="857224" y="5072074"/>
            <a:ext cx="7500990"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Times New Roman" pitchFamily="18" charset="0"/>
                <a:cs typeface="Times New Roman" pitchFamily="18" charset="0"/>
              </a:rPr>
              <a:t>Quality management require set of interrelated activities that assure quality of services according to set of standards and strive to improve upon it through a systematic planning, implementation, checking and acting upon complications.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sz="3200" b="1" dirty="0" smtClean="0">
                <a:solidFill>
                  <a:schemeClr val="tx1"/>
                </a:solidFill>
              </a:rPr>
              <a:t>Conclusion</a:t>
            </a:r>
            <a:endParaRPr lang="en-US" sz="3200" b="1" dirty="0">
              <a:solidFill>
                <a:schemeClr val="tx1"/>
              </a:solidFill>
            </a:endParaRPr>
          </a:p>
        </p:txBody>
      </p:sp>
      <p:sp>
        <p:nvSpPr>
          <p:cNvPr id="3" name="Content Placeholder 2"/>
          <p:cNvSpPr>
            <a:spLocks noGrp="1"/>
          </p:cNvSpPr>
          <p:nvPr>
            <p:ph idx="1"/>
          </p:nvPr>
        </p:nvSpPr>
        <p:spPr>
          <a:xfrm>
            <a:off x="457200" y="1285860"/>
            <a:ext cx="8229600" cy="4840303"/>
          </a:xfrm>
        </p:spPr>
        <p:txBody>
          <a:bodyPr>
            <a:normAutofit fontScale="92500"/>
          </a:bodyPr>
          <a:lstStyle/>
          <a:p>
            <a:pPr>
              <a:buFont typeface="Wingdings" pitchFamily="2" charset="2"/>
              <a:buChar char="v"/>
            </a:pPr>
            <a:r>
              <a:rPr lang="en-US" sz="2400" dirty="0" smtClean="0">
                <a:solidFill>
                  <a:schemeClr val="tx1"/>
                </a:solidFill>
                <a:latin typeface="Calibri" pitchFamily="34" charset="0"/>
                <a:cs typeface="Calibri" pitchFamily="34" charset="0"/>
              </a:rPr>
              <a:t>As per the study estimates facilities have scored less Maternity OT</a:t>
            </a:r>
          </a:p>
          <a:p>
            <a:pPr>
              <a:buFont typeface="Wingdings" pitchFamily="2" charset="2"/>
              <a:buChar char="v"/>
            </a:pPr>
            <a:r>
              <a:rPr lang="en-US" sz="2400" dirty="0" smtClean="0">
                <a:solidFill>
                  <a:schemeClr val="tx1"/>
                </a:solidFill>
                <a:latin typeface="Calibri" pitchFamily="34" charset="0"/>
                <a:cs typeface="Calibri" pitchFamily="34" charset="0"/>
              </a:rPr>
              <a:t>One of the major concern is the implementation part, where most of the facilities don’t undergo any change when it comes to their improvement in Quality Management area</a:t>
            </a:r>
          </a:p>
          <a:p>
            <a:pPr>
              <a:buFont typeface="Wingdings" pitchFamily="2" charset="2"/>
              <a:buChar char="v"/>
            </a:pPr>
            <a:r>
              <a:rPr lang="en-US" sz="2400" dirty="0" smtClean="0">
                <a:solidFill>
                  <a:schemeClr val="tx1"/>
                </a:solidFill>
                <a:latin typeface="Calibri" pitchFamily="34" charset="0"/>
                <a:cs typeface="Calibri" pitchFamily="34" charset="0"/>
              </a:rPr>
              <a:t>As all the facilities scored less in two major areas Quality Management and Outcome. The  main reason and the loophole behind such low scoring  is the Quality Management area. </a:t>
            </a:r>
          </a:p>
          <a:p>
            <a:pPr>
              <a:buFont typeface="Wingdings" pitchFamily="2" charset="2"/>
              <a:buChar char="v"/>
            </a:pPr>
            <a:r>
              <a:rPr lang="en-US" sz="2400" dirty="0" smtClean="0">
                <a:solidFill>
                  <a:schemeClr val="tx1"/>
                </a:solidFill>
                <a:latin typeface="Calibri" pitchFamily="34" charset="0"/>
                <a:cs typeface="Calibri" pitchFamily="34" charset="0"/>
              </a:rPr>
              <a:t>Quality is a continuous process, and so it is very essential that the service providers should understand over time and realize why their respective facilities are not performing well.</a:t>
            </a:r>
          </a:p>
          <a:p>
            <a:pPr>
              <a:buFont typeface="Wingdings" pitchFamily="2" charset="2"/>
              <a:buChar char="v"/>
            </a:pPr>
            <a:r>
              <a:rPr lang="en-US" sz="2400" dirty="0" smtClean="0">
                <a:solidFill>
                  <a:schemeClr val="tx1"/>
                </a:solidFill>
                <a:latin typeface="Calibri" pitchFamily="34" charset="0"/>
                <a:cs typeface="Calibri" pitchFamily="34" charset="0"/>
              </a:rPr>
              <a:t>Focus mainly on the aspect of Quality and how it can be enhanced so as to close down the gaps</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extLst>
      <p:ext uri="{BB962C8B-B14F-4D97-AF65-F5344CB8AC3E}">
        <p14:creationId xmlns="" xmlns:p14="http://schemas.microsoft.com/office/powerpoint/2010/main" val="1894421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lstStyle/>
          <a:p>
            <a:r>
              <a:rPr lang="en-US" sz="4400" b="1" dirty="0" smtClean="0">
                <a:solidFill>
                  <a:schemeClr val="tx1"/>
                </a:solidFill>
                <a:latin typeface="Calibri" pitchFamily="34" charset="0"/>
                <a:cs typeface="Calibri" pitchFamily="34" charset="0"/>
              </a:rPr>
              <a:t>Recommendations</a:t>
            </a:r>
            <a:endParaRPr lang="en-US" sz="4400" dirty="0"/>
          </a:p>
        </p:txBody>
      </p:sp>
      <p:sp>
        <p:nvSpPr>
          <p:cNvPr id="3" name="Content Placeholder 2"/>
          <p:cNvSpPr>
            <a:spLocks noGrp="1"/>
          </p:cNvSpPr>
          <p:nvPr>
            <p:ph idx="1"/>
          </p:nvPr>
        </p:nvSpPr>
        <p:spPr/>
        <p:txBody>
          <a:bodyPr>
            <a:normAutofit fontScale="92500" lnSpcReduction="20000"/>
          </a:bodyPr>
          <a:lstStyle/>
          <a:p>
            <a:pPr marR="368300" algn="just">
              <a:lnSpc>
                <a:spcPct val="198000"/>
              </a:lnSpc>
              <a:spcAft>
                <a:spcPts val="0"/>
              </a:spcAft>
              <a:buNone/>
            </a:pPr>
            <a:r>
              <a:rPr lang="en-US" b="1" dirty="0" smtClean="0">
                <a:solidFill>
                  <a:schemeClr val="tx1"/>
                </a:solidFill>
                <a:latin typeface="Times New Roman"/>
                <a:ea typeface="Times New Roman"/>
                <a:cs typeface="Arial"/>
              </a:rPr>
              <a:t>All identified gaps may be divided in two groups – </a:t>
            </a:r>
            <a:endParaRPr lang="en-US" sz="1600" dirty="0" smtClean="0">
              <a:solidFill>
                <a:schemeClr val="tx1"/>
              </a:solidFill>
              <a:latin typeface="Calibri"/>
              <a:ea typeface="Calibri"/>
              <a:cs typeface="Arial"/>
            </a:endParaRPr>
          </a:p>
          <a:p>
            <a:pPr marR="368300" algn="just">
              <a:lnSpc>
                <a:spcPct val="198000"/>
              </a:lnSpc>
              <a:spcAft>
                <a:spcPts val="0"/>
              </a:spcAft>
            </a:pPr>
            <a:r>
              <a:rPr lang="en-US" dirty="0" smtClean="0">
                <a:solidFill>
                  <a:schemeClr val="tx1"/>
                </a:solidFill>
                <a:latin typeface="Times New Roman"/>
                <a:ea typeface="Times New Roman"/>
                <a:cs typeface="Arial"/>
              </a:rPr>
              <a:t>a.) Gaps where state level intervention is required for closure like HR, availability of drugs, consumables, Augmenting Lab services etc.</a:t>
            </a:r>
            <a:endParaRPr lang="en-US" sz="1600" dirty="0" smtClean="0">
              <a:solidFill>
                <a:schemeClr val="tx1"/>
              </a:solidFill>
              <a:latin typeface="Calibri"/>
              <a:ea typeface="Calibri"/>
              <a:cs typeface="Arial"/>
            </a:endParaRPr>
          </a:p>
          <a:p>
            <a:pPr marR="368300" algn="just">
              <a:lnSpc>
                <a:spcPct val="198000"/>
              </a:lnSpc>
              <a:spcAft>
                <a:spcPts val="0"/>
              </a:spcAft>
            </a:pPr>
            <a:r>
              <a:rPr lang="en-US" dirty="0" smtClean="0">
                <a:solidFill>
                  <a:schemeClr val="tx1"/>
                </a:solidFill>
                <a:latin typeface="Times New Roman"/>
                <a:ea typeface="Times New Roman"/>
                <a:cs typeface="Arial"/>
              </a:rPr>
              <a:t>b.) Gaps where facility level intervention is required for closure like to conduct patient satisfaction survey, to ensure right practices for infection prevention etc.</a:t>
            </a:r>
            <a:endParaRPr lang="en-US" sz="1600" dirty="0" smtClean="0">
              <a:solidFill>
                <a:schemeClr val="tx1"/>
              </a:solidFill>
              <a:latin typeface="Calibri"/>
              <a:ea typeface="Calibri"/>
              <a:cs typeface="Arial"/>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lstStyle/>
          <a:p>
            <a:r>
              <a:rPr lang="en-US" sz="2800" b="1" dirty="0" smtClean="0">
                <a:solidFill>
                  <a:schemeClr val="tx1"/>
                </a:solidFill>
                <a:latin typeface="Calibri" pitchFamily="34" charset="0"/>
                <a:cs typeface="Calibri" pitchFamily="34" charset="0"/>
              </a:rPr>
              <a:t>Recommendations</a:t>
            </a:r>
            <a:endParaRPr lang="en-US" sz="28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457200" y="1066800"/>
            <a:ext cx="8229600" cy="4525963"/>
          </a:xfrm>
        </p:spPr>
        <p:txBody>
          <a:bodyPr>
            <a:noAutofit/>
          </a:bodyPr>
          <a:lstStyle/>
          <a:p>
            <a:pPr marL="457200" indent="-457200">
              <a:buFont typeface="+mj-lt"/>
              <a:buAutoNum type="arabicPeriod"/>
            </a:pPr>
            <a:r>
              <a:rPr lang="en-US" sz="2000" dirty="0" smtClean="0">
                <a:solidFill>
                  <a:schemeClr val="tx1"/>
                </a:solidFill>
                <a:latin typeface="Calibri" pitchFamily="34" charset="0"/>
                <a:cs typeface="Calibri" pitchFamily="34" charset="0"/>
              </a:rPr>
              <a:t>As facilities of all the districts  are getting low score in Quality Management area so special attention should </a:t>
            </a:r>
            <a:r>
              <a:rPr lang="en-US" sz="2000" dirty="0">
                <a:solidFill>
                  <a:schemeClr val="tx1"/>
                </a:solidFill>
                <a:latin typeface="Calibri" pitchFamily="34" charset="0"/>
                <a:cs typeface="Calibri" pitchFamily="34" charset="0"/>
              </a:rPr>
              <a:t>be given by the facility to ensure compliance with the standards of Quality management system which includes 4 main functions</a:t>
            </a:r>
            <a:r>
              <a:rPr lang="en-US" sz="2000" dirty="0" smtClean="0">
                <a:solidFill>
                  <a:schemeClr val="tx1"/>
                </a:solidFill>
                <a:latin typeface="Calibri" pitchFamily="34" charset="0"/>
                <a:cs typeface="Calibri" pitchFamily="34" charset="0"/>
              </a:rPr>
              <a:t>:</a:t>
            </a:r>
          </a:p>
          <a:p>
            <a:pPr marL="514350" indent="-514350">
              <a:buFont typeface="+mj-lt"/>
              <a:buAutoNum type="romanLcPeriod"/>
            </a:pPr>
            <a:r>
              <a:rPr lang="en-US" sz="2000" dirty="0" smtClean="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Establishment of Quality Assurance </a:t>
            </a:r>
            <a:r>
              <a:rPr lang="en-US" sz="2000" dirty="0" err="1">
                <a:solidFill>
                  <a:schemeClr val="tx1"/>
                </a:solidFill>
                <a:latin typeface="Calibri" pitchFamily="34" charset="0"/>
                <a:cs typeface="Calibri" pitchFamily="34" charset="0"/>
              </a:rPr>
              <a:t>Programme</a:t>
            </a:r>
            <a:endParaRPr lang="en-US" sz="2000" dirty="0">
              <a:solidFill>
                <a:schemeClr val="tx1"/>
              </a:solidFill>
              <a:latin typeface="Calibri" pitchFamily="34" charset="0"/>
              <a:cs typeface="Calibri" pitchFamily="34" charset="0"/>
            </a:endParaRPr>
          </a:p>
          <a:p>
            <a:pPr marL="514350" indent="-514350">
              <a:buFont typeface="+mj-lt"/>
              <a:buAutoNum type="romanLcPeriod"/>
            </a:pPr>
            <a:r>
              <a:rPr lang="en-US" sz="2000" dirty="0" smtClean="0">
                <a:solidFill>
                  <a:schemeClr val="tx1"/>
                </a:solidFill>
                <a:latin typeface="Calibri" pitchFamily="34" charset="0"/>
                <a:cs typeface="Calibri" pitchFamily="34" charset="0"/>
              </a:rPr>
              <a:t> Conduct </a:t>
            </a:r>
            <a:r>
              <a:rPr lang="en-US" sz="2000" dirty="0">
                <a:solidFill>
                  <a:schemeClr val="tx1"/>
                </a:solidFill>
                <a:latin typeface="Calibri" pitchFamily="34" charset="0"/>
                <a:cs typeface="Calibri" pitchFamily="34" charset="0"/>
              </a:rPr>
              <a:t>Patient &amp; Employee Satisfaction Surveys &amp;</a:t>
            </a:r>
          </a:p>
          <a:p>
            <a:pPr marL="514350" indent="-514350">
              <a:buFont typeface="+mj-lt"/>
              <a:buAutoNum type="romanLcPeriod"/>
            </a:pPr>
            <a:r>
              <a:rPr lang="en-US" sz="2000" dirty="0" smtClean="0">
                <a:solidFill>
                  <a:schemeClr val="tx1"/>
                </a:solidFill>
                <a:latin typeface="Calibri" pitchFamily="34" charset="0"/>
                <a:cs typeface="Calibri" pitchFamily="34" charset="0"/>
              </a:rPr>
              <a:t> Development </a:t>
            </a:r>
            <a:r>
              <a:rPr lang="en-US" sz="2000" dirty="0">
                <a:solidFill>
                  <a:schemeClr val="tx1"/>
                </a:solidFill>
                <a:latin typeface="Calibri" pitchFamily="34" charset="0"/>
                <a:cs typeface="Calibri" pitchFamily="34" charset="0"/>
              </a:rPr>
              <a:t>of the SOPs/ Protocols / Work instructions for critical </a:t>
            </a:r>
            <a:r>
              <a:rPr lang="en-US" sz="2000" dirty="0" smtClean="0">
                <a:solidFill>
                  <a:schemeClr val="tx1"/>
                </a:solidFill>
                <a:latin typeface="Calibri" pitchFamily="34" charset="0"/>
                <a:cs typeface="Calibri" pitchFamily="34" charset="0"/>
              </a:rPr>
              <a:t>   processes </a:t>
            </a:r>
            <a:r>
              <a:rPr lang="en-US" sz="2000" dirty="0">
                <a:solidFill>
                  <a:schemeClr val="tx1"/>
                </a:solidFill>
                <a:latin typeface="Calibri" pitchFamily="34" charset="0"/>
                <a:cs typeface="Calibri" pitchFamily="34" charset="0"/>
              </a:rPr>
              <a:t>of </a:t>
            </a:r>
            <a:r>
              <a:rPr lang="en-US" sz="2000" dirty="0" smtClean="0">
                <a:solidFill>
                  <a:schemeClr val="tx1"/>
                </a:solidFill>
                <a:latin typeface="Calibri" pitchFamily="34" charset="0"/>
                <a:cs typeface="Calibri" pitchFamily="34" charset="0"/>
              </a:rPr>
              <a:t>  the </a:t>
            </a:r>
            <a:r>
              <a:rPr lang="en-US" sz="2000" dirty="0">
                <a:solidFill>
                  <a:schemeClr val="tx1"/>
                </a:solidFill>
                <a:latin typeface="Calibri" pitchFamily="34" charset="0"/>
                <a:cs typeface="Calibri" pitchFamily="34" charset="0"/>
              </a:rPr>
              <a:t>facility</a:t>
            </a:r>
          </a:p>
          <a:p>
            <a:pPr marL="514350" indent="-514350">
              <a:buFont typeface="+mj-lt"/>
              <a:buAutoNum type="romanLcPeriod"/>
            </a:pPr>
            <a:r>
              <a:rPr lang="en-US" sz="2000" dirty="0" smtClean="0">
                <a:solidFill>
                  <a:schemeClr val="tx1"/>
                </a:solidFill>
                <a:latin typeface="Calibri" pitchFamily="34" charset="0"/>
                <a:cs typeface="Calibri" pitchFamily="34" charset="0"/>
              </a:rPr>
              <a:t>Recordkeeping </a:t>
            </a:r>
            <a:r>
              <a:rPr lang="en-US" sz="2000" dirty="0">
                <a:solidFill>
                  <a:schemeClr val="tx1"/>
                </a:solidFill>
                <a:latin typeface="Calibri" pitchFamily="34" charset="0"/>
                <a:cs typeface="Calibri" pitchFamily="34" charset="0"/>
              </a:rPr>
              <a:t>and reporting have to </a:t>
            </a:r>
            <a:r>
              <a:rPr lang="en-US" sz="2000" dirty="0" smtClean="0">
                <a:solidFill>
                  <a:schemeClr val="tx1"/>
                </a:solidFill>
                <a:latin typeface="Calibri" pitchFamily="34" charset="0"/>
                <a:cs typeface="Calibri" pitchFamily="34" charset="0"/>
              </a:rPr>
              <a:t>improve</a:t>
            </a:r>
          </a:p>
          <a:p>
            <a:pPr marL="514350" indent="-514350">
              <a:buNone/>
            </a:pPr>
            <a:endParaRPr lang="en-US" sz="2000" dirty="0" smtClean="0">
              <a:solidFill>
                <a:schemeClr val="tx1"/>
              </a:solidFill>
              <a:latin typeface="Calibri" pitchFamily="34" charset="0"/>
              <a:cs typeface="Calibri" pitchFamily="34" charset="0"/>
            </a:endParaRPr>
          </a:p>
          <a:p>
            <a:pPr marL="0" indent="0">
              <a:buNone/>
            </a:pPr>
            <a:r>
              <a:rPr lang="en-US" sz="2000" dirty="0" smtClean="0">
                <a:solidFill>
                  <a:schemeClr val="tx1"/>
                </a:solidFill>
                <a:latin typeface="Calibri" pitchFamily="34" charset="0"/>
                <a:cs typeface="Calibri" pitchFamily="34" charset="0"/>
              </a:rPr>
              <a:t>2.   Facilities should measure its productivity, efficiency, Clinical care and Service Quality Indicators properly.</a:t>
            </a:r>
          </a:p>
          <a:p>
            <a:pPr marL="0" indent="0">
              <a:buNone/>
            </a:pPr>
            <a:endParaRPr lang="en-US" sz="2000" dirty="0" smtClean="0">
              <a:solidFill>
                <a:schemeClr val="tx1"/>
              </a:solidFill>
              <a:latin typeface="Calibri" pitchFamily="34" charset="0"/>
              <a:cs typeface="Calibri" pitchFamily="34" charset="0"/>
            </a:endParaRPr>
          </a:p>
          <a:p>
            <a:endParaRPr lang="en-US" sz="2000" dirty="0" smtClean="0">
              <a:solidFill>
                <a:schemeClr val="tx1"/>
              </a:solidFill>
              <a:latin typeface="Calibri" pitchFamily="34" charset="0"/>
              <a:cs typeface="Calibri" pitchFamily="34" charset="0"/>
            </a:endParaRPr>
          </a:p>
          <a:p>
            <a:pPr marL="0" indent="0">
              <a:buNone/>
            </a:pPr>
            <a:endParaRPr lang="en-US" sz="2000"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29299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600200"/>
          </a:xfrm>
        </p:spPr>
        <p:txBody>
          <a:bodyPr/>
          <a:lstStyle/>
          <a:p>
            <a:r>
              <a:rPr lang="en-US" sz="3200" b="1" dirty="0" smtClean="0">
                <a:solidFill>
                  <a:schemeClr val="tx1"/>
                </a:solidFill>
                <a:latin typeface="Calibri" pitchFamily="34" charset="0"/>
                <a:cs typeface="Calibri" pitchFamily="34" charset="0"/>
              </a:rPr>
              <a:t>Contents…</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romanUcPeriod"/>
            </a:pPr>
            <a:r>
              <a:rPr lang="en-US" b="1" dirty="0" smtClean="0">
                <a:solidFill>
                  <a:schemeClr val="tx1"/>
                </a:solidFill>
                <a:latin typeface="Calibri" pitchFamily="34" charset="0"/>
                <a:cs typeface="Calibri" pitchFamily="34" charset="0"/>
              </a:rPr>
              <a:t>Introduction</a:t>
            </a:r>
          </a:p>
          <a:p>
            <a:pPr marL="514350" indent="-514350">
              <a:buFont typeface="+mj-lt"/>
              <a:buAutoNum type="romanUcPeriod"/>
            </a:pPr>
            <a:r>
              <a:rPr lang="en-US" b="1" dirty="0" smtClean="0">
                <a:solidFill>
                  <a:schemeClr val="tx1"/>
                </a:solidFill>
                <a:latin typeface="Calibri" pitchFamily="34" charset="0"/>
                <a:cs typeface="Calibri" pitchFamily="34" charset="0"/>
              </a:rPr>
              <a:t>Review of Literature</a:t>
            </a:r>
          </a:p>
          <a:p>
            <a:pPr marL="514350" indent="-514350">
              <a:buFont typeface="+mj-lt"/>
              <a:buAutoNum type="romanUcPeriod"/>
            </a:pPr>
            <a:r>
              <a:rPr lang="en-US" b="1" dirty="0" smtClean="0">
                <a:solidFill>
                  <a:schemeClr val="tx1"/>
                </a:solidFill>
                <a:latin typeface="Calibri" pitchFamily="34" charset="0"/>
                <a:cs typeface="Calibri" pitchFamily="34" charset="0"/>
              </a:rPr>
              <a:t>Rationale</a:t>
            </a:r>
          </a:p>
          <a:p>
            <a:pPr marL="514350" indent="-514350">
              <a:buFont typeface="+mj-lt"/>
              <a:buAutoNum type="romanUcPeriod"/>
            </a:pPr>
            <a:r>
              <a:rPr lang="en-US" b="1" dirty="0" smtClean="0">
                <a:solidFill>
                  <a:schemeClr val="tx1"/>
                </a:solidFill>
                <a:latin typeface="Calibri" pitchFamily="34" charset="0"/>
                <a:cs typeface="Calibri" pitchFamily="34" charset="0"/>
              </a:rPr>
              <a:t>Objectives</a:t>
            </a:r>
          </a:p>
          <a:p>
            <a:pPr marL="514350" indent="-514350">
              <a:buFont typeface="+mj-lt"/>
              <a:buAutoNum type="romanUcPeriod"/>
            </a:pPr>
            <a:r>
              <a:rPr lang="en-US" b="1" dirty="0" smtClean="0">
                <a:solidFill>
                  <a:schemeClr val="tx1"/>
                </a:solidFill>
                <a:latin typeface="Calibri" pitchFamily="34" charset="0"/>
                <a:cs typeface="Calibri" pitchFamily="34" charset="0"/>
              </a:rPr>
              <a:t>Methodology</a:t>
            </a:r>
          </a:p>
          <a:p>
            <a:pPr marL="514350" indent="-514350">
              <a:buFont typeface="+mj-lt"/>
              <a:buAutoNum type="romanUcPeriod"/>
            </a:pPr>
            <a:r>
              <a:rPr lang="en-US" b="1" dirty="0" smtClean="0">
                <a:solidFill>
                  <a:schemeClr val="tx1"/>
                </a:solidFill>
                <a:latin typeface="Calibri" pitchFamily="34" charset="0"/>
                <a:cs typeface="Calibri" pitchFamily="34" charset="0"/>
              </a:rPr>
              <a:t>Analysis</a:t>
            </a:r>
          </a:p>
          <a:p>
            <a:pPr marL="514350" indent="-514350">
              <a:buFont typeface="+mj-lt"/>
              <a:buAutoNum type="romanUcPeriod"/>
            </a:pPr>
            <a:r>
              <a:rPr lang="en-US" b="1" dirty="0" smtClean="0">
                <a:solidFill>
                  <a:schemeClr val="tx1"/>
                </a:solidFill>
                <a:latin typeface="Calibri" pitchFamily="34" charset="0"/>
                <a:cs typeface="Calibri" pitchFamily="34" charset="0"/>
              </a:rPr>
              <a:t>Facility Wise Scores of the Departments</a:t>
            </a:r>
          </a:p>
          <a:p>
            <a:pPr marL="514350" indent="-514350">
              <a:buFont typeface="+mj-lt"/>
              <a:buAutoNum type="romanUcPeriod"/>
            </a:pPr>
            <a:r>
              <a:rPr lang="en-US" b="1" dirty="0" smtClean="0">
                <a:solidFill>
                  <a:schemeClr val="tx1"/>
                </a:solidFill>
                <a:latin typeface="Calibri" pitchFamily="34" charset="0"/>
                <a:cs typeface="Calibri" pitchFamily="34" charset="0"/>
              </a:rPr>
              <a:t>Area of Concerns scores of the Districts</a:t>
            </a:r>
          </a:p>
          <a:p>
            <a:pPr marL="514350" indent="-514350">
              <a:buFont typeface="+mj-lt"/>
              <a:buAutoNum type="romanUcPeriod"/>
            </a:pPr>
            <a:r>
              <a:rPr lang="en-US" b="1" dirty="0" smtClean="0">
                <a:solidFill>
                  <a:schemeClr val="tx1"/>
                </a:solidFill>
                <a:latin typeface="Calibri" pitchFamily="34" charset="0"/>
                <a:cs typeface="Calibri" pitchFamily="34" charset="0"/>
              </a:rPr>
              <a:t>Findings</a:t>
            </a:r>
          </a:p>
          <a:p>
            <a:pPr marL="514350" indent="-514350">
              <a:buFont typeface="+mj-lt"/>
              <a:buAutoNum type="romanUcPeriod"/>
            </a:pPr>
            <a:r>
              <a:rPr lang="en-US" b="1" dirty="0" smtClean="0">
                <a:solidFill>
                  <a:schemeClr val="tx1"/>
                </a:solidFill>
                <a:latin typeface="Calibri" pitchFamily="34" charset="0"/>
                <a:cs typeface="Calibri" pitchFamily="34" charset="0"/>
              </a:rPr>
              <a:t>Conclusion</a:t>
            </a:r>
          </a:p>
          <a:p>
            <a:pPr marL="514350" indent="-514350">
              <a:buFont typeface="+mj-lt"/>
              <a:buAutoNum type="romanUcPeriod"/>
            </a:pPr>
            <a:r>
              <a:rPr lang="en-US" b="1" dirty="0" smtClean="0">
                <a:solidFill>
                  <a:schemeClr val="tx1"/>
                </a:solidFill>
                <a:latin typeface="Calibri" pitchFamily="34" charset="0"/>
                <a:cs typeface="Calibri" pitchFamily="34" charset="0"/>
              </a:rPr>
              <a:t>Recommendations</a:t>
            </a:r>
          </a:p>
          <a:p>
            <a:pPr marL="514350" indent="-514350">
              <a:buFont typeface="+mj-lt"/>
              <a:buAutoNum type="romanUcPeriod"/>
            </a:pPr>
            <a:r>
              <a:rPr lang="en-US" b="1" dirty="0" smtClean="0">
                <a:solidFill>
                  <a:schemeClr val="tx1"/>
                </a:solidFill>
                <a:latin typeface="Calibri" pitchFamily="34" charset="0"/>
                <a:cs typeface="Calibri" pitchFamily="34" charset="0"/>
              </a:rPr>
              <a:t>References</a:t>
            </a:r>
          </a:p>
          <a:p>
            <a:pPr marL="514350" indent="-514350">
              <a:buFont typeface="+mj-lt"/>
              <a:buAutoNum type="romanUcPeriod"/>
            </a:pPr>
            <a:endParaRPr lang="en-US" b="1" dirty="0" smtClean="0">
              <a:solidFill>
                <a:schemeClr val="tx1"/>
              </a:solidFill>
              <a:latin typeface="Calibri" pitchFamily="34" charset="0"/>
              <a:cs typeface="Calibri" pitchFamily="34" charset="0"/>
            </a:endParaRPr>
          </a:p>
          <a:p>
            <a:pPr marL="514350" indent="-514350">
              <a:buFont typeface="+mj-lt"/>
              <a:buAutoNum type="romanUcPeriod"/>
            </a:pPr>
            <a:endParaRPr lang="en-US" b="1"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3140806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sz="3200" dirty="0" smtClean="0">
                <a:solidFill>
                  <a:schemeClr val="tx1"/>
                </a:solidFill>
                <a:latin typeface="Calibri" pitchFamily="34" charset="0"/>
                <a:cs typeface="Calibri" pitchFamily="34" charset="0"/>
              </a:rPr>
              <a:t>References</a:t>
            </a:r>
            <a:endParaRPr lang="en-US" sz="3200"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Autofit/>
          </a:bodyPr>
          <a:lstStyle/>
          <a:p>
            <a:pPr lvl="0"/>
            <a:r>
              <a:rPr lang="en-US" sz="1400" dirty="0" smtClean="0">
                <a:solidFill>
                  <a:schemeClr val="tx1"/>
                </a:solidFill>
              </a:rPr>
              <a:t>Quality Improvement Division, National Health System Resource Centre, New Delhi.</a:t>
            </a:r>
          </a:p>
          <a:p>
            <a:r>
              <a:rPr lang="en-US" sz="1400" b="1" dirty="0" smtClean="0">
                <a:solidFill>
                  <a:schemeClr val="tx1"/>
                </a:solidFill>
              </a:rPr>
              <a:t> </a:t>
            </a:r>
            <a:endParaRPr lang="en-US" sz="1400" dirty="0" smtClean="0">
              <a:solidFill>
                <a:schemeClr val="tx1"/>
              </a:solidFill>
            </a:endParaRPr>
          </a:p>
          <a:p>
            <a:pPr lvl="0"/>
            <a:r>
              <a:rPr lang="en-US" sz="1400" dirty="0" smtClean="0">
                <a:solidFill>
                  <a:schemeClr val="tx1"/>
                </a:solidFill>
              </a:rPr>
              <a:t>India. Department of Health and Family Welfare. Operational Guidelines for Quality Standards for Urban Primary Health Centre 2016 (Publisher unknown): Ministry Of Health and Family Welfare; 2018.</a:t>
            </a:r>
          </a:p>
          <a:p>
            <a:r>
              <a:rPr lang="en-US" sz="1400" b="1" dirty="0" smtClean="0">
                <a:solidFill>
                  <a:schemeClr val="tx1"/>
                </a:solidFill>
              </a:rPr>
              <a:t> </a:t>
            </a:r>
            <a:endParaRPr lang="en-US" sz="1400" dirty="0" smtClean="0">
              <a:solidFill>
                <a:schemeClr val="tx1"/>
              </a:solidFill>
            </a:endParaRPr>
          </a:p>
          <a:p>
            <a:pPr lvl="0"/>
            <a:r>
              <a:rPr lang="en-US" sz="1400" dirty="0" smtClean="0">
                <a:solidFill>
                  <a:schemeClr val="tx1"/>
                </a:solidFill>
              </a:rPr>
              <a:t>(</a:t>
            </a:r>
            <a:r>
              <a:rPr lang="en-US" sz="1400" u="sng" dirty="0" smtClean="0">
                <a:solidFill>
                  <a:schemeClr val="tx1"/>
                </a:solidFill>
                <a:hlinkClick r:id="rId2"/>
              </a:rPr>
              <a:t>https://www.ncbi.nlm.nih.gov/pubmed/23081908</a:t>
            </a:r>
            <a:r>
              <a:rPr lang="en-US" sz="1400" dirty="0" smtClean="0">
                <a:solidFill>
                  <a:schemeClr val="tx1"/>
                </a:solidFill>
              </a:rPr>
              <a:t>)</a:t>
            </a:r>
          </a:p>
          <a:p>
            <a:pPr lvl="0"/>
            <a:r>
              <a:rPr lang="en-US" sz="1400" dirty="0" smtClean="0">
                <a:solidFill>
                  <a:schemeClr val="tx1"/>
                </a:solidFill>
              </a:rPr>
              <a:t>(</a:t>
            </a:r>
            <a:r>
              <a:rPr lang="en-US" sz="1400" u="sng" dirty="0" smtClean="0">
                <a:solidFill>
                  <a:schemeClr val="tx1"/>
                </a:solidFill>
                <a:hlinkClick r:id="rId3"/>
              </a:rPr>
              <a:t>https://www.ncbi.nlm.nih.gov/pubmed/21599924</a:t>
            </a:r>
            <a:r>
              <a:rPr lang="en-US" sz="1400" dirty="0" smtClean="0">
                <a:solidFill>
                  <a:schemeClr val="tx1"/>
                </a:solidFill>
              </a:rPr>
              <a:t>)</a:t>
            </a:r>
          </a:p>
          <a:p>
            <a:pPr lvl="0"/>
            <a:r>
              <a:rPr lang="en-US" sz="1400" dirty="0" smtClean="0">
                <a:solidFill>
                  <a:schemeClr val="tx1"/>
                </a:solidFill>
              </a:rPr>
              <a:t>(</a:t>
            </a:r>
            <a:r>
              <a:rPr lang="en-US" sz="1400" u="sng" dirty="0" smtClean="0">
                <a:solidFill>
                  <a:schemeClr val="tx1"/>
                </a:solidFill>
                <a:hlinkClick r:id="rId4"/>
              </a:rPr>
              <a:t>https://www.ncbi.nlm.nih.gov/pubmed/8478737</a:t>
            </a:r>
            <a:r>
              <a:rPr lang="en-US" sz="1400" dirty="0" smtClean="0">
                <a:solidFill>
                  <a:schemeClr val="tx1"/>
                </a:solidFill>
              </a:rPr>
              <a:t>)</a:t>
            </a:r>
          </a:p>
          <a:p>
            <a:pPr lvl="0"/>
            <a:r>
              <a:rPr lang="en-US" sz="1400" dirty="0" smtClean="0">
                <a:solidFill>
                  <a:schemeClr val="tx1"/>
                </a:solidFill>
              </a:rPr>
              <a:t>https://gupea.ub.gu.se/bitstream/2077/24531/1/gupea_2077_24531_1.pdf</a:t>
            </a:r>
          </a:p>
          <a:p>
            <a:pPr lvl="0"/>
            <a:r>
              <a:rPr lang="en-US" sz="1400" dirty="0" err="1" smtClean="0">
                <a:solidFill>
                  <a:schemeClr val="tx1"/>
                </a:solidFill>
              </a:rPr>
              <a:t>LaQshya</a:t>
            </a:r>
            <a:r>
              <a:rPr lang="en-US" sz="1400" dirty="0" smtClean="0">
                <a:solidFill>
                  <a:schemeClr val="tx1"/>
                </a:solidFill>
              </a:rPr>
              <a:t> guidelines and Checklist</a:t>
            </a:r>
          </a:p>
          <a:p>
            <a:pPr lvl="0"/>
            <a:r>
              <a:rPr lang="en-US" sz="1400" dirty="0" smtClean="0">
                <a:solidFill>
                  <a:schemeClr val="tx1"/>
                </a:solidFill>
              </a:rPr>
              <a:t>NQAS assessor guidelines</a:t>
            </a:r>
          </a:p>
          <a:p>
            <a:pPr lvl="0"/>
            <a:r>
              <a:rPr lang="en-US" sz="1400" dirty="0" smtClean="0">
                <a:solidFill>
                  <a:schemeClr val="tx1"/>
                </a:solidFill>
              </a:rPr>
              <a:t>Sample Registration system</a:t>
            </a:r>
          </a:p>
          <a:p>
            <a:pPr lvl="0"/>
            <a:r>
              <a:rPr lang="en-US" sz="1400" u="sng" dirty="0" smtClean="0">
                <a:solidFill>
                  <a:schemeClr val="tx1"/>
                </a:solidFill>
                <a:hlinkClick r:id="rId5"/>
              </a:rPr>
              <a:t>http://nhsrcindia.org/sites/default/files/LaQshya-%20Labour%20Room%20Quality%20Improvement%20Initiative%20Guideline.pdf</a:t>
            </a:r>
            <a:endParaRPr lang="en-US" sz="1400" dirty="0" smtClean="0">
              <a:solidFill>
                <a:schemeClr val="tx1"/>
              </a:solidFill>
            </a:endParaRPr>
          </a:p>
          <a:p>
            <a:pPr lvl="0"/>
            <a:r>
              <a:rPr lang="en-US" sz="1400" u="sng" dirty="0" smtClean="0">
                <a:solidFill>
                  <a:schemeClr val="tx1"/>
                </a:solidFill>
                <a:hlinkClick r:id="rId6"/>
              </a:rPr>
              <a:t>http://qi.nhsrcindia.org/cms-detail/national-quality-assurance-standards/MTAx</a:t>
            </a:r>
            <a:endParaRPr lang="en-US" sz="1400" dirty="0" smtClean="0">
              <a:solidFill>
                <a:schemeClr val="tx1"/>
              </a:solidFill>
            </a:endParaRPr>
          </a:p>
          <a:p>
            <a:pPr marL="0" indent="0">
              <a:buNone/>
            </a:pPr>
            <a:endParaRPr lang="en-US" sz="1800"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2953572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Thankyou images"/>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76200"/>
            <a:ext cx="9144000" cy="6934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56579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14488"/>
          </a:xfrm>
        </p:spPr>
        <p:txBody>
          <a:bodyPr>
            <a:normAutofit/>
          </a:bodyPr>
          <a:lstStyle/>
          <a:p>
            <a:r>
              <a:rPr lang="en-US" sz="3600" b="1" dirty="0" smtClean="0">
                <a:solidFill>
                  <a:schemeClr val="tx1"/>
                </a:solidFill>
                <a:latin typeface="Calibri" pitchFamily="34" charset="0"/>
                <a:cs typeface="Calibri" pitchFamily="34" charset="0"/>
              </a:rPr>
              <a:t>Introduction</a:t>
            </a:r>
            <a:endParaRPr lang="en-US" sz="36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914400" y="1857364"/>
            <a:ext cx="7772400" cy="4238636"/>
          </a:xfrm>
        </p:spPr>
        <p:txBody>
          <a:bodyPr>
            <a:normAutofit lnSpcReduction="10000"/>
          </a:bodyPr>
          <a:lstStyle/>
          <a:p>
            <a:pPr algn="just">
              <a:buFont typeface="Wingdings" pitchFamily="2" charset="2"/>
              <a:buChar char="v"/>
            </a:pPr>
            <a:r>
              <a:rPr lang="en-US" sz="2000" dirty="0" smtClean="0">
                <a:solidFill>
                  <a:schemeClr val="tx1"/>
                </a:solidFill>
                <a:latin typeface="Cambria" pitchFamily="18" charset="0"/>
                <a:cs typeface="Calibri" pitchFamily="34" charset="0"/>
              </a:rPr>
              <a:t>Quality in Public Health care - launch of the RCH in 1997, with one of its main objectives as improvement of Quality.</a:t>
            </a:r>
          </a:p>
          <a:p>
            <a:pPr algn="just">
              <a:buFont typeface="Wingdings" pitchFamily="2" charset="2"/>
              <a:buChar char="v"/>
            </a:pPr>
            <a:r>
              <a:rPr lang="en-IN" sz="2000" dirty="0" smtClean="0">
                <a:solidFill>
                  <a:schemeClr val="tx1"/>
                </a:solidFill>
                <a:latin typeface="Cambria" pitchFamily="18" charset="0"/>
                <a:cs typeface="Calibri" pitchFamily="34" charset="0"/>
              </a:rPr>
              <a:t>Launch of NHM substantial progress in no. of Institutional Deliveries, but not significant improvement of Maternal and New Born health indicator.</a:t>
            </a:r>
          </a:p>
          <a:p>
            <a:pPr algn="just">
              <a:buFont typeface="Wingdings" pitchFamily="2" charset="2"/>
              <a:buChar char="v"/>
            </a:pPr>
            <a:r>
              <a:rPr lang="en-US" sz="2000" dirty="0" smtClean="0">
                <a:solidFill>
                  <a:schemeClr val="tx1"/>
                </a:solidFill>
                <a:latin typeface="Cambria" pitchFamily="18" charset="0"/>
                <a:cs typeface="Calibri" pitchFamily="34" charset="0"/>
              </a:rPr>
              <a:t>Approximately 46% maternal deaths,</a:t>
            </a:r>
          </a:p>
          <a:p>
            <a:pPr lvl="1" algn="just">
              <a:buFont typeface="Wingdings" pitchFamily="2" charset="2"/>
              <a:buChar char="v"/>
            </a:pPr>
            <a:r>
              <a:rPr lang="en-US" sz="2000" dirty="0" smtClean="0">
                <a:solidFill>
                  <a:schemeClr val="tx1"/>
                </a:solidFill>
                <a:latin typeface="Cambria" pitchFamily="18" charset="0"/>
                <a:cs typeface="Calibri" pitchFamily="34" charset="0"/>
              </a:rPr>
              <a:t> over 40% still births and</a:t>
            </a:r>
          </a:p>
          <a:p>
            <a:pPr lvl="1" algn="just">
              <a:buFont typeface="Wingdings" pitchFamily="2" charset="2"/>
              <a:buChar char="v"/>
            </a:pPr>
            <a:r>
              <a:rPr lang="en-US" sz="2000" dirty="0" smtClean="0">
                <a:solidFill>
                  <a:schemeClr val="tx1"/>
                </a:solidFill>
                <a:latin typeface="Cambria" pitchFamily="18" charset="0"/>
                <a:cs typeface="Calibri" pitchFamily="34" charset="0"/>
              </a:rPr>
              <a:t> 40% newborn deaths take  place on day of delivery.</a:t>
            </a:r>
          </a:p>
          <a:p>
            <a:pPr lvl="1" algn="just">
              <a:buNone/>
            </a:pPr>
            <a:endParaRPr lang="en-US" sz="2000" dirty="0" smtClean="0">
              <a:solidFill>
                <a:schemeClr val="tx1"/>
              </a:solidFill>
              <a:latin typeface="Cambria" pitchFamily="18" charset="0"/>
              <a:cs typeface="Calibri" pitchFamily="34" charset="0"/>
            </a:endParaRPr>
          </a:p>
          <a:p>
            <a:pPr algn="just">
              <a:buFont typeface="Wingdings" pitchFamily="2" charset="2"/>
              <a:buChar char="v"/>
            </a:pPr>
            <a:r>
              <a:rPr lang="en-US" sz="2000" dirty="0" err="1" smtClean="0">
                <a:solidFill>
                  <a:schemeClr val="tx1"/>
                </a:solidFill>
                <a:latin typeface="Cambria" pitchFamily="18" charset="0"/>
                <a:cs typeface="Calibri" pitchFamily="34" charset="0"/>
              </a:rPr>
              <a:t>Janani</a:t>
            </a:r>
            <a:r>
              <a:rPr lang="en-US" sz="2000" dirty="0" smtClean="0">
                <a:solidFill>
                  <a:schemeClr val="tx1"/>
                </a:solidFill>
                <a:latin typeface="Cambria" pitchFamily="18" charset="0"/>
                <a:cs typeface="Calibri" pitchFamily="34" charset="0"/>
              </a:rPr>
              <a:t>  Bal </a:t>
            </a:r>
            <a:r>
              <a:rPr lang="en-US" sz="2000" dirty="0" err="1" smtClean="0">
                <a:solidFill>
                  <a:schemeClr val="tx1"/>
                </a:solidFill>
                <a:latin typeface="Cambria" pitchFamily="18" charset="0"/>
                <a:cs typeface="Calibri" pitchFamily="34" charset="0"/>
              </a:rPr>
              <a:t>Suraksha</a:t>
            </a:r>
            <a:r>
              <a:rPr lang="en-US" sz="2000" dirty="0" smtClean="0">
                <a:solidFill>
                  <a:schemeClr val="tx1"/>
                </a:solidFill>
                <a:latin typeface="Cambria" pitchFamily="18" charset="0"/>
                <a:cs typeface="Calibri" pitchFamily="34" charset="0"/>
              </a:rPr>
              <a:t> </a:t>
            </a:r>
            <a:r>
              <a:rPr lang="en-US" sz="2000" dirty="0" err="1" smtClean="0">
                <a:solidFill>
                  <a:schemeClr val="tx1"/>
                </a:solidFill>
                <a:latin typeface="Cambria" pitchFamily="18" charset="0"/>
                <a:cs typeface="Calibri" pitchFamily="34" charset="0"/>
              </a:rPr>
              <a:t>Yojana</a:t>
            </a:r>
            <a:r>
              <a:rPr lang="en-US" sz="2000" dirty="0" smtClean="0">
                <a:solidFill>
                  <a:schemeClr val="tx1"/>
                </a:solidFill>
                <a:latin typeface="Cambria" pitchFamily="18" charset="0"/>
                <a:cs typeface="Calibri" pitchFamily="34" charset="0"/>
              </a:rPr>
              <a:t> (JBSY) promote institutional delivery and reduce maternal mortality in India and resulted in increase of institutional deliveries in India from 47 % (DLHS-3, 2007-08) to 73 % (Coverage Evaluation Survey, 2009)</a:t>
            </a:r>
            <a:endParaRPr lang="en-US" sz="2000" dirty="0" smtClean="0">
              <a:solidFill>
                <a:srgbClr val="FF0000"/>
              </a:solidFill>
              <a:latin typeface="Cambria" pitchFamily="18" charset="0"/>
              <a:cs typeface="Calibri" pitchFamily="34" charset="0"/>
            </a:endParaRPr>
          </a:p>
          <a:p>
            <a:pPr algn="just">
              <a:buFont typeface="Wingdings" pitchFamily="2" charset="2"/>
              <a:buChar char="v"/>
            </a:pPr>
            <a:endParaRPr lang="en-US" sz="2000" dirty="0" smtClean="0">
              <a:solidFill>
                <a:schemeClr val="tx1"/>
              </a:solidFill>
              <a:latin typeface="Cambria" pitchFamily="18" charset="0"/>
              <a:cs typeface="Calibri" pitchFamily="34" charset="0"/>
            </a:endParaRPr>
          </a:p>
        </p:txBody>
      </p:sp>
    </p:spTree>
    <p:extLst>
      <p:ext uri="{BB962C8B-B14F-4D97-AF65-F5344CB8AC3E}">
        <p14:creationId xmlns="" xmlns:p14="http://schemas.microsoft.com/office/powerpoint/2010/main" val="1766503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of Maternal Deaths</a:t>
            </a:r>
            <a:endParaRPr lang="en-US"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628128594"/>
              </p:ext>
            </p:extLst>
          </p:nvPr>
        </p:nvGraphicFramePr>
        <p:xfrm>
          <a:off x="1428728" y="1428736"/>
          <a:ext cx="7429552" cy="3929091"/>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14349" y="5143512"/>
            <a:ext cx="8143932" cy="1000132"/>
          </a:xfrm>
          <a:prstGeom prst="rect">
            <a:avLst/>
          </a:prstGeom>
          <a:solidFill>
            <a:srgbClr val="C00000"/>
          </a:solidFill>
          <a:ln w="12700" cap="flat" cmpd="sng" algn="ctr">
            <a:noFill/>
            <a:prstDash val="solid"/>
            <a:miter lim="800000"/>
          </a:ln>
          <a:effectLst/>
        </p:spPr>
        <p:txBody>
          <a:bodyPr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IN" sz="1800" b="0" i="0" u="none" strike="noStrike" kern="0" cap="none" spc="0" normalizeH="0" baseline="0" noProof="0" dirty="0" smtClean="0">
                <a:ln>
                  <a:noFill/>
                </a:ln>
                <a:solidFill>
                  <a:sysClr val="window" lastClr="FFFFFF"/>
                </a:solidFill>
                <a:effectLst/>
                <a:uLnTx/>
                <a:uFillTx/>
                <a:latin typeface="Calibri"/>
                <a:ea typeface="+mn-ea"/>
                <a:cs typeface="+mn-cs"/>
              </a:rPr>
              <a:t>Problem Statement: </a:t>
            </a:r>
          </a:p>
          <a:p>
            <a:pPr marL="0" marR="0" lvl="0" indent="0" defTabSz="914400" eaLnBrk="1" fontAlgn="auto" latinLnBrk="0" hangingPunct="1">
              <a:lnSpc>
                <a:spcPct val="100000"/>
              </a:lnSpc>
              <a:spcBef>
                <a:spcPts val="0"/>
              </a:spcBef>
              <a:spcAft>
                <a:spcPts val="600"/>
              </a:spcAft>
              <a:buClrTx/>
              <a:buSzTx/>
              <a:buFontTx/>
              <a:buNone/>
              <a:tabLst/>
              <a:defRPr/>
            </a:pPr>
            <a:r>
              <a:rPr kumimoji="0" lang="en-IN" sz="1800" b="0" i="0" u="none" strike="noStrike" kern="0" cap="none" spc="0" normalizeH="0" baseline="0" noProof="0" dirty="0" smtClean="0">
                <a:ln>
                  <a:noFill/>
                </a:ln>
                <a:solidFill>
                  <a:sysClr val="window" lastClr="FFFFFF"/>
                </a:solidFill>
                <a:effectLst/>
                <a:uLnTx/>
                <a:uFillTx/>
                <a:latin typeface="Calibri"/>
                <a:ea typeface="+mn-ea"/>
                <a:cs typeface="+mn-cs"/>
              </a:rPr>
              <a:t>Most </a:t>
            </a:r>
            <a:r>
              <a:rPr kumimoji="0" lang="en-IN" sz="1800" b="0" i="0" u="none" strike="noStrike" kern="0" cap="none" spc="0" normalizeH="0" baseline="0" noProof="0" dirty="0">
                <a:ln>
                  <a:noFill/>
                </a:ln>
                <a:solidFill>
                  <a:sysClr val="window" lastClr="FFFFFF"/>
                </a:solidFill>
                <a:effectLst/>
                <a:uLnTx/>
                <a:uFillTx/>
                <a:latin typeface="Calibri"/>
                <a:ea typeface="+mn-ea"/>
                <a:cs typeface="+mn-cs"/>
              </a:rPr>
              <a:t>mortality is centred around delivery (</a:t>
            </a:r>
            <a:r>
              <a:rPr kumimoji="0" lang="en-IN" sz="1800" b="0" i="0" u="none" strike="noStrike" kern="0" cap="none" spc="0" normalizeH="0" baseline="0" noProof="0" dirty="0" smtClean="0">
                <a:ln>
                  <a:noFill/>
                </a:ln>
                <a:solidFill>
                  <a:sysClr val="window" lastClr="FFFFFF"/>
                </a:solidFill>
                <a:effectLst/>
                <a:uLnTx/>
                <a:uFillTx/>
                <a:latin typeface="Calibri"/>
                <a:ea typeface="+mn-ea"/>
                <a:cs typeface="+mn-cs"/>
              </a:rPr>
              <a:t>intra </a:t>
            </a:r>
            <a:r>
              <a:rPr kumimoji="0" lang="en-IN" sz="1800" b="0" i="0" u="none" strike="noStrike" kern="0" cap="none" spc="0" normalizeH="0" baseline="0" noProof="0" dirty="0">
                <a:ln>
                  <a:noFill/>
                </a:ln>
                <a:solidFill>
                  <a:sysClr val="window" lastClr="FFFFFF"/>
                </a:solidFill>
                <a:effectLst/>
                <a:uLnTx/>
                <a:uFillTx/>
                <a:latin typeface="Calibri"/>
                <a:ea typeface="+mn-ea"/>
                <a:cs typeface="+mn-cs"/>
              </a:rPr>
              <a:t>and immediate postpartum period)</a:t>
            </a:r>
          </a:p>
        </p:txBody>
      </p:sp>
      <p:sp>
        <p:nvSpPr>
          <p:cNvPr id="10" name="Rectangle 9"/>
          <p:cNvSpPr/>
          <p:nvPr/>
        </p:nvSpPr>
        <p:spPr>
          <a:xfrm>
            <a:off x="2286000" y="6143644"/>
            <a:ext cx="4572000" cy="230832"/>
          </a:xfrm>
          <a:prstGeom prst="rect">
            <a:avLst/>
          </a:prstGeom>
        </p:spPr>
        <p:txBody>
          <a:bodyPr wrap="square">
            <a:spAutoFit/>
          </a:bodyPr>
          <a:lstStyle/>
          <a:p>
            <a:pPr lvl="0" fontAlgn="base">
              <a:spcBef>
                <a:spcPct val="0"/>
              </a:spcBef>
              <a:spcAft>
                <a:spcPct val="0"/>
              </a:spcAft>
              <a:buClr>
                <a:srgbClr val="000000"/>
              </a:buClr>
            </a:pPr>
            <a:r>
              <a:rPr lang="en-US" altLang="en-US" sz="900" dirty="0" smtClean="0">
                <a:solidFill>
                  <a:srgbClr val="002060"/>
                </a:solidFill>
                <a:latin typeface="Arial" pitchFamily="34" charset="0"/>
                <a:sym typeface="Arial" pitchFamily="34" charset="0"/>
              </a:rPr>
              <a:t>Source: </a:t>
            </a:r>
            <a:r>
              <a:rPr lang="en-US" altLang="en-US" sz="900" dirty="0" smtClean="0">
                <a:solidFill>
                  <a:srgbClr val="002060"/>
                </a:solidFill>
                <a:latin typeface="Arial" pitchFamily="34" charset="0"/>
                <a:sym typeface="Arial" pitchFamily="34" charset="0"/>
                <a:hlinkClick r:id="rId3"/>
              </a:rPr>
              <a:t>The Lancet </a:t>
            </a:r>
            <a:r>
              <a:rPr lang="en-US" altLang="en-US" sz="900" dirty="0" smtClean="0">
                <a:solidFill>
                  <a:srgbClr val="002060"/>
                </a:solidFill>
                <a:latin typeface="Arial" pitchFamily="34" charset="0"/>
                <a:sym typeface="Arial" pitchFamily="34" charset="0"/>
              </a:rPr>
              <a:t> (DOI:10.1016/S0140-6736(14)60496-7)</a:t>
            </a:r>
            <a:endParaRPr lang="en-US" altLang="en-US" sz="900" dirty="0">
              <a:solidFill>
                <a:srgbClr val="002060"/>
              </a:solidFill>
              <a:latin typeface="Arial" pitchFamily="34" charset="0"/>
              <a:sym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43050"/>
          </a:xfrm>
        </p:spPr>
        <p:txBody>
          <a:bodyPr/>
          <a:lstStyle/>
          <a:p>
            <a:r>
              <a:rPr lang="en-US" dirty="0" err="1" smtClean="0"/>
              <a:t>LaQshya</a:t>
            </a:r>
            <a:r>
              <a:rPr lang="en-US" dirty="0" smtClean="0"/>
              <a:t> aims at </a:t>
            </a:r>
            <a:br>
              <a:rPr lang="en-US" dirty="0" smtClean="0"/>
            </a:br>
            <a:endParaRPr lang="en-US" dirty="0"/>
          </a:p>
        </p:txBody>
      </p:sp>
      <p:sp>
        <p:nvSpPr>
          <p:cNvPr id="3" name="Content Placeholder 2"/>
          <p:cNvSpPr>
            <a:spLocks noGrp="1"/>
          </p:cNvSpPr>
          <p:nvPr>
            <p:ph idx="1"/>
          </p:nvPr>
        </p:nvSpPr>
        <p:spPr>
          <a:xfrm>
            <a:off x="457200" y="928670"/>
            <a:ext cx="8229600" cy="5197493"/>
          </a:xfrm>
        </p:spPr>
        <p:txBody>
          <a:bodyPr/>
          <a:lstStyle/>
          <a:p>
            <a:pPr marL="228600" lvl="0" indent="-228600" algn="just">
              <a:lnSpc>
                <a:spcPct val="150000"/>
              </a:lnSpc>
              <a:spcBef>
                <a:spcPts val="1000"/>
              </a:spcBef>
            </a:pPr>
            <a:r>
              <a:rPr lang="en-US" sz="2800" dirty="0" err="1" smtClean="0">
                <a:solidFill>
                  <a:prstClr val="black"/>
                </a:solidFill>
                <a:latin typeface="Calibri"/>
              </a:rPr>
              <a:t>Upgradation</a:t>
            </a:r>
            <a:r>
              <a:rPr lang="en-US" sz="2800" dirty="0" smtClean="0">
                <a:solidFill>
                  <a:prstClr val="black"/>
                </a:solidFill>
                <a:latin typeface="Calibri"/>
              </a:rPr>
              <a:t> of </a:t>
            </a:r>
            <a:r>
              <a:rPr lang="en-US" sz="2800" dirty="0" err="1" smtClean="0">
                <a:solidFill>
                  <a:prstClr val="black"/>
                </a:solidFill>
                <a:latin typeface="Calibri"/>
              </a:rPr>
              <a:t>labour</a:t>
            </a:r>
            <a:r>
              <a:rPr lang="en-US" sz="2800" dirty="0" smtClean="0">
                <a:solidFill>
                  <a:prstClr val="black"/>
                </a:solidFill>
                <a:latin typeface="Calibri"/>
              </a:rPr>
              <a:t> rooms as per ‘Guidelines for Standardization of </a:t>
            </a:r>
            <a:r>
              <a:rPr lang="en-US" sz="2800" dirty="0" err="1" smtClean="0">
                <a:solidFill>
                  <a:prstClr val="black"/>
                </a:solidFill>
                <a:latin typeface="Calibri"/>
              </a:rPr>
              <a:t>Labour</a:t>
            </a:r>
            <a:r>
              <a:rPr lang="en-US" sz="2800" dirty="0" smtClean="0">
                <a:solidFill>
                  <a:prstClr val="black"/>
                </a:solidFill>
                <a:latin typeface="Calibri"/>
              </a:rPr>
              <a:t> Rooms’</a:t>
            </a:r>
          </a:p>
          <a:p>
            <a:pPr marL="228600" lvl="0" indent="-228600" algn="just">
              <a:lnSpc>
                <a:spcPct val="150000"/>
              </a:lnSpc>
              <a:spcBef>
                <a:spcPts val="1000"/>
              </a:spcBef>
            </a:pPr>
            <a:r>
              <a:rPr lang="en-US" sz="2800" dirty="0" smtClean="0">
                <a:solidFill>
                  <a:prstClr val="black"/>
                </a:solidFill>
                <a:latin typeface="Calibri"/>
              </a:rPr>
              <a:t>Establish OBGY HDUs* and ICUs as per norms</a:t>
            </a:r>
          </a:p>
          <a:p>
            <a:pPr marL="228600" lvl="0" indent="-228600" algn="just">
              <a:lnSpc>
                <a:spcPct val="150000"/>
              </a:lnSpc>
              <a:spcBef>
                <a:spcPts val="1000"/>
              </a:spcBef>
            </a:pPr>
            <a:r>
              <a:rPr lang="en-US" sz="2800" dirty="0" smtClean="0">
                <a:solidFill>
                  <a:prstClr val="black"/>
                </a:solidFill>
                <a:latin typeface="Calibri"/>
              </a:rPr>
              <a:t>Dedicated MCH wing </a:t>
            </a:r>
          </a:p>
          <a:p>
            <a:pPr marL="228600" lvl="0" indent="-228600" algn="just">
              <a:lnSpc>
                <a:spcPct val="150000"/>
              </a:lnSpc>
              <a:spcBef>
                <a:spcPts val="1000"/>
              </a:spcBef>
            </a:pPr>
            <a:r>
              <a:rPr lang="en-US" sz="2800" dirty="0" smtClean="0">
                <a:solidFill>
                  <a:prstClr val="black"/>
                </a:solidFill>
                <a:latin typeface="Calibri"/>
              </a:rPr>
              <a:t>Delivering respectful &amp; zero defect care to pregnant women and newborns</a:t>
            </a:r>
          </a:p>
          <a:p>
            <a:r>
              <a:rPr lang="en-IN" dirty="0" smtClean="0">
                <a:solidFill>
                  <a:schemeClr val="tx1"/>
                </a:solidFill>
              </a:rPr>
              <a:t>*</a:t>
            </a:r>
            <a:r>
              <a:rPr lang="en-IN" sz="1400" dirty="0" smtClean="0">
                <a:solidFill>
                  <a:schemeClr val="tx1"/>
                </a:solidFill>
              </a:rPr>
              <a:t>HDU – High Delivery Unit</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LaQshya</a:t>
            </a:r>
            <a:endParaRPr lang="en-US" dirty="0"/>
          </a:p>
        </p:txBody>
      </p:sp>
      <p:sp>
        <p:nvSpPr>
          <p:cNvPr id="3" name="Content Placeholder 2"/>
          <p:cNvSpPr>
            <a:spLocks noGrp="1"/>
          </p:cNvSpPr>
          <p:nvPr>
            <p:ph idx="1"/>
          </p:nvPr>
        </p:nvSpPr>
        <p:spPr/>
        <p:txBody>
          <a:bodyPr/>
          <a:lstStyle/>
          <a:p>
            <a:pPr marL="228600" lvl="0" indent="-228600" algn="just">
              <a:lnSpc>
                <a:spcPct val="90000"/>
              </a:lnSpc>
              <a:spcBef>
                <a:spcPts val="1000"/>
              </a:spcBef>
            </a:pPr>
            <a:r>
              <a:rPr lang="en-US" sz="3000" dirty="0" smtClean="0">
                <a:solidFill>
                  <a:prstClr val="black"/>
                </a:solidFill>
                <a:latin typeface="Calibri"/>
              </a:rPr>
              <a:t>Bring together all existing efforts </a:t>
            </a:r>
          </a:p>
          <a:p>
            <a:pPr marL="228600" lvl="0" indent="-228600" algn="just">
              <a:lnSpc>
                <a:spcPct val="90000"/>
              </a:lnSpc>
              <a:spcBef>
                <a:spcPts val="1000"/>
              </a:spcBef>
            </a:pPr>
            <a:r>
              <a:rPr lang="en-US" sz="3000" dirty="0" smtClean="0">
                <a:solidFill>
                  <a:prstClr val="black"/>
                </a:solidFill>
                <a:latin typeface="Calibri"/>
              </a:rPr>
              <a:t>Coalesces Quality Assurance (QA) &amp; Quality Improvement (QI)</a:t>
            </a:r>
          </a:p>
          <a:p>
            <a:pPr marL="228600" lvl="0" indent="-228600" algn="just">
              <a:lnSpc>
                <a:spcPct val="90000"/>
              </a:lnSpc>
              <a:spcBef>
                <a:spcPts val="1000"/>
              </a:spcBef>
            </a:pPr>
            <a:r>
              <a:rPr lang="en-US" sz="3000" dirty="0" smtClean="0">
                <a:solidFill>
                  <a:prstClr val="black"/>
                </a:solidFill>
                <a:latin typeface="Calibri"/>
              </a:rPr>
              <a:t>Coordinated efforts – National Health Mission, State Health Departments and Medical colleges </a:t>
            </a:r>
          </a:p>
          <a:p>
            <a:endParaRPr lang="en-US" dirty="0"/>
          </a:p>
        </p:txBody>
      </p:sp>
      <p:sp>
        <p:nvSpPr>
          <p:cNvPr id="4" name="Rectangle 3"/>
          <p:cNvSpPr/>
          <p:nvPr/>
        </p:nvSpPr>
        <p:spPr>
          <a:xfrm>
            <a:off x="304801" y="5342295"/>
            <a:ext cx="8339166" cy="1015663"/>
          </a:xfrm>
          <a:prstGeom prst="rect">
            <a:avLst/>
          </a:prstGeom>
          <a:solidFill>
            <a:schemeClr val="accent5">
              <a:lumMod val="20000"/>
              <a:lumOff val="80000"/>
            </a:schemeClr>
          </a:solidFill>
        </p:spPr>
        <p:txBody>
          <a:bodyPr wrap="square">
            <a:spAutoFit/>
          </a:bodyPr>
          <a:lstStyle/>
          <a:p>
            <a:pPr algn="ctr"/>
            <a:r>
              <a:rPr lang="en-US" sz="2000" b="1" i="1" dirty="0"/>
              <a:t>Aims to adopt a holistic and comprehensive approach </a:t>
            </a:r>
            <a:r>
              <a:rPr lang="en-US" sz="2000" b="1" i="1" dirty="0" smtClean="0"/>
              <a:t>at all levels of care to </a:t>
            </a:r>
            <a:r>
              <a:rPr lang="en-US" sz="2000" b="1" i="1" dirty="0"/>
              <a:t>improve and strengthen Quality of Care (</a:t>
            </a:r>
            <a:r>
              <a:rPr lang="en-US" sz="2000" b="1" i="1" dirty="0" err="1"/>
              <a:t>QoC</a:t>
            </a:r>
            <a:r>
              <a:rPr lang="en-US" sz="2000" b="1" i="1" dirty="0"/>
              <a:t>) during intrapartum and immediate post partum periods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78" y="1"/>
            <a:ext cx="7886700" cy="972457"/>
          </a:xfrm>
        </p:spPr>
        <p:txBody>
          <a:bodyPr>
            <a:normAutofit fontScale="90000"/>
          </a:bodyPr>
          <a:lstStyle/>
          <a:p>
            <a:r>
              <a:rPr lang="en-US" sz="4800" b="1" i="1" dirty="0">
                <a:solidFill>
                  <a:schemeClr val="accent1">
                    <a:lumMod val="50000"/>
                  </a:schemeClr>
                </a:solidFill>
                <a:latin typeface="+mn-lt"/>
                <a:ea typeface="+mn-ea"/>
                <a:cs typeface="+mn-cs"/>
              </a:rPr>
              <a:t>LaQshya : Harmonizing efforts</a:t>
            </a:r>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849576287"/>
              </p:ext>
            </p:extLst>
          </p:nvPr>
        </p:nvGraphicFramePr>
        <p:xfrm>
          <a:off x="1485900" y="2365829"/>
          <a:ext cx="5818415" cy="3139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Down Arrow 11"/>
          <p:cNvSpPr/>
          <p:nvPr/>
        </p:nvSpPr>
        <p:spPr>
          <a:xfrm>
            <a:off x="2988132" y="1905339"/>
            <a:ext cx="206828" cy="3918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5867403" y="1905338"/>
            <a:ext cx="206828" cy="3918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27907" y="957943"/>
            <a:ext cx="4122122" cy="1015663"/>
          </a:xfrm>
          <a:prstGeom prst="rect">
            <a:avLst/>
          </a:prstGeom>
          <a:solidFill>
            <a:schemeClr val="accent2">
              <a:lumMod val="40000"/>
              <a:lumOff val="60000"/>
            </a:schemeClr>
          </a:solidFill>
        </p:spPr>
        <p:txBody>
          <a:bodyPr wrap="square" rtlCol="0">
            <a:spAutoFit/>
          </a:bodyPr>
          <a:lstStyle/>
          <a:p>
            <a:pPr algn="ctr"/>
            <a:r>
              <a:rPr lang="en-US" sz="2000" b="1" dirty="0" smtClean="0"/>
              <a:t>National Quality Assurance Standards</a:t>
            </a:r>
          </a:p>
          <a:p>
            <a:pPr algn="ctr"/>
            <a:r>
              <a:rPr lang="en-US" sz="2000" b="1" dirty="0" smtClean="0"/>
              <a:t>Dakshata</a:t>
            </a:r>
            <a:endParaRPr lang="en-US" sz="2000" b="1" dirty="0"/>
          </a:p>
        </p:txBody>
      </p:sp>
      <p:sp>
        <p:nvSpPr>
          <p:cNvPr id="15" name="TextBox 14"/>
          <p:cNvSpPr txBox="1"/>
          <p:nvPr/>
        </p:nvSpPr>
        <p:spPr>
          <a:xfrm>
            <a:off x="5385706" y="957943"/>
            <a:ext cx="3375932" cy="1015663"/>
          </a:xfrm>
          <a:prstGeom prst="rect">
            <a:avLst/>
          </a:prstGeom>
          <a:solidFill>
            <a:schemeClr val="accent2">
              <a:lumMod val="40000"/>
              <a:lumOff val="60000"/>
            </a:schemeClr>
          </a:solidFill>
        </p:spPr>
        <p:txBody>
          <a:bodyPr wrap="square" rtlCol="0">
            <a:spAutoFit/>
          </a:bodyPr>
          <a:lstStyle/>
          <a:p>
            <a:pPr algn="ctr"/>
            <a:r>
              <a:rPr lang="en-US" sz="2000" b="1" dirty="0" smtClean="0"/>
              <a:t>Dakshata </a:t>
            </a:r>
          </a:p>
          <a:p>
            <a:pPr algn="ctr"/>
            <a:r>
              <a:rPr lang="en-US" sz="2000" b="1" dirty="0" smtClean="0"/>
              <a:t> Daksh Skill Labs Trainings</a:t>
            </a:r>
            <a:endParaRPr lang="en-US" sz="2000" b="1" dirty="0"/>
          </a:p>
        </p:txBody>
      </p:sp>
      <p:sp>
        <p:nvSpPr>
          <p:cNvPr id="16" name="Up Arrow 15"/>
          <p:cNvSpPr/>
          <p:nvPr/>
        </p:nvSpPr>
        <p:spPr>
          <a:xfrm>
            <a:off x="3091892" y="5510436"/>
            <a:ext cx="217366" cy="34834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a:off x="5851071" y="5510436"/>
            <a:ext cx="223160" cy="34834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02079" y="5965448"/>
            <a:ext cx="3497036" cy="584775"/>
          </a:xfrm>
          <a:prstGeom prst="rect">
            <a:avLst/>
          </a:prstGeom>
          <a:solidFill>
            <a:schemeClr val="accent2">
              <a:lumMod val="40000"/>
              <a:lumOff val="60000"/>
            </a:schemeClr>
          </a:solidFill>
        </p:spPr>
        <p:txBody>
          <a:bodyPr wrap="square" rtlCol="0">
            <a:spAutoFit/>
          </a:bodyPr>
          <a:lstStyle/>
          <a:p>
            <a:pPr algn="ctr"/>
            <a:r>
              <a:rPr lang="en-US" sz="1600" b="1" dirty="0" smtClean="0"/>
              <a:t>“Care around Birth” Approach  </a:t>
            </a:r>
          </a:p>
          <a:p>
            <a:pPr algn="ctr"/>
            <a:r>
              <a:rPr lang="en-US" sz="1600" b="1" dirty="0" smtClean="0"/>
              <a:t>Learnings from USAID - ASSIST</a:t>
            </a:r>
            <a:endParaRPr lang="en-US" sz="2600" b="1" dirty="0" smtClean="0"/>
          </a:p>
        </p:txBody>
      </p:sp>
      <p:sp>
        <p:nvSpPr>
          <p:cNvPr id="19" name="TextBox 18"/>
          <p:cNvSpPr txBox="1"/>
          <p:nvPr/>
        </p:nvSpPr>
        <p:spPr>
          <a:xfrm>
            <a:off x="5385707" y="5965448"/>
            <a:ext cx="3497036" cy="584775"/>
          </a:xfrm>
          <a:prstGeom prst="rect">
            <a:avLst/>
          </a:prstGeom>
          <a:solidFill>
            <a:schemeClr val="accent2">
              <a:lumMod val="40000"/>
              <a:lumOff val="60000"/>
            </a:schemeClr>
          </a:solidFill>
        </p:spPr>
        <p:txBody>
          <a:bodyPr wrap="square" rtlCol="0">
            <a:spAutoFit/>
          </a:bodyPr>
          <a:lstStyle/>
          <a:p>
            <a:pPr algn="ctr"/>
            <a:r>
              <a:rPr lang="en-US" sz="1600" b="1" dirty="0" smtClean="0"/>
              <a:t>White Ribbon Alliance</a:t>
            </a:r>
          </a:p>
          <a:p>
            <a:pPr algn="ctr"/>
            <a:r>
              <a:rPr lang="en-US" sz="1600" b="1" dirty="0" smtClean="0"/>
              <a:t>“Care around Birth” Approach</a:t>
            </a:r>
          </a:p>
        </p:txBody>
      </p:sp>
    </p:spTree>
    <p:extLst>
      <p:ext uri="{BB962C8B-B14F-4D97-AF65-F5344CB8AC3E}">
        <p14:creationId xmlns="" xmlns:p14="http://schemas.microsoft.com/office/powerpoint/2010/main" val="418374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12" grpId="0" animBg="1"/>
      <p:bldP spid="13" grpId="0" animBg="1"/>
      <p:bldP spid="14" grpId="0" animBg="1"/>
      <p:bldP spid="15" grpId="0" animBg="1"/>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z="3200" b="1" dirty="0" smtClean="0">
                <a:solidFill>
                  <a:schemeClr val="tx1"/>
                </a:solidFill>
                <a:latin typeface="Calibri" pitchFamily="34" charset="0"/>
                <a:cs typeface="Calibri" pitchFamily="34" charset="0"/>
              </a:rPr>
              <a:t>Review of Literature</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457200" y="1142984"/>
            <a:ext cx="8229600" cy="4983179"/>
          </a:xfrm>
          <a:solidFill>
            <a:schemeClr val="bg1"/>
          </a:solidFill>
        </p:spPr>
        <p:txBody>
          <a:bodyPr>
            <a:normAutofit lnSpcReduction="10000"/>
          </a:bodyPr>
          <a:lstStyle/>
          <a:p>
            <a:pPr marL="457200" indent="-457200">
              <a:buFont typeface="+mj-lt"/>
              <a:buAutoNum type="arabicPeriod"/>
            </a:pPr>
            <a:r>
              <a:rPr lang="en-US" sz="1600" dirty="0" smtClean="0">
                <a:solidFill>
                  <a:schemeClr val="tx1"/>
                </a:solidFill>
                <a:latin typeface="Times New Roman"/>
                <a:ea typeface="Times New Roman"/>
                <a:cs typeface="Arial"/>
              </a:rPr>
              <a:t>The study was directed by Friday O, </a:t>
            </a:r>
            <a:r>
              <a:rPr lang="en-US" sz="1600" dirty="0" err="1" smtClean="0">
                <a:solidFill>
                  <a:schemeClr val="tx1"/>
                </a:solidFill>
                <a:latin typeface="Times New Roman"/>
                <a:ea typeface="Times New Roman"/>
                <a:cs typeface="Arial"/>
              </a:rPr>
              <a:t>Edoja</a:t>
            </a:r>
            <a:r>
              <a:rPr lang="en-US" sz="1600" dirty="0" smtClean="0">
                <a:solidFill>
                  <a:schemeClr val="tx1"/>
                </a:solidFill>
                <a:latin typeface="Times New Roman"/>
                <a:ea typeface="Times New Roman"/>
                <a:cs typeface="Arial"/>
              </a:rPr>
              <a:t> O and </a:t>
            </a:r>
            <a:r>
              <a:rPr lang="en-US" sz="1600" dirty="0" err="1" smtClean="0">
                <a:solidFill>
                  <a:schemeClr val="tx1"/>
                </a:solidFill>
                <a:latin typeface="Times New Roman"/>
                <a:ea typeface="Times New Roman"/>
                <a:cs typeface="Arial"/>
              </a:rPr>
              <a:t>Osasu</a:t>
            </a:r>
            <a:r>
              <a:rPr lang="en-US" sz="1600" dirty="0" smtClean="0">
                <a:solidFill>
                  <a:schemeClr val="tx1"/>
                </a:solidFill>
                <a:latin typeface="Times New Roman"/>
                <a:ea typeface="Times New Roman"/>
                <a:cs typeface="Arial"/>
              </a:rPr>
              <a:t> on the subject "Evaluation of contamination control rehearses in maternity units in Southern Nigeria". 12% of maternal </a:t>
            </a:r>
            <a:r>
              <a:rPr lang="en-US" sz="1600" dirty="0" err="1" smtClean="0">
                <a:solidFill>
                  <a:schemeClr val="tx1"/>
                </a:solidFill>
                <a:latin typeface="Times New Roman"/>
                <a:ea typeface="Times New Roman"/>
                <a:cs typeface="Arial"/>
              </a:rPr>
              <a:t>passings</a:t>
            </a:r>
            <a:r>
              <a:rPr lang="en-US" sz="1600" dirty="0" smtClean="0">
                <a:solidFill>
                  <a:schemeClr val="tx1"/>
                </a:solidFill>
                <a:latin typeface="Times New Roman"/>
                <a:ea typeface="Times New Roman"/>
                <a:cs typeface="Arial"/>
              </a:rPr>
              <a:t> in Nigeria is because of Puerperal sepsis. . The results of this study suggest the need for improved record-keeping procedures, the development of appropriate policies and protocols for infection control and staff training on infection control in maternity care facilities in Edo State. </a:t>
            </a:r>
          </a:p>
          <a:p>
            <a:pPr marL="457200" indent="-457200">
              <a:buFont typeface="+mj-lt"/>
              <a:buAutoNum type="arabicPeriod"/>
            </a:pPr>
            <a:r>
              <a:rPr lang="en-US" sz="1600" dirty="0" smtClean="0">
                <a:solidFill>
                  <a:schemeClr val="tx1"/>
                </a:solidFill>
                <a:latin typeface="Times New Roman"/>
                <a:ea typeface="Times New Roman"/>
                <a:cs typeface="Arial"/>
              </a:rPr>
              <a:t>The study was conducted by Mehta R, </a:t>
            </a:r>
            <a:r>
              <a:rPr lang="en-US" sz="1600" dirty="0" err="1" smtClean="0">
                <a:solidFill>
                  <a:schemeClr val="tx1"/>
                </a:solidFill>
                <a:latin typeface="Times New Roman"/>
                <a:ea typeface="Times New Roman"/>
                <a:cs typeface="Arial"/>
              </a:rPr>
              <a:t>Mavalankar</a:t>
            </a:r>
            <a:r>
              <a:rPr lang="en-US" sz="1600" dirty="0" smtClean="0">
                <a:solidFill>
                  <a:schemeClr val="tx1"/>
                </a:solidFill>
                <a:latin typeface="Times New Roman"/>
                <a:ea typeface="Times New Roman"/>
                <a:cs typeface="Arial"/>
              </a:rPr>
              <a:t> DV, </a:t>
            </a:r>
            <a:r>
              <a:rPr lang="en-US" sz="1600" dirty="0" err="1" smtClean="0">
                <a:solidFill>
                  <a:schemeClr val="tx1"/>
                </a:solidFill>
                <a:latin typeface="Times New Roman"/>
                <a:ea typeface="Times New Roman"/>
                <a:cs typeface="Arial"/>
              </a:rPr>
              <a:t>Ramani</a:t>
            </a:r>
            <a:r>
              <a:rPr lang="en-US" sz="1600" dirty="0" smtClean="0">
                <a:solidFill>
                  <a:schemeClr val="tx1"/>
                </a:solidFill>
                <a:latin typeface="Times New Roman"/>
                <a:ea typeface="Times New Roman"/>
                <a:cs typeface="Arial"/>
              </a:rPr>
              <a:t> KV, Sharma S, and Hussein J on the topic “Infection control in delivery care units, Gujarat state, India: a needs assessment.” Increasingly, women in India attend health facilities for childbirth, partly due to incentives paid under government programs. Simply incentivizing the </a:t>
            </a:r>
            <a:r>
              <a:rPr lang="en-US" sz="1600" dirty="0" err="1" smtClean="0">
                <a:solidFill>
                  <a:schemeClr val="tx1"/>
                </a:solidFill>
                <a:latin typeface="Times New Roman"/>
                <a:ea typeface="Times New Roman"/>
                <a:cs typeface="Arial"/>
              </a:rPr>
              <a:t>behaviour</a:t>
            </a:r>
            <a:r>
              <a:rPr lang="en-US" sz="1600" dirty="0" smtClean="0">
                <a:solidFill>
                  <a:schemeClr val="tx1"/>
                </a:solidFill>
                <a:latin typeface="Times New Roman"/>
                <a:ea typeface="Times New Roman"/>
                <a:cs typeface="Arial"/>
              </a:rPr>
              <a:t> of women to use health facilities for childbirth via government schemes may not guarantee safe delivery.</a:t>
            </a:r>
          </a:p>
          <a:p>
            <a:pPr marL="457200" indent="-457200">
              <a:buFont typeface="+mj-lt"/>
              <a:buAutoNum type="arabicPeriod"/>
            </a:pPr>
            <a:r>
              <a:rPr lang="en-US" sz="1600" dirty="0" smtClean="0">
                <a:solidFill>
                  <a:schemeClr val="tx1"/>
                </a:solidFill>
                <a:latin typeface="Times New Roman"/>
                <a:ea typeface="Times New Roman"/>
                <a:cs typeface="Arial"/>
              </a:rPr>
              <a:t>The study was conducted by Cronin WA, </a:t>
            </a:r>
            <a:r>
              <a:rPr lang="en-US" sz="1600" dirty="0" err="1" smtClean="0">
                <a:solidFill>
                  <a:schemeClr val="tx1"/>
                </a:solidFill>
                <a:latin typeface="Times New Roman"/>
                <a:ea typeface="Times New Roman"/>
                <a:cs typeface="Arial"/>
              </a:rPr>
              <a:t>Quansah</a:t>
            </a:r>
            <a:r>
              <a:rPr lang="en-US" sz="1600" dirty="0" smtClean="0">
                <a:solidFill>
                  <a:schemeClr val="tx1"/>
                </a:solidFill>
                <a:latin typeface="Times New Roman"/>
                <a:ea typeface="Times New Roman"/>
                <a:cs typeface="Arial"/>
              </a:rPr>
              <a:t> MG and Larson E on the topic of “Obstetric infection control in a developing country.” In Ghana, infection has been identified as a major cause of birth-related mortality. The nurses and midwives did not give the women adequate discharge instructions about umbilical cord stump care, yet most women did not bring their newborns back to the facility for such care.</a:t>
            </a:r>
          </a:p>
          <a:p>
            <a:pPr marL="457200" indent="-457200">
              <a:buFont typeface="+mj-lt"/>
              <a:buAutoNum type="arabicPeriod"/>
            </a:pPr>
            <a:r>
              <a:rPr lang="en-US" sz="1600" dirty="0" smtClean="0">
                <a:solidFill>
                  <a:schemeClr val="tx1"/>
                </a:solidFill>
                <a:latin typeface="Times New Roman"/>
                <a:ea typeface="Times New Roman"/>
                <a:cs typeface="Arial"/>
              </a:rPr>
              <a:t>The study was conducted by Therese </a:t>
            </a:r>
            <a:r>
              <a:rPr lang="en-US" sz="1600" dirty="0" err="1" smtClean="0">
                <a:solidFill>
                  <a:schemeClr val="tx1"/>
                </a:solidFill>
                <a:latin typeface="Times New Roman"/>
                <a:ea typeface="Times New Roman"/>
                <a:cs typeface="Arial"/>
              </a:rPr>
              <a:t>Bramer</a:t>
            </a:r>
            <a:r>
              <a:rPr lang="en-US" sz="1600" dirty="0" smtClean="0">
                <a:solidFill>
                  <a:schemeClr val="tx1"/>
                </a:solidFill>
                <a:latin typeface="Times New Roman"/>
                <a:ea typeface="Times New Roman"/>
                <a:cs typeface="Arial"/>
              </a:rPr>
              <a:t> and </a:t>
            </a:r>
            <a:r>
              <a:rPr lang="en-US" sz="1600" dirty="0" err="1" smtClean="0">
                <a:solidFill>
                  <a:schemeClr val="tx1"/>
                </a:solidFill>
                <a:latin typeface="Times New Roman"/>
                <a:ea typeface="Times New Roman"/>
                <a:cs typeface="Arial"/>
              </a:rPr>
              <a:t>Evelina</a:t>
            </a:r>
            <a:r>
              <a:rPr lang="en-US" sz="1600" dirty="0" smtClean="0">
                <a:solidFill>
                  <a:schemeClr val="tx1"/>
                </a:solidFill>
                <a:latin typeface="Times New Roman"/>
                <a:ea typeface="Times New Roman"/>
                <a:cs typeface="Arial"/>
              </a:rPr>
              <a:t> </a:t>
            </a:r>
            <a:r>
              <a:rPr lang="en-US" sz="1600" dirty="0" err="1" smtClean="0">
                <a:solidFill>
                  <a:schemeClr val="tx1"/>
                </a:solidFill>
                <a:latin typeface="Times New Roman"/>
                <a:ea typeface="Times New Roman"/>
                <a:cs typeface="Arial"/>
              </a:rPr>
              <a:t>Tordsson</a:t>
            </a:r>
            <a:r>
              <a:rPr lang="en-US" sz="1600" dirty="0" smtClean="0">
                <a:solidFill>
                  <a:schemeClr val="tx1"/>
                </a:solidFill>
                <a:latin typeface="Times New Roman"/>
                <a:ea typeface="Times New Roman"/>
                <a:cs typeface="Arial"/>
              </a:rPr>
              <a:t>  on “Assessment of care in </a:t>
            </a:r>
            <a:r>
              <a:rPr lang="en-US" sz="1600" dirty="0" err="1" smtClean="0">
                <a:solidFill>
                  <a:schemeClr val="tx1"/>
                </a:solidFill>
                <a:latin typeface="Times New Roman"/>
                <a:ea typeface="Times New Roman"/>
                <a:cs typeface="Arial"/>
              </a:rPr>
              <a:t>labour</a:t>
            </a:r>
            <a:r>
              <a:rPr lang="en-US" sz="1600" dirty="0" smtClean="0">
                <a:solidFill>
                  <a:schemeClr val="tx1"/>
                </a:solidFill>
                <a:latin typeface="Times New Roman"/>
                <a:ea typeface="Times New Roman"/>
                <a:cs typeface="Arial"/>
              </a:rPr>
              <a:t> in a delivery ward in Gulbarga, India”. The findings in this study indicate that care in </a:t>
            </a:r>
            <a:r>
              <a:rPr lang="en-US" sz="1600" dirty="0" err="1" smtClean="0">
                <a:solidFill>
                  <a:schemeClr val="tx1"/>
                </a:solidFill>
                <a:latin typeface="Times New Roman"/>
                <a:ea typeface="Times New Roman"/>
                <a:cs typeface="Arial"/>
              </a:rPr>
              <a:t>labour</a:t>
            </a:r>
            <a:r>
              <a:rPr lang="en-US" sz="1600" dirty="0" smtClean="0">
                <a:solidFill>
                  <a:schemeClr val="tx1"/>
                </a:solidFill>
                <a:latin typeface="Times New Roman"/>
                <a:ea typeface="Times New Roman"/>
                <a:cs typeface="Arial"/>
              </a:rPr>
              <a:t> in this setting is managed according to scientific evidence to a low extent. </a:t>
            </a:r>
            <a:endParaRPr lang="en-US" sz="1600" dirty="0" smtClean="0">
              <a:solidFill>
                <a:schemeClr val="tx1"/>
              </a:solidFill>
              <a:latin typeface="Calibri" pitchFamily="34" charset="0"/>
              <a:cs typeface="Calibri" pitchFamily="34" charset="0"/>
            </a:endParaRPr>
          </a:p>
          <a:p>
            <a:pPr marL="457200" indent="-457200">
              <a:buFont typeface="+mj-lt"/>
              <a:buAutoNum type="arabicPeriod"/>
            </a:pPr>
            <a:endParaRPr lang="en-US" sz="2000"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248922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Rationale of the Study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lstStyle/>
          <a:p>
            <a:pPr>
              <a:buFont typeface="Wingdings" pitchFamily="2" charset="2"/>
              <a:buChar char="v"/>
            </a:pPr>
            <a:r>
              <a:rPr lang="en-US" sz="2000" dirty="0" smtClean="0">
                <a:solidFill>
                  <a:schemeClr val="tx1"/>
                </a:solidFill>
                <a:latin typeface="Calibri" pitchFamily="34" charset="0"/>
                <a:cs typeface="Calibri" pitchFamily="34" charset="0"/>
              </a:rPr>
              <a:t>Assessment </a:t>
            </a:r>
            <a:r>
              <a:rPr lang="en-US" sz="2000" dirty="0">
                <a:solidFill>
                  <a:schemeClr val="tx1"/>
                </a:solidFill>
                <a:latin typeface="Calibri" pitchFamily="34" charset="0"/>
                <a:cs typeface="Calibri" pitchFamily="34" charset="0"/>
              </a:rPr>
              <a:t>process is taking </a:t>
            </a:r>
            <a:r>
              <a:rPr lang="en-US" sz="2000" dirty="0" smtClean="0">
                <a:solidFill>
                  <a:schemeClr val="tx1"/>
                </a:solidFill>
                <a:latin typeface="Calibri" pitchFamily="34" charset="0"/>
                <a:cs typeface="Calibri" pitchFamily="34" charset="0"/>
              </a:rPr>
              <a:t>place in five health facility of Bihar.</a:t>
            </a:r>
            <a:endParaRPr lang="en-US" sz="2000" dirty="0">
              <a:solidFill>
                <a:schemeClr val="tx1"/>
              </a:solidFill>
            </a:endParaRPr>
          </a:p>
          <a:p>
            <a:pPr algn="just">
              <a:buFont typeface="Wingdings" pitchFamily="2" charset="2"/>
              <a:buChar char="v"/>
            </a:pPr>
            <a:r>
              <a:rPr lang="en-US" sz="2000" dirty="0" smtClean="0">
                <a:solidFill>
                  <a:schemeClr val="tx1"/>
                </a:solidFill>
                <a:latin typeface="Calibri" pitchFamily="34" charset="0"/>
                <a:cs typeface="Calibri" pitchFamily="34" charset="0"/>
              </a:rPr>
              <a:t>So this </a:t>
            </a:r>
            <a:r>
              <a:rPr lang="en-US" sz="2000" dirty="0">
                <a:solidFill>
                  <a:schemeClr val="tx1"/>
                </a:solidFill>
                <a:latin typeface="Calibri" pitchFamily="34" charset="0"/>
                <a:cs typeface="Calibri" pitchFamily="34" charset="0"/>
              </a:rPr>
              <a:t>study </a:t>
            </a:r>
            <a:r>
              <a:rPr lang="en-US" sz="2000" dirty="0" smtClean="0">
                <a:solidFill>
                  <a:schemeClr val="tx1"/>
                </a:solidFill>
                <a:latin typeface="Calibri" pitchFamily="34" charset="0"/>
                <a:cs typeface="Calibri" pitchFamily="34" charset="0"/>
              </a:rPr>
              <a:t>identifies </a:t>
            </a:r>
            <a:r>
              <a:rPr lang="en-US" sz="2000" dirty="0">
                <a:solidFill>
                  <a:schemeClr val="tx1"/>
                </a:solidFill>
                <a:latin typeface="Calibri" pitchFamily="34" charset="0"/>
                <a:cs typeface="Calibri" pitchFamily="34" charset="0"/>
              </a:rPr>
              <a:t>and </a:t>
            </a:r>
            <a:r>
              <a:rPr lang="en-US" sz="2000" dirty="0" smtClean="0">
                <a:solidFill>
                  <a:schemeClr val="tx1"/>
                </a:solidFill>
                <a:latin typeface="Calibri" pitchFamily="34" charset="0"/>
                <a:cs typeface="Calibri" pitchFamily="34" charset="0"/>
              </a:rPr>
              <a:t>analyses the gaps </a:t>
            </a:r>
            <a:r>
              <a:rPr lang="en-US" sz="2000" dirty="0">
                <a:solidFill>
                  <a:schemeClr val="tx1"/>
                </a:solidFill>
                <a:latin typeface="Calibri" pitchFamily="34" charset="0"/>
                <a:cs typeface="Calibri" pitchFamily="34" charset="0"/>
              </a:rPr>
              <a:t>in </a:t>
            </a:r>
            <a:r>
              <a:rPr lang="en-US" sz="2000" dirty="0" err="1" smtClean="0">
                <a:solidFill>
                  <a:schemeClr val="tx1"/>
                </a:solidFill>
                <a:latin typeface="Calibri" pitchFamily="34" charset="0"/>
                <a:cs typeface="Calibri" pitchFamily="34" charset="0"/>
              </a:rPr>
              <a:t>Labour</a:t>
            </a:r>
            <a:r>
              <a:rPr lang="en-US" sz="2000" dirty="0" smtClean="0">
                <a:solidFill>
                  <a:schemeClr val="tx1"/>
                </a:solidFill>
                <a:latin typeface="Calibri" pitchFamily="34" charset="0"/>
                <a:cs typeface="Calibri" pitchFamily="34" charset="0"/>
              </a:rPr>
              <a:t> room and Maternity OT and provides reasons for </a:t>
            </a:r>
            <a:r>
              <a:rPr lang="en-US" sz="2000" dirty="0">
                <a:solidFill>
                  <a:schemeClr val="tx1"/>
                </a:solidFill>
                <a:latin typeface="Calibri" pitchFamily="34" charset="0"/>
                <a:cs typeface="Calibri" pitchFamily="34" charset="0"/>
              </a:rPr>
              <a:t>its </a:t>
            </a:r>
            <a:r>
              <a:rPr lang="en-US" sz="2000" dirty="0" smtClean="0">
                <a:solidFill>
                  <a:schemeClr val="tx1"/>
                </a:solidFill>
                <a:latin typeface="Calibri" pitchFamily="34" charset="0"/>
                <a:cs typeface="Calibri" pitchFamily="34" charset="0"/>
              </a:rPr>
              <a:t>improvement towards </a:t>
            </a:r>
            <a:r>
              <a:rPr lang="en-US" sz="2000" dirty="0">
                <a:solidFill>
                  <a:schemeClr val="tx1"/>
                </a:solidFill>
                <a:latin typeface="Calibri" pitchFamily="34" charset="0"/>
                <a:cs typeface="Calibri" pitchFamily="34" charset="0"/>
              </a:rPr>
              <a:t>attainment of </a:t>
            </a:r>
            <a:r>
              <a:rPr lang="en-US" sz="2000" dirty="0" err="1" smtClean="0">
                <a:solidFill>
                  <a:schemeClr val="tx1"/>
                </a:solidFill>
                <a:latin typeface="Calibri" pitchFamily="34" charset="0"/>
                <a:cs typeface="Calibri" pitchFamily="34" charset="0"/>
              </a:rPr>
              <a:t>LaQshya</a:t>
            </a:r>
            <a:r>
              <a:rPr lang="en-US" sz="2000" dirty="0" smtClean="0">
                <a:solidFill>
                  <a:schemeClr val="tx1"/>
                </a:solidFill>
                <a:latin typeface="Calibri" pitchFamily="34" charset="0"/>
                <a:cs typeface="Calibri" pitchFamily="34" charset="0"/>
              </a:rPr>
              <a:t> certification</a:t>
            </a:r>
            <a:r>
              <a:rPr lang="en-US" sz="2000" dirty="0">
                <a:latin typeface="Calibri" pitchFamily="34" charset="0"/>
                <a:cs typeface="Calibri" pitchFamily="34" charset="0"/>
              </a:rPr>
              <a:t>.</a:t>
            </a:r>
          </a:p>
          <a:p>
            <a:pPr marL="0" indent="0" algn="just">
              <a:buNone/>
            </a:pPr>
            <a:endParaRPr lang="en-US" sz="2000" dirty="0" smtClean="0"/>
          </a:p>
          <a:p>
            <a:pPr marL="0" indent="0" algn="just">
              <a:buNone/>
            </a:pPr>
            <a:endParaRPr lang="en-US" dirty="0"/>
          </a:p>
        </p:txBody>
      </p:sp>
    </p:spTree>
    <p:extLst>
      <p:ext uri="{BB962C8B-B14F-4D97-AF65-F5344CB8AC3E}">
        <p14:creationId xmlns="" xmlns:p14="http://schemas.microsoft.com/office/powerpoint/2010/main" val="40044030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Executive</Template>
  <TotalTime>1124</TotalTime>
  <Words>1257</Words>
  <Application>Microsoft Office PowerPoint</Application>
  <PresentationFormat>On-screen Show (4:3)</PresentationFormat>
  <Paragraphs>138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Executive</vt:lpstr>
      <vt:lpstr>“Assessment of Labour Rooms and Maternity OT in Public Health Facilities of Bihar, India”</vt:lpstr>
      <vt:lpstr>Contents…</vt:lpstr>
      <vt:lpstr>Introduction</vt:lpstr>
      <vt:lpstr>Timing of Maternal Deaths</vt:lpstr>
      <vt:lpstr>LaQshya aims at  </vt:lpstr>
      <vt:lpstr>LaQshya</vt:lpstr>
      <vt:lpstr>LaQshya : Harmonizing efforts</vt:lpstr>
      <vt:lpstr>Review of Literature</vt:lpstr>
      <vt:lpstr>Rationale of the Study</vt:lpstr>
      <vt:lpstr>Objectives of The Study</vt:lpstr>
      <vt:lpstr>Methodology</vt:lpstr>
      <vt:lpstr>       </vt:lpstr>
      <vt:lpstr> ANALYSIS</vt:lpstr>
      <vt:lpstr>Slide 14</vt:lpstr>
      <vt:lpstr>Slide 15</vt:lpstr>
      <vt:lpstr>FINDINGS </vt:lpstr>
      <vt:lpstr>Conclusion</vt:lpstr>
      <vt:lpstr>Recommendations</vt:lpstr>
      <vt:lpstr>Recommendations</vt:lpstr>
      <vt:lpstr>References</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Windows User</cp:lastModifiedBy>
  <cp:revision>218</cp:revision>
  <dcterms:created xsi:type="dcterms:W3CDTF">2018-05-13T07:18:10Z</dcterms:created>
  <dcterms:modified xsi:type="dcterms:W3CDTF">2018-05-26T05:42:02Z</dcterms:modified>
</cp:coreProperties>
</file>