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3" r:id="rId4"/>
    <p:sldId id="258" r:id="rId5"/>
    <p:sldId id="259" r:id="rId6"/>
    <p:sldId id="260" r:id="rId7"/>
    <p:sldId id="261" r:id="rId8"/>
    <p:sldId id="262" r:id="rId9"/>
    <p:sldId id="264" r:id="rId10"/>
    <p:sldId id="270" r:id="rId11"/>
    <p:sldId id="267" r:id="rId12"/>
    <p:sldId id="268" r:id="rId13"/>
    <p:sldId id="269" r:id="rId14"/>
    <p:sldId id="271" r:id="rId15"/>
    <p:sldId id="272" r:id="rId16"/>
    <p:sldId id="266" r:id="rId17"/>
    <p:sldId id="273" r:id="rId18"/>
    <p:sldId id="274" r:id="rId19"/>
    <p:sldId id="275" r:id="rId20"/>
    <p:sldId id="276" r:id="rId21"/>
    <p:sldId id="277" r:id="rId22"/>
    <p:sldId id="285" r:id="rId23"/>
    <p:sldId id="278" r:id="rId24"/>
    <p:sldId id="279" r:id="rId25"/>
    <p:sldId id="280" r:id="rId26"/>
    <p:sldId id="281" r:id="rId27"/>
    <p:sldId id="282" r:id="rId28"/>
    <p:sldId id="283" r:id="rId29"/>
    <p:sldId id="284" r:id="rId30"/>
    <p:sldId id="286" r:id="rId31"/>
    <p:sldId id="288" r:id="rId32"/>
    <p:sldId id="289" r:id="rId33"/>
    <p:sldId id="293" r:id="rId34"/>
    <p:sldId id="290" r:id="rId35"/>
    <p:sldId id="291" r:id="rId36"/>
    <p:sldId id="292"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5/17/2018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5/17/2018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5/17/2018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5/17/2018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5/17/2018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416175"/>
            <a:ext cx="9144000" cy="1470025"/>
          </a:xfrm>
          <a:solidFill>
            <a:srgbClr val="C00000"/>
          </a:solidFill>
        </p:spPr>
        <p:txBody>
          <a:bodyPr/>
          <a:lstStyle/>
          <a:p>
            <a:r>
              <a:rPr lang="en-US" b="1" dirty="0" smtClean="0">
                <a:solidFill>
                  <a:srgbClr val="FFFF00"/>
                </a:solidFill>
              </a:rPr>
              <a:t>INTERNSHIP &amp; DISSERTATION REPORT</a:t>
            </a:r>
            <a:endParaRPr lang="en-US" b="1" dirty="0">
              <a:solidFill>
                <a:srgbClr val="FFFF00"/>
              </a:solidFill>
            </a:endParaRPr>
          </a:p>
        </p:txBody>
      </p:sp>
      <p:sp>
        <p:nvSpPr>
          <p:cNvPr id="3" name="TextBox 2"/>
          <p:cNvSpPr txBox="1"/>
          <p:nvPr/>
        </p:nvSpPr>
        <p:spPr>
          <a:xfrm>
            <a:off x="2819400" y="4419600"/>
            <a:ext cx="6084101" cy="830997"/>
          </a:xfrm>
          <a:prstGeom prst="rect">
            <a:avLst/>
          </a:prstGeom>
          <a:noFill/>
        </p:spPr>
        <p:txBody>
          <a:bodyPr wrap="none" rtlCol="0">
            <a:spAutoFit/>
          </a:bodyPr>
          <a:lstStyle/>
          <a:p>
            <a:r>
              <a:rPr lang="en-US" sz="2400" b="1" dirty="0" smtClean="0"/>
              <a:t>PG/16/048</a:t>
            </a:r>
          </a:p>
          <a:p>
            <a:r>
              <a:rPr lang="en-US" sz="2400" b="1" dirty="0" smtClean="0"/>
              <a:t>Col </a:t>
            </a:r>
            <a:r>
              <a:rPr lang="en-US" sz="2400" b="1" dirty="0" err="1" smtClean="0"/>
              <a:t>Sajjad</a:t>
            </a:r>
            <a:r>
              <a:rPr lang="en-US" sz="2400" b="1" dirty="0" smtClean="0"/>
              <a:t> P </a:t>
            </a:r>
            <a:r>
              <a:rPr lang="en-US" sz="2400" b="1" dirty="0" err="1" smtClean="0"/>
              <a:t>Hussain</a:t>
            </a:r>
            <a:r>
              <a:rPr lang="en-US" sz="2400" b="1" dirty="0" smtClean="0"/>
              <a:t>, M.A.(Clinical Psychology)</a:t>
            </a:r>
            <a:endParaRPr lang="en-US" sz="2400"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1066801"/>
          </a:xfrm>
          <a:solidFill>
            <a:srgbClr val="C00000"/>
          </a:solidFill>
        </p:spPr>
        <p:txBody>
          <a:bodyPr/>
          <a:lstStyle/>
          <a:p>
            <a:r>
              <a:rPr lang="en-US" b="1" dirty="0" smtClean="0">
                <a:solidFill>
                  <a:srgbClr val="FFFF00"/>
                </a:solidFill>
              </a:rPr>
              <a:t>PROJECT TITLE</a:t>
            </a:r>
            <a:endParaRPr lang="en-US" b="1" dirty="0">
              <a:solidFill>
                <a:srgbClr val="FFFF00"/>
              </a:solidFill>
            </a:endParaRPr>
          </a:p>
        </p:txBody>
      </p:sp>
      <p:sp>
        <p:nvSpPr>
          <p:cNvPr id="3" name="TextBox 2"/>
          <p:cNvSpPr txBox="1"/>
          <p:nvPr/>
        </p:nvSpPr>
        <p:spPr>
          <a:xfrm>
            <a:off x="1295400" y="2438400"/>
            <a:ext cx="990600" cy="369332"/>
          </a:xfrm>
          <a:prstGeom prst="rect">
            <a:avLst/>
          </a:prstGeom>
          <a:noFill/>
        </p:spPr>
        <p:txBody>
          <a:bodyPr wrap="square" rtlCol="0">
            <a:spAutoFit/>
          </a:bodyPr>
          <a:lstStyle/>
          <a:p>
            <a:endParaRPr lang="en-US" dirty="0"/>
          </a:p>
        </p:txBody>
      </p:sp>
      <p:sp>
        <p:nvSpPr>
          <p:cNvPr id="4" name="TextBox 3"/>
          <p:cNvSpPr txBox="1"/>
          <p:nvPr/>
        </p:nvSpPr>
        <p:spPr>
          <a:xfrm>
            <a:off x="0" y="1938278"/>
            <a:ext cx="9144000" cy="2862322"/>
          </a:xfrm>
          <a:prstGeom prst="rect">
            <a:avLst/>
          </a:prstGeom>
          <a:noFill/>
        </p:spPr>
        <p:txBody>
          <a:bodyPr wrap="square" rtlCol="0">
            <a:spAutoFit/>
          </a:bodyPr>
          <a:lstStyle/>
          <a:p>
            <a:pPr algn="just"/>
            <a:r>
              <a:rPr lang="en-US" sz="3200" b="1" dirty="0" smtClean="0">
                <a:solidFill>
                  <a:srgbClr val="0000FF"/>
                </a:solidFill>
              </a:rPr>
              <a:t>	</a:t>
            </a:r>
            <a:r>
              <a:rPr lang="en-US" sz="3600" b="1" dirty="0" smtClean="0">
                <a:solidFill>
                  <a:srgbClr val="0000FF"/>
                </a:solidFill>
              </a:rPr>
              <a:t>To Prepare a Module of Activities/ Routine to be Introduced to the Mentally ill Inmates of a Destitute Home to Enhance their Quality of Life</a:t>
            </a:r>
          </a:p>
          <a:p>
            <a:pPr algn="just"/>
            <a:endParaRPr lang="en-US" sz="3600" b="1" dirty="0" smtClean="0">
              <a:solidFill>
                <a:srgbClr val="0000FF"/>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1066801"/>
          </a:xfrm>
          <a:solidFill>
            <a:srgbClr val="C00000"/>
          </a:solidFill>
        </p:spPr>
        <p:txBody>
          <a:bodyPr/>
          <a:lstStyle/>
          <a:p>
            <a:r>
              <a:rPr lang="en-US" b="1" dirty="0" smtClean="0">
                <a:solidFill>
                  <a:srgbClr val="FFFF00"/>
                </a:solidFill>
              </a:rPr>
              <a:t>INTRODUCTION</a:t>
            </a:r>
            <a:endParaRPr lang="en-US" b="1" dirty="0">
              <a:solidFill>
                <a:srgbClr val="FFFF00"/>
              </a:solidFill>
            </a:endParaRPr>
          </a:p>
        </p:txBody>
      </p:sp>
      <p:sp>
        <p:nvSpPr>
          <p:cNvPr id="3" name="TextBox 2"/>
          <p:cNvSpPr txBox="1"/>
          <p:nvPr/>
        </p:nvSpPr>
        <p:spPr>
          <a:xfrm>
            <a:off x="1295400" y="2438400"/>
            <a:ext cx="990600" cy="369332"/>
          </a:xfrm>
          <a:prstGeom prst="rect">
            <a:avLst/>
          </a:prstGeom>
          <a:noFill/>
        </p:spPr>
        <p:txBody>
          <a:bodyPr wrap="square" rtlCol="0">
            <a:spAutoFit/>
          </a:bodyPr>
          <a:lstStyle/>
          <a:p>
            <a:endParaRPr lang="en-US" dirty="0"/>
          </a:p>
        </p:txBody>
      </p:sp>
      <p:sp>
        <p:nvSpPr>
          <p:cNvPr id="4" name="TextBox 3"/>
          <p:cNvSpPr txBox="1"/>
          <p:nvPr/>
        </p:nvSpPr>
        <p:spPr>
          <a:xfrm>
            <a:off x="0" y="1066800"/>
            <a:ext cx="9144000" cy="5262979"/>
          </a:xfrm>
          <a:prstGeom prst="rect">
            <a:avLst/>
          </a:prstGeom>
          <a:noFill/>
        </p:spPr>
        <p:txBody>
          <a:bodyPr wrap="square" rtlCol="0">
            <a:spAutoFit/>
          </a:bodyPr>
          <a:lstStyle/>
          <a:p>
            <a:pPr algn="just">
              <a:buFont typeface="Wingdings" pitchFamily="2" charset="2"/>
              <a:buChar char="Ø"/>
            </a:pPr>
            <a:r>
              <a:rPr lang="en-US" sz="2800" b="1" dirty="0" smtClean="0"/>
              <a:t> </a:t>
            </a:r>
            <a:r>
              <a:rPr lang="en-IN" sz="2800" b="1" dirty="0" smtClean="0"/>
              <a:t>According to National Mental Health Survey 2015-16, a startling </a:t>
            </a:r>
            <a:r>
              <a:rPr lang="en-IN" sz="2800" b="1" i="1" dirty="0" smtClean="0">
                <a:solidFill>
                  <a:srgbClr val="FF0000"/>
                </a:solidFill>
              </a:rPr>
              <a:t>13.7 %</a:t>
            </a:r>
            <a:r>
              <a:rPr lang="en-IN" sz="2800" b="1" dirty="0" smtClean="0"/>
              <a:t> of the country’s population suffers from some or other form of mental or behavioural disorder</a:t>
            </a:r>
          </a:p>
          <a:p>
            <a:pPr algn="just">
              <a:buFont typeface="Wingdings" pitchFamily="2" charset="2"/>
              <a:buChar char="Ø"/>
            </a:pPr>
            <a:r>
              <a:rPr lang="en-IN" sz="2800" b="1" dirty="0" smtClean="0">
                <a:solidFill>
                  <a:srgbClr val="0000FF"/>
                </a:solidFill>
              </a:rPr>
              <a:t> Around </a:t>
            </a:r>
            <a:r>
              <a:rPr lang="en-IN" sz="2800" b="1" i="1" dirty="0" smtClean="0">
                <a:solidFill>
                  <a:srgbClr val="FF0000"/>
                </a:solidFill>
              </a:rPr>
              <a:t>2%</a:t>
            </a:r>
            <a:r>
              <a:rPr lang="en-IN" sz="2800" b="1" dirty="0" smtClean="0">
                <a:solidFill>
                  <a:srgbClr val="0000FF"/>
                </a:solidFill>
              </a:rPr>
              <a:t> population has serious form of mental issues requiring urgent care at any point in time</a:t>
            </a:r>
          </a:p>
          <a:p>
            <a:pPr algn="just">
              <a:buFont typeface="Wingdings" pitchFamily="2" charset="2"/>
              <a:buChar char="Ø"/>
            </a:pPr>
            <a:r>
              <a:rPr lang="en-IN" sz="2800" b="1" dirty="0" smtClean="0"/>
              <a:t> </a:t>
            </a:r>
            <a:r>
              <a:rPr lang="en-IN" sz="2800" b="1" i="1" dirty="0" smtClean="0">
                <a:solidFill>
                  <a:srgbClr val="FF0000"/>
                </a:solidFill>
              </a:rPr>
              <a:t>Homelessness</a:t>
            </a:r>
            <a:r>
              <a:rPr lang="en-IN" sz="2800" b="1" dirty="0" smtClean="0"/>
              <a:t> is another serious issue among patients with severe mental illness with a substantial prevalence rate as many of them are abandoned by their near and dear ones</a:t>
            </a:r>
          </a:p>
          <a:p>
            <a:pPr algn="just">
              <a:buFont typeface="Wingdings" pitchFamily="2" charset="2"/>
              <a:buChar char="Ø"/>
            </a:pPr>
            <a:r>
              <a:rPr lang="en-IN" sz="2800" b="1" dirty="0" smtClean="0">
                <a:solidFill>
                  <a:srgbClr val="0000FF"/>
                </a:solidFill>
              </a:rPr>
              <a:t> Poor mental health has slowly being recognised as a </a:t>
            </a:r>
            <a:r>
              <a:rPr lang="en-IN" sz="2800" b="1" i="1" dirty="0" smtClean="0">
                <a:solidFill>
                  <a:srgbClr val="FF0000"/>
                </a:solidFill>
              </a:rPr>
              <a:t>growing public health concern </a:t>
            </a:r>
            <a:r>
              <a:rPr lang="en-IN" sz="2800" b="1" dirty="0" smtClean="0">
                <a:solidFill>
                  <a:srgbClr val="0000FF"/>
                </a:solidFill>
              </a:rPr>
              <a:t>that affects multiple domains of a person’s life to include their relationships, productivity, and physical health outcomes </a:t>
            </a:r>
            <a:endParaRPr lang="en-US" sz="4000" b="1" dirty="0" smtClean="0">
              <a:solidFill>
                <a:srgbClr val="0000FF"/>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1066801"/>
          </a:xfrm>
          <a:solidFill>
            <a:srgbClr val="C00000"/>
          </a:solidFill>
        </p:spPr>
        <p:txBody>
          <a:bodyPr/>
          <a:lstStyle/>
          <a:p>
            <a:r>
              <a:rPr lang="en-US" b="1" dirty="0" smtClean="0">
                <a:solidFill>
                  <a:srgbClr val="FFFF00"/>
                </a:solidFill>
              </a:rPr>
              <a:t>INTRODUCTION(Contd..)</a:t>
            </a:r>
            <a:endParaRPr lang="en-US" b="1" dirty="0">
              <a:solidFill>
                <a:srgbClr val="FFFF00"/>
              </a:solidFill>
            </a:endParaRPr>
          </a:p>
        </p:txBody>
      </p:sp>
      <p:sp>
        <p:nvSpPr>
          <p:cNvPr id="3" name="TextBox 2"/>
          <p:cNvSpPr txBox="1"/>
          <p:nvPr/>
        </p:nvSpPr>
        <p:spPr>
          <a:xfrm>
            <a:off x="1295400" y="2438400"/>
            <a:ext cx="990600" cy="369332"/>
          </a:xfrm>
          <a:prstGeom prst="rect">
            <a:avLst/>
          </a:prstGeom>
          <a:noFill/>
        </p:spPr>
        <p:txBody>
          <a:bodyPr wrap="square" rtlCol="0">
            <a:spAutoFit/>
          </a:bodyPr>
          <a:lstStyle/>
          <a:p>
            <a:endParaRPr lang="en-US" dirty="0"/>
          </a:p>
        </p:txBody>
      </p:sp>
      <p:sp>
        <p:nvSpPr>
          <p:cNvPr id="4" name="TextBox 3"/>
          <p:cNvSpPr txBox="1"/>
          <p:nvPr/>
        </p:nvSpPr>
        <p:spPr>
          <a:xfrm>
            <a:off x="0" y="1066800"/>
            <a:ext cx="9144000" cy="5386090"/>
          </a:xfrm>
          <a:prstGeom prst="rect">
            <a:avLst/>
          </a:prstGeom>
          <a:noFill/>
        </p:spPr>
        <p:txBody>
          <a:bodyPr wrap="square" rtlCol="0">
            <a:spAutoFit/>
          </a:bodyPr>
          <a:lstStyle/>
          <a:p>
            <a:pPr algn="just">
              <a:buFont typeface="Wingdings" pitchFamily="2" charset="2"/>
              <a:buChar char="Ø"/>
            </a:pPr>
            <a:r>
              <a:rPr lang="en-IN" sz="2400" dirty="0" smtClean="0"/>
              <a:t> </a:t>
            </a:r>
            <a:r>
              <a:rPr lang="en-IN" sz="2800" b="1" dirty="0" smtClean="0"/>
              <a:t>Common mental disorders are almost twice as frequent in those living in states of poverty. Schizophrenia is found to be eight times </a:t>
            </a:r>
            <a:r>
              <a:rPr lang="en-IN" sz="2800" b="1" i="1" dirty="0" smtClean="0">
                <a:solidFill>
                  <a:srgbClr val="FF0000"/>
                </a:solidFill>
              </a:rPr>
              <a:t>more prevalent in people from lower socioeconomic backgrounds</a:t>
            </a:r>
          </a:p>
          <a:p>
            <a:pPr algn="just">
              <a:buFont typeface="Wingdings" pitchFamily="2" charset="2"/>
              <a:buChar char="Ø"/>
            </a:pPr>
            <a:r>
              <a:rPr lang="en-IN" sz="2800" b="1" dirty="0" smtClean="0">
                <a:solidFill>
                  <a:srgbClr val="0000FF"/>
                </a:solidFill>
              </a:rPr>
              <a:t> The Disability Adjusted Life Year </a:t>
            </a:r>
            <a:r>
              <a:rPr lang="en-IN" sz="2800" b="1" i="1" dirty="0" smtClean="0">
                <a:solidFill>
                  <a:srgbClr val="FF0000"/>
                </a:solidFill>
              </a:rPr>
              <a:t>(DALY) loss</a:t>
            </a:r>
            <a:r>
              <a:rPr lang="en-IN" sz="2800" b="1" dirty="0" smtClean="0">
                <a:solidFill>
                  <a:srgbClr val="0000FF"/>
                </a:solidFill>
              </a:rPr>
              <a:t>, as per WHO, due to neuropsychiatric disorder is much higher than malaria, diarrhoea, and tuberculosis if taken individually</a:t>
            </a:r>
          </a:p>
          <a:p>
            <a:pPr algn="just">
              <a:buFont typeface="Wingdings" pitchFamily="2" charset="2"/>
              <a:buChar char="Ø"/>
            </a:pPr>
            <a:r>
              <a:rPr lang="en-IN" sz="2800" b="1" dirty="0" smtClean="0"/>
              <a:t> Overall, these disorders constitute around 12% of the </a:t>
            </a:r>
            <a:r>
              <a:rPr lang="en-IN" sz="2800" b="1" i="1" dirty="0" smtClean="0">
                <a:solidFill>
                  <a:srgbClr val="FF0000"/>
                </a:solidFill>
              </a:rPr>
              <a:t>global burden of disease (GBD) </a:t>
            </a:r>
            <a:r>
              <a:rPr lang="en-IN" sz="2800" b="1" dirty="0" smtClean="0"/>
              <a:t>and </a:t>
            </a:r>
            <a:r>
              <a:rPr lang="en-IN" sz="2800" b="1" i="1" dirty="0" smtClean="0"/>
              <a:t>an analysis of </a:t>
            </a:r>
            <a:r>
              <a:rPr lang="en-IN" sz="2800" b="1" i="1" dirty="0" smtClean="0"/>
              <a:t>trends </a:t>
            </a:r>
            <a:r>
              <a:rPr lang="en-IN" sz="2800" b="1" i="1" dirty="0" smtClean="0"/>
              <a:t>indicate that this will increase to </a:t>
            </a:r>
            <a:r>
              <a:rPr lang="en-IN" sz="2800" b="1" i="1" dirty="0" smtClean="0">
                <a:solidFill>
                  <a:srgbClr val="FF0000"/>
                </a:solidFill>
              </a:rPr>
              <a:t>more than 15% by 2020 </a:t>
            </a:r>
            <a:r>
              <a:rPr lang="en-IN" sz="2800" b="1" i="1" dirty="0" smtClean="0"/>
              <a:t>(World Health Report, 2011)</a:t>
            </a:r>
            <a:r>
              <a:rPr lang="en-IN" sz="2800" b="1" dirty="0" smtClean="0"/>
              <a:t>   </a:t>
            </a:r>
            <a:endParaRPr lang="en-US" sz="2800" b="1" dirty="0" smtClean="0"/>
          </a:p>
          <a:p>
            <a:pPr algn="just"/>
            <a:endParaRPr lang="en-US" sz="3600" b="1" dirty="0" smtClean="0">
              <a:solidFill>
                <a:srgbClr val="0000FF"/>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1066801"/>
          </a:xfrm>
          <a:solidFill>
            <a:srgbClr val="C00000"/>
          </a:solidFill>
        </p:spPr>
        <p:txBody>
          <a:bodyPr/>
          <a:lstStyle/>
          <a:p>
            <a:r>
              <a:rPr lang="en-US" b="1" dirty="0" smtClean="0">
                <a:solidFill>
                  <a:srgbClr val="FFFF00"/>
                </a:solidFill>
              </a:rPr>
              <a:t>INTRODUCTION(Contd..)</a:t>
            </a:r>
            <a:endParaRPr lang="en-US" b="1" dirty="0">
              <a:solidFill>
                <a:srgbClr val="FFFF00"/>
              </a:solidFill>
            </a:endParaRPr>
          </a:p>
        </p:txBody>
      </p:sp>
      <p:sp>
        <p:nvSpPr>
          <p:cNvPr id="3" name="TextBox 2"/>
          <p:cNvSpPr txBox="1"/>
          <p:nvPr/>
        </p:nvSpPr>
        <p:spPr>
          <a:xfrm>
            <a:off x="1295400" y="2438400"/>
            <a:ext cx="990600" cy="369332"/>
          </a:xfrm>
          <a:prstGeom prst="rect">
            <a:avLst/>
          </a:prstGeom>
          <a:noFill/>
        </p:spPr>
        <p:txBody>
          <a:bodyPr wrap="square" rtlCol="0">
            <a:spAutoFit/>
          </a:bodyPr>
          <a:lstStyle/>
          <a:p>
            <a:endParaRPr lang="en-US" dirty="0"/>
          </a:p>
        </p:txBody>
      </p:sp>
      <p:sp>
        <p:nvSpPr>
          <p:cNvPr id="4" name="TextBox 3"/>
          <p:cNvSpPr txBox="1"/>
          <p:nvPr/>
        </p:nvSpPr>
        <p:spPr>
          <a:xfrm>
            <a:off x="0" y="1066800"/>
            <a:ext cx="9144000" cy="5816977"/>
          </a:xfrm>
          <a:prstGeom prst="rect">
            <a:avLst/>
          </a:prstGeom>
          <a:noFill/>
        </p:spPr>
        <p:txBody>
          <a:bodyPr wrap="square" rtlCol="0">
            <a:spAutoFit/>
          </a:bodyPr>
          <a:lstStyle/>
          <a:p>
            <a:pPr algn="just">
              <a:buFont typeface="Wingdings" pitchFamily="2" charset="2"/>
              <a:buChar char="Ø"/>
            </a:pPr>
            <a:r>
              <a:rPr lang="en-IN" sz="2400" dirty="0" smtClean="0"/>
              <a:t> </a:t>
            </a:r>
            <a:r>
              <a:rPr lang="en-IN" sz="2800" b="1" i="1" dirty="0" smtClean="0"/>
              <a:t>MHF(I) </a:t>
            </a:r>
            <a:r>
              <a:rPr lang="en-IN" sz="2800" b="1" dirty="0" smtClean="0"/>
              <a:t>has partnered with </a:t>
            </a:r>
            <a:r>
              <a:rPr lang="en-IN" sz="2800" b="1" i="1" dirty="0" smtClean="0"/>
              <a:t>Earth Saviours Foundation(ESF) </a:t>
            </a:r>
            <a:r>
              <a:rPr lang="en-IN" sz="2800" b="1" dirty="0" smtClean="0"/>
              <a:t>to work towards the welfare of destitute and abandoned mentally ill persons</a:t>
            </a:r>
          </a:p>
          <a:p>
            <a:pPr algn="just">
              <a:buFont typeface="Wingdings" pitchFamily="2" charset="2"/>
              <a:buChar char="Ø"/>
            </a:pPr>
            <a:r>
              <a:rPr lang="en-IN" sz="2800" b="1" dirty="0" smtClean="0">
                <a:solidFill>
                  <a:srgbClr val="0000FF"/>
                </a:solidFill>
              </a:rPr>
              <a:t> The Earth Saviours Foundation provides shelter, food and medical care to nearly 250 mentally ill destitute persons who are either rescued from the society or abandoned by their families</a:t>
            </a:r>
          </a:p>
          <a:p>
            <a:pPr algn="just">
              <a:buFont typeface="Wingdings" pitchFamily="2" charset="2"/>
              <a:buChar char="Ø"/>
            </a:pPr>
            <a:r>
              <a:rPr lang="en-IN" sz="2800" b="1" dirty="0" smtClean="0"/>
              <a:t> From preliminary observations of the functioning of facility, it appeared that there was significant scope for improvement and to put systems in place including introduction of enabling activities for the inmates to facilitate their healing and improve their quality of life</a:t>
            </a:r>
            <a:endParaRPr lang="en-US" sz="2800" b="1" dirty="0" smtClean="0"/>
          </a:p>
          <a:p>
            <a:pPr algn="just">
              <a:buFont typeface="Wingdings" pitchFamily="2" charset="2"/>
              <a:buChar char="Ø"/>
            </a:pPr>
            <a:endParaRPr lang="en-US" sz="3600" b="1" dirty="0" smtClean="0">
              <a:solidFill>
                <a:srgbClr val="0000FF"/>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1066801"/>
          </a:xfrm>
          <a:solidFill>
            <a:srgbClr val="C00000"/>
          </a:solidFill>
        </p:spPr>
        <p:txBody>
          <a:bodyPr/>
          <a:lstStyle/>
          <a:p>
            <a:r>
              <a:rPr lang="en-US" b="1" dirty="0" smtClean="0">
                <a:solidFill>
                  <a:srgbClr val="FFFF00"/>
                </a:solidFill>
              </a:rPr>
              <a:t>REVIEW OF LITERATURE</a:t>
            </a:r>
            <a:endParaRPr lang="en-US" b="1" dirty="0">
              <a:solidFill>
                <a:srgbClr val="FFFF00"/>
              </a:solidFill>
            </a:endParaRPr>
          </a:p>
        </p:txBody>
      </p:sp>
      <p:sp>
        <p:nvSpPr>
          <p:cNvPr id="3" name="TextBox 2"/>
          <p:cNvSpPr txBox="1"/>
          <p:nvPr/>
        </p:nvSpPr>
        <p:spPr>
          <a:xfrm>
            <a:off x="1295400" y="2438400"/>
            <a:ext cx="990600" cy="369332"/>
          </a:xfrm>
          <a:prstGeom prst="rect">
            <a:avLst/>
          </a:prstGeom>
          <a:noFill/>
        </p:spPr>
        <p:txBody>
          <a:bodyPr wrap="square" rtlCol="0">
            <a:spAutoFit/>
          </a:bodyPr>
          <a:lstStyle/>
          <a:p>
            <a:endParaRPr lang="en-US" dirty="0"/>
          </a:p>
        </p:txBody>
      </p:sp>
      <p:sp>
        <p:nvSpPr>
          <p:cNvPr id="4" name="TextBox 3"/>
          <p:cNvSpPr txBox="1"/>
          <p:nvPr/>
        </p:nvSpPr>
        <p:spPr>
          <a:xfrm>
            <a:off x="0" y="1066800"/>
            <a:ext cx="9144000" cy="6155531"/>
          </a:xfrm>
          <a:prstGeom prst="rect">
            <a:avLst/>
          </a:prstGeom>
          <a:noFill/>
        </p:spPr>
        <p:txBody>
          <a:bodyPr wrap="square" rtlCol="0">
            <a:spAutoFit/>
          </a:bodyPr>
          <a:lstStyle/>
          <a:p>
            <a:pPr algn="just">
              <a:buFont typeface="Wingdings" pitchFamily="2" charset="2"/>
              <a:buChar char="Ø"/>
            </a:pPr>
            <a:r>
              <a:rPr lang="en-IN" sz="2400" dirty="0" smtClean="0"/>
              <a:t> </a:t>
            </a:r>
            <a:r>
              <a:rPr lang="en-IN" sz="2600" b="1" dirty="0" smtClean="0"/>
              <a:t>Relevant literature to familiarise </a:t>
            </a:r>
            <a:r>
              <a:rPr lang="en-IN" sz="2600" b="1" dirty="0" smtClean="0"/>
              <a:t>&amp; </a:t>
            </a:r>
            <a:r>
              <a:rPr lang="en-IN" sz="2600" b="1" dirty="0" smtClean="0"/>
              <a:t>build upon the existing research on similar destitute homes &amp; the requirements of mentally ill destitute population carried out</a:t>
            </a:r>
          </a:p>
          <a:p>
            <a:pPr algn="just">
              <a:buFont typeface="Wingdings" pitchFamily="2" charset="2"/>
              <a:buChar char="Ø"/>
            </a:pPr>
            <a:r>
              <a:rPr lang="en-IN" sz="2600" b="1" dirty="0" smtClean="0">
                <a:solidFill>
                  <a:srgbClr val="0000FF"/>
                </a:solidFill>
              </a:rPr>
              <a:t> In India not many studies targeted on mentally ill destitute population</a:t>
            </a:r>
          </a:p>
          <a:p>
            <a:pPr algn="just">
              <a:buFont typeface="Wingdings" pitchFamily="2" charset="2"/>
              <a:buChar char="Ø"/>
            </a:pPr>
            <a:r>
              <a:rPr lang="en-IN" sz="2600" b="1" dirty="0" smtClean="0"/>
              <a:t> </a:t>
            </a:r>
            <a:r>
              <a:rPr lang="en-IN" sz="2600" b="1" i="1" dirty="0" smtClean="0">
                <a:solidFill>
                  <a:srgbClr val="FF0000"/>
                </a:solidFill>
              </a:rPr>
              <a:t>Major conclusions of previous studies</a:t>
            </a:r>
            <a:r>
              <a:rPr lang="en-IN" sz="2600" b="1" dirty="0" smtClean="0">
                <a:solidFill>
                  <a:srgbClr val="FF0000"/>
                </a:solidFill>
              </a:rPr>
              <a:t>:</a:t>
            </a:r>
            <a:r>
              <a:rPr lang="en-IN" sz="2600" b="1" dirty="0" smtClean="0"/>
              <a:t>	</a:t>
            </a:r>
          </a:p>
          <a:p>
            <a:pPr lvl="1" algn="just">
              <a:buFont typeface="Wingdings" pitchFamily="2" charset="2"/>
              <a:buChar char="ü"/>
            </a:pPr>
            <a:r>
              <a:rPr lang="en-IN" sz="2600" b="1" dirty="0" smtClean="0">
                <a:solidFill>
                  <a:srgbClr val="0000FF"/>
                </a:solidFill>
              </a:rPr>
              <a:t> Possible to reintegrate mentally ill destitute person after rehabilitation, families found to be willing to support them once they were well </a:t>
            </a:r>
          </a:p>
          <a:p>
            <a:pPr lvl="1" algn="just">
              <a:buFont typeface="Wingdings" pitchFamily="2" charset="2"/>
              <a:buChar char="ü"/>
            </a:pPr>
            <a:r>
              <a:rPr lang="en-IN" sz="2600" b="1" dirty="0" smtClean="0"/>
              <a:t> Untreated mental illness one of the most common reason for homelessness as mentally ill individuals considered liabilities by their caregivers</a:t>
            </a:r>
          </a:p>
          <a:p>
            <a:pPr lvl="1" algn="just">
              <a:buFont typeface="Wingdings" pitchFamily="2" charset="2"/>
              <a:buChar char="ü"/>
            </a:pPr>
            <a:r>
              <a:rPr lang="en-IN" sz="2600" b="1" dirty="0" smtClean="0">
                <a:solidFill>
                  <a:srgbClr val="0000FF"/>
                </a:solidFill>
              </a:rPr>
              <a:t> Tendency of mentally ills to run away from home</a:t>
            </a:r>
          </a:p>
          <a:p>
            <a:pPr lvl="1" algn="just">
              <a:buFont typeface="Wingdings" pitchFamily="2" charset="2"/>
              <a:buChar char="ü"/>
            </a:pPr>
            <a:r>
              <a:rPr lang="en-IN" sz="2600" b="1" dirty="0" smtClean="0"/>
              <a:t> Routine essential for </a:t>
            </a:r>
            <a:r>
              <a:rPr lang="en-IN" sz="2600" b="1" dirty="0" smtClean="0"/>
              <a:t>early healing</a:t>
            </a:r>
            <a:r>
              <a:rPr lang="en-IN" sz="2600" b="1" dirty="0" smtClean="0"/>
              <a:t>/ better quality of life</a:t>
            </a:r>
            <a:r>
              <a:rPr lang="en-IN" sz="2800" b="1" dirty="0" smtClean="0"/>
              <a:t>			</a:t>
            </a:r>
            <a:endParaRPr lang="en-US" sz="4000" b="1"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416175"/>
            <a:ext cx="9144000" cy="1470025"/>
          </a:xfrm>
          <a:solidFill>
            <a:srgbClr val="C00000"/>
          </a:solidFill>
        </p:spPr>
        <p:txBody>
          <a:bodyPr/>
          <a:lstStyle/>
          <a:p>
            <a:r>
              <a:rPr lang="en-US" b="1" dirty="0" smtClean="0">
                <a:solidFill>
                  <a:srgbClr val="FFFF00"/>
                </a:solidFill>
              </a:rPr>
              <a:t>METHODOLOGY</a:t>
            </a:r>
            <a:endParaRPr lang="en-US" b="1" dirty="0">
              <a:solidFill>
                <a:srgbClr val="FFFF00"/>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1066801"/>
          </a:xfrm>
          <a:solidFill>
            <a:srgbClr val="C00000"/>
          </a:solidFill>
        </p:spPr>
        <p:txBody>
          <a:bodyPr/>
          <a:lstStyle/>
          <a:p>
            <a:r>
              <a:rPr lang="en-US" b="1" dirty="0" smtClean="0">
                <a:solidFill>
                  <a:srgbClr val="FFFF00"/>
                </a:solidFill>
              </a:rPr>
              <a:t>GENERAL OBJECTIVE</a:t>
            </a:r>
            <a:endParaRPr lang="en-US" b="1" dirty="0">
              <a:solidFill>
                <a:srgbClr val="FFFF00"/>
              </a:solidFill>
            </a:endParaRPr>
          </a:p>
        </p:txBody>
      </p:sp>
      <p:sp>
        <p:nvSpPr>
          <p:cNvPr id="3" name="TextBox 2"/>
          <p:cNvSpPr txBox="1"/>
          <p:nvPr/>
        </p:nvSpPr>
        <p:spPr>
          <a:xfrm>
            <a:off x="1295400" y="2438400"/>
            <a:ext cx="990600" cy="369332"/>
          </a:xfrm>
          <a:prstGeom prst="rect">
            <a:avLst/>
          </a:prstGeom>
          <a:noFill/>
        </p:spPr>
        <p:txBody>
          <a:bodyPr wrap="square" rtlCol="0">
            <a:spAutoFit/>
          </a:bodyPr>
          <a:lstStyle/>
          <a:p>
            <a:endParaRPr lang="en-US" dirty="0"/>
          </a:p>
        </p:txBody>
      </p:sp>
      <p:sp>
        <p:nvSpPr>
          <p:cNvPr id="4" name="TextBox 3"/>
          <p:cNvSpPr txBox="1"/>
          <p:nvPr/>
        </p:nvSpPr>
        <p:spPr>
          <a:xfrm>
            <a:off x="0" y="1938278"/>
            <a:ext cx="9144000" cy="2862322"/>
          </a:xfrm>
          <a:prstGeom prst="rect">
            <a:avLst/>
          </a:prstGeom>
          <a:noFill/>
        </p:spPr>
        <p:txBody>
          <a:bodyPr wrap="square" rtlCol="0">
            <a:spAutoFit/>
          </a:bodyPr>
          <a:lstStyle/>
          <a:p>
            <a:pPr algn="just"/>
            <a:r>
              <a:rPr lang="en-US" sz="3200" b="1" dirty="0" smtClean="0">
                <a:solidFill>
                  <a:srgbClr val="0000FF"/>
                </a:solidFill>
              </a:rPr>
              <a:t>	</a:t>
            </a:r>
            <a:r>
              <a:rPr lang="en-US" sz="3600" b="1" dirty="0" smtClean="0">
                <a:solidFill>
                  <a:srgbClr val="0000FF"/>
                </a:solidFill>
              </a:rPr>
              <a:t>To Prepare a Module of Activities/ Routine to be Introduced to the Mentally ill Inmates of a Destitute Home to Enhance their Quality of Life</a:t>
            </a:r>
          </a:p>
          <a:p>
            <a:pPr algn="just"/>
            <a:endParaRPr lang="en-US" sz="3600" b="1" dirty="0" smtClean="0">
              <a:solidFill>
                <a:srgbClr val="0000FF"/>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1066801"/>
          </a:xfrm>
          <a:solidFill>
            <a:srgbClr val="C00000"/>
          </a:solidFill>
        </p:spPr>
        <p:txBody>
          <a:bodyPr/>
          <a:lstStyle/>
          <a:p>
            <a:r>
              <a:rPr lang="en-US" b="1" dirty="0" smtClean="0">
                <a:solidFill>
                  <a:srgbClr val="FFFF00"/>
                </a:solidFill>
              </a:rPr>
              <a:t>SPECIFIC OBJECTIVES</a:t>
            </a:r>
            <a:endParaRPr lang="en-US" b="1" dirty="0">
              <a:solidFill>
                <a:srgbClr val="FFFF00"/>
              </a:solidFill>
            </a:endParaRPr>
          </a:p>
        </p:txBody>
      </p:sp>
      <p:sp>
        <p:nvSpPr>
          <p:cNvPr id="3" name="TextBox 2"/>
          <p:cNvSpPr txBox="1"/>
          <p:nvPr/>
        </p:nvSpPr>
        <p:spPr>
          <a:xfrm>
            <a:off x="1295400" y="2438400"/>
            <a:ext cx="990600" cy="369332"/>
          </a:xfrm>
          <a:prstGeom prst="rect">
            <a:avLst/>
          </a:prstGeom>
          <a:noFill/>
        </p:spPr>
        <p:txBody>
          <a:bodyPr wrap="square" rtlCol="0">
            <a:spAutoFit/>
          </a:bodyPr>
          <a:lstStyle/>
          <a:p>
            <a:endParaRPr lang="en-US" dirty="0"/>
          </a:p>
        </p:txBody>
      </p:sp>
      <p:sp>
        <p:nvSpPr>
          <p:cNvPr id="4" name="TextBox 3"/>
          <p:cNvSpPr txBox="1"/>
          <p:nvPr/>
        </p:nvSpPr>
        <p:spPr>
          <a:xfrm>
            <a:off x="0" y="1066800"/>
            <a:ext cx="9144000" cy="6186309"/>
          </a:xfrm>
          <a:prstGeom prst="rect">
            <a:avLst/>
          </a:prstGeom>
          <a:noFill/>
        </p:spPr>
        <p:txBody>
          <a:bodyPr wrap="square" rtlCol="0">
            <a:spAutoFit/>
          </a:bodyPr>
          <a:lstStyle/>
          <a:p>
            <a:pPr algn="just">
              <a:buFont typeface="Wingdings" pitchFamily="2" charset="2"/>
              <a:buChar char="Ø"/>
            </a:pPr>
            <a:r>
              <a:rPr lang="en-IN" sz="2800" b="1" dirty="0" smtClean="0"/>
              <a:t>	To systematically study the existing systems &amp; functioning of the destitute home of ESF</a:t>
            </a:r>
            <a:endParaRPr lang="en-US" sz="2800" b="1" dirty="0" smtClean="0"/>
          </a:p>
          <a:p>
            <a:pPr algn="just">
              <a:buFont typeface="Wingdings" pitchFamily="2" charset="2"/>
              <a:buChar char="Ø"/>
            </a:pPr>
            <a:r>
              <a:rPr lang="en-IN" sz="2800" b="1" dirty="0" smtClean="0">
                <a:solidFill>
                  <a:srgbClr val="0000FF"/>
                </a:solidFill>
              </a:rPr>
              <a:t>	To study the state of mental health of inmates, classify them and understand their requirements from organizational set-up</a:t>
            </a:r>
            <a:endParaRPr lang="en-US" sz="2800" b="1" dirty="0" smtClean="0">
              <a:solidFill>
                <a:srgbClr val="0000FF"/>
              </a:solidFill>
            </a:endParaRPr>
          </a:p>
          <a:p>
            <a:pPr algn="just">
              <a:buFont typeface="Wingdings" pitchFamily="2" charset="2"/>
              <a:buChar char="Ø"/>
            </a:pPr>
            <a:r>
              <a:rPr lang="en-IN" sz="2800" b="1" dirty="0" smtClean="0"/>
              <a:t>	To identify gaps in the existing facility including routine of the inmates</a:t>
            </a:r>
            <a:endParaRPr lang="en-US" sz="2800" b="1" dirty="0" smtClean="0"/>
          </a:p>
          <a:p>
            <a:pPr algn="just">
              <a:buFont typeface="Wingdings" pitchFamily="2" charset="2"/>
              <a:buChar char="Ø"/>
            </a:pPr>
            <a:r>
              <a:rPr lang="en-IN" sz="2800" b="1" dirty="0" smtClean="0">
                <a:solidFill>
                  <a:srgbClr val="0000FF"/>
                </a:solidFill>
              </a:rPr>
              <a:t>	To recommend changes/ improvements in the existing systems, functioning to promote healing and enhance quality of life of inmates</a:t>
            </a:r>
            <a:endParaRPr lang="en-US" sz="2800" b="1" dirty="0" smtClean="0"/>
          </a:p>
          <a:p>
            <a:pPr algn="just">
              <a:buFont typeface="Wingdings" pitchFamily="2" charset="2"/>
              <a:buChar char="Ø"/>
            </a:pPr>
            <a:r>
              <a:rPr lang="en-IN" sz="2800" b="1" dirty="0" smtClean="0"/>
              <a:t>	To prepare a module of different activities to be introduced for the inmates as part of their daily routine to enhance their quality of life</a:t>
            </a:r>
            <a:endParaRPr lang="en-US" sz="2800" b="1" dirty="0" smtClean="0"/>
          </a:p>
          <a:p>
            <a:pPr algn="just"/>
            <a:endParaRPr lang="en-US" sz="3200" b="1" dirty="0" smtClean="0">
              <a:solidFill>
                <a:srgbClr val="0000FF"/>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1066801"/>
          </a:xfrm>
          <a:solidFill>
            <a:srgbClr val="C00000"/>
          </a:solidFill>
        </p:spPr>
        <p:txBody>
          <a:bodyPr/>
          <a:lstStyle/>
          <a:p>
            <a:r>
              <a:rPr lang="en-US" b="1" dirty="0" smtClean="0">
                <a:solidFill>
                  <a:srgbClr val="FFFF00"/>
                </a:solidFill>
              </a:rPr>
              <a:t>RESEARCH DESIGN</a:t>
            </a:r>
            <a:endParaRPr lang="en-US" b="1" dirty="0">
              <a:solidFill>
                <a:srgbClr val="FFFF00"/>
              </a:solidFill>
            </a:endParaRPr>
          </a:p>
        </p:txBody>
      </p:sp>
      <p:sp>
        <p:nvSpPr>
          <p:cNvPr id="3" name="TextBox 2"/>
          <p:cNvSpPr txBox="1"/>
          <p:nvPr/>
        </p:nvSpPr>
        <p:spPr>
          <a:xfrm>
            <a:off x="1295400" y="2438400"/>
            <a:ext cx="990600" cy="369332"/>
          </a:xfrm>
          <a:prstGeom prst="rect">
            <a:avLst/>
          </a:prstGeom>
          <a:noFill/>
        </p:spPr>
        <p:txBody>
          <a:bodyPr wrap="square" rtlCol="0">
            <a:spAutoFit/>
          </a:bodyPr>
          <a:lstStyle/>
          <a:p>
            <a:endParaRPr lang="en-US" dirty="0"/>
          </a:p>
        </p:txBody>
      </p:sp>
      <p:sp>
        <p:nvSpPr>
          <p:cNvPr id="4" name="TextBox 3"/>
          <p:cNvSpPr txBox="1"/>
          <p:nvPr/>
        </p:nvSpPr>
        <p:spPr>
          <a:xfrm>
            <a:off x="0" y="1832789"/>
            <a:ext cx="9144000" cy="2739211"/>
          </a:xfrm>
          <a:prstGeom prst="rect">
            <a:avLst/>
          </a:prstGeom>
          <a:noFill/>
        </p:spPr>
        <p:txBody>
          <a:bodyPr wrap="square" rtlCol="0">
            <a:spAutoFit/>
          </a:bodyPr>
          <a:lstStyle/>
          <a:p>
            <a:pPr algn="just">
              <a:buFont typeface="Wingdings" pitchFamily="2" charset="2"/>
              <a:buChar char="Ø"/>
            </a:pPr>
            <a:r>
              <a:rPr lang="en-IN" sz="2800" b="1" dirty="0" smtClean="0"/>
              <a:t>	A non-experimental field survey method of research design was employed in the present study where participant’s data was collected individually using standard psychological tools </a:t>
            </a:r>
          </a:p>
          <a:p>
            <a:pPr algn="just">
              <a:buFont typeface="Wingdings" pitchFamily="2" charset="2"/>
              <a:buChar char="Ø"/>
            </a:pPr>
            <a:r>
              <a:rPr lang="en-IN" sz="2800" b="1" dirty="0" smtClean="0">
                <a:solidFill>
                  <a:srgbClr val="0000FF"/>
                </a:solidFill>
              </a:rPr>
              <a:t>	Convenient sampling method was used</a:t>
            </a:r>
            <a:endParaRPr lang="en-US" sz="2800" b="1" dirty="0" smtClean="0">
              <a:solidFill>
                <a:srgbClr val="0000FF"/>
              </a:solidFill>
            </a:endParaRPr>
          </a:p>
          <a:p>
            <a:pPr algn="just"/>
            <a:endParaRPr lang="en-US" sz="3200" b="1" dirty="0" smtClean="0">
              <a:solidFill>
                <a:srgbClr val="0000FF"/>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1066801"/>
          </a:xfrm>
          <a:solidFill>
            <a:srgbClr val="C00000"/>
          </a:solidFill>
        </p:spPr>
        <p:txBody>
          <a:bodyPr/>
          <a:lstStyle/>
          <a:p>
            <a:r>
              <a:rPr lang="en-US" b="1" dirty="0" smtClean="0">
                <a:solidFill>
                  <a:srgbClr val="FFFF00"/>
                </a:solidFill>
              </a:rPr>
              <a:t>TOOLS</a:t>
            </a:r>
            <a:endParaRPr lang="en-US" b="1" dirty="0">
              <a:solidFill>
                <a:srgbClr val="FFFF00"/>
              </a:solidFill>
            </a:endParaRPr>
          </a:p>
        </p:txBody>
      </p:sp>
      <p:sp>
        <p:nvSpPr>
          <p:cNvPr id="3" name="TextBox 2"/>
          <p:cNvSpPr txBox="1"/>
          <p:nvPr/>
        </p:nvSpPr>
        <p:spPr>
          <a:xfrm>
            <a:off x="1295400" y="2438400"/>
            <a:ext cx="990600" cy="369332"/>
          </a:xfrm>
          <a:prstGeom prst="rect">
            <a:avLst/>
          </a:prstGeom>
          <a:noFill/>
        </p:spPr>
        <p:txBody>
          <a:bodyPr wrap="square" rtlCol="0">
            <a:spAutoFit/>
          </a:bodyPr>
          <a:lstStyle/>
          <a:p>
            <a:endParaRPr lang="en-US" dirty="0"/>
          </a:p>
        </p:txBody>
      </p:sp>
      <p:sp>
        <p:nvSpPr>
          <p:cNvPr id="4" name="TextBox 3"/>
          <p:cNvSpPr txBox="1"/>
          <p:nvPr/>
        </p:nvSpPr>
        <p:spPr>
          <a:xfrm>
            <a:off x="0" y="1066800"/>
            <a:ext cx="9144000" cy="6186309"/>
          </a:xfrm>
          <a:prstGeom prst="rect">
            <a:avLst/>
          </a:prstGeom>
          <a:noFill/>
        </p:spPr>
        <p:txBody>
          <a:bodyPr wrap="square" rtlCol="0">
            <a:spAutoFit/>
          </a:bodyPr>
          <a:lstStyle/>
          <a:p>
            <a:pPr>
              <a:buFont typeface="Wingdings" pitchFamily="2" charset="2"/>
              <a:buChar char="Ø"/>
            </a:pPr>
            <a:r>
              <a:rPr lang="en-IN" sz="2800" b="1" dirty="0" smtClean="0"/>
              <a:t>	</a:t>
            </a:r>
            <a:r>
              <a:rPr lang="en-IN" sz="2800" b="1" u="sng" dirty="0" smtClean="0"/>
              <a:t>M.I.N.I.</a:t>
            </a:r>
          </a:p>
          <a:p>
            <a:pPr lvl="1" algn="just">
              <a:buFont typeface="Wingdings" pitchFamily="2" charset="2"/>
              <a:buChar char="ü"/>
            </a:pPr>
            <a:r>
              <a:rPr lang="en-IN" sz="2800" b="1" dirty="0" smtClean="0"/>
              <a:t> Mini International Neuropsychiatric Interview to screen &amp; diagnose inmates and assess their cognitive &amp; behavioural impairment </a:t>
            </a:r>
          </a:p>
          <a:p>
            <a:pPr lvl="1" algn="just">
              <a:buFont typeface="Wingdings" pitchFamily="2" charset="2"/>
              <a:buChar char="ü"/>
            </a:pPr>
            <a:r>
              <a:rPr lang="en-IN" sz="2800" b="1" dirty="0" smtClean="0"/>
              <a:t> A brief structured interview for the major axis I psychiatric disorders in DSM-V &amp; ICD-10 </a:t>
            </a:r>
          </a:p>
          <a:p>
            <a:pPr lvl="1" algn="just">
              <a:buFont typeface="Wingdings" pitchFamily="2" charset="2"/>
              <a:buChar char="ü"/>
            </a:pPr>
            <a:r>
              <a:rPr lang="en-IN" sz="2800" b="1" dirty="0" smtClean="0"/>
              <a:t> Adequately high validity and reliability</a:t>
            </a:r>
          </a:p>
          <a:p>
            <a:pPr lvl="1" algn="just">
              <a:buFont typeface="Wingdings" pitchFamily="2" charset="2"/>
              <a:buChar char="ü"/>
            </a:pPr>
            <a:r>
              <a:rPr lang="en-IN" sz="2800" b="1" dirty="0" smtClean="0"/>
              <a:t> Administration of the test takes around 20 minutes. </a:t>
            </a:r>
            <a:endParaRPr lang="en-US" sz="2800" b="1" dirty="0" smtClean="0"/>
          </a:p>
          <a:p>
            <a:pPr algn="just">
              <a:buFont typeface="Wingdings" pitchFamily="2" charset="2"/>
              <a:buChar char="Ø"/>
            </a:pPr>
            <a:r>
              <a:rPr lang="en-IN" sz="2800" b="1" dirty="0" smtClean="0"/>
              <a:t>	</a:t>
            </a:r>
            <a:r>
              <a:rPr lang="en-IN" sz="2800" b="1" u="sng" dirty="0" smtClean="0"/>
              <a:t>The Quality of Life Enjoyment &amp; Satisfaction Questionnaire(Q-LES-Q)</a:t>
            </a:r>
            <a:r>
              <a:rPr lang="en-IN" sz="2800" b="1" dirty="0" smtClean="0"/>
              <a:t>. Self-report measure that enables investigators obtain sensitive measures of  degree of enjoyment &amp; satisfaction experienced by subjects in various areas of daily functioning. </a:t>
            </a:r>
            <a:endParaRPr lang="en-US" sz="2800" b="1" dirty="0" smtClean="0"/>
          </a:p>
          <a:p>
            <a:pPr algn="just"/>
            <a:endParaRPr lang="en-US" sz="3200" b="1" dirty="0" smtClean="0">
              <a:solidFill>
                <a:srgbClr val="0000FF"/>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1295401"/>
          </a:xfrm>
          <a:solidFill>
            <a:srgbClr val="C00000"/>
          </a:solidFill>
        </p:spPr>
        <p:txBody>
          <a:bodyPr/>
          <a:lstStyle/>
          <a:p>
            <a:r>
              <a:rPr lang="en-US" b="1" dirty="0" smtClean="0">
                <a:solidFill>
                  <a:srgbClr val="FFFF00"/>
                </a:solidFill>
              </a:rPr>
              <a:t>PREVIEW</a:t>
            </a:r>
            <a:endParaRPr lang="en-US" b="1" dirty="0">
              <a:solidFill>
                <a:srgbClr val="FFFF00"/>
              </a:solidFill>
            </a:endParaRPr>
          </a:p>
        </p:txBody>
      </p:sp>
      <p:sp>
        <p:nvSpPr>
          <p:cNvPr id="3" name="TextBox 2"/>
          <p:cNvSpPr txBox="1"/>
          <p:nvPr/>
        </p:nvSpPr>
        <p:spPr>
          <a:xfrm>
            <a:off x="1295400" y="2438400"/>
            <a:ext cx="990600" cy="369332"/>
          </a:xfrm>
          <a:prstGeom prst="rect">
            <a:avLst/>
          </a:prstGeom>
          <a:noFill/>
        </p:spPr>
        <p:txBody>
          <a:bodyPr wrap="square" rtlCol="0">
            <a:spAutoFit/>
          </a:bodyPr>
          <a:lstStyle/>
          <a:p>
            <a:endParaRPr lang="en-US" dirty="0"/>
          </a:p>
        </p:txBody>
      </p:sp>
      <p:sp>
        <p:nvSpPr>
          <p:cNvPr id="4" name="TextBox 3"/>
          <p:cNvSpPr txBox="1"/>
          <p:nvPr/>
        </p:nvSpPr>
        <p:spPr>
          <a:xfrm>
            <a:off x="381000" y="2514600"/>
            <a:ext cx="8382000" cy="1754326"/>
          </a:xfrm>
          <a:prstGeom prst="rect">
            <a:avLst/>
          </a:prstGeom>
          <a:noFill/>
        </p:spPr>
        <p:txBody>
          <a:bodyPr wrap="square" rtlCol="0">
            <a:spAutoFit/>
          </a:bodyPr>
          <a:lstStyle/>
          <a:p>
            <a:pPr>
              <a:buFont typeface="Wingdings" pitchFamily="2" charset="2"/>
              <a:buChar char="Ø"/>
            </a:pPr>
            <a:r>
              <a:rPr lang="en-US" sz="3600" b="1" dirty="0" smtClean="0"/>
              <a:t>	Part 1 : Internship Report</a:t>
            </a:r>
          </a:p>
          <a:p>
            <a:endParaRPr lang="en-US" sz="3600" b="1" dirty="0" smtClean="0"/>
          </a:p>
          <a:p>
            <a:pPr>
              <a:buFont typeface="Wingdings" pitchFamily="2" charset="2"/>
              <a:buChar char="Ø"/>
            </a:pPr>
            <a:r>
              <a:rPr lang="en-US" sz="3600" b="1" dirty="0" smtClean="0">
                <a:solidFill>
                  <a:srgbClr val="0000FF"/>
                </a:solidFill>
              </a:rPr>
              <a:t>	Part 2 : Dissertation Project Report</a:t>
            </a:r>
            <a:endParaRPr lang="en-US" sz="3600" b="1" dirty="0">
              <a:solidFill>
                <a:srgbClr val="0000FF"/>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1066801"/>
          </a:xfrm>
          <a:solidFill>
            <a:srgbClr val="C00000"/>
          </a:solidFill>
        </p:spPr>
        <p:txBody>
          <a:bodyPr/>
          <a:lstStyle/>
          <a:p>
            <a:r>
              <a:rPr lang="en-US" b="1" dirty="0" smtClean="0">
                <a:solidFill>
                  <a:srgbClr val="FFFF00"/>
                </a:solidFill>
              </a:rPr>
              <a:t>CONDUCT OF STUDY</a:t>
            </a:r>
            <a:endParaRPr lang="en-US" b="1" dirty="0">
              <a:solidFill>
                <a:srgbClr val="FFFF00"/>
              </a:solidFill>
            </a:endParaRPr>
          </a:p>
        </p:txBody>
      </p:sp>
      <p:sp>
        <p:nvSpPr>
          <p:cNvPr id="3" name="TextBox 2"/>
          <p:cNvSpPr txBox="1"/>
          <p:nvPr/>
        </p:nvSpPr>
        <p:spPr>
          <a:xfrm>
            <a:off x="1295400" y="2438400"/>
            <a:ext cx="990600" cy="369332"/>
          </a:xfrm>
          <a:prstGeom prst="rect">
            <a:avLst/>
          </a:prstGeom>
          <a:noFill/>
        </p:spPr>
        <p:txBody>
          <a:bodyPr wrap="square" rtlCol="0">
            <a:spAutoFit/>
          </a:bodyPr>
          <a:lstStyle/>
          <a:p>
            <a:endParaRPr lang="en-US" dirty="0"/>
          </a:p>
        </p:txBody>
      </p:sp>
      <p:sp>
        <p:nvSpPr>
          <p:cNvPr id="4" name="TextBox 3"/>
          <p:cNvSpPr txBox="1"/>
          <p:nvPr/>
        </p:nvSpPr>
        <p:spPr>
          <a:xfrm>
            <a:off x="0" y="990600"/>
            <a:ext cx="9144000" cy="5693866"/>
          </a:xfrm>
          <a:prstGeom prst="rect">
            <a:avLst/>
          </a:prstGeom>
          <a:noFill/>
        </p:spPr>
        <p:txBody>
          <a:bodyPr wrap="square" rtlCol="0">
            <a:spAutoFit/>
          </a:bodyPr>
          <a:lstStyle/>
          <a:p>
            <a:pPr algn="just">
              <a:buFont typeface="Wingdings" pitchFamily="2" charset="2"/>
              <a:buChar char="Ø"/>
            </a:pPr>
            <a:r>
              <a:rPr lang="en-IN" sz="2800" b="1" dirty="0" smtClean="0"/>
              <a:t>	</a:t>
            </a:r>
            <a:r>
              <a:rPr lang="en-IN" sz="2800" b="1" u="sng" dirty="0" smtClean="0"/>
              <a:t>Familiarisation with Existing Organisation, Strength, Functioning &amp; Systems of the Destitute Home</a:t>
            </a:r>
            <a:r>
              <a:rPr lang="en-IN" sz="2800" b="1" dirty="0" smtClean="0"/>
              <a:t>.	By  regular visits during which systematic observation &amp; purposeful interactions carried out with inmates &amp; staff. Following observations made :</a:t>
            </a:r>
            <a:endParaRPr lang="en-IN" sz="2800" b="1" u="sng" dirty="0" smtClean="0"/>
          </a:p>
          <a:p>
            <a:pPr lvl="1" algn="just">
              <a:buFont typeface="Wingdings" pitchFamily="2" charset="2"/>
              <a:buChar char="ü"/>
            </a:pPr>
            <a:r>
              <a:rPr lang="en-IN" sz="2800" b="1" dirty="0" smtClean="0">
                <a:solidFill>
                  <a:srgbClr val="0000FF"/>
                </a:solidFill>
              </a:rPr>
              <a:t>	Overcrowding, lack of space</a:t>
            </a:r>
          </a:p>
          <a:p>
            <a:pPr lvl="1" algn="just">
              <a:buFont typeface="Wingdings" pitchFamily="2" charset="2"/>
              <a:buChar char="ü"/>
            </a:pPr>
            <a:r>
              <a:rPr lang="en-IN" sz="2800" b="1" dirty="0" smtClean="0"/>
              <a:t>  06 shelters(02 for females) houses nearly 450 inmates, whereas capacity of 250 only</a:t>
            </a:r>
          </a:p>
          <a:p>
            <a:pPr lvl="1" algn="just">
              <a:buFont typeface="Wingdings" pitchFamily="2" charset="2"/>
              <a:buChar char="ü"/>
            </a:pPr>
            <a:r>
              <a:rPr lang="en-IN" sz="2800" b="1" dirty="0" smtClean="0">
                <a:solidFill>
                  <a:srgbClr val="0000FF"/>
                </a:solidFill>
              </a:rPr>
              <a:t>  No system of </a:t>
            </a:r>
            <a:r>
              <a:rPr lang="en-IN" sz="2800" b="1" dirty="0" smtClean="0">
                <a:solidFill>
                  <a:srgbClr val="0000FF"/>
                </a:solidFill>
              </a:rPr>
              <a:t>allotting </a:t>
            </a:r>
            <a:r>
              <a:rPr lang="en-IN" sz="2800" b="1" dirty="0" smtClean="0">
                <a:solidFill>
                  <a:srgbClr val="0000FF"/>
                </a:solidFill>
              </a:rPr>
              <a:t>shelters, no SOPs, no planned routine</a:t>
            </a:r>
          </a:p>
          <a:p>
            <a:pPr lvl="1" algn="just">
              <a:buFont typeface="Wingdings" pitchFamily="2" charset="2"/>
              <a:buChar char="ü"/>
            </a:pPr>
            <a:r>
              <a:rPr lang="en-IN" sz="2800" b="1" dirty="0" smtClean="0"/>
              <a:t>  Inadequate details available about inmates</a:t>
            </a:r>
          </a:p>
          <a:p>
            <a:pPr lvl="1" algn="just">
              <a:buFont typeface="Wingdings" pitchFamily="2" charset="2"/>
              <a:buChar char="ü"/>
            </a:pPr>
            <a:r>
              <a:rPr lang="en-IN" sz="2800" b="1" dirty="0" smtClean="0">
                <a:solidFill>
                  <a:srgbClr val="0000FF"/>
                </a:solidFill>
              </a:rPr>
              <a:t>  Inadequate trained staff</a:t>
            </a:r>
          </a:p>
          <a:p>
            <a:pPr lvl="1" algn="just">
              <a:buFont typeface="Wingdings" pitchFamily="2" charset="2"/>
              <a:buChar char="ü"/>
            </a:pPr>
            <a:r>
              <a:rPr lang="en-IN" sz="2800" b="1" dirty="0" smtClean="0"/>
              <a:t>   No training, regular behaviour therapy</a:t>
            </a:r>
            <a:endParaRPr lang="en-US" sz="2800" b="1" dirty="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1066801"/>
          </a:xfrm>
          <a:solidFill>
            <a:srgbClr val="C00000"/>
          </a:solidFill>
        </p:spPr>
        <p:txBody>
          <a:bodyPr/>
          <a:lstStyle/>
          <a:p>
            <a:r>
              <a:rPr lang="en-US" b="1" dirty="0" smtClean="0">
                <a:solidFill>
                  <a:srgbClr val="FFFF00"/>
                </a:solidFill>
              </a:rPr>
              <a:t>CONDUCT OF STUDY(Contd..)</a:t>
            </a:r>
            <a:endParaRPr lang="en-US" b="1" dirty="0">
              <a:solidFill>
                <a:srgbClr val="FFFF00"/>
              </a:solidFill>
            </a:endParaRPr>
          </a:p>
        </p:txBody>
      </p:sp>
      <p:sp>
        <p:nvSpPr>
          <p:cNvPr id="3" name="TextBox 2"/>
          <p:cNvSpPr txBox="1"/>
          <p:nvPr/>
        </p:nvSpPr>
        <p:spPr>
          <a:xfrm>
            <a:off x="1295400" y="2438400"/>
            <a:ext cx="990600" cy="369332"/>
          </a:xfrm>
          <a:prstGeom prst="rect">
            <a:avLst/>
          </a:prstGeom>
          <a:noFill/>
        </p:spPr>
        <p:txBody>
          <a:bodyPr wrap="square" rtlCol="0">
            <a:spAutoFit/>
          </a:bodyPr>
          <a:lstStyle/>
          <a:p>
            <a:endParaRPr lang="en-US" dirty="0"/>
          </a:p>
        </p:txBody>
      </p:sp>
      <p:sp>
        <p:nvSpPr>
          <p:cNvPr id="4" name="TextBox 3"/>
          <p:cNvSpPr txBox="1"/>
          <p:nvPr/>
        </p:nvSpPr>
        <p:spPr>
          <a:xfrm>
            <a:off x="0" y="1066800"/>
            <a:ext cx="9144000" cy="4832092"/>
          </a:xfrm>
          <a:prstGeom prst="rect">
            <a:avLst/>
          </a:prstGeom>
          <a:noFill/>
        </p:spPr>
        <p:txBody>
          <a:bodyPr wrap="square" rtlCol="0">
            <a:spAutoFit/>
          </a:bodyPr>
          <a:lstStyle/>
          <a:p>
            <a:pPr algn="just">
              <a:buFont typeface="Wingdings" pitchFamily="2" charset="2"/>
              <a:buChar char="Ø"/>
            </a:pPr>
            <a:r>
              <a:rPr lang="en-IN" sz="2800" b="1" dirty="0" smtClean="0"/>
              <a:t>   </a:t>
            </a:r>
            <a:r>
              <a:rPr lang="en-IN" sz="2800" b="1" u="sng" dirty="0" smtClean="0"/>
              <a:t>Study and Classification of Inmates based on their Mental Health using Standard Tools</a:t>
            </a:r>
            <a:r>
              <a:rPr lang="en-IN" sz="2800" dirty="0" smtClean="0"/>
              <a:t>:</a:t>
            </a:r>
            <a:endParaRPr lang="en-US" sz="2800" dirty="0" smtClean="0"/>
          </a:p>
          <a:p>
            <a:pPr algn="just"/>
            <a:endParaRPr lang="en-IN" sz="2800" b="1" u="sng" dirty="0" smtClean="0"/>
          </a:p>
          <a:p>
            <a:pPr lvl="1" algn="just">
              <a:buFont typeface="Wingdings" pitchFamily="2" charset="2"/>
              <a:buChar char="ü"/>
            </a:pPr>
            <a:r>
              <a:rPr lang="en-IN" sz="2800" b="1" dirty="0" smtClean="0">
                <a:solidFill>
                  <a:srgbClr val="0000FF"/>
                </a:solidFill>
              </a:rPr>
              <a:t>	</a:t>
            </a:r>
            <a:r>
              <a:rPr lang="en-IN" sz="2800" b="1" u="sng" dirty="0" smtClean="0">
                <a:solidFill>
                  <a:srgbClr val="0000FF"/>
                </a:solidFill>
              </a:rPr>
              <a:t>Inclusion/ Exclusion Criteria</a:t>
            </a:r>
            <a:r>
              <a:rPr lang="en-IN" sz="2800" b="1" dirty="0" smtClean="0">
                <a:solidFill>
                  <a:srgbClr val="0000FF"/>
                </a:solidFill>
              </a:rPr>
              <a:t>. All inmates with apparent &amp; reported mental illness included. 237 inmates fulfilled the criteria  </a:t>
            </a:r>
          </a:p>
          <a:p>
            <a:pPr lvl="1" algn="just">
              <a:buFont typeface="Wingdings" pitchFamily="2" charset="2"/>
              <a:buChar char="ü"/>
            </a:pPr>
            <a:r>
              <a:rPr lang="en-IN" sz="2800" b="1" dirty="0" smtClean="0"/>
              <a:t>  Tools M.I.N.I. &amp; Q-LES-Q used to classify the inmates based on their mental health</a:t>
            </a:r>
          </a:p>
          <a:p>
            <a:pPr algn="just">
              <a:buFont typeface="Wingdings" pitchFamily="2" charset="2"/>
              <a:buChar char="Ø"/>
            </a:pPr>
            <a:r>
              <a:rPr lang="en-IN" sz="2800" b="1" dirty="0" smtClean="0">
                <a:solidFill>
                  <a:srgbClr val="0000FF"/>
                </a:solidFill>
              </a:rPr>
              <a:t>  FGDs &amp; Interviews with employees/ staff</a:t>
            </a:r>
          </a:p>
          <a:p>
            <a:pPr algn="just">
              <a:buFont typeface="Wingdings" pitchFamily="2" charset="2"/>
              <a:buChar char="Ø"/>
            </a:pPr>
            <a:r>
              <a:rPr lang="en-IN" sz="2800" b="1" dirty="0" smtClean="0"/>
              <a:t>  Classification was done to arrive at requisite treatment &amp; activity plan for different categories of inmates</a:t>
            </a:r>
            <a:endParaRPr lang="en-US" sz="2800" b="1"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416175"/>
            <a:ext cx="9144000" cy="1470025"/>
          </a:xfrm>
          <a:solidFill>
            <a:srgbClr val="C00000"/>
          </a:solidFill>
        </p:spPr>
        <p:txBody>
          <a:bodyPr/>
          <a:lstStyle/>
          <a:p>
            <a:r>
              <a:rPr lang="en-US" b="1" dirty="0" smtClean="0">
                <a:solidFill>
                  <a:srgbClr val="FFFF00"/>
                </a:solidFill>
              </a:rPr>
              <a:t>FINDINGS</a:t>
            </a:r>
            <a:endParaRPr lang="en-US" b="1" dirty="0">
              <a:solidFill>
                <a:srgbClr val="FFFF00"/>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1066801"/>
          </a:xfrm>
          <a:solidFill>
            <a:srgbClr val="C00000"/>
          </a:solidFill>
        </p:spPr>
        <p:txBody>
          <a:bodyPr/>
          <a:lstStyle/>
          <a:p>
            <a:r>
              <a:rPr lang="en-US" b="1" dirty="0" smtClean="0">
                <a:solidFill>
                  <a:srgbClr val="FFFF00"/>
                </a:solidFill>
              </a:rPr>
              <a:t>FINDINGS</a:t>
            </a:r>
            <a:endParaRPr lang="en-US" b="1" dirty="0">
              <a:solidFill>
                <a:srgbClr val="FFFF00"/>
              </a:solidFill>
            </a:endParaRPr>
          </a:p>
        </p:txBody>
      </p:sp>
      <p:sp>
        <p:nvSpPr>
          <p:cNvPr id="3" name="TextBox 2"/>
          <p:cNvSpPr txBox="1"/>
          <p:nvPr/>
        </p:nvSpPr>
        <p:spPr>
          <a:xfrm>
            <a:off x="1295400" y="2438400"/>
            <a:ext cx="990600" cy="369332"/>
          </a:xfrm>
          <a:prstGeom prst="rect">
            <a:avLst/>
          </a:prstGeom>
          <a:noFill/>
        </p:spPr>
        <p:txBody>
          <a:bodyPr wrap="square" rtlCol="0">
            <a:spAutoFit/>
          </a:bodyPr>
          <a:lstStyle/>
          <a:p>
            <a:endParaRPr lang="en-US" dirty="0"/>
          </a:p>
        </p:txBody>
      </p:sp>
      <p:sp>
        <p:nvSpPr>
          <p:cNvPr id="4" name="TextBox 3"/>
          <p:cNvSpPr txBox="1"/>
          <p:nvPr/>
        </p:nvSpPr>
        <p:spPr>
          <a:xfrm>
            <a:off x="0" y="1066800"/>
            <a:ext cx="9144000" cy="6124754"/>
          </a:xfrm>
          <a:prstGeom prst="rect">
            <a:avLst/>
          </a:prstGeom>
          <a:noFill/>
        </p:spPr>
        <p:txBody>
          <a:bodyPr wrap="square" rtlCol="0">
            <a:spAutoFit/>
          </a:bodyPr>
          <a:lstStyle/>
          <a:p>
            <a:pPr algn="just">
              <a:buFont typeface="Wingdings" pitchFamily="2" charset="2"/>
              <a:buChar char="Ø"/>
            </a:pPr>
            <a:r>
              <a:rPr lang="en-IN" sz="2800" b="1" dirty="0" smtClean="0"/>
              <a:t>	</a:t>
            </a:r>
            <a:r>
              <a:rPr lang="en-IN" sz="2800" b="1" u="sng" dirty="0" smtClean="0"/>
              <a:t>Impressions &amp; Experiences of Staff (Visiting Psychiatrist, Nursing Staff &amp; Other Employees) in Management of Mentally Ill Inmates</a:t>
            </a:r>
            <a:r>
              <a:rPr lang="en-IN" sz="2800" b="1" dirty="0" smtClean="0"/>
              <a:t>:</a:t>
            </a:r>
            <a:endParaRPr lang="en-IN" sz="2800" b="1" u="sng" dirty="0" smtClean="0"/>
          </a:p>
          <a:p>
            <a:pPr lvl="1" algn="just">
              <a:buFont typeface="Wingdings" pitchFamily="2" charset="2"/>
              <a:buChar char="ü"/>
            </a:pPr>
            <a:r>
              <a:rPr lang="en-IN" sz="2800" dirty="0" smtClean="0">
                <a:solidFill>
                  <a:srgbClr val="0000FF"/>
                </a:solidFill>
              </a:rPr>
              <a:t> </a:t>
            </a:r>
            <a:r>
              <a:rPr lang="en-IN" sz="2800" b="1" dirty="0" smtClean="0">
                <a:solidFill>
                  <a:srgbClr val="0000FF"/>
                </a:solidFill>
              </a:rPr>
              <a:t>Relatives of these patients not available</a:t>
            </a:r>
          </a:p>
          <a:p>
            <a:pPr lvl="1" algn="just">
              <a:buFont typeface="Wingdings" pitchFamily="2" charset="2"/>
              <a:buChar char="ü"/>
            </a:pPr>
            <a:r>
              <a:rPr lang="en-IN" sz="2800" b="1" dirty="0" smtClean="0"/>
              <a:t> Inadequate history of present illness, proper diagnosis </a:t>
            </a:r>
            <a:r>
              <a:rPr lang="en-IN" sz="2800" b="1" dirty="0" smtClean="0"/>
              <a:t>difficult as </a:t>
            </a:r>
            <a:r>
              <a:rPr lang="en-IN" sz="2800" b="1" dirty="0" smtClean="0"/>
              <a:t>duration &amp; extent of existing illness not clear</a:t>
            </a:r>
          </a:p>
          <a:p>
            <a:pPr lvl="1" algn="just">
              <a:buFont typeface="Wingdings" pitchFamily="2" charset="2"/>
              <a:buChar char="ü"/>
            </a:pPr>
            <a:r>
              <a:rPr lang="en-IN" sz="2800" b="1" dirty="0" smtClean="0">
                <a:solidFill>
                  <a:srgbClr val="0000FF"/>
                </a:solidFill>
              </a:rPr>
              <a:t> Mental retardation prevalent among many inmates &amp; they were poor responders to instructions as well as drugs </a:t>
            </a:r>
          </a:p>
          <a:p>
            <a:pPr lvl="1" algn="just">
              <a:buFont typeface="Wingdings" pitchFamily="2" charset="2"/>
              <a:buChar char="ü"/>
            </a:pPr>
            <a:r>
              <a:rPr lang="en-IN" sz="2800" b="1" dirty="0" smtClean="0"/>
              <a:t>Staff considered them as requiring special attention &amp; extra time as compared to other patients without mental illness; they have longer duration of stay </a:t>
            </a:r>
            <a:r>
              <a:rPr lang="en-IN" sz="2800" b="1" dirty="0" smtClean="0"/>
              <a:t>&amp; </a:t>
            </a:r>
            <a:r>
              <a:rPr lang="en-IN" sz="2800" b="1" dirty="0" smtClean="0"/>
              <a:t>that they created disturbance during night time</a:t>
            </a:r>
            <a:endParaRPr lang="en-US" sz="2800" b="1" dirty="0" smtClean="0"/>
          </a:p>
          <a:p>
            <a:pPr lvl="1" algn="just">
              <a:buFont typeface="Wingdings" pitchFamily="2" charset="2"/>
              <a:buChar char="ü"/>
            </a:pPr>
            <a:endParaRPr lang="en-US" sz="2800" b="1" dirty="0" smtClean="0">
              <a:solidFill>
                <a:srgbClr val="0000FF"/>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1066801"/>
          </a:xfrm>
          <a:solidFill>
            <a:srgbClr val="C00000"/>
          </a:solidFill>
        </p:spPr>
        <p:txBody>
          <a:bodyPr/>
          <a:lstStyle/>
          <a:p>
            <a:r>
              <a:rPr lang="en-US" b="1" dirty="0" smtClean="0">
                <a:solidFill>
                  <a:srgbClr val="FFFF00"/>
                </a:solidFill>
              </a:rPr>
              <a:t>FINDINGS(Contd..)</a:t>
            </a:r>
            <a:endParaRPr lang="en-US" b="1" dirty="0">
              <a:solidFill>
                <a:srgbClr val="FFFF00"/>
              </a:solidFill>
            </a:endParaRPr>
          </a:p>
        </p:txBody>
      </p:sp>
      <p:sp>
        <p:nvSpPr>
          <p:cNvPr id="3" name="TextBox 2"/>
          <p:cNvSpPr txBox="1"/>
          <p:nvPr/>
        </p:nvSpPr>
        <p:spPr>
          <a:xfrm>
            <a:off x="1295400" y="2438400"/>
            <a:ext cx="990600" cy="369332"/>
          </a:xfrm>
          <a:prstGeom prst="rect">
            <a:avLst/>
          </a:prstGeom>
          <a:noFill/>
        </p:spPr>
        <p:txBody>
          <a:bodyPr wrap="square" rtlCol="0">
            <a:spAutoFit/>
          </a:bodyPr>
          <a:lstStyle/>
          <a:p>
            <a:endParaRPr lang="en-US" dirty="0"/>
          </a:p>
        </p:txBody>
      </p:sp>
      <p:sp>
        <p:nvSpPr>
          <p:cNvPr id="4" name="TextBox 3"/>
          <p:cNvSpPr txBox="1"/>
          <p:nvPr/>
        </p:nvSpPr>
        <p:spPr>
          <a:xfrm>
            <a:off x="0" y="1066800"/>
            <a:ext cx="9144000" cy="5693866"/>
          </a:xfrm>
          <a:prstGeom prst="rect">
            <a:avLst/>
          </a:prstGeom>
          <a:noFill/>
        </p:spPr>
        <p:txBody>
          <a:bodyPr wrap="square" rtlCol="0">
            <a:spAutoFit/>
          </a:bodyPr>
          <a:lstStyle/>
          <a:p>
            <a:pPr algn="just">
              <a:buFont typeface="Wingdings" pitchFamily="2" charset="2"/>
              <a:buChar char="Ø"/>
            </a:pPr>
            <a:r>
              <a:rPr lang="en-IN" sz="2800" b="1" dirty="0" smtClean="0"/>
              <a:t>	</a:t>
            </a:r>
            <a:r>
              <a:rPr lang="en-IN" sz="2800" b="1" u="sng" dirty="0" smtClean="0"/>
              <a:t>Impressions &amp; Experiences of Staff (Visiting Psychiatrist, Nursing Staff &amp; Other Employees) in Management of Mentally Ill Inmates(Contd</a:t>
            </a:r>
            <a:r>
              <a:rPr lang="en-IN" sz="2800" b="1" u="sng" dirty="0" smtClean="0"/>
              <a:t>..)</a:t>
            </a:r>
            <a:r>
              <a:rPr lang="en-IN" sz="2800" b="1" dirty="0" smtClean="0"/>
              <a:t>:</a:t>
            </a:r>
          </a:p>
          <a:p>
            <a:pPr algn="just"/>
            <a:endParaRPr lang="en-IN" sz="2800" b="1" u="sng" dirty="0" smtClean="0"/>
          </a:p>
          <a:p>
            <a:pPr lvl="1" algn="just">
              <a:buFont typeface="Wingdings" pitchFamily="2" charset="2"/>
              <a:buChar char="ü"/>
            </a:pPr>
            <a:r>
              <a:rPr lang="en-IN" sz="2800" b="1" dirty="0" smtClean="0">
                <a:solidFill>
                  <a:srgbClr val="0000FF"/>
                </a:solidFill>
              </a:rPr>
              <a:t>Possible reasons for these patients ending up in  destitute home were worsening of illness, running away tendency &amp; physical, verbal abuse by relatives as main reasons as well as abandonment by  relatives due to their inability to provide them requisite care, time &amp; </a:t>
            </a:r>
            <a:r>
              <a:rPr lang="en-IN" sz="2800" b="1" dirty="0" smtClean="0">
                <a:solidFill>
                  <a:srgbClr val="0000FF"/>
                </a:solidFill>
              </a:rPr>
              <a:t>money</a:t>
            </a:r>
          </a:p>
          <a:p>
            <a:pPr lvl="1" algn="just"/>
            <a:endParaRPr lang="en-IN" sz="2800" b="1" dirty="0" smtClean="0">
              <a:solidFill>
                <a:srgbClr val="0000FF"/>
              </a:solidFill>
            </a:endParaRPr>
          </a:p>
          <a:p>
            <a:pPr lvl="1" algn="just">
              <a:buFont typeface="Wingdings" pitchFamily="2" charset="2"/>
              <a:buChar char="ü"/>
            </a:pPr>
            <a:r>
              <a:rPr lang="en-IN" sz="2800" b="1" dirty="0" smtClean="0"/>
              <a:t> Poor cognitive abilities, loss of sense of direction were also cited as additional possible causes</a:t>
            </a:r>
            <a:endParaRPr lang="en-US" sz="2800" b="1" dirty="0" smtClean="0"/>
          </a:p>
          <a:p>
            <a:pPr lvl="1" algn="just">
              <a:buFont typeface="Wingdings" pitchFamily="2" charset="2"/>
              <a:buChar char="ü"/>
            </a:pPr>
            <a:endParaRPr lang="en-US" sz="2800" b="1" dirty="0" smtClean="0">
              <a:solidFill>
                <a:srgbClr val="0000FF"/>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1066801"/>
          </a:xfrm>
          <a:solidFill>
            <a:srgbClr val="C00000"/>
          </a:solidFill>
        </p:spPr>
        <p:txBody>
          <a:bodyPr/>
          <a:lstStyle/>
          <a:p>
            <a:r>
              <a:rPr lang="en-US" b="1" dirty="0" smtClean="0">
                <a:solidFill>
                  <a:srgbClr val="FFFF00"/>
                </a:solidFill>
              </a:rPr>
              <a:t>FINDINGS(Contd..)</a:t>
            </a:r>
            <a:endParaRPr lang="en-US" b="1" dirty="0">
              <a:solidFill>
                <a:srgbClr val="FFFF00"/>
              </a:solidFill>
            </a:endParaRPr>
          </a:p>
        </p:txBody>
      </p:sp>
      <p:sp>
        <p:nvSpPr>
          <p:cNvPr id="3" name="TextBox 2"/>
          <p:cNvSpPr txBox="1"/>
          <p:nvPr/>
        </p:nvSpPr>
        <p:spPr>
          <a:xfrm>
            <a:off x="1295400" y="2438400"/>
            <a:ext cx="990600" cy="369332"/>
          </a:xfrm>
          <a:prstGeom prst="rect">
            <a:avLst/>
          </a:prstGeom>
          <a:noFill/>
        </p:spPr>
        <p:txBody>
          <a:bodyPr wrap="square" rtlCol="0">
            <a:spAutoFit/>
          </a:bodyPr>
          <a:lstStyle/>
          <a:p>
            <a:endParaRPr lang="en-US" dirty="0"/>
          </a:p>
        </p:txBody>
      </p:sp>
      <p:sp>
        <p:nvSpPr>
          <p:cNvPr id="4" name="TextBox 3"/>
          <p:cNvSpPr txBox="1"/>
          <p:nvPr/>
        </p:nvSpPr>
        <p:spPr>
          <a:xfrm>
            <a:off x="0" y="1066800"/>
            <a:ext cx="9144000" cy="5693866"/>
          </a:xfrm>
          <a:prstGeom prst="rect">
            <a:avLst/>
          </a:prstGeom>
          <a:noFill/>
        </p:spPr>
        <p:txBody>
          <a:bodyPr wrap="square" rtlCol="0">
            <a:spAutoFit/>
          </a:bodyPr>
          <a:lstStyle/>
          <a:p>
            <a:pPr algn="just">
              <a:buFont typeface="Wingdings" pitchFamily="2" charset="2"/>
              <a:buChar char="Ø"/>
            </a:pPr>
            <a:r>
              <a:rPr lang="en-IN" sz="2400" b="1" dirty="0" smtClean="0"/>
              <a:t>   </a:t>
            </a:r>
            <a:r>
              <a:rPr lang="en-IN" sz="2800" b="1" u="sng" dirty="0" smtClean="0"/>
              <a:t>Challenges faced by Staff</a:t>
            </a:r>
            <a:r>
              <a:rPr lang="en-IN" sz="2800" b="1" dirty="0" smtClean="0"/>
              <a:t>:</a:t>
            </a:r>
            <a:endParaRPr lang="en-IN" sz="2800" b="1" u="sng" dirty="0" smtClean="0"/>
          </a:p>
          <a:p>
            <a:pPr lvl="1" algn="just">
              <a:buFont typeface="Wingdings" pitchFamily="2" charset="2"/>
              <a:buChar char="ü"/>
            </a:pPr>
            <a:r>
              <a:rPr lang="en-IN" sz="2800" b="1" dirty="0" smtClean="0">
                <a:solidFill>
                  <a:srgbClr val="0000FF"/>
                </a:solidFill>
              </a:rPr>
              <a:t>Communication problem, at times due to language issue </a:t>
            </a:r>
          </a:p>
          <a:p>
            <a:pPr lvl="1" algn="just">
              <a:buFont typeface="Wingdings" pitchFamily="2" charset="2"/>
              <a:buChar char="ü"/>
            </a:pPr>
            <a:r>
              <a:rPr lang="en-IN" sz="2800" b="1" dirty="0" smtClean="0"/>
              <a:t>In the process of rehabilitation, relatives were unwilling to take them back </a:t>
            </a:r>
          </a:p>
          <a:p>
            <a:pPr lvl="1" algn="just">
              <a:buFont typeface="Wingdings" pitchFamily="2" charset="2"/>
              <a:buChar char="ü"/>
            </a:pPr>
            <a:r>
              <a:rPr lang="en-IN" sz="2800" b="1" dirty="0" smtClean="0">
                <a:solidFill>
                  <a:srgbClr val="0000FF"/>
                </a:solidFill>
              </a:rPr>
              <a:t>Difficulty in management of medically ills as emergency medical services not available </a:t>
            </a:r>
          </a:p>
          <a:p>
            <a:pPr lvl="1" algn="just">
              <a:buFont typeface="Wingdings" pitchFamily="2" charset="2"/>
              <a:buChar char="ü"/>
            </a:pPr>
            <a:r>
              <a:rPr lang="en-IN" sz="2800" b="1" dirty="0" smtClean="0"/>
              <a:t> Inadequate, untrained nursing staff &amp; ward attendants</a:t>
            </a:r>
          </a:p>
          <a:p>
            <a:pPr lvl="1" algn="just">
              <a:buFont typeface="Wingdings" pitchFamily="2" charset="2"/>
              <a:buChar char="ü"/>
            </a:pPr>
            <a:r>
              <a:rPr lang="en-IN" sz="2800" b="1" dirty="0" smtClean="0">
                <a:solidFill>
                  <a:srgbClr val="0000FF"/>
                </a:solidFill>
              </a:rPr>
              <a:t>Need of medication &amp; food under supervision, difficulty in maintaining hygiene, inappropriate behaviour like moving naked and danger of abuse by other inpatients</a:t>
            </a:r>
          </a:p>
          <a:p>
            <a:pPr lvl="1" algn="just">
              <a:buFont typeface="Wingdings" pitchFamily="2" charset="2"/>
              <a:buChar char="ü"/>
            </a:pPr>
            <a:r>
              <a:rPr lang="en-IN" sz="2800" b="1" dirty="0" smtClean="0"/>
              <a:t>The danger of spreading infections due to poor maintenance of hygiene &amp; shortage of space</a:t>
            </a:r>
            <a:endParaRPr lang="en-US" sz="2800" b="1" dirty="0" smtClean="0">
              <a:solidFill>
                <a:srgbClr val="0000FF"/>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1066801"/>
          </a:xfrm>
          <a:solidFill>
            <a:srgbClr val="C00000"/>
          </a:solidFill>
        </p:spPr>
        <p:txBody>
          <a:bodyPr/>
          <a:lstStyle/>
          <a:p>
            <a:r>
              <a:rPr lang="en-US" b="1" dirty="0" smtClean="0">
                <a:solidFill>
                  <a:srgbClr val="FFFF00"/>
                </a:solidFill>
              </a:rPr>
              <a:t>FINDINGS(Contd..)</a:t>
            </a:r>
            <a:endParaRPr lang="en-US" b="1" dirty="0">
              <a:solidFill>
                <a:srgbClr val="FFFF00"/>
              </a:solidFill>
            </a:endParaRPr>
          </a:p>
        </p:txBody>
      </p:sp>
      <p:sp>
        <p:nvSpPr>
          <p:cNvPr id="3" name="TextBox 2"/>
          <p:cNvSpPr txBox="1"/>
          <p:nvPr/>
        </p:nvSpPr>
        <p:spPr>
          <a:xfrm>
            <a:off x="1295400" y="2438400"/>
            <a:ext cx="990600" cy="369332"/>
          </a:xfrm>
          <a:prstGeom prst="rect">
            <a:avLst/>
          </a:prstGeom>
          <a:noFill/>
        </p:spPr>
        <p:txBody>
          <a:bodyPr wrap="square" rtlCol="0">
            <a:spAutoFit/>
          </a:bodyPr>
          <a:lstStyle/>
          <a:p>
            <a:endParaRPr lang="en-US" dirty="0"/>
          </a:p>
        </p:txBody>
      </p:sp>
      <p:sp>
        <p:nvSpPr>
          <p:cNvPr id="4" name="TextBox 3"/>
          <p:cNvSpPr txBox="1"/>
          <p:nvPr/>
        </p:nvSpPr>
        <p:spPr>
          <a:xfrm>
            <a:off x="0" y="1066800"/>
            <a:ext cx="9144000" cy="5693866"/>
          </a:xfrm>
          <a:prstGeom prst="rect">
            <a:avLst/>
          </a:prstGeom>
          <a:noFill/>
        </p:spPr>
        <p:txBody>
          <a:bodyPr wrap="square" rtlCol="0">
            <a:spAutoFit/>
          </a:bodyPr>
          <a:lstStyle/>
          <a:p>
            <a:pPr algn="just">
              <a:buFont typeface="Wingdings" pitchFamily="2" charset="2"/>
              <a:buChar char="Ø"/>
            </a:pPr>
            <a:r>
              <a:rPr lang="en-IN" sz="2800" b="1" dirty="0" smtClean="0"/>
              <a:t>   </a:t>
            </a:r>
            <a:r>
              <a:rPr lang="en-IN" sz="2800" b="1" u="sng" dirty="0" smtClean="0"/>
              <a:t>Gender Specific Mental Disorders</a:t>
            </a:r>
            <a:r>
              <a:rPr lang="en-IN" sz="2800" b="1" dirty="0" smtClean="0"/>
              <a:t>:</a:t>
            </a:r>
            <a:r>
              <a:rPr lang="en-IN" sz="2800" dirty="0" smtClean="0"/>
              <a:t> </a:t>
            </a:r>
            <a:r>
              <a:rPr lang="en-IN" sz="2800" b="1" dirty="0" smtClean="0"/>
              <a:t>Women are more affected by neurosis and depression related disorders, whereas, more men suffer from psychotic disorders like schizophrenia, bipolar disorder &amp; alcohol/ drug abuse</a:t>
            </a:r>
          </a:p>
          <a:p>
            <a:pPr algn="just">
              <a:buFont typeface="Wingdings" pitchFamily="2" charset="2"/>
              <a:buChar char="Ø"/>
            </a:pPr>
            <a:endParaRPr lang="en-IN" sz="2800" b="1" dirty="0" smtClean="0">
              <a:solidFill>
                <a:srgbClr val="0000FF"/>
              </a:solidFill>
            </a:endParaRPr>
          </a:p>
          <a:p>
            <a:pPr algn="just">
              <a:buFont typeface="Wingdings" pitchFamily="2" charset="2"/>
              <a:buChar char="Ø"/>
            </a:pPr>
            <a:r>
              <a:rPr lang="en-IN" sz="2800" b="1" dirty="0" smtClean="0">
                <a:solidFill>
                  <a:srgbClr val="0000FF"/>
                </a:solidFill>
              </a:rPr>
              <a:t>  </a:t>
            </a:r>
            <a:r>
              <a:rPr lang="en-IN" sz="2800" b="1" u="sng" dirty="0" smtClean="0">
                <a:solidFill>
                  <a:srgbClr val="0000FF"/>
                </a:solidFill>
              </a:rPr>
              <a:t>Treatment profile</a:t>
            </a:r>
            <a:r>
              <a:rPr lang="en-IN" sz="2800" b="1" dirty="0" smtClean="0">
                <a:solidFill>
                  <a:srgbClr val="0000FF"/>
                </a:solidFill>
              </a:rPr>
              <a:t>. Most commonly prescribed psychiatric medication were atypical antipsychotics (mostly </a:t>
            </a:r>
            <a:r>
              <a:rPr lang="en-IN" sz="2800" b="1" dirty="0" err="1" smtClean="0">
                <a:solidFill>
                  <a:srgbClr val="0000FF"/>
                </a:solidFill>
              </a:rPr>
              <a:t>risperidone</a:t>
            </a:r>
            <a:r>
              <a:rPr lang="en-IN" sz="2800" b="1" dirty="0" smtClean="0">
                <a:solidFill>
                  <a:srgbClr val="0000FF"/>
                </a:solidFill>
              </a:rPr>
              <a:t>). Mood stabilizers, mostly prescribed </a:t>
            </a:r>
            <a:r>
              <a:rPr lang="en-IN" sz="2800" b="1" dirty="0" err="1" smtClean="0">
                <a:solidFill>
                  <a:srgbClr val="0000FF"/>
                </a:solidFill>
              </a:rPr>
              <a:t>Valproate</a:t>
            </a:r>
            <a:r>
              <a:rPr lang="en-IN" sz="2800" b="1" dirty="0" smtClean="0">
                <a:solidFill>
                  <a:srgbClr val="0000FF"/>
                </a:solidFill>
              </a:rPr>
              <a:t>, were also given to patients. </a:t>
            </a:r>
            <a:r>
              <a:rPr lang="en-IN" sz="2800" b="1" dirty="0" err="1" smtClean="0">
                <a:solidFill>
                  <a:srgbClr val="0000FF"/>
                </a:solidFill>
              </a:rPr>
              <a:t>Clozapine</a:t>
            </a:r>
            <a:r>
              <a:rPr lang="en-IN" sz="2800" b="1" dirty="0" smtClean="0">
                <a:solidFill>
                  <a:srgbClr val="0000FF"/>
                </a:solidFill>
              </a:rPr>
              <a:t> was also prescribed to few patients. Besides medications, psychotherapy and counselling were recommended. Few volunteers visits ESF to do counselling</a:t>
            </a:r>
            <a:endParaRPr lang="en-IN" sz="2800" b="1" u="sng" dirty="0" smtClean="0">
              <a:solidFill>
                <a:srgbClr val="0000FF"/>
              </a:solidFill>
            </a:endParaRPr>
          </a:p>
          <a:p>
            <a:pPr lvl="1" algn="just"/>
            <a:endParaRPr lang="en-US" sz="2800" b="1" dirty="0" smtClean="0">
              <a:solidFill>
                <a:srgbClr val="0000FF"/>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1066801"/>
          </a:xfrm>
          <a:solidFill>
            <a:srgbClr val="C00000"/>
          </a:solidFill>
        </p:spPr>
        <p:txBody>
          <a:bodyPr/>
          <a:lstStyle/>
          <a:p>
            <a:r>
              <a:rPr lang="en-US" b="1" dirty="0" smtClean="0">
                <a:solidFill>
                  <a:srgbClr val="FFFF00"/>
                </a:solidFill>
              </a:rPr>
              <a:t>CLASSIFICATION OF INMATES</a:t>
            </a:r>
            <a:endParaRPr lang="en-US" b="1" dirty="0">
              <a:solidFill>
                <a:srgbClr val="FFFF00"/>
              </a:solidFill>
            </a:endParaRPr>
          </a:p>
        </p:txBody>
      </p:sp>
      <p:sp>
        <p:nvSpPr>
          <p:cNvPr id="3" name="TextBox 2"/>
          <p:cNvSpPr txBox="1"/>
          <p:nvPr/>
        </p:nvSpPr>
        <p:spPr>
          <a:xfrm>
            <a:off x="1295400" y="2438400"/>
            <a:ext cx="990600" cy="369332"/>
          </a:xfrm>
          <a:prstGeom prst="rect">
            <a:avLst/>
          </a:prstGeom>
          <a:noFill/>
        </p:spPr>
        <p:txBody>
          <a:bodyPr wrap="square" rtlCol="0">
            <a:spAutoFit/>
          </a:bodyPr>
          <a:lstStyle/>
          <a:p>
            <a:endParaRPr lang="en-US" dirty="0"/>
          </a:p>
        </p:txBody>
      </p:sp>
      <p:sp>
        <p:nvSpPr>
          <p:cNvPr id="4" name="TextBox 3"/>
          <p:cNvSpPr txBox="1"/>
          <p:nvPr/>
        </p:nvSpPr>
        <p:spPr>
          <a:xfrm>
            <a:off x="0" y="1066800"/>
            <a:ext cx="9144000" cy="5016758"/>
          </a:xfrm>
          <a:prstGeom prst="rect">
            <a:avLst/>
          </a:prstGeom>
          <a:noFill/>
        </p:spPr>
        <p:txBody>
          <a:bodyPr wrap="square" rtlCol="0">
            <a:spAutoFit/>
          </a:bodyPr>
          <a:lstStyle/>
          <a:p>
            <a:pPr algn="just">
              <a:buFont typeface="Wingdings" pitchFamily="2" charset="2"/>
              <a:buChar char="Ø"/>
            </a:pPr>
            <a:r>
              <a:rPr lang="en-IN" sz="2800" b="1" dirty="0" smtClean="0"/>
              <a:t>   </a:t>
            </a:r>
            <a:r>
              <a:rPr lang="en-IN" sz="2800" b="1" u="sng" dirty="0" smtClean="0"/>
              <a:t>Classification based on Psychological/ Mental Issues</a:t>
            </a:r>
            <a:r>
              <a:rPr lang="en-IN" sz="2800" b="1" dirty="0" smtClean="0"/>
              <a:t>:</a:t>
            </a:r>
            <a:endParaRPr lang="en-IN" sz="2800" b="1" u="sng" dirty="0" smtClean="0"/>
          </a:p>
          <a:p>
            <a:pPr lvl="1" algn="just">
              <a:buFont typeface="Wingdings" pitchFamily="2" charset="2"/>
              <a:buChar char="ü"/>
            </a:pPr>
            <a:r>
              <a:rPr lang="en-IN" sz="2800" dirty="0" smtClean="0">
                <a:solidFill>
                  <a:srgbClr val="0000FF"/>
                </a:solidFill>
              </a:rPr>
              <a:t>  </a:t>
            </a:r>
            <a:r>
              <a:rPr lang="en-IN" sz="2800" b="1" u="sng" dirty="0" smtClean="0">
                <a:solidFill>
                  <a:srgbClr val="0000FF"/>
                </a:solidFill>
              </a:rPr>
              <a:t>Psychosis cases</a:t>
            </a:r>
            <a:r>
              <a:rPr lang="en-IN" sz="4000" b="1" dirty="0" smtClean="0">
                <a:solidFill>
                  <a:srgbClr val="0000FF"/>
                </a:solidFill>
              </a:rPr>
              <a:t>.</a:t>
            </a:r>
            <a:r>
              <a:rPr lang="en-IN" sz="2800" b="1" dirty="0" smtClean="0">
                <a:solidFill>
                  <a:srgbClr val="0000FF"/>
                </a:solidFill>
              </a:rPr>
              <a:t>	Symptoms are delusions and hallucination, socially disruptive behaviour like aggression &amp; violence, loss of touch with reality, neglect of personal hygiene; e.g. Schizophrenia, organic psychosis  </a:t>
            </a:r>
          </a:p>
          <a:p>
            <a:pPr lvl="1" algn="just">
              <a:buFont typeface="Wingdings" pitchFamily="2" charset="2"/>
              <a:buChar char="ü"/>
            </a:pPr>
            <a:r>
              <a:rPr lang="en-IN" sz="2800" b="1" dirty="0" smtClean="0"/>
              <a:t> </a:t>
            </a:r>
            <a:r>
              <a:rPr lang="en-IN" sz="2800" b="1" u="sng" dirty="0" smtClean="0"/>
              <a:t>Neurosis cases</a:t>
            </a:r>
            <a:r>
              <a:rPr lang="en-IN" sz="2800" b="1" dirty="0" smtClean="0"/>
              <a:t>.	They have minor mental disorders with features like anxiety neurosis, phobias. Personality and behaviour are relatively preserved and not usually grossly disturbed. Contact with reality is preserved</a:t>
            </a:r>
          </a:p>
          <a:p>
            <a:pPr lvl="1" algn="just">
              <a:buFont typeface="Wingdings" pitchFamily="2" charset="2"/>
              <a:buChar char="ü"/>
            </a:pPr>
            <a:r>
              <a:rPr lang="en-IN" sz="2800" b="1" dirty="0" smtClean="0">
                <a:solidFill>
                  <a:srgbClr val="0000FF"/>
                </a:solidFill>
              </a:rPr>
              <a:t> Cases of mood disorders</a:t>
            </a:r>
          </a:p>
          <a:p>
            <a:pPr lvl="1" algn="just">
              <a:buFont typeface="Wingdings" pitchFamily="2" charset="2"/>
              <a:buChar char="ü"/>
            </a:pPr>
            <a:r>
              <a:rPr lang="en-IN" sz="2800" b="1" dirty="0" smtClean="0"/>
              <a:t> Cases of mental retardation</a:t>
            </a:r>
            <a:endParaRPr lang="en-US" sz="2800" b="1"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1066801"/>
          </a:xfrm>
          <a:solidFill>
            <a:srgbClr val="C00000"/>
          </a:solidFill>
        </p:spPr>
        <p:txBody>
          <a:bodyPr/>
          <a:lstStyle/>
          <a:p>
            <a:r>
              <a:rPr lang="en-US" b="1" dirty="0" smtClean="0">
                <a:solidFill>
                  <a:srgbClr val="FFFF00"/>
                </a:solidFill>
              </a:rPr>
              <a:t>CLASSIFICATION OF INMATES</a:t>
            </a:r>
            <a:endParaRPr lang="en-US" b="1" dirty="0">
              <a:solidFill>
                <a:srgbClr val="FFFF00"/>
              </a:solidFill>
            </a:endParaRPr>
          </a:p>
        </p:txBody>
      </p:sp>
      <p:sp>
        <p:nvSpPr>
          <p:cNvPr id="3" name="TextBox 2"/>
          <p:cNvSpPr txBox="1"/>
          <p:nvPr/>
        </p:nvSpPr>
        <p:spPr>
          <a:xfrm>
            <a:off x="1295400" y="2438400"/>
            <a:ext cx="990600" cy="369332"/>
          </a:xfrm>
          <a:prstGeom prst="rect">
            <a:avLst/>
          </a:prstGeom>
          <a:noFill/>
        </p:spPr>
        <p:txBody>
          <a:bodyPr wrap="square" rtlCol="0">
            <a:spAutoFit/>
          </a:bodyPr>
          <a:lstStyle/>
          <a:p>
            <a:endParaRPr lang="en-US" dirty="0"/>
          </a:p>
        </p:txBody>
      </p:sp>
      <p:sp>
        <p:nvSpPr>
          <p:cNvPr id="4" name="TextBox 3"/>
          <p:cNvSpPr txBox="1"/>
          <p:nvPr/>
        </p:nvSpPr>
        <p:spPr>
          <a:xfrm>
            <a:off x="0" y="1463457"/>
            <a:ext cx="9144000" cy="3108543"/>
          </a:xfrm>
          <a:prstGeom prst="rect">
            <a:avLst/>
          </a:prstGeom>
          <a:noFill/>
        </p:spPr>
        <p:txBody>
          <a:bodyPr wrap="square" rtlCol="0">
            <a:spAutoFit/>
          </a:bodyPr>
          <a:lstStyle/>
          <a:p>
            <a:pPr algn="just">
              <a:buFont typeface="Wingdings" pitchFamily="2" charset="2"/>
              <a:buChar char="Ø"/>
            </a:pPr>
            <a:r>
              <a:rPr lang="en-IN" sz="2800" b="1" dirty="0" smtClean="0"/>
              <a:t>   </a:t>
            </a:r>
            <a:r>
              <a:rPr lang="en-IN" sz="2800" b="1" u="sng" dirty="0" smtClean="0"/>
              <a:t>Classification based on Degree of Dependence due to Physical/Psychological Issues</a:t>
            </a:r>
            <a:r>
              <a:rPr lang="en-IN" sz="2800" b="1" dirty="0" smtClean="0"/>
              <a:t>:</a:t>
            </a:r>
          </a:p>
          <a:p>
            <a:pPr algn="just"/>
            <a:endParaRPr lang="en-IN" sz="2800" b="1" u="sng" dirty="0" smtClean="0"/>
          </a:p>
          <a:p>
            <a:pPr lvl="1" algn="just">
              <a:buFont typeface="Wingdings" pitchFamily="2" charset="2"/>
              <a:buChar char="ü"/>
            </a:pPr>
            <a:r>
              <a:rPr lang="en-IN" sz="2800" dirty="0" smtClean="0">
                <a:solidFill>
                  <a:srgbClr val="0000FF"/>
                </a:solidFill>
              </a:rPr>
              <a:t>  </a:t>
            </a:r>
            <a:r>
              <a:rPr lang="en-IN" sz="2800" b="1" dirty="0" smtClean="0">
                <a:solidFill>
                  <a:srgbClr val="0000FF"/>
                </a:solidFill>
              </a:rPr>
              <a:t>Totally dependent</a:t>
            </a:r>
          </a:p>
          <a:p>
            <a:pPr lvl="1" algn="just">
              <a:buFont typeface="Wingdings" pitchFamily="2" charset="2"/>
              <a:buChar char="ü"/>
            </a:pPr>
            <a:r>
              <a:rPr lang="en-IN" sz="2800" b="1" dirty="0" smtClean="0"/>
              <a:t>  Partially dependent</a:t>
            </a:r>
          </a:p>
          <a:p>
            <a:pPr lvl="1" algn="just">
              <a:buFont typeface="Wingdings" pitchFamily="2" charset="2"/>
              <a:buChar char="ü"/>
            </a:pPr>
            <a:r>
              <a:rPr lang="en-IN" sz="2800" b="1" dirty="0" smtClean="0">
                <a:solidFill>
                  <a:srgbClr val="0000FF"/>
                </a:solidFill>
              </a:rPr>
              <a:t>  Fairly self- dependent</a:t>
            </a:r>
          </a:p>
          <a:p>
            <a:pPr lvl="1" algn="just">
              <a:buFont typeface="Wingdings" pitchFamily="2" charset="2"/>
              <a:buChar char="ü"/>
            </a:pPr>
            <a:r>
              <a:rPr lang="en-IN" sz="2800" b="1" dirty="0" smtClean="0"/>
              <a:t>  Self-dependent</a:t>
            </a:r>
            <a:endParaRPr lang="en-US" sz="2800" b="1"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1066801"/>
          </a:xfrm>
          <a:solidFill>
            <a:srgbClr val="C00000"/>
          </a:solidFill>
        </p:spPr>
        <p:txBody>
          <a:bodyPr/>
          <a:lstStyle/>
          <a:p>
            <a:r>
              <a:rPr lang="en-US" b="1" dirty="0" smtClean="0">
                <a:solidFill>
                  <a:srgbClr val="FFFF00"/>
                </a:solidFill>
              </a:rPr>
              <a:t>REQUIREMENTS</a:t>
            </a:r>
            <a:endParaRPr lang="en-US" b="1" dirty="0">
              <a:solidFill>
                <a:srgbClr val="FFFF00"/>
              </a:solidFill>
            </a:endParaRPr>
          </a:p>
        </p:txBody>
      </p:sp>
      <p:sp>
        <p:nvSpPr>
          <p:cNvPr id="3" name="TextBox 2"/>
          <p:cNvSpPr txBox="1"/>
          <p:nvPr/>
        </p:nvSpPr>
        <p:spPr>
          <a:xfrm>
            <a:off x="1295400" y="2438400"/>
            <a:ext cx="990600" cy="369332"/>
          </a:xfrm>
          <a:prstGeom prst="rect">
            <a:avLst/>
          </a:prstGeom>
          <a:noFill/>
        </p:spPr>
        <p:txBody>
          <a:bodyPr wrap="square" rtlCol="0">
            <a:spAutoFit/>
          </a:bodyPr>
          <a:lstStyle/>
          <a:p>
            <a:endParaRPr lang="en-US" dirty="0"/>
          </a:p>
        </p:txBody>
      </p:sp>
      <p:sp>
        <p:nvSpPr>
          <p:cNvPr id="4" name="TextBox 3"/>
          <p:cNvSpPr txBox="1"/>
          <p:nvPr/>
        </p:nvSpPr>
        <p:spPr>
          <a:xfrm>
            <a:off x="0" y="1066800"/>
            <a:ext cx="9144000" cy="6124754"/>
          </a:xfrm>
          <a:prstGeom prst="rect">
            <a:avLst/>
          </a:prstGeom>
          <a:noFill/>
        </p:spPr>
        <p:txBody>
          <a:bodyPr wrap="square" rtlCol="0">
            <a:spAutoFit/>
          </a:bodyPr>
          <a:lstStyle/>
          <a:p>
            <a:pPr algn="just">
              <a:buFont typeface="Wingdings" pitchFamily="2" charset="2"/>
              <a:buChar char="Ø"/>
            </a:pPr>
            <a:r>
              <a:rPr lang="en-IN" sz="2800" b="1" dirty="0" smtClean="0"/>
              <a:t>  Medicines for patient with organic problems</a:t>
            </a:r>
          </a:p>
          <a:p>
            <a:pPr algn="just">
              <a:buFont typeface="Wingdings" pitchFamily="2" charset="2"/>
              <a:buChar char="Ø"/>
            </a:pPr>
            <a:r>
              <a:rPr lang="en-US" sz="2800" b="1" dirty="0" smtClean="0">
                <a:solidFill>
                  <a:srgbClr val="0000FF"/>
                </a:solidFill>
              </a:rPr>
              <a:t>  </a:t>
            </a:r>
            <a:r>
              <a:rPr lang="en-IN" sz="2800" b="1" dirty="0" smtClean="0">
                <a:solidFill>
                  <a:srgbClr val="0000FF"/>
                </a:solidFill>
              </a:rPr>
              <a:t>Regular consultations by psychiatrist, psychologist, occupational </a:t>
            </a:r>
            <a:r>
              <a:rPr lang="en-IN" sz="2800" b="1" dirty="0" smtClean="0">
                <a:solidFill>
                  <a:srgbClr val="0000FF"/>
                </a:solidFill>
              </a:rPr>
              <a:t>therapist, social </a:t>
            </a:r>
            <a:r>
              <a:rPr lang="en-IN" sz="2800" b="1" dirty="0" smtClean="0">
                <a:solidFill>
                  <a:srgbClr val="0000FF"/>
                </a:solidFill>
              </a:rPr>
              <a:t>skills trainer for treatment, psychotherapy &amp; skill training</a:t>
            </a:r>
          </a:p>
          <a:p>
            <a:pPr algn="just">
              <a:buFont typeface="Wingdings" pitchFamily="2" charset="2"/>
              <a:buChar char="Ø"/>
            </a:pPr>
            <a:r>
              <a:rPr lang="en-IN" sz="2800" b="1" dirty="0" smtClean="0"/>
              <a:t>  Need for a planned, regular routine for inmates to inculcate a sense of discipline &amp; to make them learn correct chores as a habit</a:t>
            </a:r>
          </a:p>
          <a:p>
            <a:pPr algn="just">
              <a:buFont typeface="Wingdings" pitchFamily="2" charset="2"/>
              <a:buChar char="Ø"/>
            </a:pPr>
            <a:r>
              <a:rPr lang="en-IN" sz="2800" b="1" dirty="0" smtClean="0">
                <a:solidFill>
                  <a:srgbClr val="0000FF"/>
                </a:solidFill>
              </a:rPr>
              <a:t>  Need for adequate support staff; including trained personnel in mental health, nursing and </a:t>
            </a:r>
            <a:r>
              <a:rPr lang="en-IN" sz="2800" b="1" i="1" dirty="0" err="1" smtClean="0">
                <a:solidFill>
                  <a:srgbClr val="0000FF"/>
                </a:solidFill>
              </a:rPr>
              <a:t>safai</a:t>
            </a:r>
            <a:r>
              <a:rPr lang="en-IN" sz="2800" b="1" i="1" dirty="0" smtClean="0">
                <a:solidFill>
                  <a:srgbClr val="0000FF"/>
                </a:solidFill>
              </a:rPr>
              <a:t> </a:t>
            </a:r>
            <a:r>
              <a:rPr lang="en-IN" sz="2800" b="1" i="1" dirty="0" err="1" smtClean="0">
                <a:solidFill>
                  <a:srgbClr val="0000FF"/>
                </a:solidFill>
              </a:rPr>
              <a:t>karamcharis</a:t>
            </a:r>
            <a:r>
              <a:rPr lang="en-IN" sz="2800" b="1" dirty="0" smtClean="0">
                <a:solidFill>
                  <a:srgbClr val="0000FF"/>
                </a:solidFill>
              </a:rPr>
              <a:t>, to manage the facility efficiently &amp; effectively</a:t>
            </a:r>
          </a:p>
          <a:p>
            <a:pPr algn="just">
              <a:buFont typeface="Wingdings" pitchFamily="2" charset="2"/>
              <a:buChar char="Ø"/>
            </a:pPr>
            <a:r>
              <a:rPr lang="en-IN" sz="2800" b="1" dirty="0" smtClean="0"/>
              <a:t>  Need to formulate systems/ SOPs for all operations and functioning within the destitute home</a:t>
            </a:r>
          </a:p>
          <a:p>
            <a:pPr algn="just">
              <a:buFont typeface="Wingdings" pitchFamily="2" charset="2"/>
              <a:buChar char="Ø"/>
            </a:pPr>
            <a:r>
              <a:rPr lang="en-IN" sz="2800" b="1" dirty="0" smtClean="0">
                <a:solidFill>
                  <a:srgbClr val="0000FF"/>
                </a:solidFill>
              </a:rPr>
              <a:t>  Need to upgrade infrastructure</a:t>
            </a:r>
            <a:endParaRPr lang="en-US" sz="2800" b="1" dirty="0" smtClean="0">
              <a:solidFill>
                <a:srgbClr val="0000FF"/>
              </a:solidFill>
            </a:endParaRPr>
          </a:p>
          <a:p>
            <a:pPr lvl="1" algn="just"/>
            <a:endParaRPr lang="en-US" sz="2800" b="1" dirty="0" smtClean="0">
              <a:solidFill>
                <a:srgbClr val="0000FF"/>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416175"/>
            <a:ext cx="9144000" cy="1470025"/>
          </a:xfrm>
          <a:solidFill>
            <a:srgbClr val="C00000"/>
          </a:solidFill>
        </p:spPr>
        <p:txBody>
          <a:bodyPr/>
          <a:lstStyle/>
          <a:p>
            <a:r>
              <a:rPr lang="en-US" b="1" dirty="0" smtClean="0">
                <a:solidFill>
                  <a:srgbClr val="FFFF00"/>
                </a:solidFill>
              </a:rPr>
              <a:t>PART I : INTERNSHIP</a:t>
            </a:r>
            <a:endParaRPr lang="en-US" b="1" dirty="0">
              <a:solidFill>
                <a:srgbClr val="FFFF00"/>
              </a:solidFil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416175"/>
            <a:ext cx="9144000" cy="1470025"/>
          </a:xfrm>
          <a:solidFill>
            <a:srgbClr val="C00000"/>
          </a:solidFill>
        </p:spPr>
        <p:txBody>
          <a:bodyPr/>
          <a:lstStyle/>
          <a:p>
            <a:r>
              <a:rPr lang="en-US" b="1" dirty="0" smtClean="0">
                <a:solidFill>
                  <a:srgbClr val="FFFF00"/>
                </a:solidFill>
              </a:rPr>
              <a:t>RECOMMENDATIONS</a:t>
            </a:r>
            <a:endParaRPr lang="en-US" b="1" dirty="0">
              <a:solidFill>
                <a:srgbClr val="FFFF00"/>
              </a:solidFill>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1066801"/>
          </a:xfrm>
          <a:solidFill>
            <a:srgbClr val="C00000"/>
          </a:solidFill>
        </p:spPr>
        <p:txBody>
          <a:bodyPr>
            <a:noAutofit/>
          </a:bodyPr>
          <a:lstStyle/>
          <a:p>
            <a:r>
              <a:rPr lang="en-IN" sz="4000" b="1" u="sng" dirty="0" smtClean="0">
                <a:solidFill>
                  <a:srgbClr val="FFFF00"/>
                </a:solidFill>
              </a:rPr>
              <a:t>CHANGES RECOMMENDED IN ORGANIZATION / SYSTEMS</a:t>
            </a:r>
            <a:endParaRPr lang="en-US" sz="4000" b="1" dirty="0">
              <a:solidFill>
                <a:srgbClr val="FFFF00"/>
              </a:solidFill>
            </a:endParaRPr>
          </a:p>
        </p:txBody>
      </p:sp>
      <p:sp>
        <p:nvSpPr>
          <p:cNvPr id="3" name="TextBox 2"/>
          <p:cNvSpPr txBox="1"/>
          <p:nvPr/>
        </p:nvSpPr>
        <p:spPr>
          <a:xfrm>
            <a:off x="1295400" y="2438400"/>
            <a:ext cx="990600" cy="369332"/>
          </a:xfrm>
          <a:prstGeom prst="rect">
            <a:avLst/>
          </a:prstGeom>
          <a:noFill/>
        </p:spPr>
        <p:txBody>
          <a:bodyPr wrap="square" rtlCol="0">
            <a:spAutoFit/>
          </a:bodyPr>
          <a:lstStyle/>
          <a:p>
            <a:endParaRPr lang="en-US" dirty="0"/>
          </a:p>
        </p:txBody>
      </p:sp>
      <p:sp>
        <p:nvSpPr>
          <p:cNvPr id="4" name="TextBox 3"/>
          <p:cNvSpPr txBox="1"/>
          <p:nvPr/>
        </p:nvSpPr>
        <p:spPr>
          <a:xfrm>
            <a:off x="0" y="1066800"/>
            <a:ext cx="9144000" cy="5262979"/>
          </a:xfrm>
          <a:prstGeom prst="rect">
            <a:avLst/>
          </a:prstGeom>
          <a:noFill/>
        </p:spPr>
        <p:txBody>
          <a:bodyPr wrap="square" rtlCol="0">
            <a:spAutoFit/>
          </a:bodyPr>
          <a:lstStyle/>
          <a:p>
            <a:pPr algn="just">
              <a:buFont typeface="Wingdings" pitchFamily="2" charset="2"/>
              <a:buChar char="Ø"/>
            </a:pPr>
            <a:r>
              <a:rPr lang="en-IN" sz="2800" dirty="0" smtClean="0"/>
              <a:t> </a:t>
            </a:r>
            <a:r>
              <a:rPr lang="en-IN" sz="2800" b="1" i="1" dirty="0" smtClean="0">
                <a:solidFill>
                  <a:srgbClr val="FF0000"/>
                </a:solidFill>
              </a:rPr>
              <a:t>SOPs</a:t>
            </a:r>
            <a:r>
              <a:rPr lang="en-IN" sz="2800" b="1" dirty="0" smtClean="0"/>
              <a:t> for internal operations and functioning of the destitute home</a:t>
            </a:r>
          </a:p>
          <a:p>
            <a:pPr algn="just">
              <a:buFont typeface="Wingdings" pitchFamily="2" charset="2"/>
              <a:buChar char="Ø"/>
            </a:pPr>
            <a:r>
              <a:rPr lang="en-IN" sz="2800" b="1" dirty="0" smtClean="0">
                <a:solidFill>
                  <a:srgbClr val="0000FF"/>
                </a:solidFill>
              </a:rPr>
              <a:t> Adequate </a:t>
            </a:r>
            <a:r>
              <a:rPr lang="en-IN" sz="2800" b="1" i="1" dirty="0" smtClean="0">
                <a:solidFill>
                  <a:srgbClr val="FF0000"/>
                </a:solidFill>
              </a:rPr>
              <a:t>manpower</a:t>
            </a:r>
            <a:r>
              <a:rPr lang="en-IN" sz="2800" b="1" dirty="0" smtClean="0">
                <a:solidFill>
                  <a:srgbClr val="0000FF"/>
                </a:solidFill>
              </a:rPr>
              <a:t> availability, </a:t>
            </a:r>
            <a:r>
              <a:rPr lang="en-IN" sz="2800" b="1" i="1" dirty="0" smtClean="0">
                <a:solidFill>
                  <a:srgbClr val="FF0000"/>
                </a:solidFill>
              </a:rPr>
              <a:t>training</a:t>
            </a:r>
          </a:p>
          <a:p>
            <a:pPr algn="just">
              <a:buFont typeface="Wingdings" pitchFamily="2" charset="2"/>
              <a:buChar char="Ø"/>
            </a:pPr>
            <a:r>
              <a:rPr lang="en-IN" sz="2800" b="1" dirty="0" smtClean="0"/>
              <a:t> </a:t>
            </a:r>
            <a:r>
              <a:rPr lang="en-IN" sz="2800" b="1" i="1" dirty="0" smtClean="0">
                <a:solidFill>
                  <a:srgbClr val="FF0000"/>
                </a:solidFill>
              </a:rPr>
              <a:t>Infrastructure to be upgraded</a:t>
            </a:r>
            <a:r>
              <a:rPr lang="en-IN" sz="2800" b="1" dirty="0" smtClean="0"/>
              <a:t>; aspect of easy accessibility and convenience for special inmates</a:t>
            </a:r>
          </a:p>
          <a:p>
            <a:pPr algn="just">
              <a:buFont typeface="Wingdings" pitchFamily="2" charset="2"/>
              <a:buChar char="Ø"/>
            </a:pPr>
            <a:r>
              <a:rPr lang="en-IN" sz="2800" b="1" dirty="0" smtClean="0">
                <a:solidFill>
                  <a:srgbClr val="0000FF"/>
                </a:solidFill>
              </a:rPr>
              <a:t> </a:t>
            </a:r>
            <a:r>
              <a:rPr lang="en-IN" sz="2800" b="1" i="1" u="sng" dirty="0" smtClean="0">
                <a:solidFill>
                  <a:srgbClr val="FF0000"/>
                </a:solidFill>
              </a:rPr>
              <a:t>Distribution of Inmates in the Living Sheds</a:t>
            </a:r>
            <a:r>
              <a:rPr lang="en-IN" sz="2800" b="1" dirty="0" smtClean="0">
                <a:solidFill>
                  <a:srgbClr val="0000FF"/>
                </a:solidFill>
              </a:rPr>
              <a:t>. Mix of people - dependent, partially dependent &amp; independent to provide </a:t>
            </a:r>
            <a:r>
              <a:rPr lang="en-IN" sz="2800" b="1" i="1" dirty="0" smtClean="0">
                <a:solidFill>
                  <a:srgbClr val="FF0000"/>
                </a:solidFill>
              </a:rPr>
              <a:t>support system within</a:t>
            </a:r>
            <a:r>
              <a:rPr lang="en-IN" sz="2800" b="1" dirty="0" smtClean="0">
                <a:solidFill>
                  <a:srgbClr val="0000FF"/>
                </a:solidFill>
              </a:rPr>
              <a:t> themselves. Also, inmates with severe mental disorders, who may harm themselves and others, should be kept under constant supervision to ensure their own safety and safety of others</a:t>
            </a:r>
            <a:endParaRPr lang="en-US" sz="2800" b="1" dirty="0" smtClean="0"/>
          </a:p>
          <a:p>
            <a:pPr lvl="1" algn="just"/>
            <a:endParaRPr lang="en-US" sz="2800" b="1" dirty="0" smtClean="0">
              <a:solidFill>
                <a:srgbClr val="0000FF"/>
              </a:solidFill>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1066801"/>
          </a:xfrm>
          <a:solidFill>
            <a:srgbClr val="C00000"/>
          </a:solidFill>
        </p:spPr>
        <p:txBody>
          <a:bodyPr>
            <a:noAutofit/>
          </a:bodyPr>
          <a:lstStyle/>
          <a:p>
            <a:r>
              <a:rPr lang="en-IN" sz="4000" b="1" u="sng" dirty="0" smtClean="0">
                <a:solidFill>
                  <a:srgbClr val="FFFF00"/>
                </a:solidFill>
              </a:rPr>
              <a:t>CHANGES RECOMMENDED IN ORGANIZATION / SYSTEMS(Contd..)</a:t>
            </a:r>
            <a:endParaRPr lang="en-US" sz="4000" b="1" dirty="0">
              <a:solidFill>
                <a:srgbClr val="FFFF00"/>
              </a:solidFill>
            </a:endParaRPr>
          </a:p>
        </p:txBody>
      </p:sp>
      <p:sp>
        <p:nvSpPr>
          <p:cNvPr id="3" name="TextBox 2"/>
          <p:cNvSpPr txBox="1"/>
          <p:nvPr/>
        </p:nvSpPr>
        <p:spPr>
          <a:xfrm>
            <a:off x="1295400" y="2438400"/>
            <a:ext cx="990600" cy="369332"/>
          </a:xfrm>
          <a:prstGeom prst="rect">
            <a:avLst/>
          </a:prstGeom>
          <a:noFill/>
        </p:spPr>
        <p:txBody>
          <a:bodyPr wrap="square" rtlCol="0">
            <a:spAutoFit/>
          </a:bodyPr>
          <a:lstStyle/>
          <a:p>
            <a:endParaRPr lang="en-US" dirty="0"/>
          </a:p>
        </p:txBody>
      </p:sp>
      <p:sp>
        <p:nvSpPr>
          <p:cNvPr id="4" name="TextBox 3"/>
          <p:cNvSpPr txBox="1"/>
          <p:nvPr/>
        </p:nvSpPr>
        <p:spPr>
          <a:xfrm>
            <a:off x="0" y="1389995"/>
            <a:ext cx="9144000" cy="5693866"/>
          </a:xfrm>
          <a:prstGeom prst="rect">
            <a:avLst/>
          </a:prstGeom>
          <a:noFill/>
        </p:spPr>
        <p:txBody>
          <a:bodyPr wrap="square" rtlCol="0">
            <a:spAutoFit/>
          </a:bodyPr>
          <a:lstStyle/>
          <a:p>
            <a:pPr algn="just">
              <a:buFont typeface="Wingdings" pitchFamily="2" charset="2"/>
              <a:buChar char="Ø"/>
            </a:pPr>
            <a:r>
              <a:rPr lang="en-IN" sz="2800" dirty="0" smtClean="0"/>
              <a:t> </a:t>
            </a:r>
            <a:r>
              <a:rPr lang="en-IN" sz="2800" b="1" dirty="0" smtClean="0"/>
              <a:t>Tree plantation &amp; kitchen gardening in available spaces, to not only enhance the ambience of destitute home, but should also to be used to engage inmates in fruitful activities</a:t>
            </a:r>
          </a:p>
          <a:p>
            <a:pPr algn="just">
              <a:buFont typeface="Wingdings" pitchFamily="2" charset="2"/>
              <a:buChar char="Ø"/>
            </a:pPr>
            <a:r>
              <a:rPr lang="en-IN" sz="2800" b="1" dirty="0" smtClean="0">
                <a:solidFill>
                  <a:srgbClr val="0000FF"/>
                </a:solidFill>
              </a:rPr>
              <a:t> A well thought through routine essential</a:t>
            </a:r>
          </a:p>
          <a:p>
            <a:pPr algn="just">
              <a:buFont typeface="Wingdings" pitchFamily="2" charset="2"/>
              <a:buChar char="Ø"/>
            </a:pPr>
            <a:r>
              <a:rPr lang="en-IN" sz="2800" b="1" dirty="0" smtClean="0"/>
              <a:t> Suitable cues like </a:t>
            </a:r>
            <a:r>
              <a:rPr lang="en-IN" sz="2800" b="1" dirty="0" smtClean="0"/>
              <a:t>bell/ whistle </a:t>
            </a:r>
            <a:r>
              <a:rPr lang="en-IN" sz="2800" b="1" dirty="0" smtClean="0"/>
              <a:t>sound, etc be introduced to condition inmates to follow the desired routine</a:t>
            </a:r>
          </a:p>
          <a:p>
            <a:pPr algn="just">
              <a:buFont typeface="Wingdings" pitchFamily="2" charset="2"/>
              <a:buChar char="Ø"/>
            </a:pPr>
            <a:r>
              <a:rPr lang="en-IN" sz="2800" b="1" dirty="0" smtClean="0">
                <a:solidFill>
                  <a:srgbClr val="0000FF"/>
                </a:solidFill>
              </a:rPr>
              <a:t> Suitable activities to promote development of motor and cognitive skills be introduced for the inmates to promote faster recovery and </a:t>
            </a:r>
            <a:r>
              <a:rPr lang="en-IN" sz="2800" b="1" i="1" dirty="0" smtClean="0">
                <a:solidFill>
                  <a:srgbClr val="FF0000"/>
                </a:solidFill>
              </a:rPr>
              <a:t>adaptation for self-reliant living</a:t>
            </a:r>
          </a:p>
          <a:p>
            <a:pPr algn="just">
              <a:buFont typeface="Wingdings" pitchFamily="2" charset="2"/>
              <a:buChar char="Ø"/>
            </a:pPr>
            <a:r>
              <a:rPr lang="en-IN" sz="2800" b="1" dirty="0" smtClean="0"/>
              <a:t> Organized skill training for self reliance</a:t>
            </a:r>
          </a:p>
          <a:p>
            <a:pPr algn="just">
              <a:buFont typeface="Wingdings" pitchFamily="2" charset="2"/>
              <a:buChar char="Ø"/>
            </a:pPr>
            <a:r>
              <a:rPr lang="en-IN" sz="2800" b="1" dirty="0" smtClean="0">
                <a:solidFill>
                  <a:srgbClr val="0000FF"/>
                </a:solidFill>
              </a:rPr>
              <a:t> Introduction of behaviour, art therapies</a:t>
            </a:r>
          </a:p>
          <a:p>
            <a:pPr algn="just"/>
            <a:endParaRPr lang="en-US" sz="2800" b="1" dirty="0" smtClean="0">
              <a:solidFill>
                <a:srgbClr val="0000FF"/>
              </a:solidFill>
            </a:endParaRPr>
          </a:p>
          <a:p>
            <a:pPr lvl="1" algn="just"/>
            <a:endParaRPr lang="en-US" sz="2800" b="1" dirty="0" smtClean="0">
              <a:solidFill>
                <a:srgbClr val="0000FF"/>
              </a:solidFill>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1066801"/>
          </a:xfrm>
          <a:solidFill>
            <a:srgbClr val="C00000"/>
          </a:solidFill>
        </p:spPr>
        <p:txBody>
          <a:bodyPr>
            <a:noAutofit/>
          </a:bodyPr>
          <a:lstStyle/>
          <a:p>
            <a:r>
              <a:rPr lang="en-IN" sz="4000" b="1" dirty="0" smtClean="0">
                <a:solidFill>
                  <a:srgbClr val="FFFF00"/>
                </a:solidFill>
              </a:rPr>
              <a:t>RATIONALE BEHIND RECOMMENDED ROUTINE</a:t>
            </a:r>
            <a:endParaRPr lang="en-US" sz="4000" b="1" dirty="0">
              <a:solidFill>
                <a:srgbClr val="FFFF00"/>
              </a:solidFill>
            </a:endParaRPr>
          </a:p>
        </p:txBody>
      </p:sp>
      <p:sp>
        <p:nvSpPr>
          <p:cNvPr id="3" name="TextBox 2"/>
          <p:cNvSpPr txBox="1"/>
          <p:nvPr/>
        </p:nvSpPr>
        <p:spPr>
          <a:xfrm>
            <a:off x="1295400" y="2438400"/>
            <a:ext cx="990600" cy="369332"/>
          </a:xfrm>
          <a:prstGeom prst="rect">
            <a:avLst/>
          </a:prstGeom>
          <a:noFill/>
        </p:spPr>
        <p:txBody>
          <a:bodyPr wrap="square" rtlCol="0">
            <a:spAutoFit/>
          </a:bodyPr>
          <a:lstStyle/>
          <a:p>
            <a:endParaRPr lang="en-US" dirty="0"/>
          </a:p>
        </p:txBody>
      </p:sp>
      <p:sp>
        <p:nvSpPr>
          <p:cNvPr id="4" name="TextBox 3"/>
          <p:cNvSpPr txBox="1"/>
          <p:nvPr/>
        </p:nvSpPr>
        <p:spPr>
          <a:xfrm>
            <a:off x="0" y="1066800"/>
            <a:ext cx="9144000" cy="6124754"/>
          </a:xfrm>
          <a:prstGeom prst="rect">
            <a:avLst/>
          </a:prstGeom>
          <a:noFill/>
        </p:spPr>
        <p:txBody>
          <a:bodyPr wrap="square" rtlCol="0">
            <a:spAutoFit/>
          </a:bodyPr>
          <a:lstStyle/>
          <a:p>
            <a:pPr algn="just">
              <a:buFont typeface="Wingdings" pitchFamily="2" charset="2"/>
              <a:buChar char="Ø"/>
            </a:pPr>
            <a:r>
              <a:rPr lang="en-IN" sz="2400" b="1" dirty="0" smtClean="0"/>
              <a:t> </a:t>
            </a:r>
            <a:r>
              <a:rPr lang="en-IN" sz="2600" b="1" dirty="0" smtClean="0"/>
              <a:t>Inmates be helped in </a:t>
            </a:r>
            <a:r>
              <a:rPr lang="en-IN" sz="2600" b="1" i="1" dirty="0" smtClean="0">
                <a:solidFill>
                  <a:srgbClr val="FF0000"/>
                </a:solidFill>
              </a:rPr>
              <a:t>managing time constructively </a:t>
            </a:r>
            <a:r>
              <a:rPr lang="en-IN" sz="2600" b="1" dirty="0" smtClean="0"/>
              <a:t>&amp; be empowered to make healthy choices by introduction of thoughtful pattern of activities in their regular routine</a:t>
            </a:r>
          </a:p>
          <a:p>
            <a:pPr algn="just">
              <a:buFont typeface="Wingdings" pitchFamily="2" charset="2"/>
              <a:buChar char="Ø"/>
            </a:pPr>
            <a:r>
              <a:rPr lang="en-IN" sz="2600" b="1" dirty="0" smtClean="0">
                <a:solidFill>
                  <a:srgbClr val="0000FF"/>
                </a:solidFill>
              </a:rPr>
              <a:t> </a:t>
            </a:r>
            <a:r>
              <a:rPr lang="en-IN" sz="2600" b="1" i="1" dirty="0" smtClean="0">
                <a:solidFill>
                  <a:srgbClr val="0000FF"/>
                </a:solidFill>
              </a:rPr>
              <a:t>Routine adds elements of habit and rhythm into one’s daily life</a:t>
            </a:r>
          </a:p>
          <a:p>
            <a:pPr algn="just">
              <a:buFont typeface="Wingdings" pitchFamily="2" charset="2"/>
              <a:buChar char="Ø"/>
            </a:pPr>
            <a:r>
              <a:rPr lang="en-IN" sz="2600" b="1" i="1" dirty="0" smtClean="0"/>
              <a:t> </a:t>
            </a:r>
            <a:r>
              <a:rPr lang="en-IN" sz="2600" b="1" dirty="0" smtClean="0"/>
              <a:t>Established by research that </a:t>
            </a:r>
            <a:r>
              <a:rPr lang="en-IN" sz="2600" b="1" dirty="0" smtClean="0"/>
              <a:t>routine </a:t>
            </a:r>
            <a:r>
              <a:rPr lang="en-IN" sz="2600" b="1" dirty="0" smtClean="0"/>
              <a:t>&amp; </a:t>
            </a:r>
            <a:r>
              <a:rPr lang="en-IN" sz="2600" b="1" i="1" dirty="0" smtClean="0"/>
              <a:t>healthy habits are essential elements in recovery &amp; aftercare</a:t>
            </a:r>
          </a:p>
          <a:p>
            <a:pPr algn="just">
              <a:buFont typeface="Wingdings" pitchFamily="2" charset="2"/>
              <a:buChar char="Ø"/>
            </a:pPr>
            <a:r>
              <a:rPr lang="en-IN" sz="2600" b="1" dirty="0" smtClean="0">
                <a:solidFill>
                  <a:srgbClr val="0000FF"/>
                </a:solidFill>
              </a:rPr>
              <a:t> An NIH report on risks in early recovery indicates importance of </a:t>
            </a:r>
            <a:r>
              <a:rPr lang="en-IN" sz="2600" b="1" i="1" dirty="0" smtClean="0">
                <a:solidFill>
                  <a:srgbClr val="FF0000"/>
                </a:solidFill>
              </a:rPr>
              <a:t>structuring time </a:t>
            </a:r>
            <a:r>
              <a:rPr lang="en-IN" sz="2600" b="1" dirty="0" smtClean="0">
                <a:solidFill>
                  <a:srgbClr val="0000FF"/>
                </a:solidFill>
              </a:rPr>
              <a:t>carefully to promote progressive healing &amp; complete recovery</a:t>
            </a:r>
          </a:p>
          <a:p>
            <a:pPr algn="just">
              <a:buFont typeface="Wingdings" pitchFamily="2" charset="2"/>
              <a:buChar char="Ø"/>
            </a:pPr>
            <a:r>
              <a:rPr lang="en-IN" sz="2600" b="1" dirty="0" smtClean="0"/>
              <a:t> Risk associated with unstructured time is not only that it can lead to boredom and indulgence in destructive activities but may also lead to </a:t>
            </a:r>
            <a:r>
              <a:rPr lang="en-IN" sz="2600" b="1" i="1" dirty="0" smtClean="0"/>
              <a:t>relapse</a:t>
            </a:r>
            <a:r>
              <a:rPr lang="en-IN" sz="2600" b="1" dirty="0" smtClean="0"/>
              <a:t> of old, unhealthy patterns of activity/ living</a:t>
            </a:r>
          </a:p>
          <a:p>
            <a:pPr algn="just">
              <a:buFont typeface="Wingdings" pitchFamily="2" charset="2"/>
              <a:buChar char="Ø"/>
            </a:pPr>
            <a:r>
              <a:rPr lang="en-IN" sz="2600" b="1" dirty="0" smtClean="0">
                <a:solidFill>
                  <a:srgbClr val="0000FF"/>
                </a:solidFill>
              </a:rPr>
              <a:t> Group/ team activities recommended for increasing social activity levels which certainly have their own benefits</a:t>
            </a:r>
          </a:p>
          <a:p>
            <a:pPr algn="just"/>
            <a:endParaRPr lang="en-IN" sz="2800" b="1" dirty="0"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1066801"/>
          </a:xfrm>
          <a:solidFill>
            <a:srgbClr val="C00000"/>
          </a:solidFill>
        </p:spPr>
        <p:txBody>
          <a:bodyPr>
            <a:noAutofit/>
          </a:bodyPr>
          <a:lstStyle/>
          <a:p>
            <a:r>
              <a:rPr lang="en-IN" sz="4000" b="1" u="sng" dirty="0" smtClean="0">
                <a:solidFill>
                  <a:srgbClr val="FFFF00"/>
                </a:solidFill>
              </a:rPr>
              <a:t>RECOMMENDED ROUTINE OF ACTIVITIES</a:t>
            </a:r>
            <a:endParaRPr lang="en-US" sz="4000" b="1" dirty="0">
              <a:solidFill>
                <a:srgbClr val="FFFF00"/>
              </a:solidFill>
            </a:endParaRPr>
          </a:p>
        </p:txBody>
      </p:sp>
      <p:sp>
        <p:nvSpPr>
          <p:cNvPr id="3" name="TextBox 2"/>
          <p:cNvSpPr txBox="1"/>
          <p:nvPr/>
        </p:nvSpPr>
        <p:spPr>
          <a:xfrm>
            <a:off x="1295400" y="2438400"/>
            <a:ext cx="990600" cy="369332"/>
          </a:xfrm>
          <a:prstGeom prst="rect">
            <a:avLst/>
          </a:prstGeom>
          <a:noFill/>
        </p:spPr>
        <p:txBody>
          <a:bodyPr wrap="square" rtlCol="0">
            <a:spAutoFit/>
          </a:bodyPr>
          <a:lstStyle/>
          <a:p>
            <a:endParaRPr lang="en-US" dirty="0"/>
          </a:p>
        </p:txBody>
      </p:sp>
      <p:sp>
        <p:nvSpPr>
          <p:cNvPr id="4" name="TextBox 3"/>
          <p:cNvSpPr txBox="1"/>
          <p:nvPr/>
        </p:nvSpPr>
        <p:spPr>
          <a:xfrm>
            <a:off x="0" y="990600"/>
            <a:ext cx="9144000" cy="6863417"/>
          </a:xfrm>
          <a:prstGeom prst="rect">
            <a:avLst/>
          </a:prstGeom>
          <a:noFill/>
        </p:spPr>
        <p:txBody>
          <a:bodyPr wrap="square" rtlCol="0">
            <a:spAutoFit/>
          </a:bodyPr>
          <a:lstStyle/>
          <a:p>
            <a:pPr>
              <a:buFont typeface="Wingdings" pitchFamily="2" charset="2"/>
              <a:buChar char="Ø"/>
            </a:pPr>
            <a:r>
              <a:rPr lang="en-IN" sz="2400" b="1" dirty="0" smtClean="0"/>
              <a:t> Waking Up (0530 H)</a:t>
            </a:r>
          </a:p>
          <a:p>
            <a:pPr>
              <a:buFont typeface="Wingdings" pitchFamily="2" charset="2"/>
              <a:buChar char="Ø"/>
            </a:pPr>
            <a:r>
              <a:rPr lang="en-IN" sz="2400" b="1" dirty="0" smtClean="0">
                <a:solidFill>
                  <a:srgbClr val="0000FF"/>
                </a:solidFill>
              </a:rPr>
              <a:t> Toilet Routine, Brushing (0530-0630)</a:t>
            </a:r>
          </a:p>
          <a:p>
            <a:pPr>
              <a:buFont typeface="Wingdings" pitchFamily="2" charset="2"/>
              <a:buChar char="Ø"/>
            </a:pPr>
            <a:r>
              <a:rPr lang="en-IN" sz="2400" b="1" dirty="0" smtClean="0"/>
              <a:t> Physical Training / Yoga (0630-0730 H)</a:t>
            </a:r>
          </a:p>
          <a:p>
            <a:pPr>
              <a:buFont typeface="Wingdings" pitchFamily="2" charset="2"/>
              <a:buChar char="Ø"/>
            </a:pPr>
            <a:r>
              <a:rPr lang="en-IN" sz="2400" b="1" dirty="0" smtClean="0">
                <a:solidFill>
                  <a:srgbClr val="0000FF"/>
                </a:solidFill>
              </a:rPr>
              <a:t> Bathing (0730-0830 H)</a:t>
            </a:r>
          </a:p>
          <a:p>
            <a:pPr>
              <a:buFont typeface="Wingdings" pitchFamily="2" charset="2"/>
              <a:buChar char="Ø"/>
            </a:pPr>
            <a:r>
              <a:rPr lang="en-IN" sz="2400" b="1" dirty="0" smtClean="0"/>
              <a:t> Breakfast (0830-0930 H)</a:t>
            </a:r>
          </a:p>
          <a:p>
            <a:pPr>
              <a:buFont typeface="Wingdings" pitchFamily="2" charset="2"/>
              <a:buChar char="Ø"/>
            </a:pPr>
            <a:r>
              <a:rPr lang="en-IN" sz="2400" b="1" dirty="0" smtClean="0">
                <a:solidFill>
                  <a:srgbClr val="0000FF"/>
                </a:solidFill>
              </a:rPr>
              <a:t> Group Activity / Skill Training / Behaviour therapy / Art therapy (1000-1230 H)</a:t>
            </a:r>
            <a:endParaRPr lang="en-US" sz="2400" b="1" dirty="0" smtClean="0">
              <a:solidFill>
                <a:srgbClr val="0000FF"/>
              </a:solidFill>
            </a:endParaRPr>
          </a:p>
          <a:p>
            <a:pPr>
              <a:buFont typeface="Wingdings" pitchFamily="2" charset="2"/>
              <a:buChar char="Ø"/>
            </a:pPr>
            <a:r>
              <a:rPr lang="en-US" sz="2400" b="1" dirty="0" smtClean="0"/>
              <a:t> </a:t>
            </a:r>
            <a:r>
              <a:rPr lang="en-IN" sz="2400" b="1" dirty="0" smtClean="0"/>
              <a:t>Tea Break (1100-1120 H)</a:t>
            </a:r>
          </a:p>
          <a:p>
            <a:pPr>
              <a:buFont typeface="Wingdings" pitchFamily="2" charset="2"/>
              <a:buChar char="Ø"/>
            </a:pPr>
            <a:r>
              <a:rPr lang="en-IN" sz="2400" b="1" dirty="0" smtClean="0">
                <a:solidFill>
                  <a:srgbClr val="0000FF"/>
                </a:solidFill>
              </a:rPr>
              <a:t> Lunch (1300-1430 H)</a:t>
            </a:r>
          </a:p>
          <a:p>
            <a:pPr>
              <a:buFont typeface="Wingdings" pitchFamily="2" charset="2"/>
              <a:buChar char="Ø"/>
            </a:pPr>
            <a:r>
              <a:rPr lang="en-IN" sz="2400" b="1" dirty="0" smtClean="0"/>
              <a:t> Rest (1430-1600 H)</a:t>
            </a:r>
          </a:p>
          <a:p>
            <a:pPr>
              <a:buFont typeface="Wingdings" pitchFamily="2" charset="2"/>
              <a:buChar char="Ø"/>
            </a:pPr>
            <a:r>
              <a:rPr lang="en-IN" sz="2400" b="1" dirty="0" smtClean="0">
                <a:solidFill>
                  <a:srgbClr val="0000FF"/>
                </a:solidFill>
              </a:rPr>
              <a:t> Evening Tea (1600 H)</a:t>
            </a:r>
            <a:endParaRPr lang="en-IN" sz="2400" dirty="0" smtClean="0">
              <a:solidFill>
                <a:srgbClr val="0000FF"/>
              </a:solidFill>
            </a:endParaRPr>
          </a:p>
          <a:p>
            <a:pPr>
              <a:buFont typeface="Wingdings" pitchFamily="2" charset="2"/>
              <a:buChar char="Ø"/>
            </a:pPr>
            <a:r>
              <a:rPr lang="en-IN" sz="2400" b="1" dirty="0" smtClean="0"/>
              <a:t> </a:t>
            </a:r>
            <a:r>
              <a:rPr lang="en-IN" sz="2400" b="1" dirty="0" err="1" smtClean="0"/>
              <a:t>Shramdaan</a:t>
            </a:r>
            <a:r>
              <a:rPr lang="en-IN" sz="2400" b="1" dirty="0" smtClean="0"/>
              <a:t> (1600-1700 H)</a:t>
            </a:r>
          </a:p>
          <a:p>
            <a:pPr>
              <a:buFont typeface="Wingdings" pitchFamily="2" charset="2"/>
              <a:buChar char="Ø"/>
            </a:pPr>
            <a:r>
              <a:rPr lang="en-IN" sz="2400" b="1" dirty="0" smtClean="0">
                <a:solidFill>
                  <a:srgbClr val="0000FF"/>
                </a:solidFill>
              </a:rPr>
              <a:t> Washing Time (1700-1800 H)</a:t>
            </a:r>
          </a:p>
          <a:p>
            <a:pPr>
              <a:buFont typeface="Wingdings" pitchFamily="2" charset="2"/>
              <a:buChar char="Ø"/>
            </a:pPr>
            <a:r>
              <a:rPr lang="en-IN" sz="2400" b="1" dirty="0" smtClean="0"/>
              <a:t> Recreation Time (1800-2000 H)</a:t>
            </a:r>
          </a:p>
          <a:p>
            <a:pPr>
              <a:buFont typeface="Wingdings" pitchFamily="2" charset="2"/>
              <a:buChar char="Ø"/>
            </a:pPr>
            <a:r>
              <a:rPr lang="en-IN" sz="2400" b="1" dirty="0" smtClean="0">
                <a:solidFill>
                  <a:srgbClr val="0000FF"/>
                </a:solidFill>
              </a:rPr>
              <a:t> Dinner (2000-2100 H)</a:t>
            </a:r>
          </a:p>
          <a:p>
            <a:pPr>
              <a:buFont typeface="Wingdings" pitchFamily="2" charset="2"/>
              <a:buChar char="Ø"/>
            </a:pPr>
            <a:r>
              <a:rPr lang="en-IN" sz="2400" b="1" dirty="0" smtClean="0"/>
              <a:t> Lights Out Time (2200 H)</a:t>
            </a:r>
          </a:p>
          <a:p>
            <a:pPr>
              <a:buFont typeface="Wingdings" pitchFamily="2" charset="2"/>
              <a:buChar char="Ø"/>
            </a:pPr>
            <a:endParaRPr lang="en-IN" sz="2800" b="1" dirty="0" smtClean="0"/>
          </a:p>
          <a:p>
            <a:pPr>
              <a:buFont typeface="Wingdings" pitchFamily="2" charset="2"/>
              <a:buChar char="Ø"/>
            </a:pPr>
            <a:endParaRPr lang="en-IN" sz="2800" b="1" dirty="0"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1066801"/>
          </a:xfrm>
          <a:solidFill>
            <a:srgbClr val="C00000"/>
          </a:solidFill>
        </p:spPr>
        <p:txBody>
          <a:bodyPr/>
          <a:lstStyle/>
          <a:p>
            <a:r>
              <a:rPr lang="en-US" b="1" dirty="0" smtClean="0">
                <a:solidFill>
                  <a:srgbClr val="FFFF00"/>
                </a:solidFill>
              </a:rPr>
              <a:t>DISCUSSION &amp; CONCLUSION</a:t>
            </a:r>
            <a:endParaRPr lang="en-US" b="1" dirty="0">
              <a:solidFill>
                <a:srgbClr val="FFFF00"/>
              </a:solidFill>
            </a:endParaRPr>
          </a:p>
        </p:txBody>
      </p:sp>
      <p:sp>
        <p:nvSpPr>
          <p:cNvPr id="3" name="TextBox 2"/>
          <p:cNvSpPr txBox="1"/>
          <p:nvPr/>
        </p:nvSpPr>
        <p:spPr>
          <a:xfrm>
            <a:off x="1295400" y="2438400"/>
            <a:ext cx="990600" cy="369332"/>
          </a:xfrm>
          <a:prstGeom prst="rect">
            <a:avLst/>
          </a:prstGeom>
          <a:noFill/>
        </p:spPr>
        <p:txBody>
          <a:bodyPr wrap="square" rtlCol="0">
            <a:spAutoFit/>
          </a:bodyPr>
          <a:lstStyle/>
          <a:p>
            <a:endParaRPr lang="en-US" dirty="0"/>
          </a:p>
        </p:txBody>
      </p:sp>
      <p:sp>
        <p:nvSpPr>
          <p:cNvPr id="4" name="TextBox 3"/>
          <p:cNvSpPr txBox="1"/>
          <p:nvPr/>
        </p:nvSpPr>
        <p:spPr>
          <a:xfrm>
            <a:off x="0" y="1066800"/>
            <a:ext cx="9144000" cy="5724644"/>
          </a:xfrm>
          <a:prstGeom prst="rect">
            <a:avLst/>
          </a:prstGeom>
          <a:noFill/>
        </p:spPr>
        <p:txBody>
          <a:bodyPr wrap="square" rtlCol="0">
            <a:spAutoFit/>
          </a:bodyPr>
          <a:lstStyle/>
          <a:p>
            <a:pPr algn="just">
              <a:buFont typeface="Wingdings" pitchFamily="2" charset="2"/>
              <a:buChar char="Ø"/>
            </a:pPr>
            <a:r>
              <a:rPr lang="en-IN" sz="2800" b="1" dirty="0" smtClean="0"/>
              <a:t> </a:t>
            </a:r>
            <a:r>
              <a:rPr lang="en-IN" sz="2600" b="1" dirty="0" smtClean="0"/>
              <a:t>Instituting a routine for the mental health well-being of inmates is a work in progress, may not expect 100% implementation or adherence by everyone immediately</a:t>
            </a:r>
          </a:p>
          <a:p>
            <a:pPr algn="just">
              <a:buFont typeface="Wingdings" pitchFamily="2" charset="2"/>
              <a:buChar char="Ø"/>
            </a:pPr>
            <a:r>
              <a:rPr lang="en-IN" sz="2600" b="1" dirty="0" smtClean="0">
                <a:solidFill>
                  <a:srgbClr val="0000FF"/>
                </a:solidFill>
              </a:rPr>
              <a:t> Need of appropriate legislative provision to cater for this most vulnerable group of society &amp; an effective implementation mechanism</a:t>
            </a:r>
          </a:p>
          <a:p>
            <a:pPr algn="just">
              <a:buFont typeface="Wingdings" pitchFamily="2" charset="2"/>
              <a:buChar char="Ø"/>
            </a:pPr>
            <a:r>
              <a:rPr lang="en-IN" sz="2600" b="1" dirty="0" smtClean="0"/>
              <a:t> Currently, no separate guidelines by govt for identification/ management of destitute population</a:t>
            </a:r>
          </a:p>
          <a:p>
            <a:pPr algn="just">
              <a:buFont typeface="Wingdings" pitchFamily="2" charset="2"/>
              <a:buChar char="Ø"/>
            </a:pPr>
            <a:r>
              <a:rPr lang="en-IN" sz="2600" b="1" dirty="0" smtClean="0">
                <a:solidFill>
                  <a:srgbClr val="0000FF"/>
                </a:solidFill>
              </a:rPr>
              <a:t> Need for guidelines regarding ethical treatment, especially in view of the fact that they are not in a position to provide informed consent</a:t>
            </a:r>
          </a:p>
          <a:p>
            <a:pPr algn="just">
              <a:buFont typeface="Wingdings" pitchFamily="2" charset="2"/>
              <a:buChar char="Ø"/>
            </a:pPr>
            <a:r>
              <a:rPr lang="en-IN" sz="2600" b="1" dirty="0" smtClean="0"/>
              <a:t> Problem of Institutionalisation</a:t>
            </a:r>
          </a:p>
          <a:p>
            <a:pPr algn="just">
              <a:buFont typeface="Wingdings" pitchFamily="2" charset="2"/>
              <a:buChar char="Ø"/>
            </a:pPr>
            <a:r>
              <a:rPr lang="en-IN" sz="2600" b="1" dirty="0" smtClean="0">
                <a:solidFill>
                  <a:srgbClr val="0000FF"/>
                </a:solidFill>
              </a:rPr>
              <a:t> Increasing number of geriatric mentally ills due to increased life expectancy  </a:t>
            </a:r>
            <a:endParaRPr lang="en-US" sz="2600" b="1" dirty="0" smtClean="0">
              <a:solidFill>
                <a:srgbClr val="0000FF"/>
              </a:solidFill>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416175"/>
            <a:ext cx="9144000" cy="1470025"/>
          </a:xfrm>
          <a:solidFill>
            <a:srgbClr val="C00000"/>
          </a:solidFill>
        </p:spPr>
        <p:txBody>
          <a:bodyPr/>
          <a:lstStyle/>
          <a:p>
            <a:r>
              <a:rPr lang="en-US" b="1" dirty="0" smtClean="0">
                <a:solidFill>
                  <a:srgbClr val="FFFF00"/>
                </a:solidFill>
              </a:rPr>
              <a:t>THANK YOU</a:t>
            </a:r>
            <a:endParaRPr lang="en-US" b="1" dirty="0">
              <a:solidFill>
                <a:srgbClr val="FFFF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1066801"/>
          </a:xfrm>
          <a:solidFill>
            <a:srgbClr val="C00000"/>
          </a:solidFill>
        </p:spPr>
        <p:txBody>
          <a:bodyPr/>
          <a:lstStyle/>
          <a:p>
            <a:r>
              <a:rPr lang="en-US" b="1" dirty="0" smtClean="0">
                <a:solidFill>
                  <a:srgbClr val="FFFF00"/>
                </a:solidFill>
              </a:rPr>
              <a:t>INTERNSHIP</a:t>
            </a:r>
            <a:endParaRPr lang="en-US" b="1" dirty="0">
              <a:solidFill>
                <a:srgbClr val="FFFF00"/>
              </a:solidFill>
            </a:endParaRPr>
          </a:p>
        </p:txBody>
      </p:sp>
      <p:sp>
        <p:nvSpPr>
          <p:cNvPr id="3" name="TextBox 2"/>
          <p:cNvSpPr txBox="1"/>
          <p:nvPr/>
        </p:nvSpPr>
        <p:spPr>
          <a:xfrm>
            <a:off x="1295400" y="2438400"/>
            <a:ext cx="990600" cy="369332"/>
          </a:xfrm>
          <a:prstGeom prst="rect">
            <a:avLst/>
          </a:prstGeom>
          <a:noFill/>
        </p:spPr>
        <p:txBody>
          <a:bodyPr wrap="square" rtlCol="0">
            <a:spAutoFit/>
          </a:bodyPr>
          <a:lstStyle/>
          <a:p>
            <a:endParaRPr lang="en-US" dirty="0"/>
          </a:p>
        </p:txBody>
      </p:sp>
      <p:sp>
        <p:nvSpPr>
          <p:cNvPr id="4" name="TextBox 3"/>
          <p:cNvSpPr txBox="1"/>
          <p:nvPr/>
        </p:nvSpPr>
        <p:spPr>
          <a:xfrm>
            <a:off x="0" y="1447800"/>
            <a:ext cx="9144000" cy="5078313"/>
          </a:xfrm>
          <a:prstGeom prst="rect">
            <a:avLst/>
          </a:prstGeom>
          <a:noFill/>
        </p:spPr>
        <p:txBody>
          <a:bodyPr wrap="square" rtlCol="0">
            <a:spAutoFit/>
          </a:bodyPr>
          <a:lstStyle/>
          <a:p>
            <a:pPr algn="just">
              <a:buFont typeface="Wingdings" pitchFamily="2" charset="2"/>
              <a:buChar char="Ø"/>
            </a:pPr>
            <a:r>
              <a:rPr lang="en-US" sz="3200" b="1" dirty="0" smtClean="0"/>
              <a:t>	At Mental Health Foundation (India) </a:t>
            </a:r>
            <a:r>
              <a:rPr lang="en-US" sz="3200" b="1" dirty="0" err="1" smtClean="0"/>
              <a:t>wef</a:t>
            </a:r>
            <a:r>
              <a:rPr lang="en-US" sz="3200" b="1" dirty="0" smtClean="0"/>
              <a:t> 01 Feb to 30 Apr 18</a:t>
            </a:r>
          </a:p>
          <a:p>
            <a:pPr algn="just">
              <a:buFont typeface="Wingdings" pitchFamily="2" charset="2"/>
              <a:buChar char="Ø"/>
            </a:pPr>
            <a:r>
              <a:rPr lang="en-US" sz="3200" b="1" dirty="0" smtClean="0">
                <a:solidFill>
                  <a:srgbClr val="0000FF"/>
                </a:solidFill>
              </a:rPr>
              <a:t>	MHF (I) is an NGO founded on </a:t>
            </a:r>
            <a:r>
              <a:rPr lang="en-IN" sz="3200" b="1" dirty="0" smtClean="0">
                <a:solidFill>
                  <a:srgbClr val="0000FF"/>
                </a:solidFill>
              </a:rPr>
              <a:t>20th March 2003 with an aim to promote mental health </a:t>
            </a:r>
            <a:r>
              <a:rPr lang="en-IN" sz="3200" b="1" dirty="0" smtClean="0">
                <a:solidFill>
                  <a:srgbClr val="0000FF"/>
                </a:solidFill>
              </a:rPr>
              <a:t>&amp; </a:t>
            </a:r>
            <a:r>
              <a:rPr lang="en-IN" sz="3200" b="1" dirty="0" smtClean="0">
                <a:solidFill>
                  <a:srgbClr val="0000FF"/>
                </a:solidFill>
              </a:rPr>
              <a:t>create space in society for people with mental illnesses so that they can lead a dignified life</a:t>
            </a:r>
            <a:endParaRPr lang="en-US" sz="3200" b="1" dirty="0" smtClean="0">
              <a:solidFill>
                <a:srgbClr val="0000FF"/>
              </a:solidFill>
            </a:endParaRPr>
          </a:p>
          <a:p>
            <a:pPr algn="just">
              <a:buFont typeface="Wingdings" pitchFamily="2" charset="2"/>
              <a:buChar char="Ø"/>
            </a:pPr>
            <a:r>
              <a:rPr lang="en-US" sz="3200" b="1" dirty="0" smtClean="0"/>
              <a:t>	Undertake multitude of activities related to mental health </a:t>
            </a:r>
          </a:p>
          <a:p>
            <a:endParaRPr lang="en-US" sz="3200" b="1" dirty="0" smtClean="0"/>
          </a:p>
          <a:p>
            <a:endParaRPr lang="en-US" sz="3600" b="1"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1066801"/>
          </a:xfrm>
          <a:solidFill>
            <a:srgbClr val="C00000"/>
          </a:solidFill>
        </p:spPr>
        <p:txBody>
          <a:bodyPr/>
          <a:lstStyle/>
          <a:p>
            <a:r>
              <a:rPr lang="en-US" b="1" dirty="0" smtClean="0">
                <a:solidFill>
                  <a:srgbClr val="FFFF00"/>
                </a:solidFill>
              </a:rPr>
              <a:t>MHF(I)’s KRAs</a:t>
            </a:r>
            <a:endParaRPr lang="en-US" b="1" dirty="0">
              <a:solidFill>
                <a:srgbClr val="FFFF00"/>
              </a:solidFill>
            </a:endParaRPr>
          </a:p>
        </p:txBody>
      </p:sp>
      <p:sp>
        <p:nvSpPr>
          <p:cNvPr id="3" name="TextBox 2"/>
          <p:cNvSpPr txBox="1"/>
          <p:nvPr/>
        </p:nvSpPr>
        <p:spPr>
          <a:xfrm>
            <a:off x="1295400" y="2438400"/>
            <a:ext cx="990600" cy="369332"/>
          </a:xfrm>
          <a:prstGeom prst="rect">
            <a:avLst/>
          </a:prstGeom>
          <a:noFill/>
        </p:spPr>
        <p:txBody>
          <a:bodyPr wrap="square" rtlCol="0">
            <a:spAutoFit/>
          </a:bodyPr>
          <a:lstStyle/>
          <a:p>
            <a:endParaRPr lang="en-US" dirty="0"/>
          </a:p>
        </p:txBody>
      </p:sp>
      <p:sp>
        <p:nvSpPr>
          <p:cNvPr id="4" name="TextBox 3"/>
          <p:cNvSpPr txBox="1"/>
          <p:nvPr/>
        </p:nvSpPr>
        <p:spPr>
          <a:xfrm>
            <a:off x="0" y="1066800"/>
            <a:ext cx="9144000" cy="6678751"/>
          </a:xfrm>
          <a:prstGeom prst="rect">
            <a:avLst/>
          </a:prstGeom>
          <a:noFill/>
        </p:spPr>
        <p:txBody>
          <a:bodyPr wrap="square" rtlCol="0">
            <a:spAutoFit/>
          </a:bodyPr>
          <a:lstStyle/>
          <a:p>
            <a:pPr algn="just">
              <a:buFont typeface="Wingdings" pitchFamily="2" charset="2"/>
              <a:buChar char="Ø"/>
            </a:pPr>
            <a:r>
              <a:rPr lang="en-US" sz="3200" b="1" dirty="0" smtClean="0"/>
              <a:t>	</a:t>
            </a:r>
            <a:r>
              <a:rPr lang="en-IN" sz="2800" b="1" dirty="0" smtClean="0"/>
              <a:t>Bring about a change in perceptions about mental illness</a:t>
            </a:r>
            <a:endParaRPr lang="en-US" sz="2800" b="1" dirty="0" smtClean="0"/>
          </a:p>
          <a:p>
            <a:pPr algn="just">
              <a:buFont typeface="Wingdings" pitchFamily="2" charset="2"/>
              <a:buChar char="Ø"/>
            </a:pPr>
            <a:r>
              <a:rPr lang="en-IN" sz="2800" b="1" dirty="0" smtClean="0">
                <a:solidFill>
                  <a:srgbClr val="0000FF"/>
                </a:solidFill>
              </a:rPr>
              <a:t>	Promote a sense of social and moral responsibility in </a:t>
            </a:r>
            <a:r>
              <a:rPr lang="en-IN" sz="2800" b="1" dirty="0" smtClean="0">
                <a:solidFill>
                  <a:srgbClr val="0000FF"/>
                </a:solidFill>
              </a:rPr>
              <a:t>society </a:t>
            </a:r>
            <a:r>
              <a:rPr lang="en-IN" sz="2800" b="1" dirty="0" smtClean="0">
                <a:solidFill>
                  <a:srgbClr val="0000FF"/>
                </a:solidFill>
              </a:rPr>
              <a:t>regarding disability with mental illness</a:t>
            </a:r>
            <a:endParaRPr lang="en-US" sz="2800" b="1" dirty="0" smtClean="0">
              <a:solidFill>
                <a:srgbClr val="0000FF"/>
              </a:solidFill>
            </a:endParaRPr>
          </a:p>
          <a:p>
            <a:pPr algn="just">
              <a:buFont typeface="Wingdings" pitchFamily="2" charset="2"/>
              <a:buChar char="Ø"/>
            </a:pPr>
            <a:r>
              <a:rPr lang="en-IN" sz="2800" b="1" dirty="0" smtClean="0"/>
              <a:t>	Advocate for the needs and rights of person suffering from mental illness</a:t>
            </a:r>
            <a:endParaRPr lang="en-US" sz="2800" b="1" dirty="0" smtClean="0"/>
          </a:p>
          <a:p>
            <a:pPr algn="just">
              <a:buFont typeface="Wingdings" pitchFamily="2" charset="2"/>
              <a:buChar char="Ø"/>
            </a:pPr>
            <a:r>
              <a:rPr lang="en-IN" sz="2800" b="1" dirty="0" smtClean="0">
                <a:solidFill>
                  <a:srgbClr val="0000FF"/>
                </a:solidFill>
              </a:rPr>
              <a:t>	Provision of varied services relating to mental health to people with mental issues, especially with poor economic and social support system</a:t>
            </a:r>
            <a:endParaRPr lang="en-US" sz="2800" b="1" dirty="0" smtClean="0">
              <a:solidFill>
                <a:srgbClr val="0000FF"/>
              </a:solidFill>
            </a:endParaRPr>
          </a:p>
          <a:p>
            <a:pPr algn="just">
              <a:buFont typeface="Wingdings" pitchFamily="2" charset="2"/>
              <a:buChar char="Ø"/>
            </a:pPr>
            <a:r>
              <a:rPr lang="en-IN" sz="2800" b="1" dirty="0" smtClean="0"/>
              <a:t>	Maximize independent functioning of clients and help them live a dignified life by social skill development, occupational mainstreaming and improving the quality of life</a:t>
            </a:r>
            <a:endParaRPr lang="en-US" sz="2800" b="1" dirty="0" smtClean="0"/>
          </a:p>
          <a:p>
            <a:endParaRPr lang="en-US" sz="2800" b="1" dirty="0" smtClean="0"/>
          </a:p>
          <a:p>
            <a:endParaRPr lang="en-US" sz="3200" b="1"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1066801"/>
          </a:xfrm>
          <a:solidFill>
            <a:srgbClr val="C00000"/>
          </a:solidFill>
        </p:spPr>
        <p:txBody>
          <a:bodyPr/>
          <a:lstStyle/>
          <a:p>
            <a:r>
              <a:rPr lang="en-US" b="1" dirty="0" smtClean="0">
                <a:solidFill>
                  <a:srgbClr val="FFFF00"/>
                </a:solidFill>
              </a:rPr>
              <a:t>SERVICES PROVIDED BY MHF(I)</a:t>
            </a:r>
            <a:endParaRPr lang="en-US" b="1" dirty="0">
              <a:solidFill>
                <a:srgbClr val="FFFF00"/>
              </a:solidFill>
            </a:endParaRPr>
          </a:p>
        </p:txBody>
      </p:sp>
      <p:sp>
        <p:nvSpPr>
          <p:cNvPr id="3" name="TextBox 2"/>
          <p:cNvSpPr txBox="1"/>
          <p:nvPr/>
        </p:nvSpPr>
        <p:spPr>
          <a:xfrm>
            <a:off x="1295400" y="2438400"/>
            <a:ext cx="990600" cy="369332"/>
          </a:xfrm>
          <a:prstGeom prst="rect">
            <a:avLst/>
          </a:prstGeom>
          <a:noFill/>
        </p:spPr>
        <p:txBody>
          <a:bodyPr wrap="square" rtlCol="0">
            <a:spAutoFit/>
          </a:bodyPr>
          <a:lstStyle/>
          <a:p>
            <a:endParaRPr lang="en-US" dirty="0"/>
          </a:p>
        </p:txBody>
      </p:sp>
      <p:sp>
        <p:nvSpPr>
          <p:cNvPr id="4" name="TextBox 3"/>
          <p:cNvSpPr txBox="1"/>
          <p:nvPr/>
        </p:nvSpPr>
        <p:spPr>
          <a:xfrm>
            <a:off x="0" y="1571685"/>
            <a:ext cx="9144000" cy="4524315"/>
          </a:xfrm>
          <a:prstGeom prst="rect">
            <a:avLst/>
          </a:prstGeom>
          <a:noFill/>
        </p:spPr>
        <p:txBody>
          <a:bodyPr wrap="square" rtlCol="0">
            <a:spAutoFit/>
          </a:bodyPr>
          <a:lstStyle/>
          <a:p>
            <a:pPr lvl="0" algn="just" fontAlgn="base">
              <a:buFont typeface="Wingdings" pitchFamily="2" charset="2"/>
              <a:buChar char="Ø"/>
            </a:pPr>
            <a:r>
              <a:rPr lang="en-US" sz="2800" dirty="0" smtClean="0"/>
              <a:t>	</a:t>
            </a:r>
            <a:r>
              <a:rPr lang="en-US" sz="2800" b="1" dirty="0" smtClean="0"/>
              <a:t>Clinical Interventions</a:t>
            </a:r>
          </a:p>
          <a:p>
            <a:pPr algn="just">
              <a:buFont typeface="Wingdings" pitchFamily="2" charset="2"/>
              <a:buChar char="Ø"/>
            </a:pPr>
            <a:r>
              <a:rPr lang="en-US" sz="2800" b="1" dirty="0" smtClean="0">
                <a:solidFill>
                  <a:srgbClr val="0000FF"/>
                </a:solidFill>
              </a:rPr>
              <a:t>	Workshops and Seminars</a:t>
            </a:r>
          </a:p>
          <a:p>
            <a:pPr lvl="0" algn="just" fontAlgn="base">
              <a:buFont typeface="Wingdings" pitchFamily="2" charset="2"/>
              <a:buChar char="Ø"/>
            </a:pPr>
            <a:r>
              <a:rPr lang="en-US" sz="2800" b="1" dirty="0" smtClean="0"/>
              <a:t>	Occupational Mainstreaming</a:t>
            </a:r>
          </a:p>
          <a:p>
            <a:pPr lvl="0" algn="just" fontAlgn="base">
              <a:buFont typeface="Wingdings" pitchFamily="2" charset="2"/>
              <a:buChar char="Ø"/>
            </a:pPr>
            <a:r>
              <a:rPr lang="en-US" sz="2800" b="1" dirty="0" smtClean="0">
                <a:solidFill>
                  <a:srgbClr val="0000FF"/>
                </a:solidFill>
              </a:rPr>
              <a:t>	Research &amp; Education</a:t>
            </a:r>
          </a:p>
          <a:p>
            <a:pPr lvl="0" algn="just" fontAlgn="base">
              <a:buFont typeface="Wingdings" pitchFamily="2" charset="2"/>
              <a:buChar char="Ø"/>
            </a:pPr>
            <a:r>
              <a:rPr lang="en-US" sz="2800" b="1" dirty="0" smtClean="0"/>
              <a:t>	Technical Support	</a:t>
            </a:r>
          </a:p>
          <a:p>
            <a:pPr lvl="0" algn="just" fontAlgn="base">
              <a:buFont typeface="Wingdings" pitchFamily="2" charset="2"/>
              <a:buChar char="Ø"/>
            </a:pPr>
            <a:r>
              <a:rPr lang="en-US" sz="2800" b="1" dirty="0" smtClean="0">
                <a:solidFill>
                  <a:srgbClr val="0000FF"/>
                </a:solidFill>
              </a:rPr>
              <a:t>	Public Awareness Drives</a:t>
            </a:r>
          </a:p>
          <a:p>
            <a:pPr lvl="0" algn="just" fontAlgn="base">
              <a:buFont typeface="Wingdings" pitchFamily="2" charset="2"/>
              <a:buChar char="Ø"/>
            </a:pPr>
            <a:r>
              <a:rPr lang="en-US" sz="2800" b="1" dirty="0" smtClean="0"/>
              <a:t>	Advocacy</a:t>
            </a:r>
          </a:p>
          <a:p>
            <a:pPr lvl="0" algn="just" fontAlgn="base">
              <a:buFont typeface="Wingdings" pitchFamily="2" charset="2"/>
              <a:buChar char="Ø"/>
            </a:pPr>
            <a:r>
              <a:rPr lang="en-US" sz="2800" b="1" dirty="0" smtClean="0">
                <a:solidFill>
                  <a:srgbClr val="0000FF"/>
                </a:solidFill>
              </a:rPr>
              <a:t>	Mental Health Camps </a:t>
            </a:r>
          </a:p>
          <a:p>
            <a:pPr algn="just"/>
            <a:endParaRPr lang="en-US" sz="2800" b="1" dirty="0" smtClean="0"/>
          </a:p>
          <a:p>
            <a:endParaRPr lang="en-US" sz="3200" b="1"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1066801"/>
          </a:xfrm>
          <a:solidFill>
            <a:srgbClr val="C00000"/>
          </a:solidFill>
        </p:spPr>
        <p:txBody>
          <a:bodyPr/>
          <a:lstStyle/>
          <a:p>
            <a:r>
              <a:rPr lang="en-US" b="1" dirty="0" smtClean="0">
                <a:solidFill>
                  <a:srgbClr val="FFFF00"/>
                </a:solidFill>
              </a:rPr>
              <a:t>OBSRVATIONS &amp; LEARNING </a:t>
            </a:r>
            <a:endParaRPr lang="en-US" b="1" dirty="0">
              <a:solidFill>
                <a:srgbClr val="FFFF00"/>
              </a:solidFill>
            </a:endParaRPr>
          </a:p>
        </p:txBody>
      </p:sp>
      <p:sp>
        <p:nvSpPr>
          <p:cNvPr id="3" name="TextBox 2"/>
          <p:cNvSpPr txBox="1"/>
          <p:nvPr/>
        </p:nvSpPr>
        <p:spPr>
          <a:xfrm>
            <a:off x="1295400" y="2438400"/>
            <a:ext cx="990600" cy="369332"/>
          </a:xfrm>
          <a:prstGeom prst="rect">
            <a:avLst/>
          </a:prstGeom>
          <a:noFill/>
        </p:spPr>
        <p:txBody>
          <a:bodyPr wrap="square" rtlCol="0">
            <a:spAutoFit/>
          </a:bodyPr>
          <a:lstStyle/>
          <a:p>
            <a:endParaRPr lang="en-US" dirty="0"/>
          </a:p>
        </p:txBody>
      </p:sp>
      <p:sp>
        <p:nvSpPr>
          <p:cNvPr id="4" name="TextBox 3"/>
          <p:cNvSpPr txBox="1"/>
          <p:nvPr/>
        </p:nvSpPr>
        <p:spPr>
          <a:xfrm>
            <a:off x="0" y="1304865"/>
            <a:ext cx="9144000" cy="5324535"/>
          </a:xfrm>
          <a:prstGeom prst="rect">
            <a:avLst/>
          </a:prstGeom>
          <a:noFill/>
        </p:spPr>
        <p:txBody>
          <a:bodyPr wrap="square" rtlCol="0">
            <a:spAutoFit/>
          </a:bodyPr>
          <a:lstStyle/>
          <a:p>
            <a:pPr lvl="0" algn="just" fontAlgn="base">
              <a:buFont typeface="Wingdings" pitchFamily="2" charset="2"/>
              <a:buChar char="Ø"/>
            </a:pPr>
            <a:r>
              <a:rPr lang="en-US" sz="2800" dirty="0" smtClean="0"/>
              <a:t>	</a:t>
            </a:r>
            <a:r>
              <a:rPr lang="en-US" sz="2800" b="1" dirty="0" smtClean="0"/>
              <a:t>Excellent experiential learning opportunity</a:t>
            </a:r>
          </a:p>
          <a:p>
            <a:pPr algn="just">
              <a:buFont typeface="Wingdings" pitchFamily="2" charset="2"/>
              <a:buChar char="Ø"/>
            </a:pPr>
            <a:r>
              <a:rPr lang="en-US" sz="2800" b="1" dirty="0" smtClean="0">
                <a:solidFill>
                  <a:srgbClr val="0000FF"/>
                </a:solidFill>
              </a:rPr>
              <a:t>	Attached with </a:t>
            </a:r>
            <a:r>
              <a:rPr lang="en-US" sz="2800" b="1" i="1" dirty="0" smtClean="0">
                <a:solidFill>
                  <a:srgbClr val="0000FF"/>
                </a:solidFill>
              </a:rPr>
              <a:t>destitute home run by Earth Saviors' Foundation</a:t>
            </a:r>
          </a:p>
          <a:p>
            <a:pPr lvl="0" algn="just" fontAlgn="base">
              <a:buFont typeface="Wingdings" pitchFamily="2" charset="2"/>
              <a:buChar char="Ø"/>
            </a:pPr>
            <a:r>
              <a:rPr lang="en-US" sz="2800" b="1" dirty="0" smtClean="0"/>
              <a:t>	</a:t>
            </a:r>
            <a:r>
              <a:rPr lang="en-IN" sz="2800" b="1" dirty="0" smtClean="0"/>
              <a:t>Provided an interactive platform to learn about all aspects of a destitute home for mentally ill destitute population</a:t>
            </a:r>
          </a:p>
          <a:p>
            <a:pPr lvl="0" algn="just" fontAlgn="base">
              <a:buFont typeface="Wingdings" pitchFamily="2" charset="2"/>
              <a:buChar char="Ø"/>
            </a:pPr>
            <a:r>
              <a:rPr lang="en-US" sz="2800" b="1" dirty="0" smtClean="0">
                <a:solidFill>
                  <a:srgbClr val="0000FF"/>
                </a:solidFill>
              </a:rPr>
              <a:t> 	Received training to administer various psychological assessment tools to screen &amp; diagnose patients</a:t>
            </a:r>
          </a:p>
          <a:p>
            <a:pPr lvl="0" algn="just" fontAlgn="base">
              <a:buFont typeface="Wingdings" pitchFamily="2" charset="2"/>
              <a:buChar char="Ø"/>
            </a:pPr>
            <a:r>
              <a:rPr lang="en-US" sz="2800" b="1" dirty="0" smtClean="0"/>
              <a:t>	Carried out systematic observation and interaction to find out deficiencies in existing systems of destitute home</a:t>
            </a:r>
          </a:p>
          <a:p>
            <a:pPr lvl="0" algn="just" fontAlgn="base"/>
            <a:endParaRPr lang="en-US" sz="2800" b="1" dirty="0" smtClean="0"/>
          </a:p>
          <a:p>
            <a:endParaRPr lang="en-US" sz="3200" b="1"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1066801"/>
          </a:xfrm>
          <a:solidFill>
            <a:srgbClr val="C00000"/>
          </a:solidFill>
        </p:spPr>
        <p:txBody>
          <a:bodyPr>
            <a:normAutofit fontScale="90000"/>
          </a:bodyPr>
          <a:lstStyle/>
          <a:p>
            <a:r>
              <a:rPr lang="en-US" b="1" dirty="0" smtClean="0">
                <a:solidFill>
                  <a:srgbClr val="FFFF00"/>
                </a:solidFill>
              </a:rPr>
              <a:t>PROJECT UNDERTAKEN OTHER THAN DISSERTATION : PROJECT SAMARTHAN</a:t>
            </a:r>
            <a:endParaRPr lang="en-US" b="1" dirty="0">
              <a:solidFill>
                <a:srgbClr val="FFFF00"/>
              </a:solidFill>
            </a:endParaRPr>
          </a:p>
        </p:txBody>
      </p:sp>
      <p:sp>
        <p:nvSpPr>
          <p:cNvPr id="3" name="TextBox 2"/>
          <p:cNvSpPr txBox="1"/>
          <p:nvPr/>
        </p:nvSpPr>
        <p:spPr>
          <a:xfrm>
            <a:off x="1295400" y="2438400"/>
            <a:ext cx="990600" cy="369332"/>
          </a:xfrm>
          <a:prstGeom prst="rect">
            <a:avLst/>
          </a:prstGeom>
          <a:noFill/>
        </p:spPr>
        <p:txBody>
          <a:bodyPr wrap="square" rtlCol="0">
            <a:spAutoFit/>
          </a:bodyPr>
          <a:lstStyle/>
          <a:p>
            <a:endParaRPr lang="en-US" dirty="0"/>
          </a:p>
        </p:txBody>
      </p:sp>
      <p:sp>
        <p:nvSpPr>
          <p:cNvPr id="4" name="TextBox 3"/>
          <p:cNvSpPr txBox="1"/>
          <p:nvPr/>
        </p:nvSpPr>
        <p:spPr>
          <a:xfrm>
            <a:off x="0" y="1066800"/>
            <a:ext cx="9144000" cy="6247864"/>
          </a:xfrm>
          <a:prstGeom prst="rect">
            <a:avLst/>
          </a:prstGeom>
          <a:noFill/>
        </p:spPr>
        <p:txBody>
          <a:bodyPr wrap="square" rtlCol="0">
            <a:spAutoFit/>
          </a:bodyPr>
          <a:lstStyle/>
          <a:p>
            <a:pPr lvl="0" algn="just">
              <a:buFont typeface="Wingdings" pitchFamily="2" charset="2"/>
              <a:buChar char="Ø"/>
            </a:pPr>
            <a:r>
              <a:rPr lang="en-US" sz="2800" b="1" dirty="0" smtClean="0"/>
              <a:t>	</a:t>
            </a:r>
            <a:r>
              <a:rPr lang="en-IN" sz="2800" b="1" dirty="0" smtClean="0"/>
              <a:t>MHF (I), in conjunction with the Prison authorities, have undertaken the unique initiative of </a:t>
            </a:r>
            <a:r>
              <a:rPr lang="en-IN" sz="2800" b="1" i="1" dirty="0" smtClean="0">
                <a:solidFill>
                  <a:srgbClr val="FF0000"/>
                </a:solidFill>
              </a:rPr>
              <a:t>Psychological First Aid (PFA)</a:t>
            </a:r>
            <a:r>
              <a:rPr lang="en-IN" sz="2800" b="1" dirty="0" smtClean="0"/>
              <a:t> based on a module prepared by WHO after suitably modifying it to suit the requirement of existing Prison conditions</a:t>
            </a:r>
            <a:endParaRPr lang="en-US" sz="2800" b="1" dirty="0" smtClean="0"/>
          </a:p>
          <a:p>
            <a:pPr lvl="0" algn="just">
              <a:buFont typeface="Wingdings" pitchFamily="2" charset="2"/>
              <a:buChar char="Ø"/>
            </a:pPr>
            <a:r>
              <a:rPr lang="en-IN" sz="2800" b="1" dirty="0" smtClean="0">
                <a:solidFill>
                  <a:srgbClr val="0000FF"/>
                </a:solidFill>
              </a:rPr>
              <a:t>	I have been involved in coordinating 60 volunteer psychological counsellors for this project</a:t>
            </a:r>
            <a:endParaRPr lang="en-US" sz="2800" b="1" dirty="0" smtClean="0">
              <a:solidFill>
                <a:srgbClr val="0000FF"/>
              </a:solidFill>
            </a:endParaRPr>
          </a:p>
          <a:p>
            <a:pPr lvl="0" algn="just">
              <a:buFont typeface="Wingdings" pitchFamily="2" charset="2"/>
              <a:buChar char="Ø"/>
            </a:pPr>
            <a:r>
              <a:rPr lang="en-IN" sz="2800" b="1" dirty="0" smtClean="0"/>
              <a:t>	The task involved provision of psychological first aid &amp; counselling support; training the jail staff &amp; inmates in mental health issues and identifying inmates requiring serious mental health care in psychiatric wards of general hospitals</a:t>
            </a:r>
            <a:endParaRPr lang="en-US" sz="2800" b="1" dirty="0" smtClean="0"/>
          </a:p>
          <a:p>
            <a:pPr algn="just"/>
            <a:endParaRPr lang="en-US" sz="2800" b="1" dirty="0" smtClean="0"/>
          </a:p>
          <a:p>
            <a:pPr algn="just"/>
            <a:endParaRPr lang="en-US" sz="3200" b="1"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416175"/>
            <a:ext cx="9144000" cy="1470025"/>
          </a:xfrm>
          <a:solidFill>
            <a:srgbClr val="C00000"/>
          </a:solidFill>
        </p:spPr>
        <p:txBody>
          <a:bodyPr/>
          <a:lstStyle/>
          <a:p>
            <a:r>
              <a:rPr lang="en-US" b="1" dirty="0" smtClean="0">
                <a:solidFill>
                  <a:srgbClr val="FFFF00"/>
                </a:solidFill>
              </a:rPr>
              <a:t>PART 2 : DISSERTATION PROJECT</a:t>
            </a:r>
            <a:endParaRPr lang="en-US" b="1" dirty="0">
              <a:solidFill>
                <a:srgbClr val="FFFF00"/>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852</TotalTime>
  <Words>1189</Words>
  <Application>Microsoft Office PowerPoint</Application>
  <PresentationFormat>On-screen Show (4:3)</PresentationFormat>
  <Paragraphs>184</Paragraphs>
  <Slides>36</Slides>
  <Notes>0</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Office Theme</vt:lpstr>
      <vt:lpstr>INTERNSHIP &amp; DISSERTATION REPORT</vt:lpstr>
      <vt:lpstr>PREVIEW</vt:lpstr>
      <vt:lpstr>PART I : INTERNSHIP</vt:lpstr>
      <vt:lpstr>INTERNSHIP</vt:lpstr>
      <vt:lpstr>MHF(I)’s KRAs</vt:lpstr>
      <vt:lpstr>SERVICES PROVIDED BY MHF(I)</vt:lpstr>
      <vt:lpstr>OBSRVATIONS &amp; LEARNING </vt:lpstr>
      <vt:lpstr>PROJECT UNDERTAKEN OTHER THAN DISSERTATION : PROJECT SAMARTHAN</vt:lpstr>
      <vt:lpstr>PART 2 : DISSERTATION PROJECT</vt:lpstr>
      <vt:lpstr>PROJECT TITLE</vt:lpstr>
      <vt:lpstr>INTRODUCTION</vt:lpstr>
      <vt:lpstr>INTRODUCTION(Contd..)</vt:lpstr>
      <vt:lpstr>INTRODUCTION(Contd..)</vt:lpstr>
      <vt:lpstr>REVIEW OF LITERATURE</vt:lpstr>
      <vt:lpstr>METHODOLOGY</vt:lpstr>
      <vt:lpstr>GENERAL OBJECTIVE</vt:lpstr>
      <vt:lpstr>SPECIFIC OBJECTIVES</vt:lpstr>
      <vt:lpstr>RESEARCH DESIGN</vt:lpstr>
      <vt:lpstr>TOOLS</vt:lpstr>
      <vt:lpstr>CONDUCT OF STUDY</vt:lpstr>
      <vt:lpstr>CONDUCT OF STUDY(Contd..)</vt:lpstr>
      <vt:lpstr>FINDINGS</vt:lpstr>
      <vt:lpstr>FINDINGS</vt:lpstr>
      <vt:lpstr>FINDINGS(Contd..)</vt:lpstr>
      <vt:lpstr>FINDINGS(Contd..)</vt:lpstr>
      <vt:lpstr>FINDINGS(Contd..)</vt:lpstr>
      <vt:lpstr>CLASSIFICATION OF INMATES</vt:lpstr>
      <vt:lpstr>CLASSIFICATION OF INMATES</vt:lpstr>
      <vt:lpstr>REQUIREMENTS</vt:lpstr>
      <vt:lpstr>RECOMMENDATIONS</vt:lpstr>
      <vt:lpstr>CHANGES RECOMMENDED IN ORGANIZATION / SYSTEMS</vt:lpstr>
      <vt:lpstr>CHANGES RECOMMENDED IN ORGANIZATION / SYSTEMS(Contd..)</vt:lpstr>
      <vt:lpstr>RATIONALE BEHIND RECOMMENDED ROUTINE</vt:lpstr>
      <vt:lpstr>RECOMMENDED ROUTINE OF ACTIVITIES</vt:lpstr>
      <vt:lpstr>DISCUSSION &amp; CONCLUSION</vt:lpstr>
      <vt:lpstr>THANK YOU</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INTERNSHIP &amp; DISSERTATION</dc:title>
  <dc:creator>Sajjad</dc:creator>
  <cp:lastModifiedBy>Sajjad Parvez Hussain </cp:lastModifiedBy>
  <cp:revision>183</cp:revision>
  <dcterms:created xsi:type="dcterms:W3CDTF">2006-08-16T00:00:00Z</dcterms:created>
  <dcterms:modified xsi:type="dcterms:W3CDTF">2018-05-17T02:11:34Z</dcterms:modified>
</cp:coreProperties>
</file>