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8" r:id="rId5"/>
    <p:sldId id="279" r:id="rId6"/>
    <p:sldId id="259" r:id="rId7"/>
    <p:sldId id="260" r:id="rId8"/>
    <p:sldId id="280" r:id="rId9"/>
    <p:sldId id="262" r:id="rId10"/>
    <p:sldId id="263" r:id="rId11"/>
    <p:sldId id="269" r:id="rId12"/>
    <p:sldId id="273" r:id="rId13"/>
    <p:sldId id="270" r:id="rId14"/>
    <p:sldId id="271" r:id="rId15"/>
    <p:sldId id="261" r:id="rId16"/>
    <p:sldId id="264" r:id="rId17"/>
    <p:sldId id="266" r:id="rId18"/>
    <p:sldId id="267" r:id="rId19"/>
    <p:sldId id="265"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2B5136-3B15-42D7-ACEA-93C42E67BC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45757BB-79FC-4072-A422-778604A386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CE03D40-F88D-4FB8-B6E1-713C80CDF40C}"/>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5" name="Footer Placeholder 4">
            <a:extLst>
              <a:ext uri="{FF2B5EF4-FFF2-40B4-BE49-F238E27FC236}">
                <a16:creationId xmlns:a16="http://schemas.microsoft.com/office/drawing/2014/main" xmlns="" id="{6E7834FF-3DAC-44CF-9168-D4ECC9335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7E42D62-2692-4FA5-B381-4132F543E012}"/>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192341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AA0A46-174F-42E0-8A6C-53D48D553F3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2350F38-B861-4AB9-873E-075DD78B89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0235B8D-F2B3-47E9-AD9D-9484731D27CA}"/>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5" name="Footer Placeholder 4">
            <a:extLst>
              <a:ext uri="{FF2B5EF4-FFF2-40B4-BE49-F238E27FC236}">
                <a16:creationId xmlns:a16="http://schemas.microsoft.com/office/drawing/2014/main" xmlns="" id="{80ACF8C4-F3C5-4299-948C-8C0D08C5B2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A45D37A-FC5E-4354-94A8-C8A200DCBAF0}"/>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41596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964E99D-2458-4C73-A6D7-4626F84486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5681B61-F2A9-47A1-99EB-67C177148C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50EB0C7-67FC-4E6B-A7E7-3FCC502BD76C}"/>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5" name="Footer Placeholder 4">
            <a:extLst>
              <a:ext uri="{FF2B5EF4-FFF2-40B4-BE49-F238E27FC236}">
                <a16:creationId xmlns:a16="http://schemas.microsoft.com/office/drawing/2014/main" xmlns="" id="{5FFBCA5F-E17A-4377-B93E-D214D93F81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9425307-0453-43E1-BDBE-2ADBF0678002}"/>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4062962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9EA6A0-CDEC-4886-A5A0-87FF1CA42C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CFC5DFB-7DB5-47C9-A806-8D543D791A5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D783C95-3B70-424B-B6AF-A886E959CCAF}"/>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5" name="Footer Placeholder 4">
            <a:extLst>
              <a:ext uri="{FF2B5EF4-FFF2-40B4-BE49-F238E27FC236}">
                <a16:creationId xmlns:a16="http://schemas.microsoft.com/office/drawing/2014/main" xmlns="" id="{C02FFB24-831B-480A-9517-AAAF46C862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8985925-5617-46E1-9CAE-9D99DB8717CE}"/>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342524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8155A1-986E-4A18-8116-21C0741363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5F324BB-84D5-43FB-8D6E-7B46A60243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13126E01-5E0C-46E6-81B0-77935D7E6E0E}"/>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5" name="Footer Placeholder 4">
            <a:extLst>
              <a:ext uri="{FF2B5EF4-FFF2-40B4-BE49-F238E27FC236}">
                <a16:creationId xmlns:a16="http://schemas.microsoft.com/office/drawing/2014/main" xmlns="" id="{685F18E2-3562-4EBB-A368-CFB57BD49D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25A6CDB-48FD-49D4-9725-2E64EEB4534B}"/>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2400276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75B12D-B192-4E84-9151-EFDB3610F6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0878E04-8A52-4979-AFDC-9FD146A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245DD63-FB87-4FCB-AF15-3541B044C2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33AEC2A-8A40-4567-962B-A238F75BA864}"/>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6" name="Footer Placeholder 5">
            <a:extLst>
              <a:ext uri="{FF2B5EF4-FFF2-40B4-BE49-F238E27FC236}">
                <a16:creationId xmlns:a16="http://schemas.microsoft.com/office/drawing/2014/main" xmlns="" id="{2842079F-5AB7-4ED2-B36B-37FBCB8A91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127545E-2C7E-49F2-95BF-4211F55D8C03}"/>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226322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6D9CF6-64DD-49A2-B961-0D3B488F49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E32A8E5-2FAB-4F00-8AAF-324DF2884D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F5B4D54-0609-4367-B3E0-343A07BD1DA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E2A4C08-5891-41EB-8DA1-B36A308EAF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F5BB4F13-9110-48E0-9098-8B5C79CB6F5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4292771-D812-43A1-A6D4-0F83C1481F3A}"/>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8" name="Footer Placeholder 7">
            <a:extLst>
              <a:ext uri="{FF2B5EF4-FFF2-40B4-BE49-F238E27FC236}">
                <a16:creationId xmlns:a16="http://schemas.microsoft.com/office/drawing/2014/main" xmlns="" id="{C7C9B486-1C3B-47A3-93A6-7617FCE196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191223F-DBD9-4245-A16F-FAABB17E1D01}"/>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1194671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648F9A-D476-447D-B127-008D2CD5AB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9329512-4FCA-46DD-AD0E-B4F9FCB7ED29}"/>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4" name="Footer Placeholder 3">
            <a:extLst>
              <a:ext uri="{FF2B5EF4-FFF2-40B4-BE49-F238E27FC236}">
                <a16:creationId xmlns:a16="http://schemas.microsoft.com/office/drawing/2014/main" xmlns="" id="{23D9F220-E2E4-4EBE-B330-0F3E821485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9945B5C-B552-4941-8692-357B5289CC08}"/>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1866988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0672AA1-7A87-44A0-BDFE-751EDC35EB3F}"/>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3" name="Footer Placeholder 2">
            <a:extLst>
              <a:ext uri="{FF2B5EF4-FFF2-40B4-BE49-F238E27FC236}">
                <a16:creationId xmlns:a16="http://schemas.microsoft.com/office/drawing/2014/main" xmlns="" id="{370CC05D-0E53-4FB7-8CFF-A66115B52C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38BE423-760F-40C8-B473-A189CAAAC8FA}"/>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278435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8B3B21-837C-4C4D-9BF4-855159988D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7C385B6-6404-4E4B-BB74-7510363F8C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B881008-8A1C-49A8-ADA2-F44279912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F859DC7E-0DC0-40DA-92F2-E25531468C30}"/>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6" name="Footer Placeholder 5">
            <a:extLst>
              <a:ext uri="{FF2B5EF4-FFF2-40B4-BE49-F238E27FC236}">
                <a16:creationId xmlns:a16="http://schemas.microsoft.com/office/drawing/2014/main" xmlns="" id="{1059E91C-15B1-4E2D-A3F7-01601A9461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E3FA62C-5C26-4EAF-8141-D626A007B038}"/>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1514250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90F175-56B0-4179-B132-2AA216137D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0119B87C-0845-4647-A688-841C3DF344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0455CEA-D7EC-4D71-B9C0-3C2E34F525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BC85381-1E48-4F85-BF8B-EFE3F8D393FC}"/>
              </a:ext>
            </a:extLst>
          </p:cNvPr>
          <p:cNvSpPr>
            <a:spLocks noGrp="1"/>
          </p:cNvSpPr>
          <p:nvPr>
            <p:ph type="dt" sz="half" idx="10"/>
          </p:nvPr>
        </p:nvSpPr>
        <p:spPr/>
        <p:txBody>
          <a:bodyPr/>
          <a:lstStyle/>
          <a:p>
            <a:fld id="{35E8D2A0-A803-45B0-A453-AF4C81E5895D}" type="datetimeFigureOut">
              <a:rPr lang="en-US" smtClean="0"/>
              <a:t>5/26/2018</a:t>
            </a:fld>
            <a:endParaRPr lang="en-US"/>
          </a:p>
        </p:txBody>
      </p:sp>
      <p:sp>
        <p:nvSpPr>
          <p:cNvPr id="6" name="Footer Placeholder 5">
            <a:extLst>
              <a:ext uri="{FF2B5EF4-FFF2-40B4-BE49-F238E27FC236}">
                <a16:creationId xmlns:a16="http://schemas.microsoft.com/office/drawing/2014/main" xmlns="" id="{382C0CDF-0FFF-4F08-8592-5958901E82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D2A4B5F-8EC6-4DB3-8093-67432A6B660B}"/>
              </a:ext>
            </a:extLst>
          </p:cNvPr>
          <p:cNvSpPr>
            <a:spLocks noGrp="1"/>
          </p:cNvSpPr>
          <p:nvPr>
            <p:ph type="sldNum" sz="quarter" idx="12"/>
          </p:nvPr>
        </p:nvSpPr>
        <p:spPr/>
        <p:txBody>
          <a:bodyPr/>
          <a:lstStyle/>
          <a:p>
            <a:fld id="{78768B13-EBCD-45DE-B3CD-30A71A65D119}" type="slidenum">
              <a:rPr lang="en-US" smtClean="0"/>
              <a:t>‹#›</a:t>
            </a:fld>
            <a:endParaRPr lang="en-US"/>
          </a:p>
        </p:txBody>
      </p:sp>
    </p:spTree>
    <p:extLst>
      <p:ext uri="{BB962C8B-B14F-4D97-AF65-F5344CB8AC3E}">
        <p14:creationId xmlns:p14="http://schemas.microsoft.com/office/powerpoint/2010/main" val="303689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48491CB-9DE1-408F-A404-7B943EB86F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A80DB65-894C-4F46-951B-EBC0F060BE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21225E9-4ABD-4301-B314-602104DC2F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8D2A0-A803-45B0-A453-AF4C81E5895D}" type="datetimeFigureOut">
              <a:rPr lang="en-US" smtClean="0"/>
              <a:t>5/26/2018</a:t>
            </a:fld>
            <a:endParaRPr lang="en-US"/>
          </a:p>
        </p:txBody>
      </p:sp>
      <p:sp>
        <p:nvSpPr>
          <p:cNvPr id="5" name="Footer Placeholder 4">
            <a:extLst>
              <a:ext uri="{FF2B5EF4-FFF2-40B4-BE49-F238E27FC236}">
                <a16:creationId xmlns:a16="http://schemas.microsoft.com/office/drawing/2014/main" xmlns="" id="{264341DD-FB02-4DA2-8712-ECACDD40A2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A9EEB43-04DF-4A68-976D-4FC8DBE33D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68B13-EBCD-45DE-B3CD-30A71A65D119}" type="slidenum">
              <a:rPr lang="en-US" smtClean="0"/>
              <a:t>‹#›</a:t>
            </a:fld>
            <a:endParaRPr lang="en-US"/>
          </a:p>
        </p:txBody>
      </p:sp>
    </p:spTree>
    <p:extLst>
      <p:ext uri="{BB962C8B-B14F-4D97-AF65-F5344CB8AC3E}">
        <p14:creationId xmlns:p14="http://schemas.microsoft.com/office/powerpoint/2010/main" val="398711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F4AB81-C2F3-4E12-A869-A77E92818576}"/>
              </a:ext>
            </a:extLst>
          </p:cNvPr>
          <p:cNvSpPr>
            <a:spLocks noGrp="1"/>
          </p:cNvSpPr>
          <p:nvPr>
            <p:ph type="ctrTitle"/>
          </p:nvPr>
        </p:nvSpPr>
        <p:spPr>
          <a:xfrm>
            <a:off x="534838" y="678016"/>
            <a:ext cx="10731260" cy="2694911"/>
          </a:xfrm>
        </p:spPr>
        <p:txBody>
          <a:bodyPr>
            <a:normAutofit/>
          </a:bodyPr>
          <a:lstStyle/>
          <a:p>
            <a:pPr>
              <a:lnSpc>
                <a:spcPct val="150000"/>
              </a:lnSpc>
            </a:pPr>
            <a:r>
              <a:rPr lang="en-US" sz="3600" b="1" dirty="0" smtClean="0"/>
              <a:t>STUDY ON AWARENESS OF CLINICAL VITALS AMONG THE GENERAL POPULATION AND DESIGN A PROMOTIONAL MIX</a:t>
            </a:r>
            <a:endParaRPr lang="en-US" dirty="0"/>
          </a:p>
        </p:txBody>
      </p:sp>
      <p:sp>
        <p:nvSpPr>
          <p:cNvPr id="3" name="Subtitle 2">
            <a:extLst>
              <a:ext uri="{FF2B5EF4-FFF2-40B4-BE49-F238E27FC236}">
                <a16:creationId xmlns:a16="http://schemas.microsoft.com/office/drawing/2014/main" xmlns="" id="{BD8E9144-E7B9-42DA-AD75-DE3A61DCFA6C}"/>
              </a:ext>
            </a:extLst>
          </p:cNvPr>
          <p:cNvSpPr>
            <a:spLocks noGrp="1"/>
          </p:cNvSpPr>
          <p:nvPr>
            <p:ph type="subTitle" idx="1"/>
          </p:nvPr>
        </p:nvSpPr>
        <p:spPr>
          <a:xfrm>
            <a:off x="1230701" y="4430174"/>
            <a:ext cx="3772620" cy="1435788"/>
          </a:xfrm>
        </p:spPr>
        <p:txBody>
          <a:bodyPr>
            <a:normAutofit/>
          </a:bodyPr>
          <a:lstStyle/>
          <a:p>
            <a:r>
              <a:rPr lang="en-US" sz="1800" dirty="0"/>
              <a:t> </a:t>
            </a:r>
            <a:r>
              <a:rPr lang="en-US" sz="1800" dirty="0" smtClean="0"/>
              <a:t>Submitted </a:t>
            </a:r>
            <a:r>
              <a:rPr lang="en-US" sz="1800" dirty="0"/>
              <a:t>By</a:t>
            </a:r>
          </a:p>
          <a:p>
            <a:r>
              <a:rPr lang="en-US" sz="1800" dirty="0"/>
              <a:t>Dr. </a:t>
            </a:r>
            <a:r>
              <a:rPr lang="en-US" sz="1800" dirty="0" err="1"/>
              <a:t>Anisha</a:t>
            </a:r>
            <a:r>
              <a:rPr lang="en-US" sz="1800" dirty="0"/>
              <a:t> </a:t>
            </a:r>
            <a:r>
              <a:rPr lang="en-US" sz="1800" dirty="0" err="1" smtClean="0"/>
              <a:t>Gadodia</a:t>
            </a:r>
            <a:endParaRPr lang="en-US" sz="1800" dirty="0"/>
          </a:p>
        </p:txBody>
      </p:sp>
      <p:sp>
        <p:nvSpPr>
          <p:cNvPr id="4" name="Rectangle 3">
            <a:extLst>
              <a:ext uri="{FF2B5EF4-FFF2-40B4-BE49-F238E27FC236}">
                <a16:creationId xmlns:a16="http://schemas.microsoft.com/office/drawing/2014/main" xmlns="" id="{7E99E906-9766-41F5-BEDE-D80C645018DE}"/>
              </a:ext>
            </a:extLst>
          </p:cNvPr>
          <p:cNvSpPr/>
          <p:nvPr/>
        </p:nvSpPr>
        <p:spPr>
          <a:xfrm>
            <a:off x="5607726" y="4348792"/>
            <a:ext cx="6096000" cy="857671"/>
          </a:xfrm>
          <a:prstGeom prst="rect">
            <a:avLst/>
          </a:prstGeom>
        </p:spPr>
        <p:txBody>
          <a:bodyPr>
            <a:spAutoFit/>
          </a:bodyPr>
          <a:lstStyle/>
          <a:p>
            <a:pPr algn="ctr">
              <a:lnSpc>
                <a:spcPct val="115000"/>
              </a:lnSpc>
              <a:spcAft>
                <a:spcPts val="1000"/>
              </a:spcAft>
            </a:pPr>
            <a:r>
              <a:rPr lang="en-US" dirty="0">
                <a:latin typeface="Calibri" panose="020F0502020204030204" pitchFamily="34" charset="0"/>
                <a:ea typeface="Times New Roman" panose="02020603050405020304" pitchFamily="18" charset="0"/>
                <a:cs typeface="Calibri" panose="020F0502020204030204" pitchFamily="34" charset="0"/>
              </a:rPr>
              <a:t>Under Guidance of</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dirty="0">
                <a:latin typeface="Calibri" panose="020F0502020204030204" pitchFamily="34" charset="0"/>
                <a:ea typeface="Times New Roman" panose="02020603050405020304" pitchFamily="18" charset="0"/>
                <a:cs typeface="Calibri" panose="020F0502020204030204" pitchFamily="34" charset="0"/>
              </a:rPr>
              <a:t>Dr. </a:t>
            </a:r>
            <a:r>
              <a:rPr lang="en-US" dirty="0" err="1">
                <a:latin typeface="Calibri" panose="020F0502020204030204" pitchFamily="34" charset="0"/>
                <a:ea typeface="Times New Roman" panose="02020603050405020304" pitchFamily="18" charset="0"/>
                <a:cs typeface="Calibri" panose="020F0502020204030204" pitchFamily="34" charset="0"/>
              </a:rPr>
              <a:t>Anandhi</a:t>
            </a:r>
            <a:r>
              <a:rPr lang="en-US" dirty="0">
                <a:latin typeface="Calibri" panose="020F0502020204030204" pitchFamily="34" charset="0"/>
                <a:ea typeface="Times New Roman" panose="02020603050405020304" pitchFamily="18" charset="0"/>
                <a:cs typeface="Calibri" panose="020F0502020204030204" pitchFamily="34" charset="0"/>
              </a:rPr>
              <a:t> </a:t>
            </a:r>
            <a:r>
              <a:rPr lang="en-US" dirty="0" err="1" smtClean="0">
                <a:latin typeface="Calibri" panose="020F0502020204030204" pitchFamily="34" charset="0"/>
                <a:ea typeface="Times New Roman" panose="02020603050405020304" pitchFamily="18" charset="0"/>
                <a:cs typeface="Calibri" panose="020F0502020204030204" pitchFamily="34" charset="0"/>
              </a:rPr>
              <a:t>Ramachandran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1690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LENOVO\AppData\Local\Packages\Microsoft.Office.Desktop_8wekyb3d8bbwe\AC\INetCache\Content.Word\21.png">
            <a:extLst>
              <a:ext uri="{FF2B5EF4-FFF2-40B4-BE49-F238E27FC236}">
                <a16:creationId xmlns:a16="http://schemas.microsoft.com/office/drawing/2014/main" xmlns="" id="{9A5D8B0A-4F5E-4B8A-9245-AB08A40AE7A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28780" y="345688"/>
            <a:ext cx="6165318" cy="3148010"/>
          </a:xfrm>
          <a:prstGeom prst="rect">
            <a:avLst/>
          </a:prstGeom>
          <a:noFill/>
          <a:ln>
            <a:noFill/>
          </a:ln>
        </p:spPr>
      </p:pic>
      <p:pic>
        <p:nvPicPr>
          <p:cNvPr id="5" name="Content Placeholder 4" descr="C:\Users\LENOVO\AppData\Local\Packages\Microsoft.Office.Desktop_8wekyb3d8bbwe\AC\INetCache\Content.Word\22.png">
            <a:extLst>
              <a:ext uri="{FF2B5EF4-FFF2-40B4-BE49-F238E27FC236}">
                <a16:creationId xmlns:a16="http://schemas.microsoft.com/office/drawing/2014/main" xmlns="" id="{61ADE6F5-3B31-4671-BD69-420ECA049FFD}"/>
              </a:ext>
            </a:extLst>
          </p:cNvPr>
          <p:cNvPicPr>
            <a:picLocks noGrp="1"/>
          </p:cNvPicPr>
          <p:nvPr>
            <p:ph idx="1"/>
          </p:nvPr>
        </p:nvPicPr>
        <p:blipFill rotWithShape="1">
          <a:blip r:embed="rId3">
            <a:extLst>
              <a:ext uri="{28A0092B-C50C-407E-A947-70E740481C1C}">
                <a14:useLocalDpi xmlns:a14="http://schemas.microsoft.com/office/drawing/2010/main" val="0"/>
              </a:ext>
            </a:extLst>
          </a:blip>
          <a:srcRect l="2685" t="5945" r="4400" b="5685"/>
          <a:stretch/>
        </p:blipFill>
        <p:spPr bwMode="auto">
          <a:xfrm>
            <a:off x="6334663" y="427306"/>
            <a:ext cx="5771072" cy="2820539"/>
          </a:xfrm>
          <a:prstGeom prst="rect">
            <a:avLst/>
          </a:prstGeom>
          <a:noFill/>
          <a:ln>
            <a:noFill/>
          </a:ln>
        </p:spPr>
      </p:pic>
      <p:pic>
        <p:nvPicPr>
          <p:cNvPr id="6" name="Picture 5" descr="C:\Users\LENOVO\AppData\Local\Packages\Microsoft.Office.Desktop_8wekyb3d8bbwe\AC\INetCache\Content.Word\26.png">
            <a:extLst>
              <a:ext uri="{FF2B5EF4-FFF2-40B4-BE49-F238E27FC236}">
                <a16:creationId xmlns:a16="http://schemas.microsoft.com/office/drawing/2014/main" xmlns="" id="{ACD243DE-B45F-45F8-AC8B-4DCA5900CC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323691" y="3286664"/>
            <a:ext cx="6277509" cy="3459193"/>
          </a:xfrm>
          <a:prstGeom prst="rect">
            <a:avLst/>
          </a:prstGeom>
          <a:noFill/>
          <a:ln>
            <a:noFill/>
          </a:ln>
        </p:spPr>
      </p:pic>
    </p:spTree>
    <p:extLst>
      <p:ext uri="{BB962C8B-B14F-4D97-AF65-F5344CB8AC3E}">
        <p14:creationId xmlns:p14="http://schemas.microsoft.com/office/powerpoint/2010/main" val="2106281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Picture 4" descr="C:\Users\LENOVO\AppData\Local\Packages\Microsoft.Office.Desktop_8wekyb3d8bbwe\AC\INetCache\Content.Word\11.png">
            <a:extLst>
              <a:ext uri="{FF2B5EF4-FFF2-40B4-BE49-F238E27FC236}">
                <a16:creationId xmlns:a16="http://schemas.microsoft.com/office/drawing/2014/main" xmlns="" id="{8E72C663-EE40-45E2-8EA0-2DA5BAA23A4C}"/>
              </a:ext>
            </a:extLst>
          </p:cNvPr>
          <p:cNvPicPr/>
          <p:nvPr/>
        </p:nvPicPr>
        <p:blipFill rotWithShape="1">
          <a:blip r:embed="rId2">
            <a:extLst>
              <a:ext uri="{28A0092B-C50C-407E-A947-70E740481C1C}">
                <a14:useLocalDpi xmlns:a14="http://schemas.microsoft.com/office/drawing/2010/main" val="0"/>
              </a:ext>
            </a:extLst>
          </a:blip>
          <a:srcRect r="14060" b="21937"/>
          <a:stretch/>
        </p:blipFill>
        <p:spPr bwMode="auto">
          <a:xfrm>
            <a:off x="6452559" y="3433314"/>
            <a:ext cx="5331699" cy="3010618"/>
          </a:xfrm>
          <a:prstGeom prst="rect">
            <a:avLst/>
          </a:prstGeom>
          <a:noFill/>
          <a:ln>
            <a:noFill/>
          </a:ln>
          <a:extLst>
            <a:ext uri="{53640926-AAD7-44D8-BBD7-CCE9431645EC}">
              <a14:shadowObscured xmlns:a14="http://schemas.microsoft.com/office/drawing/2010/main"/>
            </a:ext>
          </a:extLst>
        </p:spPr>
      </p:pic>
      <p:pic>
        <p:nvPicPr>
          <p:cNvPr id="6" name="Picture 5" descr="C:\Users\LENOVO\AppData\Local\Packages\Microsoft.Office.Desktop_8wekyb3d8bbwe\AC\INetCache\Content.Word\10.png">
            <a:extLst>
              <a:ext uri="{FF2B5EF4-FFF2-40B4-BE49-F238E27FC236}">
                <a16:creationId xmlns:a16="http://schemas.microsoft.com/office/drawing/2014/main" xmlns="" id="{E3CF9B12-88C0-4A77-B42B-1E890B803DA7}"/>
              </a:ext>
            </a:extLst>
          </p:cNvPr>
          <p:cNvPicPr/>
          <p:nvPr/>
        </p:nvPicPr>
        <p:blipFill rotWithShape="1">
          <a:blip r:embed="rId3">
            <a:extLst>
              <a:ext uri="{28A0092B-C50C-407E-A947-70E740481C1C}">
                <a14:useLocalDpi xmlns:a14="http://schemas.microsoft.com/office/drawing/2010/main" val="0"/>
              </a:ext>
            </a:extLst>
          </a:blip>
          <a:srcRect r="8968" b="16635"/>
          <a:stretch/>
        </p:blipFill>
        <p:spPr bwMode="auto">
          <a:xfrm>
            <a:off x="656737" y="3545457"/>
            <a:ext cx="5071203" cy="2786332"/>
          </a:xfrm>
          <a:prstGeom prst="rect">
            <a:avLst/>
          </a:prstGeom>
          <a:noFill/>
          <a:ln>
            <a:noFill/>
          </a:ln>
          <a:extLst>
            <a:ext uri="{53640926-AAD7-44D8-BBD7-CCE9431645EC}">
              <a14:shadowObscured xmlns:a14="http://schemas.microsoft.com/office/drawing/2010/main"/>
            </a:ext>
          </a:extLst>
        </p:spPr>
      </p:pic>
      <p:pic>
        <p:nvPicPr>
          <p:cNvPr id="7" name="Picture 6" descr="C:\Users\LENOVO\AppData\Local\Packages\Microsoft.Office.Desktop_8wekyb3d8bbwe\AC\INetCache\Content.Word\1.png">
            <a:extLst>
              <a:ext uri="{FF2B5EF4-FFF2-40B4-BE49-F238E27FC236}">
                <a16:creationId xmlns:a16="http://schemas.microsoft.com/office/drawing/2014/main" xmlns="" id="{83147E68-4435-4A1C-BB6A-B34383270B49}"/>
              </a:ext>
            </a:extLst>
          </p:cNvPr>
          <p:cNvPicPr/>
          <p:nvPr/>
        </p:nvPicPr>
        <p:blipFill rotWithShape="1">
          <a:blip r:embed="rId4">
            <a:extLst>
              <a:ext uri="{28A0092B-C50C-407E-A947-70E740481C1C}">
                <a14:useLocalDpi xmlns:a14="http://schemas.microsoft.com/office/drawing/2010/main" val="0"/>
              </a:ext>
            </a:extLst>
          </a:blip>
          <a:srcRect l="3686" t="2121" r="7478" b="8113"/>
          <a:stretch/>
        </p:blipFill>
        <p:spPr bwMode="auto">
          <a:xfrm>
            <a:off x="6452559" y="288049"/>
            <a:ext cx="4960188" cy="2787985"/>
          </a:xfrm>
          <a:prstGeom prst="rect">
            <a:avLst/>
          </a:prstGeom>
          <a:noFill/>
          <a:ln>
            <a:noFill/>
          </a:ln>
          <a:extLst>
            <a:ext uri="{53640926-AAD7-44D8-BBD7-CCE9431645EC}">
              <a14:shadowObscured xmlns:a14="http://schemas.microsoft.com/office/drawing/2010/main"/>
            </a:ext>
          </a:extLst>
        </p:spPr>
      </p:pic>
      <p:pic>
        <p:nvPicPr>
          <p:cNvPr id="8" name="Picture 7" descr="C:\Users\LENOVO\AppData\Local\Packages\Microsoft.Office.Desktop_8wekyb3d8bbwe\AC\INetCache\Content.Word\2.png">
            <a:extLst>
              <a:ext uri="{FF2B5EF4-FFF2-40B4-BE49-F238E27FC236}">
                <a16:creationId xmlns:a16="http://schemas.microsoft.com/office/drawing/2014/main" xmlns="" id="{767530AF-2F31-4B22-BC7A-583BE09104CB}"/>
              </a:ext>
            </a:extLst>
          </p:cNvPr>
          <p:cNvPicPr/>
          <p:nvPr/>
        </p:nvPicPr>
        <p:blipFill rotWithShape="1">
          <a:blip r:embed="rId5">
            <a:extLst>
              <a:ext uri="{28A0092B-C50C-407E-A947-70E740481C1C}">
                <a14:useLocalDpi xmlns:a14="http://schemas.microsoft.com/office/drawing/2010/main" val="0"/>
              </a:ext>
            </a:extLst>
          </a:blip>
          <a:srcRect l="1049" t="4107" r="9674" b="4270"/>
          <a:stretch/>
        </p:blipFill>
        <p:spPr bwMode="auto">
          <a:xfrm>
            <a:off x="633573" y="312130"/>
            <a:ext cx="4662398" cy="273982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86376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Content Placeholder 3" descr="C:\Users\LENOVO\AppData\Local\Packages\Microsoft.Office.Desktop_8wekyb3d8bbwe\AC\INetCache\Content.Word\12.png">
            <a:extLst>
              <a:ext uri="{FF2B5EF4-FFF2-40B4-BE49-F238E27FC236}">
                <a16:creationId xmlns:a16="http://schemas.microsoft.com/office/drawing/2014/main" xmlns="" id="{AC07E4E0-EDAA-4BB5-8A1F-ED25705C724C}"/>
              </a:ext>
            </a:extLst>
          </p:cNvPr>
          <p:cNvPicPr>
            <a:picLocks noGrp="1"/>
          </p:cNvPicPr>
          <p:nvPr>
            <p:ph idx="1"/>
          </p:nvPr>
        </p:nvPicPr>
        <p:blipFill rotWithShape="1">
          <a:blip r:embed="rId2">
            <a:extLst>
              <a:ext uri="{28A0092B-C50C-407E-A947-70E740481C1C}">
                <a14:useLocalDpi xmlns:a14="http://schemas.microsoft.com/office/drawing/2010/main" val="0"/>
              </a:ext>
            </a:extLst>
          </a:blip>
          <a:srcRect r="11679"/>
          <a:stretch/>
        </p:blipFill>
        <p:spPr bwMode="auto">
          <a:xfrm>
            <a:off x="389579" y="258792"/>
            <a:ext cx="5209863" cy="3071003"/>
          </a:xfrm>
          <a:prstGeom prst="rect">
            <a:avLst/>
          </a:prstGeom>
          <a:noFill/>
          <a:ln>
            <a:noFill/>
          </a:ln>
          <a:extLst>
            <a:ext uri="{53640926-AAD7-44D8-BBD7-CCE9431645EC}">
              <a14:shadowObscured xmlns:a14="http://schemas.microsoft.com/office/drawing/2010/main"/>
            </a:ext>
          </a:extLst>
        </p:spPr>
      </p:pic>
      <p:pic>
        <p:nvPicPr>
          <p:cNvPr id="5" name="Picture 4" descr="C:\Users\LENOVO\AppData\Local\Packages\Microsoft.Office.Desktop_8wekyb3d8bbwe\AC\INetCache\Content.Word\13.png">
            <a:extLst>
              <a:ext uri="{FF2B5EF4-FFF2-40B4-BE49-F238E27FC236}">
                <a16:creationId xmlns:a16="http://schemas.microsoft.com/office/drawing/2014/main" xmlns="" id="{847B95BB-B272-439A-8817-712CDAB2EB3C}"/>
              </a:ext>
            </a:extLst>
          </p:cNvPr>
          <p:cNvPicPr/>
          <p:nvPr/>
        </p:nvPicPr>
        <p:blipFill rotWithShape="1">
          <a:blip r:embed="rId3">
            <a:extLst>
              <a:ext uri="{28A0092B-C50C-407E-A947-70E740481C1C}">
                <a14:useLocalDpi xmlns:a14="http://schemas.microsoft.com/office/drawing/2010/main" val="0"/>
              </a:ext>
            </a:extLst>
          </a:blip>
          <a:srcRect r="8134" b="7155"/>
          <a:stretch/>
        </p:blipFill>
        <p:spPr bwMode="auto">
          <a:xfrm>
            <a:off x="5958425" y="157144"/>
            <a:ext cx="5226709" cy="2991497"/>
          </a:xfrm>
          <a:prstGeom prst="rect">
            <a:avLst/>
          </a:prstGeom>
          <a:noFill/>
          <a:ln>
            <a:noFill/>
          </a:ln>
          <a:extLst>
            <a:ext uri="{53640926-AAD7-44D8-BBD7-CCE9431645EC}">
              <a14:shadowObscured xmlns:a14="http://schemas.microsoft.com/office/drawing/2010/main"/>
            </a:ext>
          </a:extLst>
        </p:spPr>
      </p:pic>
      <p:pic>
        <p:nvPicPr>
          <p:cNvPr id="6" name="Picture 5" descr="C:\Users\LENOVO\AppData\Local\Packages\Microsoft.Office.Desktop_8wekyb3d8bbwe\AC\INetCache\Content.Word\14.png">
            <a:extLst>
              <a:ext uri="{FF2B5EF4-FFF2-40B4-BE49-F238E27FC236}">
                <a16:creationId xmlns:a16="http://schemas.microsoft.com/office/drawing/2014/main" xmlns="" id="{1F102D89-C05D-4C31-8671-B016650892D6}"/>
              </a:ext>
            </a:extLst>
          </p:cNvPr>
          <p:cNvPicPr/>
          <p:nvPr/>
        </p:nvPicPr>
        <p:blipFill rotWithShape="1">
          <a:blip r:embed="rId4">
            <a:extLst>
              <a:ext uri="{28A0092B-C50C-407E-A947-70E740481C1C}">
                <a14:useLocalDpi xmlns:a14="http://schemas.microsoft.com/office/drawing/2010/main" val="0"/>
              </a:ext>
            </a:extLst>
          </a:blip>
          <a:srcRect r="5553" b="7654"/>
          <a:stretch/>
        </p:blipFill>
        <p:spPr bwMode="auto">
          <a:xfrm>
            <a:off x="342179" y="3435180"/>
            <a:ext cx="5299495" cy="2896607"/>
          </a:xfrm>
          <a:prstGeom prst="rect">
            <a:avLst/>
          </a:prstGeom>
          <a:noFill/>
          <a:ln>
            <a:noFill/>
          </a:ln>
          <a:extLst>
            <a:ext uri="{53640926-AAD7-44D8-BBD7-CCE9431645EC}">
              <a14:shadowObscured xmlns:a14="http://schemas.microsoft.com/office/drawing/2010/main"/>
            </a:ext>
          </a:extLst>
        </p:spPr>
      </p:pic>
      <p:pic>
        <p:nvPicPr>
          <p:cNvPr id="7" name="Picture 6" descr="C:\Users\LENOVO\AppData\Local\Packages\Microsoft.Office.Desktop_8wekyb3d8bbwe\AC\INetCache\Content.Word\16.png">
            <a:extLst>
              <a:ext uri="{FF2B5EF4-FFF2-40B4-BE49-F238E27FC236}">
                <a16:creationId xmlns:a16="http://schemas.microsoft.com/office/drawing/2014/main" xmlns="" id="{4E6173D5-31DC-4307-88DD-4F99821E12AC}"/>
              </a:ext>
            </a:extLst>
          </p:cNvPr>
          <p:cNvPicPr/>
          <p:nvPr/>
        </p:nvPicPr>
        <p:blipFill rotWithShape="1">
          <a:blip r:embed="rId5">
            <a:extLst>
              <a:ext uri="{28A0092B-C50C-407E-A947-70E740481C1C}">
                <a14:useLocalDpi xmlns:a14="http://schemas.microsoft.com/office/drawing/2010/main" val="0"/>
              </a:ext>
            </a:extLst>
          </a:blip>
          <a:srcRect r="9467" b="5669"/>
          <a:stretch/>
        </p:blipFill>
        <p:spPr bwMode="auto">
          <a:xfrm>
            <a:off x="6421988" y="3246635"/>
            <a:ext cx="4947627" cy="292987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11694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descr="C:\Users\LENOVO\AppData\Local\Packages\Microsoft.Office.Desktop_8wekyb3d8bbwe\AC\INetCache\Content.Word\24.png">
            <a:extLst>
              <a:ext uri="{FF2B5EF4-FFF2-40B4-BE49-F238E27FC236}">
                <a16:creationId xmlns:a16="http://schemas.microsoft.com/office/drawing/2014/main" xmlns="" id="{5407C998-F13B-48BA-8484-53888BF20E3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91759" y="3551699"/>
            <a:ext cx="5360862" cy="2874980"/>
          </a:xfrm>
          <a:prstGeom prst="rect">
            <a:avLst/>
          </a:prstGeom>
          <a:noFill/>
          <a:ln>
            <a:noFill/>
          </a:ln>
        </p:spPr>
      </p:pic>
      <p:pic>
        <p:nvPicPr>
          <p:cNvPr id="5" name="Content Placeholder 4" descr="C:\Users\LENOVO\AppData\Local\Packages\Microsoft.Office.Desktop_8wekyb3d8bbwe\AC\INetCache\Content.Word\19.png">
            <a:extLst>
              <a:ext uri="{FF2B5EF4-FFF2-40B4-BE49-F238E27FC236}">
                <a16:creationId xmlns:a16="http://schemas.microsoft.com/office/drawing/2014/main" xmlns="" id="{705322DA-486C-456A-95B2-07514D419ED7}"/>
              </a:ext>
            </a:extLst>
          </p:cNvPr>
          <p:cNvPicPr>
            <a:picLocks noGrp="1"/>
          </p:cNvPicPr>
          <p:nvPr>
            <p:ph idx="1"/>
          </p:nvPr>
        </p:nvPicPr>
        <p:blipFill rotWithShape="1">
          <a:blip r:embed="rId3">
            <a:extLst>
              <a:ext uri="{28A0092B-C50C-407E-A947-70E740481C1C}">
                <a14:useLocalDpi xmlns:a14="http://schemas.microsoft.com/office/drawing/2010/main" val="0"/>
              </a:ext>
            </a:extLst>
          </a:blip>
          <a:srcRect r="3219" b="14131"/>
          <a:stretch/>
        </p:blipFill>
        <p:spPr bwMode="auto">
          <a:xfrm>
            <a:off x="5840083" y="58869"/>
            <a:ext cx="6267147" cy="2994882"/>
          </a:xfrm>
          <a:prstGeom prst="rect">
            <a:avLst/>
          </a:prstGeom>
          <a:noFill/>
          <a:ln>
            <a:noFill/>
          </a:ln>
          <a:extLst>
            <a:ext uri="{53640926-AAD7-44D8-BBD7-CCE9431645EC}">
              <a14:shadowObscured xmlns:a14="http://schemas.microsoft.com/office/drawing/2010/main"/>
            </a:ext>
          </a:extLst>
        </p:spPr>
      </p:pic>
      <p:pic>
        <p:nvPicPr>
          <p:cNvPr id="6" name="Picture 5" descr="C:\Users\LENOVO\AppData\Local\Packages\Microsoft.Office.Desktop_8wekyb3d8bbwe\AC\INetCache\Content.Word\18.png">
            <a:extLst>
              <a:ext uri="{FF2B5EF4-FFF2-40B4-BE49-F238E27FC236}">
                <a16:creationId xmlns:a16="http://schemas.microsoft.com/office/drawing/2014/main" xmlns="" id="{B4BFDFB8-BECE-45B2-BDEC-F994B7BD7B99}"/>
              </a:ext>
            </a:extLst>
          </p:cNvPr>
          <p:cNvPicPr/>
          <p:nvPr/>
        </p:nvPicPr>
        <p:blipFill rotWithShape="1">
          <a:blip r:embed="rId4">
            <a:extLst>
              <a:ext uri="{28A0092B-C50C-407E-A947-70E740481C1C}">
                <a14:useLocalDpi xmlns:a14="http://schemas.microsoft.com/office/drawing/2010/main" val="0"/>
              </a:ext>
            </a:extLst>
          </a:blip>
          <a:srcRect r="4487" b="4357"/>
          <a:stretch/>
        </p:blipFill>
        <p:spPr bwMode="auto">
          <a:xfrm>
            <a:off x="132979" y="222768"/>
            <a:ext cx="5810622" cy="2839609"/>
          </a:xfrm>
          <a:prstGeom prst="rect">
            <a:avLst/>
          </a:prstGeom>
          <a:noFill/>
          <a:ln>
            <a:noFill/>
          </a:ln>
          <a:extLst>
            <a:ext uri="{53640926-AAD7-44D8-BBD7-CCE9431645EC}">
              <a14:shadowObscured xmlns:a14="http://schemas.microsoft.com/office/drawing/2010/main"/>
            </a:ext>
          </a:extLst>
        </p:spPr>
      </p:pic>
      <p:pic>
        <p:nvPicPr>
          <p:cNvPr id="10" name="Picture 9" descr="C:\Users\LENOVO\AppData\Local\Packages\Microsoft.Office.Desktop_8wekyb3d8bbwe\AC\INetCache\Content.Word\25.png">
            <a:extLst>
              <a:ext uri="{FF2B5EF4-FFF2-40B4-BE49-F238E27FC236}">
                <a16:creationId xmlns:a16="http://schemas.microsoft.com/office/drawing/2014/main" xmlns="" id="{FB208BDD-F680-484C-8535-C0C917EB8D4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208622" y="3487564"/>
            <a:ext cx="5644071" cy="2939115"/>
          </a:xfrm>
          <a:prstGeom prst="rect">
            <a:avLst/>
          </a:prstGeom>
          <a:noFill/>
          <a:ln>
            <a:noFill/>
          </a:ln>
        </p:spPr>
      </p:pic>
    </p:spTree>
    <p:extLst>
      <p:ext uri="{BB962C8B-B14F-4D97-AF65-F5344CB8AC3E}">
        <p14:creationId xmlns:p14="http://schemas.microsoft.com/office/powerpoint/2010/main" val="3017072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descr="C:\Users\LENOVO\AppData\Local\Packages\Microsoft.Office.Desktop_8wekyb3d8bbwe\AC\INetCache\Content.Word\30.png">
            <a:extLst>
              <a:ext uri="{FF2B5EF4-FFF2-40B4-BE49-F238E27FC236}">
                <a16:creationId xmlns:a16="http://schemas.microsoft.com/office/drawing/2014/main" xmlns="" id="{3134EE63-B98F-4A46-BC7F-790A9A98BA6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44150" y="3243533"/>
            <a:ext cx="7251941" cy="3079629"/>
          </a:xfrm>
          <a:prstGeom prst="rect">
            <a:avLst/>
          </a:prstGeom>
          <a:noFill/>
          <a:ln>
            <a:noFill/>
          </a:ln>
        </p:spPr>
      </p:pic>
      <p:pic>
        <p:nvPicPr>
          <p:cNvPr id="5" name="Content Placeholder 4" descr="C:\Users\LENOVO\AppData\Local\Packages\Microsoft.Office.Desktop_8wekyb3d8bbwe\AC\INetCache\Content.Word\27.png">
            <a:extLst>
              <a:ext uri="{FF2B5EF4-FFF2-40B4-BE49-F238E27FC236}">
                <a16:creationId xmlns:a16="http://schemas.microsoft.com/office/drawing/2014/main" xmlns="" id="{24FFD368-76E0-4226-A49D-669BAF4795FC}"/>
              </a:ext>
            </a:extLst>
          </p:cNvPr>
          <p:cNvPicPr>
            <a:picLocks noGrp="1"/>
          </p:cNvPicPr>
          <p:nvPr>
            <p:ph idx="1"/>
          </p:nvPr>
        </p:nvPicPr>
        <p:blipFill rotWithShape="1">
          <a:blip r:embed="rId3">
            <a:extLst>
              <a:ext uri="{28A0092B-C50C-407E-A947-70E740481C1C}">
                <a14:useLocalDpi xmlns:a14="http://schemas.microsoft.com/office/drawing/2010/main" val="0"/>
              </a:ext>
            </a:extLst>
          </a:blip>
          <a:srcRect t="6167"/>
          <a:stretch/>
        </p:blipFill>
        <p:spPr bwMode="auto">
          <a:xfrm>
            <a:off x="5285114" y="405441"/>
            <a:ext cx="6452325" cy="2769080"/>
          </a:xfrm>
          <a:prstGeom prst="rect">
            <a:avLst/>
          </a:prstGeom>
          <a:noFill/>
          <a:ln>
            <a:noFill/>
          </a:ln>
          <a:extLst>
            <a:ext uri="{53640926-AAD7-44D8-BBD7-CCE9431645EC}">
              <a14:shadowObscured xmlns:a14="http://schemas.microsoft.com/office/drawing/2010/main"/>
            </a:ext>
          </a:extLst>
        </p:spPr>
      </p:pic>
      <p:pic>
        <p:nvPicPr>
          <p:cNvPr id="6" name="Picture 5" descr="C:\Users\LENOVO\AppData\Local\Packages\Microsoft.Office.Desktop_8wekyb3d8bbwe\AC\INetCache\Content.Word\26.png">
            <a:extLst>
              <a:ext uri="{FF2B5EF4-FFF2-40B4-BE49-F238E27FC236}">
                <a16:creationId xmlns:a16="http://schemas.microsoft.com/office/drawing/2014/main" xmlns="" id="{88FD5EEF-DB86-4F42-9D40-684727541EA2}"/>
              </a:ext>
            </a:extLst>
          </p:cNvPr>
          <p:cNvPicPr/>
          <p:nvPr/>
        </p:nvPicPr>
        <p:blipFill rotWithShape="1">
          <a:blip r:embed="rId4">
            <a:extLst>
              <a:ext uri="{28A0092B-C50C-407E-A947-70E740481C1C}">
                <a14:useLocalDpi xmlns:a14="http://schemas.microsoft.com/office/drawing/2010/main" val="0"/>
              </a:ext>
            </a:extLst>
          </a:blip>
          <a:srcRect r="4720" b="11045"/>
          <a:stretch/>
        </p:blipFill>
        <p:spPr bwMode="auto">
          <a:xfrm>
            <a:off x="94886" y="405441"/>
            <a:ext cx="5285115" cy="2570672"/>
          </a:xfrm>
          <a:prstGeom prst="rect">
            <a:avLst/>
          </a:prstGeom>
          <a:noFill/>
          <a:ln>
            <a:noFill/>
          </a:ln>
        </p:spPr>
      </p:pic>
    </p:spTree>
    <p:extLst>
      <p:ext uri="{BB962C8B-B14F-4D97-AF65-F5344CB8AC3E}">
        <p14:creationId xmlns:p14="http://schemas.microsoft.com/office/powerpoint/2010/main" val="2246585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6F0B8F-C386-4B80-A590-51CC8ED49B3C}"/>
              </a:ext>
            </a:extLst>
          </p:cNvPr>
          <p:cNvSpPr>
            <a:spLocks noGrp="1"/>
          </p:cNvSpPr>
          <p:nvPr>
            <p:ph type="title"/>
          </p:nvPr>
        </p:nvSpPr>
        <p:spPr>
          <a:xfrm>
            <a:off x="829574" y="391003"/>
            <a:ext cx="10515600" cy="1325563"/>
          </a:xfrm>
        </p:spPr>
        <p:txBody>
          <a:bodyPr>
            <a:normAutofit/>
          </a:bodyPr>
          <a:lstStyle/>
          <a:p>
            <a:r>
              <a:rPr lang="en-US" sz="4000" b="1" dirty="0" smtClean="0"/>
              <a:t>Results</a:t>
            </a:r>
            <a:endParaRPr lang="en-US" sz="4000" dirty="0"/>
          </a:p>
        </p:txBody>
      </p:sp>
      <p:sp>
        <p:nvSpPr>
          <p:cNvPr id="3" name="Content Placeholder 2">
            <a:extLst>
              <a:ext uri="{FF2B5EF4-FFF2-40B4-BE49-F238E27FC236}">
                <a16:creationId xmlns:a16="http://schemas.microsoft.com/office/drawing/2014/main" xmlns="" id="{3F9F10C0-03E8-430B-B12C-8663631F8FED}"/>
              </a:ext>
            </a:extLst>
          </p:cNvPr>
          <p:cNvSpPr>
            <a:spLocks noGrp="1"/>
          </p:cNvSpPr>
          <p:nvPr>
            <p:ph idx="1"/>
          </p:nvPr>
        </p:nvSpPr>
        <p:spPr/>
        <p:txBody>
          <a:bodyPr>
            <a:normAutofit/>
          </a:bodyPr>
          <a:lstStyle/>
          <a:p>
            <a:pPr lvl="0">
              <a:lnSpc>
                <a:spcPct val="150000"/>
              </a:lnSpc>
            </a:pPr>
            <a:r>
              <a:rPr lang="en-US" sz="2000" dirty="0"/>
              <a:t>52% </a:t>
            </a:r>
            <a:r>
              <a:rPr lang="en-US" sz="2000" dirty="0" smtClean="0"/>
              <a:t> of the respondents </a:t>
            </a:r>
            <a:r>
              <a:rPr lang="en-US" sz="2000" dirty="0"/>
              <a:t>are post </a:t>
            </a:r>
            <a:r>
              <a:rPr lang="en-US" sz="2000" dirty="0" smtClean="0"/>
              <a:t>graduate.</a:t>
            </a:r>
            <a:endParaRPr lang="en-US" sz="2000" dirty="0"/>
          </a:p>
          <a:p>
            <a:pPr lvl="0">
              <a:lnSpc>
                <a:spcPct val="150000"/>
              </a:lnSpc>
            </a:pPr>
            <a:r>
              <a:rPr lang="en-US" sz="2000" dirty="0"/>
              <a:t>52</a:t>
            </a:r>
            <a:r>
              <a:rPr lang="en-US" sz="2000" dirty="0" smtClean="0"/>
              <a:t>% of the respondents are  </a:t>
            </a:r>
            <a:r>
              <a:rPr lang="en-US" sz="2000" dirty="0"/>
              <a:t>in desk </a:t>
            </a:r>
            <a:r>
              <a:rPr lang="en-US" sz="2000" dirty="0" smtClean="0"/>
              <a:t>job.</a:t>
            </a:r>
            <a:endParaRPr lang="en-US" sz="2000" dirty="0"/>
          </a:p>
          <a:p>
            <a:pPr lvl="0">
              <a:lnSpc>
                <a:spcPct val="150000"/>
              </a:lnSpc>
            </a:pPr>
            <a:r>
              <a:rPr lang="en-US" sz="2000" dirty="0"/>
              <a:t>54% </a:t>
            </a:r>
            <a:r>
              <a:rPr lang="en-US" sz="2000" dirty="0" smtClean="0"/>
              <a:t> of respondents are </a:t>
            </a:r>
            <a:r>
              <a:rPr lang="en-US" sz="2000" dirty="0"/>
              <a:t>not aware of their </a:t>
            </a:r>
            <a:r>
              <a:rPr lang="en-US" sz="2000" dirty="0" smtClean="0"/>
              <a:t>BMC.</a:t>
            </a:r>
            <a:endParaRPr lang="en-US" sz="2000" dirty="0"/>
          </a:p>
          <a:p>
            <a:pPr lvl="0">
              <a:lnSpc>
                <a:spcPct val="150000"/>
              </a:lnSpc>
            </a:pPr>
            <a:r>
              <a:rPr lang="en-US" sz="2000" dirty="0" smtClean="0"/>
              <a:t>Only 34</a:t>
            </a:r>
            <a:r>
              <a:rPr lang="en-US" sz="2000" dirty="0"/>
              <a:t>% indulge in physical activities only 1-2 times a </a:t>
            </a:r>
            <a:r>
              <a:rPr lang="en-US" sz="2000" dirty="0" smtClean="0"/>
              <a:t>week.</a:t>
            </a:r>
            <a:endParaRPr lang="en-US" sz="2000" dirty="0"/>
          </a:p>
          <a:p>
            <a:pPr lvl="0">
              <a:lnSpc>
                <a:spcPct val="150000"/>
              </a:lnSpc>
            </a:pPr>
            <a:r>
              <a:rPr lang="en-US" sz="2000" dirty="0"/>
              <a:t>62% </a:t>
            </a:r>
            <a:r>
              <a:rPr lang="en-US" sz="2000" dirty="0" smtClean="0"/>
              <a:t> of respondents consume </a:t>
            </a:r>
            <a:r>
              <a:rPr lang="en-US" sz="2000" dirty="0"/>
              <a:t>food out on weekly </a:t>
            </a:r>
            <a:r>
              <a:rPr lang="en-US" sz="2000" dirty="0" smtClean="0"/>
              <a:t>basis.</a:t>
            </a:r>
            <a:endParaRPr lang="en-US" sz="2000" dirty="0"/>
          </a:p>
          <a:p>
            <a:pPr lvl="0">
              <a:lnSpc>
                <a:spcPct val="150000"/>
              </a:lnSpc>
            </a:pPr>
            <a:r>
              <a:rPr lang="en-US" sz="2000" dirty="0"/>
              <a:t>37% don’t add salad to their </a:t>
            </a:r>
            <a:r>
              <a:rPr lang="en-US" sz="2000" dirty="0" smtClean="0"/>
              <a:t>diet.</a:t>
            </a:r>
            <a:endParaRPr lang="en-US" sz="2000" dirty="0"/>
          </a:p>
          <a:p>
            <a:pPr lvl="0">
              <a:lnSpc>
                <a:spcPct val="150000"/>
              </a:lnSpc>
            </a:pPr>
            <a:r>
              <a:rPr lang="en-US" sz="2000" dirty="0"/>
              <a:t>55% respondents are staying in nuclear </a:t>
            </a:r>
            <a:r>
              <a:rPr lang="en-US" sz="2000" dirty="0" smtClean="0"/>
              <a:t>family.</a:t>
            </a:r>
            <a:endParaRPr lang="en-US" sz="2000" dirty="0"/>
          </a:p>
          <a:p>
            <a:pPr>
              <a:lnSpc>
                <a:spcPct val="150000"/>
              </a:lnSpc>
            </a:pPr>
            <a:endParaRPr lang="en-US" sz="2000" dirty="0"/>
          </a:p>
        </p:txBody>
      </p:sp>
    </p:spTree>
    <p:extLst>
      <p:ext uri="{BB962C8B-B14F-4D97-AF65-F5344CB8AC3E}">
        <p14:creationId xmlns:p14="http://schemas.microsoft.com/office/powerpoint/2010/main" val="3703784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8EB4EB-BC6C-4349-B083-4BE4A23AC4BA}"/>
              </a:ext>
            </a:extLst>
          </p:cNvPr>
          <p:cNvSpPr>
            <a:spLocks noGrp="1"/>
          </p:cNvSpPr>
          <p:nvPr>
            <p:ph type="title"/>
          </p:nvPr>
        </p:nvSpPr>
        <p:spPr>
          <a:xfrm>
            <a:off x="812321" y="244355"/>
            <a:ext cx="10515600" cy="1325563"/>
          </a:xfrm>
        </p:spPr>
        <p:txBody>
          <a:bodyPr>
            <a:normAutofit/>
          </a:bodyPr>
          <a:lstStyle/>
          <a:p>
            <a:r>
              <a:rPr lang="en-US" sz="4000" b="1" dirty="0" smtClean="0"/>
              <a:t>Discussion</a:t>
            </a:r>
            <a:endParaRPr lang="en-US" sz="4000" b="1" dirty="0"/>
          </a:p>
        </p:txBody>
      </p:sp>
      <p:sp>
        <p:nvSpPr>
          <p:cNvPr id="3" name="Content Placeholder 2">
            <a:extLst>
              <a:ext uri="{FF2B5EF4-FFF2-40B4-BE49-F238E27FC236}">
                <a16:creationId xmlns:a16="http://schemas.microsoft.com/office/drawing/2014/main" xmlns="" id="{80349107-FC8C-4869-917F-546DA228D379}"/>
              </a:ext>
            </a:extLst>
          </p:cNvPr>
          <p:cNvSpPr>
            <a:spLocks noGrp="1"/>
          </p:cNvSpPr>
          <p:nvPr>
            <p:ph idx="1"/>
          </p:nvPr>
        </p:nvSpPr>
        <p:spPr>
          <a:xfrm>
            <a:off x="552081" y="1509623"/>
            <a:ext cx="10991491" cy="4667340"/>
          </a:xfrm>
        </p:spPr>
        <p:txBody>
          <a:bodyPr>
            <a:normAutofit/>
          </a:bodyPr>
          <a:lstStyle/>
          <a:p>
            <a:pPr lvl="0">
              <a:lnSpc>
                <a:spcPct val="150000"/>
              </a:lnSpc>
            </a:pPr>
            <a:r>
              <a:rPr lang="en-US" sz="1800" dirty="0"/>
              <a:t>M</a:t>
            </a:r>
            <a:r>
              <a:rPr lang="en-US" sz="1800" dirty="0" smtClean="0"/>
              <a:t>ajority </a:t>
            </a:r>
            <a:r>
              <a:rPr lang="en-US" sz="1800" dirty="0"/>
              <a:t>of the respondents are educated and are employed in various desk jobs, so as per this our target audience should be people working in corporates.</a:t>
            </a:r>
          </a:p>
          <a:p>
            <a:pPr lvl="0">
              <a:lnSpc>
                <a:spcPct val="150000"/>
              </a:lnSpc>
            </a:pPr>
            <a:r>
              <a:rPr lang="en-US" sz="1800" dirty="0" smtClean="0"/>
              <a:t>Nowadays majority </a:t>
            </a:r>
            <a:r>
              <a:rPr lang="en-US" sz="1800" dirty="0"/>
              <a:t>of the users workout on daily basis as per the above shown data , gymnasium and fitness clubs are also a potential area for reaching out to our </a:t>
            </a:r>
            <a:r>
              <a:rPr lang="en-US" sz="1800" dirty="0" smtClean="0"/>
              <a:t>audience.</a:t>
            </a:r>
            <a:endParaRPr lang="en-US" sz="1800" dirty="0"/>
          </a:p>
          <a:p>
            <a:pPr lvl="0">
              <a:lnSpc>
                <a:spcPct val="150000"/>
              </a:lnSpc>
            </a:pPr>
            <a:r>
              <a:rPr lang="en-US" sz="1800" dirty="0"/>
              <a:t>Metropolitan cities having the concept of nuclear families are more prone to health risk as considerable number of people are more inclined towards eating outside showing a greater market size of people requiring regular monitoring of their health </a:t>
            </a:r>
            <a:r>
              <a:rPr lang="en-US" sz="1800" dirty="0" smtClean="0"/>
              <a:t>statistics.</a:t>
            </a:r>
            <a:endParaRPr lang="en-US" sz="1800" dirty="0"/>
          </a:p>
          <a:p>
            <a:pPr lvl="0">
              <a:lnSpc>
                <a:spcPct val="150000"/>
              </a:lnSpc>
            </a:pPr>
            <a:r>
              <a:rPr lang="en-US" sz="1800" dirty="0"/>
              <a:t>Large number of respondents do rely on internet and peer review for gathering health related information both of them are not the authentic sources for the correct information, we will provide them with the correct information backed up by data in order to promote a healthy living.</a:t>
            </a:r>
          </a:p>
          <a:p>
            <a:pPr>
              <a:lnSpc>
                <a:spcPct val="150000"/>
              </a:lnSpc>
            </a:pPr>
            <a:endParaRPr lang="en-US" sz="1800" dirty="0"/>
          </a:p>
        </p:txBody>
      </p:sp>
    </p:spTree>
    <p:extLst>
      <p:ext uri="{BB962C8B-B14F-4D97-AF65-F5344CB8AC3E}">
        <p14:creationId xmlns:p14="http://schemas.microsoft.com/office/powerpoint/2010/main" val="1222805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816E12-1A40-4509-AF15-7E5D0D0F9AB3}"/>
              </a:ext>
            </a:extLst>
          </p:cNvPr>
          <p:cNvSpPr>
            <a:spLocks noGrp="1"/>
          </p:cNvSpPr>
          <p:nvPr>
            <p:ph type="title"/>
          </p:nvPr>
        </p:nvSpPr>
        <p:spPr>
          <a:xfrm>
            <a:off x="467282" y="89093"/>
            <a:ext cx="10515600" cy="1325563"/>
          </a:xfrm>
        </p:spPr>
        <p:txBody>
          <a:bodyPr/>
          <a:lstStyle/>
          <a:p>
            <a:r>
              <a:rPr lang="en-US" b="1" dirty="0"/>
              <a:t>SWOT </a:t>
            </a:r>
            <a:r>
              <a:rPr lang="en-US" b="1" dirty="0" smtClean="0"/>
              <a:t>Analysis</a:t>
            </a:r>
            <a:endParaRPr lang="en-US" dirty="0"/>
          </a:p>
        </p:txBody>
      </p:sp>
      <p:sp>
        <p:nvSpPr>
          <p:cNvPr id="3" name="Content Placeholder 2">
            <a:extLst>
              <a:ext uri="{FF2B5EF4-FFF2-40B4-BE49-F238E27FC236}">
                <a16:creationId xmlns:a16="http://schemas.microsoft.com/office/drawing/2014/main" xmlns="" id="{3D0EC698-5796-491F-AB24-55F588E18BC4}"/>
              </a:ext>
            </a:extLst>
          </p:cNvPr>
          <p:cNvSpPr>
            <a:spLocks noGrp="1"/>
          </p:cNvSpPr>
          <p:nvPr>
            <p:ph idx="1"/>
          </p:nvPr>
        </p:nvSpPr>
        <p:spPr>
          <a:xfrm>
            <a:off x="319178" y="1224956"/>
            <a:ext cx="5270739" cy="5227602"/>
          </a:xfrm>
        </p:spPr>
        <p:txBody>
          <a:bodyPr>
            <a:noAutofit/>
          </a:bodyPr>
          <a:lstStyle/>
          <a:p>
            <a:pPr marL="0" indent="0">
              <a:lnSpc>
                <a:spcPct val="150000"/>
              </a:lnSpc>
              <a:buNone/>
            </a:pPr>
            <a:r>
              <a:rPr lang="en-US" sz="1800" b="1" u="sng" dirty="0" smtClean="0"/>
              <a:t>Strength</a:t>
            </a:r>
          </a:p>
          <a:p>
            <a:pPr>
              <a:lnSpc>
                <a:spcPct val="150000"/>
              </a:lnSpc>
            </a:pPr>
            <a:r>
              <a:rPr lang="en-US" sz="1800" u="sng" dirty="0" smtClean="0"/>
              <a:t>Pioneer </a:t>
            </a:r>
            <a:r>
              <a:rPr lang="en-US" sz="1800" u="sng" dirty="0"/>
              <a:t>in the </a:t>
            </a:r>
            <a:r>
              <a:rPr lang="en-US" sz="1800" u="sng" dirty="0" smtClean="0"/>
              <a:t>field </a:t>
            </a:r>
            <a:r>
              <a:rPr lang="en-US" sz="1800" dirty="0" smtClean="0"/>
              <a:t>– This </a:t>
            </a:r>
            <a:r>
              <a:rPr lang="en-US" sz="1800" dirty="0"/>
              <a:t>will offer us the first mover advantage.</a:t>
            </a:r>
          </a:p>
          <a:p>
            <a:pPr lvl="0">
              <a:lnSpc>
                <a:spcPct val="150000"/>
              </a:lnSpc>
            </a:pPr>
            <a:r>
              <a:rPr lang="en-US" sz="1800" dirty="0"/>
              <a:t>Accurate health statistics.</a:t>
            </a:r>
          </a:p>
          <a:p>
            <a:pPr lvl="0">
              <a:lnSpc>
                <a:spcPct val="150000"/>
              </a:lnSpc>
            </a:pPr>
            <a:r>
              <a:rPr lang="en-US" sz="1800" dirty="0"/>
              <a:t>Not only restricted to BMI but goes a step further by monitoring ECG.</a:t>
            </a:r>
          </a:p>
          <a:p>
            <a:pPr lvl="0">
              <a:lnSpc>
                <a:spcPct val="150000"/>
              </a:lnSpc>
            </a:pPr>
            <a:r>
              <a:rPr lang="en-US" sz="1800" dirty="0"/>
              <a:t>Storage of large amount of data at backend.</a:t>
            </a:r>
          </a:p>
          <a:p>
            <a:pPr lvl="0">
              <a:lnSpc>
                <a:spcPct val="150000"/>
              </a:lnSpc>
            </a:pPr>
            <a:r>
              <a:rPr lang="en-US" sz="1800" dirty="0"/>
              <a:t>Data access remotely at any KIOSK station all over India.</a:t>
            </a:r>
          </a:p>
          <a:p>
            <a:pPr lvl="0">
              <a:lnSpc>
                <a:spcPct val="150000"/>
              </a:lnSpc>
            </a:pPr>
            <a:r>
              <a:rPr lang="en-US" sz="1800" dirty="0"/>
              <a:t>Multiple users can use one product unlike </a:t>
            </a:r>
            <a:r>
              <a:rPr lang="en-US" sz="1800" dirty="0" smtClean="0"/>
              <a:t>watches.</a:t>
            </a:r>
          </a:p>
        </p:txBody>
      </p:sp>
      <p:sp>
        <p:nvSpPr>
          <p:cNvPr id="5" name="Rectangle 4"/>
          <p:cNvSpPr/>
          <p:nvPr/>
        </p:nvSpPr>
        <p:spPr>
          <a:xfrm>
            <a:off x="5799826" y="1102591"/>
            <a:ext cx="6225396" cy="5450851"/>
          </a:xfrm>
          <a:prstGeom prst="rect">
            <a:avLst/>
          </a:prstGeom>
        </p:spPr>
        <p:txBody>
          <a:bodyPr wrap="square">
            <a:spAutoFit/>
          </a:bodyPr>
          <a:lstStyle/>
          <a:p>
            <a:pPr>
              <a:lnSpc>
                <a:spcPct val="150000"/>
              </a:lnSpc>
            </a:pPr>
            <a:r>
              <a:rPr lang="en-US" b="1" u="sng" dirty="0" smtClean="0"/>
              <a:t>Opportunity</a:t>
            </a:r>
          </a:p>
          <a:p>
            <a:pPr marL="285750" lvl="0" indent="-285750">
              <a:lnSpc>
                <a:spcPct val="150000"/>
              </a:lnSpc>
              <a:buFont typeface="Arial" pitchFamily="34" charset="0"/>
              <a:buChar char="•"/>
            </a:pPr>
            <a:r>
              <a:rPr lang="en-US" dirty="0" smtClean="0"/>
              <a:t>People are health conscious and are becoming more aware about their vitals.</a:t>
            </a:r>
          </a:p>
          <a:p>
            <a:pPr>
              <a:lnSpc>
                <a:spcPct val="150000"/>
              </a:lnSpc>
            </a:pPr>
            <a:endParaRPr lang="en-US" dirty="0" smtClean="0"/>
          </a:p>
          <a:p>
            <a:pPr>
              <a:lnSpc>
                <a:spcPct val="150000"/>
              </a:lnSpc>
            </a:pPr>
            <a:r>
              <a:rPr lang="en-US" b="1" u="sng" dirty="0" smtClean="0"/>
              <a:t>Weakness</a:t>
            </a:r>
            <a:endParaRPr lang="en-US" b="1" u="sng" dirty="0"/>
          </a:p>
          <a:p>
            <a:pPr marL="285750" lvl="0" indent="-285750">
              <a:lnSpc>
                <a:spcPct val="150000"/>
              </a:lnSpc>
              <a:buFont typeface="Arial" pitchFamily="34" charset="0"/>
              <a:buChar char="•"/>
            </a:pPr>
            <a:r>
              <a:rPr lang="en-US" dirty="0"/>
              <a:t>Requires Regular maintenance check on both hardware and </a:t>
            </a:r>
            <a:r>
              <a:rPr lang="en-US" dirty="0" smtClean="0"/>
              <a:t>software.</a:t>
            </a:r>
            <a:endParaRPr lang="en-US" dirty="0"/>
          </a:p>
          <a:p>
            <a:pPr marL="285750" lvl="0" indent="-285750">
              <a:lnSpc>
                <a:spcPct val="150000"/>
              </a:lnSpc>
              <a:buFont typeface="Arial" pitchFamily="34" charset="0"/>
              <a:buChar char="•"/>
            </a:pPr>
            <a:r>
              <a:rPr lang="en-US" dirty="0" smtClean="0"/>
              <a:t>Expensive.</a:t>
            </a:r>
          </a:p>
          <a:p>
            <a:pPr>
              <a:lnSpc>
                <a:spcPct val="150000"/>
              </a:lnSpc>
            </a:pPr>
            <a:endParaRPr lang="en-US" dirty="0" smtClean="0"/>
          </a:p>
          <a:p>
            <a:pPr>
              <a:lnSpc>
                <a:spcPct val="150000"/>
              </a:lnSpc>
            </a:pPr>
            <a:r>
              <a:rPr lang="en-US" b="1" u="sng" dirty="0" smtClean="0"/>
              <a:t>Threats</a:t>
            </a:r>
            <a:endParaRPr lang="en-US" b="1" u="sng" dirty="0"/>
          </a:p>
          <a:p>
            <a:pPr marL="285750" lvl="0" indent="-285750">
              <a:lnSpc>
                <a:spcPct val="150000"/>
              </a:lnSpc>
              <a:buFont typeface="Arial" pitchFamily="34" charset="0"/>
              <a:buChar char="•"/>
            </a:pPr>
            <a:r>
              <a:rPr lang="en-US" dirty="0"/>
              <a:t>Any wireless or compact device having the potential to record the same parameters as the KIOSK can be a huge threat to this product</a:t>
            </a:r>
            <a:r>
              <a:rPr lang="en-US" dirty="0" smtClean="0"/>
              <a:t>.</a:t>
            </a:r>
            <a:endParaRPr lang="en-US" dirty="0"/>
          </a:p>
        </p:txBody>
      </p:sp>
    </p:spTree>
    <p:extLst>
      <p:ext uri="{BB962C8B-B14F-4D97-AF65-F5344CB8AC3E}">
        <p14:creationId xmlns:p14="http://schemas.microsoft.com/office/powerpoint/2010/main" val="1774817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4076A9-9056-46C4-BA0B-0232AD4B5D95}"/>
              </a:ext>
            </a:extLst>
          </p:cNvPr>
          <p:cNvSpPr>
            <a:spLocks noGrp="1"/>
          </p:cNvSpPr>
          <p:nvPr>
            <p:ph type="title"/>
          </p:nvPr>
        </p:nvSpPr>
        <p:spPr>
          <a:xfrm>
            <a:off x="648428" y="175353"/>
            <a:ext cx="10515600" cy="1325563"/>
          </a:xfrm>
        </p:spPr>
        <p:txBody>
          <a:bodyPr>
            <a:normAutofit/>
          </a:bodyPr>
          <a:lstStyle/>
          <a:p>
            <a:r>
              <a:rPr lang="en-US" sz="4000" b="1" dirty="0"/>
              <a:t>Competitive </a:t>
            </a:r>
            <a:r>
              <a:rPr lang="en-US" sz="4000" b="1" dirty="0" smtClean="0"/>
              <a:t>advantage</a:t>
            </a:r>
            <a:endParaRPr lang="en-US" sz="4000" dirty="0"/>
          </a:p>
        </p:txBody>
      </p:sp>
      <p:sp>
        <p:nvSpPr>
          <p:cNvPr id="3" name="Content Placeholder 2">
            <a:extLst>
              <a:ext uri="{FF2B5EF4-FFF2-40B4-BE49-F238E27FC236}">
                <a16:creationId xmlns:a16="http://schemas.microsoft.com/office/drawing/2014/main" xmlns="" id="{8629D9B8-E3E7-4BFA-86EE-260B97B6BCDE}"/>
              </a:ext>
            </a:extLst>
          </p:cNvPr>
          <p:cNvSpPr>
            <a:spLocks noGrp="1"/>
          </p:cNvSpPr>
          <p:nvPr>
            <p:ph idx="1"/>
          </p:nvPr>
        </p:nvSpPr>
        <p:spPr>
          <a:xfrm>
            <a:off x="448566" y="1466489"/>
            <a:ext cx="11060502" cy="4744978"/>
          </a:xfrm>
        </p:spPr>
        <p:txBody>
          <a:bodyPr>
            <a:noAutofit/>
          </a:bodyPr>
          <a:lstStyle/>
          <a:p>
            <a:pPr lvl="0"/>
            <a:r>
              <a:rPr lang="en-US" sz="2000" dirty="0"/>
              <a:t>IHL is a Pioneer in this field so will get the first mover advantage in India.</a:t>
            </a:r>
          </a:p>
          <a:p>
            <a:pPr lvl="0"/>
            <a:r>
              <a:rPr lang="en-US" sz="2000" dirty="0"/>
              <a:t>Accurate health statistics.</a:t>
            </a:r>
          </a:p>
          <a:p>
            <a:pPr lvl="0"/>
            <a:r>
              <a:rPr lang="en-US" sz="2000" dirty="0"/>
              <a:t>Storage of data at backend for pre and post analysis.</a:t>
            </a:r>
          </a:p>
          <a:p>
            <a:pPr lvl="0"/>
            <a:r>
              <a:rPr lang="en-US" sz="2000" dirty="0"/>
              <a:t>Test </a:t>
            </a:r>
            <a:r>
              <a:rPr lang="en-US" sz="2000" dirty="0" smtClean="0"/>
              <a:t>accuracy.</a:t>
            </a:r>
            <a:endParaRPr lang="en-US" sz="2000" dirty="0"/>
          </a:p>
          <a:p>
            <a:pPr lvl="0"/>
            <a:r>
              <a:rPr lang="en-US" sz="2000" dirty="0"/>
              <a:t>FDA compliant test measurements with high test accuracy and sensitivity to measure your vitals in the quickest and most efficient way.</a:t>
            </a:r>
          </a:p>
          <a:p>
            <a:pPr lvl="0"/>
            <a:r>
              <a:rPr lang="en-US" sz="2000" dirty="0"/>
              <a:t>Real time monitoring of vitals.</a:t>
            </a:r>
          </a:p>
          <a:p>
            <a:pPr lvl="0"/>
            <a:r>
              <a:rPr lang="en-US" sz="2000" dirty="0"/>
              <a:t>Network of easy screening healthcare kiosks all around the Country, log in from anywhere, anytime, and keep control of your health.</a:t>
            </a:r>
          </a:p>
          <a:p>
            <a:pPr lvl="0"/>
            <a:r>
              <a:rPr lang="en-US" sz="2000" dirty="0"/>
              <a:t>Paperless </a:t>
            </a:r>
            <a:r>
              <a:rPr lang="en-US" sz="2000" dirty="0" smtClean="0"/>
              <a:t>records.</a:t>
            </a:r>
            <a:endParaRPr lang="en-US" sz="2000" dirty="0"/>
          </a:p>
          <a:p>
            <a:pPr lvl="0"/>
            <a:r>
              <a:rPr lang="en-US" sz="2000" dirty="0"/>
              <a:t>No more paper records all over the country. </a:t>
            </a:r>
            <a:r>
              <a:rPr lang="en-US" sz="2000" dirty="0" smtClean="0"/>
              <a:t>Personal </a:t>
            </a:r>
            <a:r>
              <a:rPr lang="en-US" sz="2000" dirty="0"/>
              <a:t>health records and data all in one place.</a:t>
            </a:r>
          </a:p>
          <a:p>
            <a:pPr lvl="0"/>
            <a:r>
              <a:rPr lang="en-US" sz="2000" dirty="0"/>
              <a:t>Intelligent and curated analysis of data.</a:t>
            </a:r>
          </a:p>
          <a:p>
            <a:endParaRPr lang="en-US" sz="2000" dirty="0"/>
          </a:p>
        </p:txBody>
      </p:sp>
    </p:spTree>
    <p:extLst>
      <p:ext uri="{BB962C8B-B14F-4D97-AF65-F5344CB8AC3E}">
        <p14:creationId xmlns:p14="http://schemas.microsoft.com/office/powerpoint/2010/main" val="14667448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6FF6F6-FD33-4B4B-9032-8F607B4EE800}"/>
              </a:ext>
            </a:extLst>
          </p:cNvPr>
          <p:cNvSpPr>
            <a:spLocks noGrp="1"/>
          </p:cNvSpPr>
          <p:nvPr>
            <p:ph type="title"/>
          </p:nvPr>
        </p:nvSpPr>
        <p:spPr/>
        <p:txBody>
          <a:bodyPr>
            <a:normAutofit/>
          </a:bodyPr>
          <a:lstStyle/>
          <a:p>
            <a:r>
              <a:rPr lang="en-US" sz="4000" b="1" dirty="0"/>
              <a:t>Marketing </a:t>
            </a:r>
            <a:r>
              <a:rPr lang="en-US" sz="4000" b="1" dirty="0" smtClean="0"/>
              <a:t>activities</a:t>
            </a:r>
            <a:endParaRPr lang="en-US" sz="4000" dirty="0"/>
          </a:p>
        </p:txBody>
      </p:sp>
      <p:sp>
        <p:nvSpPr>
          <p:cNvPr id="3" name="Content Placeholder 2">
            <a:extLst>
              <a:ext uri="{FF2B5EF4-FFF2-40B4-BE49-F238E27FC236}">
                <a16:creationId xmlns:a16="http://schemas.microsoft.com/office/drawing/2014/main" xmlns="" id="{9CEE46AA-2E3F-4DA9-92B4-01EFE589A154}"/>
              </a:ext>
            </a:extLst>
          </p:cNvPr>
          <p:cNvSpPr>
            <a:spLocks noGrp="1"/>
          </p:cNvSpPr>
          <p:nvPr>
            <p:ph idx="1"/>
          </p:nvPr>
        </p:nvSpPr>
        <p:spPr>
          <a:xfrm>
            <a:off x="690113" y="1595887"/>
            <a:ext cx="10663687" cy="4581076"/>
          </a:xfrm>
        </p:spPr>
        <p:txBody>
          <a:bodyPr>
            <a:normAutofit/>
          </a:bodyPr>
          <a:lstStyle/>
          <a:p>
            <a:pPr lvl="0">
              <a:lnSpc>
                <a:spcPct val="150000"/>
              </a:lnSpc>
            </a:pPr>
            <a:r>
              <a:rPr lang="en-US" sz="1800" dirty="0"/>
              <a:t>Business development activities via corporate camps</a:t>
            </a:r>
            <a:r>
              <a:rPr lang="en-US" sz="1800" dirty="0" smtClean="0"/>
              <a:t>.</a:t>
            </a:r>
            <a:endParaRPr lang="en-US" sz="1800" dirty="0"/>
          </a:p>
          <a:p>
            <a:pPr lvl="0">
              <a:lnSpc>
                <a:spcPct val="150000"/>
              </a:lnSpc>
            </a:pPr>
            <a:r>
              <a:rPr lang="en-US" sz="1800" dirty="0"/>
              <a:t>Liaising with doctors in private clinics, gymnasiums, fitness centers , diet and beauty clinics and private hospitals (value addition to them).</a:t>
            </a:r>
          </a:p>
          <a:p>
            <a:pPr lvl="0">
              <a:lnSpc>
                <a:spcPct val="150000"/>
              </a:lnSpc>
            </a:pPr>
            <a:r>
              <a:rPr lang="en-US" sz="1800" dirty="0"/>
              <a:t>Liaising with government of India for giving them an organic data regarding the health record of patients.</a:t>
            </a:r>
          </a:p>
          <a:p>
            <a:pPr lvl="0">
              <a:lnSpc>
                <a:spcPct val="150000"/>
              </a:lnSpc>
            </a:pPr>
            <a:r>
              <a:rPr lang="en-US" sz="1800" dirty="0"/>
              <a:t>Tie-ups with  health Insurance companies for giving them correct information of health status during pre-policy health check up.</a:t>
            </a:r>
          </a:p>
          <a:p>
            <a:pPr lvl="0">
              <a:lnSpc>
                <a:spcPct val="150000"/>
              </a:lnSpc>
            </a:pPr>
            <a:r>
              <a:rPr lang="en-US" sz="1800" dirty="0"/>
              <a:t>Luxury resorts and hotels can be targeted in the later phase for providing their clients with correct health records.</a:t>
            </a:r>
          </a:p>
          <a:p>
            <a:pPr>
              <a:lnSpc>
                <a:spcPct val="150000"/>
              </a:lnSpc>
            </a:pPr>
            <a:endParaRPr lang="en-US" sz="1800" dirty="0"/>
          </a:p>
        </p:txBody>
      </p:sp>
    </p:spTree>
    <p:extLst>
      <p:ext uri="{BB962C8B-B14F-4D97-AF65-F5344CB8AC3E}">
        <p14:creationId xmlns:p14="http://schemas.microsoft.com/office/powerpoint/2010/main" val="2884621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09F3A2-4E16-41A0-9543-2177DAD7E5AA}"/>
              </a:ext>
            </a:extLst>
          </p:cNvPr>
          <p:cNvSpPr>
            <a:spLocks noGrp="1"/>
          </p:cNvSpPr>
          <p:nvPr>
            <p:ph type="title"/>
          </p:nvPr>
        </p:nvSpPr>
        <p:spPr/>
        <p:txBody>
          <a:bodyPr>
            <a:normAutofit/>
          </a:bodyPr>
          <a:lstStyle/>
          <a:p>
            <a:r>
              <a:rPr lang="en-US" sz="4000" b="1" dirty="0"/>
              <a:t>A</a:t>
            </a:r>
            <a:r>
              <a:rPr lang="en-US" sz="4000" b="1" dirty="0" smtClean="0"/>
              <a:t>bout </a:t>
            </a:r>
            <a:r>
              <a:rPr lang="en-US" sz="4000" b="1" dirty="0"/>
              <a:t>India Health Link</a:t>
            </a:r>
            <a:endParaRPr lang="en-US" sz="4000" dirty="0"/>
          </a:p>
        </p:txBody>
      </p:sp>
      <p:sp>
        <p:nvSpPr>
          <p:cNvPr id="3" name="Content Placeholder 2">
            <a:extLst>
              <a:ext uri="{FF2B5EF4-FFF2-40B4-BE49-F238E27FC236}">
                <a16:creationId xmlns:a16="http://schemas.microsoft.com/office/drawing/2014/main" xmlns="" id="{9334F49E-B5E2-442A-9FE3-0F6B55A18E63}"/>
              </a:ext>
            </a:extLst>
          </p:cNvPr>
          <p:cNvSpPr>
            <a:spLocks noGrp="1"/>
          </p:cNvSpPr>
          <p:nvPr>
            <p:ph idx="1"/>
          </p:nvPr>
        </p:nvSpPr>
        <p:spPr/>
        <p:txBody>
          <a:bodyPr>
            <a:normAutofit/>
          </a:bodyPr>
          <a:lstStyle/>
          <a:p>
            <a:pPr>
              <a:lnSpc>
                <a:spcPct val="150000"/>
              </a:lnSpc>
            </a:pPr>
            <a:r>
              <a:rPr lang="en-US" sz="2400" dirty="0"/>
              <a:t>India Health Link Pvt. </a:t>
            </a:r>
            <a:r>
              <a:rPr lang="en-US" sz="2400" dirty="0" smtClean="0"/>
              <a:t>Ltd. is </a:t>
            </a:r>
            <a:r>
              <a:rPr lang="en-US" sz="2400" dirty="0"/>
              <a:t>a company having its registered office at Karnal, Haryana and Development center at Chennai, India. </a:t>
            </a:r>
            <a:endParaRPr lang="en-US" sz="2400" dirty="0" smtClean="0"/>
          </a:p>
          <a:p>
            <a:pPr>
              <a:lnSpc>
                <a:spcPct val="150000"/>
              </a:lnSpc>
            </a:pPr>
            <a:r>
              <a:rPr lang="en-US" sz="2400" b="1" dirty="0" smtClean="0"/>
              <a:t>Mission and Vision  </a:t>
            </a:r>
            <a:r>
              <a:rPr lang="en-US" sz="2400" dirty="0" smtClean="0"/>
              <a:t>–  To provide Affordable and accurate information about the clinical vitals to </a:t>
            </a:r>
            <a:r>
              <a:rPr lang="en-US" sz="2400" dirty="0"/>
              <a:t>Educate, Aware and Facilitate healthy life style practices to Indian population irrespective of social and economic </a:t>
            </a:r>
            <a:r>
              <a:rPr lang="en-US" sz="2400" dirty="0" smtClean="0"/>
              <a:t>status and </a:t>
            </a:r>
            <a:r>
              <a:rPr lang="en-US" sz="2400" dirty="0"/>
              <a:t>p</a:t>
            </a:r>
            <a:r>
              <a:rPr lang="en-US" sz="2400" dirty="0" smtClean="0"/>
              <a:t>roviding </a:t>
            </a:r>
            <a:r>
              <a:rPr lang="en-US" sz="2400" dirty="0"/>
              <a:t>easy access to vitals </a:t>
            </a:r>
            <a:r>
              <a:rPr lang="en-US" sz="2400" dirty="0" smtClean="0"/>
              <a:t>screening that </a:t>
            </a:r>
            <a:r>
              <a:rPr lang="en-US" sz="2400" dirty="0"/>
              <a:t>can reduce the NCD in India</a:t>
            </a:r>
            <a:r>
              <a:rPr lang="en-US" sz="2400" dirty="0" smtClean="0"/>
              <a:t>.</a:t>
            </a:r>
            <a:endParaRPr lang="en-US" sz="2400" dirty="0"/>
          </a:p>
        </p:txBody>
      </p:sp>
    </p:spTree>
    <p:extLst>
      <p:ext uri="{BB962C8B-B14F-4D97-AF65-F5344CB8AC3E}">
        <p14:creationId xmlns:p14="http://schemas.microsoft.com/office/powerpoint/2010/main" val="1707241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68A77D-388B-4245-98BA-D872BD859D98}"/>
              </a:ext>
            </a:extLst>
          </p:cNvPr>
          <p:cNvSpPr>
            <a:spLocks noGrp="1"/>
          </p:cNvSpPr>
          <p:nvPr>
            <p:ph type="title"/>
          </p:nvPr>
        </p:nvSpPr>
        <p:spPr>
          <a:xfrm>
            <a:off x="855452" y="2366453"/>
            <a:ext cx="10515600" cy="1325563"/>
          </a:xfrm>
        </p:spPr>
        <p:txBody>
          <a:bodyPr/>
          <a:lstStyle/>
          <a:p>
            <a:pPr algn="ctr"/>
            <a:r>
              <a:rPr lang="en-US" b="1" dirty="0" smtClean="0">
                <a:latin typeface="Arial Black" pitchFamily="34" charset="0"/>
              </a:rPr>
              <a:t>THANK YOU</a:t>
            </a:r>
            <a:endParaRPr lang="en-US" b="1" dirty="0">
              <a:latin typeface="Arial Black" pitchFamily="34" charset="0"/>
            </a:endParaRPr>
          </a:p>
        </p:txBody>
      </p:sp>
    </p:spTree>
    <p:extLst>
      <p:ext uri="{BB962C8B-B14F-4D97-AF65-F5344CB8AC3E}">
        <p14:creationId xmlns:p14="http://schemas.microsoft.com/office/powerpoint/2010/main" val="4154725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040A91-BF23-4371-AC53-FAEA3A575877}"/>
              </a:ext>
            </a:extLst>
          </p:cNvPr>
          <p:cNvSpPr>
            <a:spLocks noGrp="1"/>
          </p:cNvSpPr>
          <p:nvPr>
            <p:ph type="title"/>
          </p:nvPr>
        </p:nvSpPr>
        <p:spPr/>
        <p:txBody>
          <a:bodyPr>
            <a:normAutofit/>
          </a:bodyPr>
          <a:lstStyle/>
          <a:p>
            <a:r>
              <a:rPr lang="en-US" sz="4000" b="1" dirty="0" smtClean="0"/>
              <a:t>Product </a:t>
            </a:r>
            <a:r>
              <a:rPr lang="en-US" sz="4000" b="1" dirty="0"/>
              <a:t>&amp; Services  </a:t>
            </a:r>
            <a:r>
              <a:rPr lang="en-US" sz="4000" dirty="0"/>
              <a:t/>
            </a:r>
            <a:br>
              <a:rPr lang="en-US" sz="4000" dirty="0"/>
            </a:br>
            <a:endParaRPr lang="en-US" sz="4000" dirty="0"/>
          </a:p>
        </p:txBody>
      </p:sp>
      <p:sp>
        <p:nvSpPr>
          <p:cNvPr id="3" name="Content Placeholder 2">
            <a:extLst>
              <a:ext uri="{FF2B5EF4-FFF2-40B4-BE49-F238E27FC236}">
                <a16:creationId xmlns:a16="http://schemas.microsoft.com/office/drawing/2014/main" xmlns="" id="{5AD02031-9E3C-424F-B816-4031C921DA5F}"/>
              </a:ext>
            </a:extLst>
          </p:cNvPr>
          <p:cNvSpPr>
            <a:spLocks noGrp="1"/>
          </p:cNvSpPr>
          <p:nvPr>
            <p:ph idx="1"/>
          </p:nvPr>
        </p:nvSpPr>
        <p:spPr>
          <a:xfrm>
            <a:off x="372377" y="1273012"/>
            <a:ext cx="8814755" cy="5041520"/>
          </a:xfrm>
        </p:spPr>
        <p:txBody>
          <a:bodyPr>
            <a:noAutofit/>
          </a:bodyPr>
          <a:lstStyle/>
          <a:p>
            <a:pPr marL="0" indent="0">
              <a:lnSpc>
                <a:spcPct val="150000"/>
              </a:lnSpc>
              <a:buNone/>
            </a:pPr>
            <a:r>
              <a:rPr lang="en-US" sz="1800" dirty="0" smtClean="0"/>
              <a:t>1. IHL </a:t>
            </a:r>
            <a:r>
              <a:rPr lang="en-US" sz="1800" dirty="0"/>
              <a:t>has launched a ATM size self-operated health Screening </a:t>
            </a:r>
            <a:r>
              <a:rPr lang="en-US" sz="1800" dirty="0" smtClean="0"/>
              <a:t>KIOSK, measuring the following vitals</a:t>
            </a:r>
          </a:p>
          <a:p>
            <a:pPr marL="742950" lvl="1" indent="-285750">
              <a:lnSpc>
                <a:spcPct val="100000"/>
              </a:lnSpc>
            </a:pPr>
            <a:r>
              <a:rPr lang="en-US" sz="1800" dirty="0"/>
              <a:t>Weight,</a:t>
            </a:r>
          </a:p>
          <a:p>
            <a:pPr marL="742950" lvl="1" indent="-285750">
              <a:lnSpc>
                <a:spcPct val="100000"/>
              </a:lnSpc>
            </a:pPr>
            <a:r>
              <a:rPr lang="en-US" sz="1800" dirty="0"/>
              <a:t>BMI (Body Mass Index),</a:t>
            </a:r>
          </a:p>
          <a:p>
            <a:pPr marL="742950" lvl="1" indent="-285750">
              <a:lnSpc>
                <a:spcPct val="100000"/>
              </a:lnSpc>
            </a:pPr>
            <a:r>
              <a:rPr lang="en-US" sz="1800" dirty="0" smtClean="0"/>
              <a:t>BMC (</a:t>
            </a:r>
            <a:r>
              <a:rPr lang="en-US" sz="1800" dirty="0"/>
              <a:t>Body Mass Composition),</a:t>
            </a:r>
          </a:p>
          <a:p>
            <a:pPr marL="742950" lvl="1" indent="-285750">
              <a:lnSpc>
                <a:spcPct val="100000"/>
              </a:lnSpc>
            </a:pPr>
            <a:r>
              <a:rPr lang="en-US" sz="1800" dirty="0" smtClean="0"/>
              <a:t>Pulse Rate</a:t>
            </a:r>
            <a:endParaRPr lang="en-US" sz="1800" dirty="0"/>
          </a:p>
          <a:p>
            <a:pPr marL="742950" lvl="1" indent="-285750">
              <a:lnSpc>
                <a:spcPct val="100000"/>
              </a:lnSpc>
            </a:pPr>
            <a:r>
              <a:rPr lang="en-US" sz="1800" dirty="0"/>
              <a:t>BP (Blood Pressure)</a:t>
            </a:r>
          </a:p>
          <a:p>
            <a:pPr marL="742950" lvl="1" indent="-285750">
              <a:lnSpc>
                <a:spcPct val="100000"/>
              </a:lnSpc>
            </a:pPr>
            <a:r>
              <a:rPr lang="en-US" sz="1800" dirty="0"/>
              <a:t>ECG (Electrocardiography) - 2 </a:t>
            </a:r>
            <a:r>
              <a:rPr lang="en-US" sz="1800" dirty="0" smtClean="0"/>
              <a:t>lead</a:t>
            </a:r>
          </a:p>
          <a:p>
            <a:pPr marL="457200" lvl="1" indent="0">
              <a:lnSpc>
                <a:spcPct val="100000"/>
              </a:lnSpc>
              <a:buNone/>
            </a:pPr>
            <a:endParaRPr lang="en-US" sz="1800" dirty="0"/>
          </a:p>
          <a:p>
            <a:pPr marL="457200" lvl="1" indent="0">
              <a:lnSpc>
                <a:spcPct val="100000"/>
              </a:lnSpc>
              <a:buNone/>
            </a:pPr>
            <a:endParaRPr lang="en-US" sz="1800" dirty="0" smtClean="0"/>
          </a:p>
          <a:p>
            <a:pPr marL="0" indent="0">
              <a:lnSpc>
                <a:spcPct val="150000"/>
              </a:lnSpc>
              <a:buNone/>
            </a:pPr>
            <a:r>
              <a:rPr lang="en-US" sz="1800" dirty="0" smtClean="0"/>
              <a:t>2. A web </a:t>
            </a:r>
            <a:r>
              <a:rPr lang="en-US" sz="1800" dirty="0"/>
              <a:t>based health portal to store and keep the users engaged to educate them on maintaining healthy lifestyle to reduce NCD risk</a:t>
            </a:r>
            <a:r>
              <a:rPr lang="en-US" sz="1800" dirty="0" smtClean="0"/>
              <a:t>.</a:t>
            </a:r>
          </a:p>
        </p:txBody>
      </p:sp>
      <p:pic>
        <p:nvPicPr>
          <p:cNvPr id="4" name="Picture 3" descr="C:\Users\LENOVO\AppData\Local\Packages\Microsoft.Office.Desktop_8wekyb3d8bbwe\AC\INetCache\Content.Word\key-features-responsive.png">
            <a:extLst>
              <a:ext uri="{FF2B5EF4-FFF2-40B4-BE49-F238E27FC236}">
                <a16:creationId xmlns:a16="http://schemas.microsoft.com/office/drawing/2014/main" xmlns="" id="{803EFF42-02E4-4BD6-9432-A4BCA2FF9D61}"/>
              </a:ext>
            </a:extLst>
          </p:cNvPr>
          <p:cNvPicPr/>
          <p:nvPr/>
        </p:nvPicPr>
        <p:blipFill rotWithShape="1">
          <a:blip r:embed="rId2">
            <a:extLst>
              <a:ext uri="{28A0092B-C50C-407E-A947-70E740481C1C}">
                <a14:useLocalDpi xmlns:a14="http://schemas.microsoft.com/office/drawing/2010/main" val="0"/>
              </a:ext>
            </a:extLst>
          </a:blip>
          <a:srcRect r="4504"/>
          <a:stretch/>
        </p:blipFill>
        <p:spPr bwMode="auto">
          <a:xfrm>
            <a:off x="8057072" y="996969"/>
            <a:ext cx="4045788" cy="4450163"/>
          </a:xfrm>
          <a:prstGeom prst="rect">
            <a:avLst/>
          </a:prstGeom>
          <a:noFill/>
          <a:ln>
            <a:noFill/>
          </a:ln>
        </p:spPr>
      </p:pic>
    </p:spTree>
    <p:extLst>
      <p:ext uri="{BB962C8B-B14F-4D97-AF65-F5344CB8AC3E}">
        <p14:creationId xmlns:p14="http://schemas.microsoft.com/office/powerpoint/2010/main" val="37751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Problem Statement</a:t>
            </a:r>
            <a:endParaRPr lang="en-US" sz="4000" b="1" dirty="0"/>
          </a:p>
        </p:txBody>
      </p:sp>
      <p:sp>
        <p:nvSpPr>
          <p:cNvPr id="3" name="Content Placeholder 2"/>
          <p:cNvSpPr>
            <a:spLocks noGrp="1"/>
          </p:cNvSpPr>
          <p:nvPr>
            <p:ph idx="1"/>
          </p:nvPr>
        </p:nvSpPr>
        <p:spPr/>
        <p:txBody>
          <a:bodyPr>
            <a:normAutofit/>
          </a:bodyPr>
          <a:lstStyle/>
          <a:p>
            <a:pPr marL="0" indent="0" algn="just">
              <a:lnSpc>
                <a:spcPct val="200000"/>
              </a:lnSpc>
              <a:buNone/>
            </a:pPr>
            <a:r>
              <a:rPr lang="en-US" sz="1800" dirty="0" smtClean="0"/>
              <a:t>The organization found it difficult to identify the target audience and the vitals that they need to measure. A market research was conducted to determine </a:t>
            </a:r>
            <a:r>
              <a:rPr lang="en-US" sz="1800" dirty="0"/>
              <a:t>the level of awareness among the general population about their health status and clinical vitals for betterment of health </a:t>
            </a:r>
            <a:r>
              <a:rPr lang="en-US" sz="1800" dirty="0" smtClean="0"/>
              <a:t>Kiosk , to identify the target audience and to design a marketing mix accordingly.</a:t>
            </a:r>
            <a:endParaRPr lang="en-US" sz="1800" dirty="0"/>
          </a:p>
        </p:txBody>
      </p:sp>
    </p:spTree>
    <p:extLst>
      <p:ext uri="{BB962C8B-B14F-4D97-AF65-F5344CB8AC3E}">
        <p14:creationId xmlns:p14="http://schemas.microsoft.com/office/powerpoint/2010/main" val="1004954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Rationale</a:t>
            </a:r>
            <a:endParaRPr lang="en-US" sz="4000" b="1" dirty="0"/>
          </a:p>
        </p:txBody>
      </p:sp>
      <p:sp>
        <p:nvSpPr>
          <p:cNvPr id="3" name="Content Placeholder 2"/>
          <p:cNvSpPr>
            <a:spLocks noGrp="1"/>
          </p:cNvSpPr>
          <p:nvPr>
            <p:ph idx="1"/>
          </p:nvPr>
        </p:nvSpPr>
        <p:spPr/>
        <p:txBody>
          <a:bodyPr>
            <a:normAutofit/>
          </a:bodyPr>
          <a:lstStyle/>
          <a:p>
            <a:pPr marL="0" indent="0" algn="just">
              <a:lnSpc>
                <a:spcPct val="200000"/>
              </a:lnSpc>
              <a:buNone/>
            </a:pPr>
            <a:r>
              <a:rPr lang="en-US" sz="1800" dirty="0"/>
              <a:t>Rationale behind this project is that the </a:t>
            </a:r>
            <a:r>
              <a:rPr lang="en-US" sz="1800" dirty="0" smtClean="0"/>
              <a:t>senior management </a:t>
            </a:r>
            <a:r>
              <a:rPr lang="en-US" sz="1800" dirty="0"/>
              <a:t>recognized the potential for improvement in designing the health information to be displayed in the </a:t>
            </a:r>
            <a:r>
              <a:rPr lang="en-US" sz="1800" dirty="0" smtClean="0"/>
              <a:t>kiosk. </a:t>
            </a:r>
            <a:r>
              <a:rPr lang="en-US" sz="1800" dirty="0"/>
              <a:t>In order to realize this </a:t>
            </a:r>
            <a:r>
              <a:rPr lang="en-US" sz="1800" dirty="0" smtClean="0"/>
              <a:t>long-term </a:t>
            </a:r>
            <a:r>
              <a:rPr lang="en-US" sz="1800" dirty="0"/>
              <a:t>goal, awareness among the general population about their health status and clinical vitals  will be </a:t>
            </a:r>
            <a:r>
              <a:rPr lang="en-US" sz="1800" dirty="0" smtClean="0"/>
              <a:t>studied </a:t>
            </a:r>
            <a:r>
              <a:rPr lang="en-US" sz="1800" dirty="0"/>
              <a:t>for </a:t>
            </a:r>
            <a:r>
              <a:rPr lang="en-US" sz="1800" dirty="0" smtClean="0"/>
              <a:t>enabling us to understand the target audience and improvement </a:t>
            </a:r>
            <a:r>
              <a:rPr lang="en-US" sz="1800" dirty="0"/>
              <a:t>in updating the kiosk </a:t>
            </a:r>
            <a:r>
              <a:rPr lang="en-US" sz="1800" dirty="0" smtClean="0"/>
              <a:t>.</a:t>
            </a:r>
            <a:endParaRPr lang="en-US" sz="1800" dirty="0"/>
          </a:p>
          <a:p>
            <a:pPr marL="0" indent="0" algn="just">
              <a:lnSpc>
                <a:spcPct val="200000"/>
              </a:lnSpc>
              <a:buNone/>
            </a:pPr>
            <a:endParaRPr lang="en-US" sz="1800" dirty="0"/>
          </a:p>
        </p:txBody>
      </p:sp>
    </p:spTree>
    <p:extLst>
      <p:ext uri="{BB962C8B-B14F-4D97-AF65-F5344CB8AC3E}">
        <p14:creationId xmlns:p14="http://schemas.microsoft.com/office/powerpoint/2010/main" val="988515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A6422D-C911-47A4-9360-065BE9CF7A4F}"/>
              </a:ext>
            </a:extLst>
          </p:cNvPr>
          <p:cNvSpPr>
            <a:spLocks noGrp="1"/>
          </p:cNvSpPr>
          <p:nvPr>
            <p:ph type="title"/>
          </p:nvPr>
        </p:nvSpPr>
        <p:spPr/>
        <p:txBody>
          <a:bodyPr>
            <a:normAutofit/>
          </a:bodyPr>
          <a:lstStyle/>
          <a:p>
            <a:r>
              <a:rPr lang="en-US" sz="4000" b="1" dirty="0"/>
              <a:t>Objective of the </a:t>
            </a:r>
            <a:r>
              <a:rPr lang="en-US" sz="4000" b="1" dirty="0" smtClean="0"/>
              <a:t>study</a:t>
            </a:r>
            <a:endParaRPr lang="en-US" sz="4000" dirty="0"/>
          </a:p>
        </p:txBody>
      </p:sp>
      <p:sp>
        <p:nvSpPr>
          <p:cNvPr id="4" name="Content Placeholder 3"/>
          <p:cNvSpPr>
            <a:spLocks noGrp="1"/>
          </p:cNvSpPr>
          <p:nvPr>
            <p:ph idx="1"/>
          </p:nvPr>
        </p:nvSpPr>
        <p:spPr/>
        <p:txBody>
          <a:bodyPr>
            <a:normAutofit/>
          </a:bodyPr>
          <a:lstStyle/>
          <a:p>
            <a:pPr lvl="0">
              <a:lnSpc>
                <a:spcPct val="200000"/>
              </a:lnSpc>
            </a:pPr>
            <a:r>
              <a:rPr lang="en-US" sz="1800" dirty="0"/>
              <a:t>To study the level of awareness about the health vitals among the general population </a:t>
            </a:r>
          </a:p>
          <a:p>
            <a:pPr lvl="0">
              <a:lnSpc>
                <a:spcPct val="200000"/>
              </a:lnSpc>
            </a:pPr>
            <a:r>
              <a:rPr lang="en-US" sz="1800" dirty="0"/>
              <a:t>To identify the health factors that people are not aware </a:t>
            </a:r>
            <a:r>
              <a:rPr lang="en-US" sz="1800" dirty="0" smtClean="0"/>
              <a:t>about</a:t>
            </a:r>
            <a:endParaRPr lang="en-US" sz="1800" dirty="0"/>
          </a:p>
          <a:p>
            <a:pPr lvl="0">
              <a:lnSpc>
                <a:spcPct val="200000"/>
              </a:lnSpc>
            </a:pPr>
            <a:r>
              <a:rPr lang="en-US" sz="1800" dirty="0"/>
              <a:t>To give suggestions on how to increase </a:t>
            </a:r>
            <a:r>
              <a:rPr lang="en-US" sz="1800" dirty="0" smtClean="0"/>
              <a:t>the reach </a:t>
            </a:r>
            <a:r>
              <a:rPr lang="en-US" sz="1800" dirty="0"/>
              <a:t>of </a:t>
            </a:r>
            <a:r>
              <a:rPr lang="en-US" sz="1800" dirty="0" smtClean="0"/>
              <a:t>kiosk</a:t>
            </a:r>
            <a:endParaRPr lang="en-US" sz="1800" dirty="0"/>
          </a:p>
        </p:txBody>
      </p:sp>
    </p:spTree>
    <p:extLst>
      <p:ext uri="{BB962C8B-B14F-4D97-AF65-F5344CB8AC3E}">
        <p14:creationId xmlns:p14="http://schemas.microsoft.com/office/powerpoint/2010/main" val="525676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E5C65-63D4-4B05-B872-F1C44C820CDA}"/>
              </a:ext>
            </a:extLst>
          </p:cNvPr>
          <p:cNvSpPr>
            <a:spLocks noGrp="1"/>
          </p:cNvSpPr>
          <p:nvPr>
            <p:ph type="title"/>
          </p:nvPr>
        </p:nvSpPr>
        <p:spPr>
          <a:xfrm>
            <a:off x="396815" y="-189781"/>
            <a:ext cx="10620257" cy="1325563"/>
          </a:xfrm>
        </p:spPr>
        <p:txBody>
          <a:bodyPr>
            <a:normAutofit/>
          </a:bodyPr>
          <a:lstStyle/>
          <a:p>
            <a:r>
              <a:rPr lang="en-US" sz="4000" b="1" dirty="0" smtClean="0"/>
              <a:t>Methodology</a:t>
            </a:r>
            <a:endParaRPr lang="en-US" sz="4000" dirty="0"/>
          </a:p>
        </p:txBody>
      </p:sp>
      <p:sp>
        <p:nvSpPr>
          <p:cNvPr id="4" name="Content Placeholder 3"/>
          <p:cNvSpPr>
            <a:spLocks noGrp="1"/>
          </p:cNvSpPr>
          <p:nvPr>
            <p:ph idx="1"/>
          </p:nvPr>
        </p:nvSpPr>
        <p:spPr>
          <a:xfrm>
            <a:off x="417044" y="796016"/>
            <a:ext cx="11319640" cy="5439103"/>
          </a:xfrm>
        </p:spPr>
        <p:txBody>
          <a:bodyPr>
            <a:noAutofit/>
          </a:bodyPr>
          <a:lstStyle/>
          <a:p>
            <a:pPr marL="0" indent="0" algn="just">
              <a:buNone/>
            </a:pPr>
            <a:r>
              <a:rPr lang="en-US" sz="1800" b="1" dirty="0" smtClean="0"/>
              <a:t>Data </a:t>
            </a:r>
            <a:r>
              <a:rPr lang="en-US" sz="1800" b="1" dirty="0"/>
              <a:t>Collection method</a:t>
            </a:r>
            <a:endParaRPr lang="en-US" sz="1800" dirty="0"/>
          </a:p>
          <a:p>
            <a:pPr algn="just"/>
            <a:r>
              <a:rPr lang="en-US" sz="1800" dirty="0"/>
              <a:t>Primary data was collected through a sample questionnaire using Google Forms</a:t>
            </a:r>
            <a:r>
              <a:rPr lang="en-US" sz="1800" dirty="0" smtClean="0"/>
              <a:t>.</a:t>
            </a:r>
          </a:p>
          <a:p>
            <a:pPr algn="just"/>
            <a:r>
              <a:rPr lang="en-US" sz="1800" dirty="0" smtClean="0"/>
              <a:t>Sample size – 61 respondents</a:t>
            </a:r>
          </a:p>
          <a:p>
            <a:pPr algn="just"/>
            <a:r>
              <a:rPr lang="en-US" sz="1800" dirty="0" smtClean="0"/>
              <a:t>Inclusion criteria – respondents above 18 years of age.</a:t>
            </a:r>
          </a:p>
          <a:p>
            <a:pPr marL="0" indent="0" algn="just">
              <a:buNone/>
            </a:pPr>
            <a:endParaRPr lang="en-IN" sz="1800" b="1" dirty="0" smtClean="0"/>
          </a:p>
          <a:p>
            <a:pPr marL="0" indent="0" algn="just">
              <a:buNone/>
            </a:pPr>
            <a:r>
              <a:rPr lang="en-IN" sz="1800" b="1" dirty="0" smtClean="0"/>
              <a:t>Data </a:t>
            </a:r>
            <a:r>
              <a:rPr lang="en-IN" sz="1800" b="1" dirty="0"/>
              <a:t>collection </a:t>
            </a:r>
            <a:r>
              <a:rPr lang="en-IN" sz="1800" b="1" dirty="0" smtClean="0"/>
              <a:t>tools</a:t>
            </a:r>
            <a:r>
              <a:rPr lang="en-US" sz="1800" dirty="0"/>
              <a:t> </a:t>
            </a:r>
            <a:r>
              <a:rPr lang="en-US" sz="1800" dirty="0" smtClean="0"/>
              <a:t>– </a:t>
            </a:r>
            <a:r>
              <a:rPr lang="en-IN" sz="1800" dirty="0" smtClean="0"/>
              <a:t>Data </a:t>
            </a:r>
            <a:r>
              <a:rPr lang="en-IN" sz="1800" dirty="0"/>
              <a:t>collection tool includes the following information</a:t>
            </a:r>
            <a:endParaRPr lang="en-US" sz="1800" dirty="0"/>
          </a:p>
          <a:p>
            <a:pPr lvl="0" algn="just">
              <a:lnSpc>
                <a:spcPct val="100000"/>
              </a:lnSpc>
            </a:pPr>
            <a:r>
              <a:rPr lang="en-IN" sz="1800" dirty="0"/>
              <a:t>Age</a:t>
            </a:r>
            <a:endParaRPr lang="en-US" sz="1800" dirty="0"/>
          </a:p>
          <a:p>
            <a:pPr lvl="0" algn="just">
              <a:lnSpc>
                <a:spcPct val="100000"/>
              </a:lnSpc>
            </a:pPr>
            <a:r>
              <a:rPr lang="en-IN" sz="1800" dirty="0"/>
              <a:t>Gender</a:t>
            </a:r>
            <a:endParaRPr lang="en-US" sz="1800" dirty="0"/>
          </a:p>
          <a:p>
            <a:pPr lvl="0" algn="just">
              <a:lnSpc>
                <a:spcPct val="100000"/>
              </a:lnSpc>
            </a:pPr>
            <a:r>
              <a:rPr lang="en-IN" sz="1800" dirty="0"/>
              <a:t>Height</a:t>
            </a:r>
            <a:endParaRPr lang="en-US" sz="1800" dirty="0"/>
          </a:p>
          <a:p>
            <a:pPr lvl="0" algn="just">
              <a:lnSpc>
                <a:spcPct val="100000"/>
              </a:lnSpc>
            </a:pPr>
            <a:r>
              <a:rPr lang="en-IN" sz="1800" dirty="0" smtClean="0"/>
              <a:t>Weight</a:t>
            </a:r>
          </a:p>
          <a:p>
            <a:pPr marL="285750" lvl="0" indent="-285750">
              <a:lnSpc>
                <a:spcPct val="100000"/>
              </a:lnSpc>
            </a:pPr>
            <a:r>
              <a:rPr lang="en-IN" sz="1800" dirty="0"/>
              <a:t>Education</a:t>
            </a:r>
            <a:endParaRPr lang="en-US" sz="1800" dirty="0"/>
          </a:p>
          <a:p>
            <a:pPr marL="285750" lvl="0" indent="-285750">
              <a:lnSpc>
                <a:spcPct val="100000"/>
              </a:lnSpc>
            </a:pPr>
            <a:r>
              <a:rPr lang="en-IN" sz="1800" dirty="0"/>
              <a:t>Employment Status</a:t>
            </a:r>
            <a:endParaRPr lang="en-US" sz="1800" dirty="0"/>
          </a:p>
          <a:p>
            <a:pPr marL="285750" lvl="0" indent="-285750">
              <a:lnSpc>
                <a:spcPct val="100000"/>
              </a:lnSpc>
            </a:pPr>
            <a:r>
              <a:rPr lang="en-US" sz="1800" dirty="0"/>
              <a:t>Clinical Vitals</a:t>
            </a:r>
          </a:p>
          <a:p>
            <a:pPr marL="285750" lvl="0" indent="-285750">
              <a:lnSpc>
                <a:spcPct val="100000"/>
              </a:lnSpc>
            </a:pPr>
            <a:r>
              <a:rPr lang="en-US" sz="1800" dirty="0"/>
              <a:t>Lifestyle Indicators</a:t>
            </a:r>
          </a:p>
          <a:p>
            <a:pPr marL="285750" lvl="0" indent="-285750">
              <a:lnSpc>
                <a:spcPct val="100000"/>
              </a:lnSpc>
            </a:pPr>
            <a:r>
              <a:rPr lang="en-US" sz="1800" dirty="0"/>
              <a:t>Environment and Social Factors</a:t>
            </a:r>
          </a:p>
          <a:p>
            <a:pPr algn="just"/>
            <a:endParaRPr lang="en-IN" sz="1800" dirty="0" smtClean="0"/>
          </a:p>
          <a:p>
            <a:pPr algn="just"/>
            <a:endParaRPr lang="en-IN" sz="1800" dirty="0" smtClean="0"/>
          </a:p>
          <a:p>
            <a:pPr algn="just"/>
            <a:endParaRPr lang="en-US" sz="1800" dirty="0"/>
          </a:p>
        </p:txBody>
      </p:sp>
    </p:spTree>
    <p:extLst>
      <p:ext uri="{BB962C8B-B14F-4D97-AF65-F5344CB8AC3E}">
        <p14:creationId xmlns:p14="http://schemas.microsoft.com/office/powerpoint/2010/main" val="2942203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138" y="378372"/>
            <a:ext cx="10959662" cy="5798591"/>
          </a:xfrm>
        </p:spPr>
        <p:txBody>
          <a:bodyPr>
            <a:noAutofit/>
          </a:bodyPr>
          <a:lstStyle/>
          <a:p>
            <a:pPr marL="0" indent="0">
              <a:lnSpc>
                <a:spcPct val="120000"/>
              </a:lnSpc>
              <a:buNone/>
            </a:pPr>
            <a:r>
              <a:rPr lang="en-US" sz="1800" b="1" dirty="0"/>
              <a:t>Study variables </a:t>
            </a:r>
            <a:endParaRPr lang="en-US" sz="1800" dirty="0"/>
          </a:p>
          <a:p>
            <a:pPr marL="0" indent="0">
              <a:lnSpc>
                <a:spcPct val="120000"/>
              </a:lnSpc>
              <a:buNone/>
            </a:pPr>
            <a:r>
              <a:rPr lang="en-US" sz="1800" dirty="0"/>
              <a:t>Following variables will be studied:  </a:t>
            </a:r>
          </a:p>
          <a:p>
            <a:pPr lvl="0">
              <a:lnSpc>
                <a:spcPct val="100000"/>
              </a:lnSpc>
            </a:pPr>
            <a:r>
              <a:rPr lang="en-US" sz="1800" dirty="0" smtClean="0"/>
              <a:t>BP (Blood Pressure)</a:t>
            </a:r>
          </a:p>
          <a:p>
            <a:pPr lvl="0">
              <a:lnSpc>
                <a:spcPct val="100000"/>
              </a:lnSpc>
            </a:pPr>
            <a:r>
              <a:rPr lang="en-US" sz="1800" dirty="0" smtClean="0"/>
              <a:t>Diabetes</a:t>
            </a:r>
            <a:endParaRPr lang="en-US" sz="1800" dirty="0"/>
          </a:p>
          <a:p>
            <a:pPr lvl="0">
              <a:lnSpc>
                <a:spcPct val="100000"/>
              </a:lnSpc>
            </a:pPr>
            <a:r>
              <a:rPr lang="en-US" sz="1800" dirty="0"/>
              <a:t>Heart related problems</a:t>
            </a:r>
          </a:p>
          <a:p>
            <a:pPr lvl="0">
              <a:lnSpc>
                <a:spcPct val="100000"/>
              </a:lnSpc>
            </a:pPr>
            <a:r>
              <a:rPr lang="en-US" sz="1800" dirty="0"/>
              <a:t>Thyroid levels</a:t>
            </a:r>
          </a:p>
          <a:p>
            <a:pPr lvl="0">
              <a:lnSpc>
                <a:spcPct val="100000"/>
              </a:lnSpc>
            </a:pPr>
            <a:r>
              <a:rPr lang="en-US" sz="1800" dirty="0"/>
              <a:t>BMI (Body Mass Index),</a:t>
            </a:r>
          </a:p>
          <a:p>
            <a:pPr lvl="0">
              <a:lnSpc>
                <a:spcPct val="100000"/>
              </a:lnSpc>
            </a:pPr>
            <a:r>
              <a:rPr lang="en-US" sz="1800" dirty="0" smtClean="0"/>
              <a:t>BMC (</a:t>
            </a:r>
            <a:r>
              <a:rPr lang="en-US" sz="1800" dirty="0"/>
              <a:t>Body Mass Composition),</a:t>
            </a:r>
          </a:p>
          <a:p>
            <a:pPr lvl="0">
              <a:lnSpc>
                <a:spcPct val="100000"/>
              </a:lnSpc>
            </a:pPr>
            <a:r>
              <a:rPr lang="en-US" sz="1800" dirty="0"/>
              <a:t>Pulse Rate</a:t>
            </a:r>
          </a:p>
          <a:p>
            <a:pPr lvl="0">
              <a:lnSpc>
                <a:spcPct val="100000"/>
              </a:lnSpc>
            </a:pPr>
            <a:r>
              <a:rPr lang="en-US" sz="1800" dirty="0"/>
              <a:t>Physical </a:t>
            </a:r>
            <a:r>
              <a:rPr lang="en-US" sz="1800" dirty="0" smtClean="0"/>
              <a:t>Activity</a:t>
            </a:r>
            <a:r>
              <a:rPr lang="en-US" sz="1800" b="1" dirty="0"/>
              <a:t> </a:t>
            </a:r>
            <a:endParaRPr lang="en-US" sz="1800" dirty="0"/>
          </a:p>
          <a:p>
            <a:pPr marL="0" lvl="0" indent="0">
              <a:lnSpc>
                <a:spcPct val="120000"/>
              </a:lnSpc>
              <a:buNone/>
            </a:pPr>
            <a:endParaRPr lang="en-US" sz="1800" b="1" dirty="0" smtClean="0"/>
          </a:p>
          <a:p>
            <a:pPr marL="0" lvl="0" indent="0">
              <a:lnSpc>
                <a:spcPct val="120000"/>
              </a:lnSpc>
              <a:buNone/>
            </a:pPr>
            <a:r>
              <a:rPr lang="en-US" sz="1800" b="1" dirty="0" smtClean="0"/>
              <a:t>Data </a:t>
            </a:r>
            <a:r>
              <a:rPr lang="en-US" sz="1800" b="1" dirty="0"/>
              <a:t>collection plan</a:t>
            </a:r>
            <a:endParaRPr lang="en-US" sz="1800" dirty="0"/>
          </a:p>
          <a:p>
            <a:pPr>
              <a:lnSpc>
                <a:spcPct val="120000"/>
              </a:lnSpc>
            </a:pPr>
            <a:r>
              <a:rPr lang="en-US" sz="1800" dirty="0"/>
              <a:t>The Data regarding all the mentioned variables will be collected and arranged in a Excel sheet and analyzed</a:t>
            </a:r>
            <a:r>
              <a:rPr lang="en-US" sz="1800" dirty="0" smtClean="0"/>
              <a:t>.</a:t>
            </a:r>
            <a:r>
              <a:rPr lang="en-US" sz="1800" b="1" dirty="0"/>
              <a:t> </a:t>
            </a:r>
            <a:endParaRPr lang="en-US" sz="1800" dirty="0"/>
          </a:p>
        </p:txBody>
      </p:sp>
      <p:sp>
        <p:nvSpPr>
          <p:cNvPr id="4" name="Rectangle 3"/>
          <p:cNvSpPr/>
          <p:nvPr/>
        </p:nvSpPr>
        <p:spPr>
          <a:xfrm>
            <a:off x="5207871" y="1087820"/>
            <a:ext cx="6395545" cy="3416320"/>
          </a:xfrm>
          <a:prstGeom prst="rect">
            <a:avLst/>
          </a:prstGeom>
        </p:spPr>
        <p:txBody>
          <a:bodyPr wrap="square">
            <a:spAutoFit/>
          </a:bodyPr>
          <a:lstStyle/>
          <a:p>
            <a:pPr marL="285750" lvl="0" indent="-285750">
              <a:lnSpc>
                <a:spcPct val="120000"/>
              </a:lnSpc>
              <a:buFont typeface="Arial" pitchFamily="34" charset="0"/>
              <a:buChar char="•"/>
            </a:pPr>
            <a:r>
              <a:rPr lang="en-US" dirty="0"/>
              <a:t>Alcohol</a:t>
            </a:r>
          </a:p>
          <a:p>
            <a:pPr marL="285750" lvl="0" indent="-285750">
              <a:lnSpc>
                <a:spcPct val="120000"/>
              </a:lnSpc>
              <a:buFont typeface="Arial" pitchFamily="34" charset="0"/>
              <a:buChar char="•"/>
            </a:pPr>
            <a:r>
              <a:rPr lang="en-US" dirty="0"/>
              <a:t>Tobacco</a:t>
            </a:r>
          </a:p>
          <a:p>
            <a:pPr marL="285750" lvl="0" indent="-285750">
              <a:lnSpc>
                <a:spcPct val="120000"/>
              </a:lnSpc>
              <a:buFont typeface="Arial" pitchFamily="34" charset="0"/>
              <a:buChar char="•"/>
            </a:pPr>
            <a:r>
              <a:rPr lang="en-US" dirty="0"/>
              <a:t>Fried/ Processed Food</a:t>
            </a:r>
          </a:p>
          <a:p>
            <a:pPr marL="285750" lvl="0" indent="-285750">
              <a:lnSpc>
                <a:spcPct val="120000"/>
              </a:lnSpc>
              <a:buFont typeface="Arial" pitchFamily="34" charset="0"/>
              <a:buChar char="•"/>
            </a:pPr>
            <a:r>
              <a:rPr lang="en-US" dirty="0"/>
              <a:t>Green Salad</a:t>
            </a:r>
          </a:p>
          <a:p>
            <a:pPr marL="285750" lvl="0" indent="-285750">
              <a:lnSpc>
                <a:spcPct val="120000"/>
              </a:lnSpc>
              <a:buFont typeface="Arial" pitchFamily="34" charset="0"/>
              <a:buChar char="•"/>
            </a:pPr>
            <a:r>
              <a:rPr lang="en-US" dirty="0"/>
              <a:t>Fruits</a:t>
            </a:r>
          </a:p>
          <a:p>
            <a:pPr marL="285750" lvl="0" indent="-285750">
              <a:lnSpc>
                <a:spcPct val="120000"/>
              </a:lnSpc>
              <a:buFont typeface="Arial" pitchFamily="34" charset="0"/>
              <a:buChar char="•"/>
            </a:pPr>
            <a:r>
              <a:rPr lang="en-US" dirty="0"/>
              <a:t>Breakfast</a:t>
            </a:r>
          </a:p>
          <a:p>
            <a:pPr marL="285750" lvl="0" indent="-285750">
              <a:lnSpc>
                <a:spcPct val="120000"/>
              </a:lnSpc>
              <a:buFont typeface="Arial" pitchFamily="34" charset="0"/>
              <a:buChar char="•"/>
            </a:pPr>
            <a:r>
              <a:rPr lang="en-US" dirty="0"/>
              <a:t>Company while taking meal</a:t>
            </a:r>
          </a:p>
          <a:p>
            <a:pPr marL="285750" lvl="0" indent="-285750">
              <a:lnSpc>
                <a:spcPct val="120000"/>
              </a:lnSpc>
              <a:buFont typeface="Arial" pitchFamily="34" charset="0"/>
              <a:buChar char="•"/>
            </a:pPr>
            <a:r>
              <a:rPr lang="en-US" dirty="0"/>
              <a:t>Point of reference for health</a:t>
            </a:r>
          </a:p>
          <a:p>
            <a:pPr marL="285750" lvl="0" indent="-285750">
              <a:lnSpc>
                <a:spcPct val="120000"/>
              </a:lnSpc>
              <a:buFont typeface="Arial" pitchFamily="34" charset="0"/>
              <a:buChar char="•"/>
            </a:pPr>
            <a:r>
              <a:rPr lang="en-US" dirty="0"/>
              <a:t>Type of family</a:t>
            </a:r>
          </a:p>
          <a:p>
            <a:pPr marL="285750" lvl="0" indent="-285750">
              <a:lnSpc>
                <a:spcPct val="120000"/>
              </a:lnSpc>
              <a:buFont typeface="Arial" pitchFamily="34" charset="0"/>
              <a:buChar char="•"/>
            </a:pPr>
            <a:r>
              <a:rPr lang="en-US" dirty="0"/>
              <a:t>Genetic/ Family History </a:t>
            </a:r>
          </a:p>
        </p:txBody>
      </p:sp>
    </p:spTree>
    <p:extLst>
      <p:ext uri="{BB962C8B-B14F-4D97-AF65-F5344CB8AC3E}">
        <p14:creationId xmlns:p14="http://schemas.microsoft.com/office/powerpoint/2010/main" val="302994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LENOVO\AppData\Local\Packages\Microsoft.Office.Desktop_8wekyb3d8bbwe\AC\INetCache\Content.Word\8.png">
            <a:extLst>
              <a:ext uri="{FF2B5EF4-FFF2-40B4-BE49-F238E27FC236}">
                <a16:creationId xmlns:a16="http://schemas.microsoft.com/office/drawing/2014/main" xmlns="" id="{F2C91E6D-EA27-456B-BE98-06DDEE7DA3A9}"/>
              </a:ext>
            </a:extLst>
          </p:cNvPr>
          <p:cNvPicPr/>
          <p:nvPr/>
        </p:nvPicPr>
        <p:blipFill rotWithShape="1">
          <a:blip r:embed="rId2">
            <a:extLst>
              <a:ext uri="{28A0092B-C50C-407E-A947-70E740481C1C}">
                <a14:useLocalDpi xmlns:a14="http://schemas.microsoft.com/office/drawing/2010/main" val="0"/>
              </a:ext>
            </a:extLst>
          </a:blip>
          <a:srcRect r="8797" b="7037"/>
          <a:stretch/>
        </p:blipFill>
        <p:spPr bwMode="auto">
          <a:xfrm>
            <a:off x="318361" y="1002611"/>
            <a:ext cx="4978249" cy="2678785"/>
          </a:xfrm>
          <a:prstGeom prst="rect">
            <a:avLst/>
          </a:prstGeom>
          <a:noFill/>
          <a:ln>
            <a:noFill/>
          </a:ln>
          <a:extLst>
            <a:ext uri="{53640926-AAD7-44D8-BBD7-CCE9431645EC}">
              <a14:shadowObscured xmlns:a14="http://schemas.microsoft.com/office/drawing/2010/main"/>
            </a:ext>
          </a:extLst>
        </p:spPr>
      </p:pic>
      <p:pic>
        <p:nvPicPr>
          <p:cNvPr id="5" name="Picture 4" descr="C:\Users\LENOVO\AppData\Local\Packages\Microsoft.Office.Desktop_8wekyb3d8bbwe\AC\INetCache\Content.Word\9.png">
            <a:extLst>
              <a:ext uri="{FF2B5EF4-FFF2-40B4-BE49-F238E27FC236}">
                <a16:creationId xmlns:a16="http://schemas.microsoft.com/office/drawing/2014/main" xmlns="" id="{88C4A08B-126F-4E72-A2F7-52142091FC02}"/>
              </a:ext>
            </a:extLst>
          </p:cNvPr>
          <p:cNvPicPr/>
          <p:nvPr/>
        </p:nvPicPr>
        <p:blipFill rotWithShape="1">
          <a:blip r:embed="rId3">
            <a:extLst>
              <a:ext uri="{28A0092B-C50C-407E-A947-70E740481C1C}">
                <a14:useLocalDpi xmlns:a14="http://schemas.microsoft.com/office/drawing/2010/main" val="0"/>
              </a:ext>
            </a:extLst>
          </a:blip>
          <a:srcRect l="-198" t="-5703" r="13610" b="5703"/>
          <a:stretch/>
        </p:blipFill>
        <p:spPr bwMode="auto">
          <a:xfrm>
            <a:off x="6593014" y="671536"/>
            <a:ext cx="4888744" cy="2868566"/>
          </a:xfrm>
          <a:prstGeom prst="rect">
            <a:avLst/>
          </a:prstGeom>
          <a:noFill/>
          <a:ln>
            <a:noFill/>
          </a:ln>
          <a:extLst>
            <a:ext uri="{53640926-AAD7-44D8-BBD7-CCE9431645EC}">
              <a14:shadowObscured xmlns:a14="http://schemas.microsoft.com/office/drawing/2010/main"/>
            </a:ext>
          </a:extLst>
        </p:spPr>
      </p:pic>
      <p:pic>
        <p:nvPicPr>
          <p:cNvPr id="6" name="Content Placeholder 5" descr="C:\Users\LENOVO\AppData\Local\Packages\Microsoft.Office.Desktop_8wekyb3d8bbwe\AC\INetCache\Content.Word\15.png">
            <a:extLst>
              <a:ext uri="{FF2B5EF4-FFF2-40B4-BE49-F238E27FC236}">
                <a16:creationId xmlns:a16="http://schemas.microsoft.com/office/drawing/2014/main" xmlns="" id="{34BC2572-74CF-44AC-B26E-A9B8B687A38D}"/>
              </a:ext>
            </a:extLst>
          </p:cNvPr>
          <p:cNvPicPr>
            <a:picLocks noGrp="1"/>
          </p:cNvPicPr>
          <p:nvPr>
            <p:ph idx="1"/>
          </p:nvPr>
        </p:nvPicPr>
        <p:blipFill rotWithShape="1">
          <a:blip r:embed="rId4">
            <a:extLst>
              <a:ext uri="{28A0092B-C50C-407E-A947-70E740481C1C}">
                <a14:useLocalDpi xmlns:a14="http://schemas.microsoft.com/office/drawing/2010/main" val="0"/>
              </a:ext>
            </a:extLst>
          </a:blip>
          <a:srcRect r="4722"/>
          <a:stretch/>
        </p:blipFill>
        <p:spPr bwMode="auto">
          <a:xfrm>
            <a:off x="463441" y="3866733"/>
            <a:ext cx="5355132" cy="2991267"/>
          </a:xfrm>
          <a:prstGeom prst="rect">
            <a:avLst/>
          </a:prstGeom>
          <a:noFill/>
          <a:ln>
            <a:noFill/>
          </a:ln>
          <a:extLst>
            <a:ext uri="{53640926-AAD7-44D8-BBD7-CCE9431645EC}">
              <a14:shadowObscured xmlns:a14="http://schemas.microsoft.com/office/drawing/2010/main"/>
            </a:ext>
          </a:extLst>
        </p:spPr>
      </p:pic>
      <p:pic>
        <p:nvPicPr>
          <p:cNvPr id="7" name="Picture 6" descr="C:\Users\LENOVO\AppData\Local\Packages\Microsoft.Office.Desktop_8wekyb3d8bbwe\AC\INetCache\Content.Word\17.png">
            <a:extLst>
              <a:ext uri="{FF2B5EF4-FFF2-40B4-BE49-F238E27FC236}">
                <a16:creationId xmlns:a16="http://schemas.microsoft.com/office/drawing/2014/main" xmlns="" id="{350D4C54-E0E4-40CB-BF52-997BD86D027E}"/>
              </a:ext>
            </a:extLst>
          </p:cNvPr>
          <p:cNvPicPr/>
          <p:nvPr/>
        </p:nvPicPr>
        <p:blipFill rotWithShape="1">
          <a:blip r:embed="rId5">
            <a:extLst>
              <a:ext uri="{28A0092B-C50C-407E-A947-70E740481C1C}">
                <a14:useLocalDpi xmlns:a14="http://schemas.microsoft.com/office/drawing/2010/main" val="0"/>
              </a:ext>
            </a:extLst>
          </a:blip>
          <a:srcRect t="4869" r="5145"/>
          <a:stretch/>
        </p:blipFill>
        <p:spPr bwMode="auto">
          <a:xfrm>
            <a:off x="6593014" y="3920703"/>
            <a:ext cx="5441549" cy="2825152"/>
          </a:xfrm>
          <a:prstGeom prst="rect">
            <a:avLst/>
          </a:prstGeom>
          <a:noFill/>
          <a:ln>
            <a:noFill/>
          </a:ln>
          <a:extLst>
            <a:ext uri="{53640926-AAD7-44D8-BBD7-CCE9431645EC}">
              <a14:shadowObscured xmlns:a14="http://schemas.microsoft.com/office/drawing/2010/main"/>
            </a:ext>
          </a:extLst>
        </p:spPr>
      </p:pic>
      <p:sp>
        <p:nvSpPr>
          <p:cNvPr id="8" name="Title 1">
            <a:extLst>
              <a:ext uri="{FF2B5EF4-FFF2-40B4-BE49-F238E27FC236}">
                <a16:creationId xmlns:a16="http://schemas.microsoft.com/office/drawing/2014/main" xmlns="" id="{467E5C65-63D4-4B05-B872-F1C44C820CDA}"/>
              </a:ext>
            </a:extLst>
          </p:cNvPr>
          <p:cNvSpPr>
            <a:spLocks noGrp="1"/>
          </p:cNvSpPr>
          <p:nvPr>
            <p:ph type="title"/>
          </p:nvPr>
        </p:nvSpPr>
        <p:spPr>
          <a:xfrm>
            <a:off x="597172" y="-2"/>
            <a:ext cx="9398876" cy="1314727"/>
          </a:xfrm>
        </p:spPr>
        <p:txBody>
          <a:bodyPr>
            <a:normAutofit/>
          </a:bodyPr>
          <a:lstStyle/>
          <a:p>
            <a:r>
              <a:rPr lang="en-US" sz="4000" b="1" dirty="0" smtClean="0"/>
              <a:t>Data Analysis (n=61)</a:t>
            </a:r>
            <a:endParaRPr lang="en-US" sz="4000" dirty="0"/>
          </a:p>
        </p:txBody>
      </p:sp>
    </p:spTree>
    <p:extLst>
      <p:ext uri="{BB962C8B-B14F-4D97-AF65-F5344CB8AC3E}">
        <p14:creationId xmlns:p14="http://schemas.microsoft.com/office/powerpoint/2010/main" val="288887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719</TotalTime>
  <Words>1016</Words>
  <Application>Microsoft Office PowerPoint</Application>
  <PresentationFormat>Custom</PresentationFormat>
  <Paragraphs>116</Paragraphs>
  <Slides>20</Slides>
  <Notes>0</Notes>
  <HiddenSlides>5</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STUDY ON AWARENESS OF CLINICAL VITALS AMONG THE GENERAL POPULATION AND DESIGN A PROMOTIONAL MIX</vt:lpstr>
      <vt:lpstr>About India Health Link</vt:lpstr>
      <vt:lpstr>Product &amp; Services   </vt:lpstr>
      <vt:lpstr>Problem Statement</vt:lpstr>
      <vt:lpstr>Rationale</vt:lpstr>
      <vt:lpstr>Objective of the study</vt:lpstr>
      <vt:lpstr>Methodology</vt:lpstr>
      <vt:lpstr>PowerPoint Presentation</vt:lpstr>
      <vt:lpstr>Data Analysis (n=61)</vt:lpstr>
      <vt:lpstr>PowerPoint Presentation</vt:lpstr>
      <vt:lpstr>PowerPoint Presentation</vt:lpstr>
      <vt:lpstr>PowerPoint Presentation</vt:lpstr>
      <vt:lpstr>PowerPoint Presentation</vt:lpstr>
      <vt:lpstr>PowerPoint Presentation</vt:lpstr>
      <vt:lpstr>Results</vt:lpstr>
      <vt:lpstr>Discussion</vt:lpstr>
      <vt:lpstr>SWOT Analysis</vt:lpstr>
      <vt:lpstr>Competitive advantage</vt:lpstr>
      <vt:lpstr>Marketing activities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Presentation on MARKET RESEARCH ON AWARENESS ABOUT YOUR OWN HEALTH INCLUDING CLINICAL VITALS AND LIFESTYLE </dc:title>
  <dc:creator>anisha gadodia</dc:creator>
  <cp:lastModifiedBy>Windows User</cp:lastModifiedBy>
  <cp:revision>30</cp:revision>
  <dcterms:created xsi:type="dcterms:W3CDTF">2018-05-13T20:15:32Z</dcterms:created>
  <dcterms:modified xsi:type="dcterms:W3CDTF">2018-05-26T06:29:49Z</dcterms:modified>
</cp:coreProperties>
</file>