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9" r:id="rId7"/>
    <p:sldId id="261" r:id="rId8"/>
    <p:sldId id="284" r:id="rId9"/>
    <p:sldId id="285" r:id="rId10"/>
    <p:sldId id="287" r:id="rId11"/>
    <p:sldId id="288" r:id="rId12"/>
    <p:sldId id="262" r:id="rId13"/>
    <p:sldId id="293" r:id="rId14"/>
    <p:sldId id="296" r:id="rId15"/>
    <p:sldId id="294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6" r:id="rId26"/>
    <p:sldId id="272" r:id="rId27"/>
    <p:sldId id="273" r:id="rId28"/>
    <p:sldId id="274" r:id="rId29"/>
    <p:sldId id="275" r:id="rId30"/>
    <p:sldId id="277" r:id="rId31"/>
    <p:sldId id="278" r:id="rId32"/>
    <p:sldId id="279" r:id="rId33"/>
    <p:sldId id="280" r:id="rId34"/>
    <p:sldId id="281" r:id="rId35"/>
    <p:sldId id="282" r:id="rId36"/>
    <p:sldId id="291" r:id="rId37"/>
    <p:sldId id="297" r:id="rId38"/>
    <p:sldId id="298" r:id="rId39"/>
    <p:sldId id="299" r:id="rId40"/>
    <p:sldId id="292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3" autoAdjust="0"/>
    <p:restoredTop sz="94660"/>
  </p:normalViewPr>
  <p:slideViewPr>
    <p:cSldViewPr>
      <p:cViewPr>
        <p:scale>
          <a:sx n="50" d="100"/>
          <a:sy n="50" d="100"/>
        </p:scale>
        <p:origin x="-132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4000"/>
            </a:pPr>
            <a:r>
              <a:rPr lang="en-GB" sz="4000" b="1"/>
              <a:t>Samples Accepted/Rejected to Maintain Quality Assurance</a:t>
            </a:r>
            <a:endParaRPr lang="en-US" sz="400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dPt>
            <c:idx val="0"/>
            <c:spPr>
              <a:ln w="25400">
                <a:solidFill>
                  <a:sysClr val="windowText" lastClr="000000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sysClr val="windowText" lastClr="000000"/>
                </a:solidFill>
              </a:ln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Accepted</c:v>
                </c:pt>
                <c:pt idx="1">
                  <c:v>Rejected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412</c:v>
                </c:pt>
                <c:pt idx="1">
                  <c:v>88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7940868328958914"/>
          <c:y val="0.47940857392825936"/>
          <c:w val="0.3201639326334208"/>
          <c:h val="0.14347984982889841"/>
        </c:manualLayout>
      </c:layout>
      <c:txPr>
        <a:bodyPr/>
        <a:lstStyle/>
        <a:p>
          <a:pPr>
            <a:defRPr sz="3600" b="1"/>
          </a:pPr>
          <a:endParaRPr lang="en-US"/>
        </a:p>
      </c:txPr>
    </c:legend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4000"/>
            </a:pPr>
            <a:r>
              <a:rPr lang="en-US" sz="4000"/>
              <a:t>Factors Affecting Quality</a:t>
            </a:r>
            <a:r>
              <a:rPr lang="en-US" sz="4000" baseline="0"/>
              <a:t> Services</a:t>
            </a:r>
            <a:endParaRPr lang="en-US" sz="400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F0"/>
            </a:solidFill>
          </c:spPr>
          <c:dPt>
            <c:idx val="5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800" b="1"/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Maintainance of External Quality Control</c:v>
                </c:pt>
                <c:pt idx="1">
                  <c:v>Maintainance of Internal Quality Control</c:v>
                </c:pt>
                <c:pt idx="2">
                  <c:v>Equipment Caliberation</c:v>
                </c:pt>
                <c:pt idx="3">
                  <c:v>Sample Adequacy</c:v>
                </c:pt>
                <c:pt idx="4">
                  <c:v>Pre Requisites Maintained &amp;Checked</c:v>
                </c:pt>
                <c:pt idx="5">
                  <c:v>Aseptic Sample Collection</c:v>
                </c:pt>
                <c:pt idx="6">
                  <c:v>Complete Registration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66.599999999999994</c:v>
                </c:pt>
                <c:pt idx="1">
                  <c:v>88</c:v>
                </c:pt>
                <c:pt idx="2">
                  <c:v>90</c:v>
                </c:pt>
                <c:pt idx="3">
                  <c:v>84.6</c:v>
                </c:pt>
                <c:pt idx="4">
                  <c:v>93</c:v>
                </c:pt>
                <c:pt idx="5">
                  <c:v>97.6</c:v>
                </c:pt>
                <c:pt idx="6">
                  <c:v>86</c:v>
                </c:pt>
              </c:numCache>
            </c:numRef>
          </c:val>
        </c:ser>
        <c:axId val="79643776"/>
        <c:axId val="79645312"/>
      </c:barChart>
      <c:catAx>
        <c:axId val="79643776"/>
        <c:scaling>
          <c:orientation val="minMax"/>
        </c:scaling>
        <c:axPos val="l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79645312"/>
        <c:crosses val="autoZero"/>
        <c:auto val="1"/>
        <c:lblAlgn val="ctr"/>
        <c:lblOffset val="100"/>
      </c:catAx>
      <c:valAx>
        <c:axId val="7964531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964377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Causes of </a:t>
            </a:r>
            <a:r>
              <a:rPr lang="en-US" sz="4000" dirty="0" smtClean="0"/>
              <a:t>Registration </a:t>
            </a:r>
            <a:r>
              <a:rPr lang="en-US" sz="4000" dirty="0"/>
              <a:t>Failure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dPt>
            <c:idx val="0"/>
            <c:explosion val="5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accent1"/>
              </a:solidFill>
              <a:ln w="25400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Incomplete Requisition </c:v>
                </c:pt>
                <c:pt idx="1">
                  <c:v>Incorrect Entry of Registration No at Registration Counter </c:v>
                </c:pt>
                <c:pt idx="2">
                  <c:v>Incorrect No Entry on Sample Vials During Sample Collection </c:v>
                </c:pt>
                <c:pt idx="3">
                  <c:v>Presence of Multiple Factors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38.57</c:v>
                </c:pt>
                <c:pt idx="1">
                  <c:v>30</c:v>
                </c:pt>
                <c:pt idx="2">
                  <c:v>21.43</c:v>
                </c:pt>
                <c:pt idx="3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306703849518805"/>
          <c:y val="0.16851674790651172"/>
          <c:w val="0.39304407261592306"/>
          <c:h val="0.78588301462317356"/>
        </c:manualLayout>
      </c:layout>
      <c:txPr>
        <a:bodyPr/>
        <a:lstStyle/>
        <a:p>
          <a:pPr>
            <a:defRPr sz="2800" b="1"/>
          </a:pPr>
          <a:endParaRPr lang="en-US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4000"/>
            </a:pPr>
            <a:r>
              <a:rPr lang="en-US" sz="4000" dirty="0"/>
              <a:t>Causes of Failure of Aseptic Sample Collection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dPt>
            <c:idx val="1"/>
            <c:explosion val="11"/>
            <c:spPr>
              <a:solidFill>
                <a:srgbClr val="FF0000"/>
              </a:solidFill>
              <a:ln w="25400">
                <a:solidFill>
                  <a:prstClr val="black"/>
                </a:solidFill>
              </a:ln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Lack of Awareness Among Staff </c:v>
                </c:pt>
                <c:pt idx="1">
                  <c:v>Lack of Compliance Among Staff </c:v>
                </c:pt>
                <c:pt idx="2">
                  <c:v>Shortage of Materials Like Gloves, Spirit etc </c:v>
                </c:pt>
                <c:pt idx="3">
                  <c:v>Presence of Multiple Factors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41.660000000000011</c:v>
                </c:pt>
                <c:pt idx="2">
                  <c:v>16.670000000000005</c:v>
                </c:pt>
                <c:pt idx="3">
                  <c:v>16.670000000000005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427077865266819"/>
          <c:y val="0.22907713619130948"/>
          <c:w val="0.41434033245844282"/>
          <c:h val="0.72603834937299483"/>
        </c:manualLayout>
      </c:layout>
      <c:txPr>
        <a:bodyPr/>
        <a:lstStyle/>
        <a:p>
          <a:pPr>
            <a:defRPr sz="2800" b="1"/>
          </a:pPr>
          <a:endParaRPr lang="en-US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600"/>
            </a:pPr>
            <a:r>
              <a:rPr lang="en-US" sz="3600" dirty="0" smtClean="0"/>
              <a:t>Causes </a:t>
            </a:r>
            <a:r>
              <a:rPr lang="en-US" sz="3600" dirty="0"/>
              <a:t>of Failure of </a:t>
            </a:r>
            <a:r>
              <a:rPr lang="en-US" sz="3600" dirty="0" err="1"/>
              <a:t>Maintainance</a:t>
            </a:r>
            <a:r>
              <a:rPr lang="en-US" sz="3600" dirty="0"/>
              <a:t> of Pre Requisites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explosion val="20"/>
          <c:dPt>
            <c:idx val="1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Lack of Proper Patient Counselling </c:v>
                </c:pt>
                <c:pt idx="1">
                  <c:v>Lack of Manpower at Help Desk </c:v>
                </c:pt>
                <c:pt idx="2">
                  <c:v>Lack of Patient Compliance </c:v>
                </c:pt>
                <c:pt idx="3">
                  <c:v>Lack of Checking of Maintenance of Pre Requisites </c:v>
                </c:pt>
                <c:pt idx="4">
                  <c:v>Presence of Multiple Factors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22.86</c:v>
                </c:pt>
                <c:pt idx="1">
                  <c:v>25.71</c:v>
                </c:pt>
                <c:pt idx="2">
                  <c:v>22.86</c:v>
                </c:pt>
                <c:pt idx="3">
                  <c:v>17.14</c:v>
                </c:pt>
                <c:pt idx="4">
                  <c:v>11.43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525448381452316"/>
          <c:y val="0.18813123359580058"/>
          <c:w val="0.400856627296588"/>
          <c:h val="0.81163444152814246"/>
        </c:manualLayout>
      </c:layout>
      <c:txPr>
        <a:bodyPr/>
        <a:lstStyle/>
        <a:p>
          <a:pPr>
            <a:defRPr sz="2800" b="1"/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Causes of Failure of Maintainance of Sample Adequacy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schemeClr val="tx1"/>
              </a:solidFill>
            </a:ln>
          </c:spPr>
          <c:dPt>
            <c:idx val="1"/>
            <c:explosion val="4"/>
            <c:spPr>
              <a:solidFill>
                <a:srgbClr val="FF0000"/>
              </a:solidFill>
              <a:ln w="25400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Sample Collected in Inappropriate Vials </c:v>
                </c:pt>
                <c:pt idx="1">
                  <c:v>Too Less Volume </c:v>
                </c:pt>
                <c:pt idx="2">
                  <c:v>Excess Volume </c:v>
                </c:pt>
                <c:pt idx="3">
                  <c:v>Improper Mixing of Samples With Anticoagulants in Vials </c:v>
                </c:pt>
                <c:pt idx="4">
                  <c:v>Presence of Multiple Factors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18.2</c:v>
                </c:pt>
                <c:pt idx="1">
                  <c:v>24.6</c:v>
                </c:pt>
                <c:pt idx="2">
                  <c:v>22.1</c:v>
                </c:pt>
                <c:pt idx="3">
                  <c:v>22.1</c:v>
                </c:pt>
                <c:pt idx="4">
                  <c:v>13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063648293963268"/>
          <c:y val="0.1973904928550598"/>
          <c:w val="0.38547462817147865"/>
          <c:h val="0.80237518226888316"/>
        </c:manualLayout>
      </c:layout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txPr>
    <a:bodyPr/>
    <a:lstStyle/>
    <a:p>
      <a:pPr>
        <a:defRPr sz="9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600"/>
            </a:pPr>
            <a:r>
              <a:rPr lang="en-US" sz="3600"/>
              <a:t>Causes of Failure of Maintainance of Regular Equipment calibration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dPt>
            <c:idx val="1"/>
            <c:explosion val="8"/>
            <c:spPr>
              <a:solidFill>
                <a:srgbClr val="FF0000"/>
              </a:solidFill>
              <a:ln w="25400">
                <a:solidFill>
                  <a:prstClr val="black"/>
                </a:solidFill>
              </a:ln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Sheet1!$A$2:$A$5</c:f>
              <c:strCache>
                <c:ptCount val="4"/>
                <c:pt idx="0">
                  <c:v>Delay in Procurement of Calibrators</c:v>
                </c:pt>
                <c:pt idx="1">
                  <c:v>Negligence in Regular Running of Calibrators</c:v>
                </c:pt>
                <c:pt idx="2">
                  <c:v>Inadequate Temperature Control of Calibrators</c:v>
                </c:pt>
                <c:pt idx="3">
                  <c:v>Presence of Multiple Factors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</c:v>
                </c:pt>
                <c:pt idx="1">
                  <c:v>44</c:v>
                </c:pt>
                <c:pt idx="2">
                  <c:v>32</c:v>
                </c:pt>
                <c:pt idx="3">
                  <c:v>8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688722776742799"/>
          <c:y val="0.17796558763487894"/>
          <c:w val="0.36886995994629795"/>
          <c:h val="0.75938990959463404"/>
        </c:manualLayout>
      </c:layout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600"/>
            </a:pPr>
            <a:r>
              <a:rPr lang="en-US" sz="3600" dirty="0"/>
              <a:t>Causes of Failure of </a:t>
            </a:r>
            <a:r>
              <a:rPr lang="en-US" sz="3600" dirty="0" err="1"/>
              <a:t>Maintainance</a:t>
            </a:r>
            <a:r>
              <a:rPr lang="en-US" sz="3600" dirty="0"/>
              <a:t> of Internal Quality Control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5400">
              <a:solidFill>
                <a:prstClr val="black"/>
              </a:solidFill>
            </a:ln>
          </c:spPr>
          <c:dPt>
            <c:idx val="0"/>
            <c:explosion val="7"/>
            <c:spPr>
              <a:solidFill>
                <a:srgbClr val="FF0000"/>
              </a:solidFill>
              <a:ln w="25400">
                <a:solidFill>
                  <a:prstClr val="black"/>
                </a:solidFill>
              </a:ln>
            </c:spPr>
          </c:dPt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Sheet1!$A$2:$A$6</c:f>
              <c:strCache>
                <c:ptCount val="5"/>
                <c:pt idx="0">
                  <c:v>Negligence in Running of Internal Quality Control on Regular Basis </c:v>
                </c:pt>
                <c:pt idx="1">
                  <c:v>Use of Out of Date Controls </c:v>
                </c:pt>
                <c:pt idx="2">
                  <c:v>Lack of Temperature Maintenance of the Controls </c:v>
                </c:pt>
                <c:pt idx="3">
                  <c:v>Lack of Knowledge Regarding Interpretation of Levey Jenning Graphs </c:v>
                </c:pt>
                <c:pt idx="4">
                  <c:v>Presence of Multiple Factors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41.67</c:v>
                </c:pt>
                <c:pt idx="1">
                  <c:v>8.33</c:v>
                </c:pt>
                <c:pt idx="2">
                  <c:v>25</c:v>
                </c:pt>
                <c:pt idx="3">
                  <c:v>16.670000000000005</c:v>
                </c:pt>
                <c:pt idx="4">
                  <c:v>8.33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8523129921259842"/>
          <c:y val="0.15608284573969758"/>
          <c:w val="0.40087981189851274"/>
          <c:h val="0.84391715426030245"/>
        </c:manualLayout>
      </c:layout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 sz="3200" b="1"/>
              <a:t>Causes of Failure of Maintenance of EQUAS</a:t>
            </a:r>
            <a:endParaRPr lang="en-US" sz="320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  <a:ln w="25400">
                <a:solidFill>
                  <a:prstClr val="black"/>
                </a:solidFill>
              </a:ln>
            </c:spPr>
          </c:dPt>
          <c:dLbls>
            <c:dLbl>
              <c:idx val="0"/>
              <c:layout/>
              <c:showVal val="1"/>
            </c:dLbl>
            <c:delete val="1"/>
          </c:dLbls>
          <c:cat>
            <c:strRef>
              <c:f>Sheet1!$A$2:$A$5</c:f>
              <c:strCache>
                <c:ptCount val="4"/>
                <c:pt idx="0">
                  <c:v>Negligence in Timely Reporting of EQUAS Samples </c:v>
                </c:pt>
                <c:pt idx="1">
                  <c:v>Poor Communication with the EQUAS Laboratory </c:v>
                </c:pt>
                <c:pt idx="2">
                  <c:v>Lack of funding for EQUAS </c:v>
                </c:pt>
                <c:pt idx="3">
                  <c:v>Presence of multiple factors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022036307961502"/>
          <c:y val="0.21935083114610679"/>
          <c:w val="0.38507370953630798"/>
          <c:h val="0.69267760279965018"/>
        </c:manualLayout>
      </c:layout>
      <c:txPr>
        <a:bodyPr/>
        <a:lstStyle/>
        <a:p>
          <a:pPr>
            <a:defRPr sz="2400" b="1"/>
          </a:pPr>
          <a:endParaRPr lang="en-US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58D14-611F-4793-AE58-1DB701C2799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A5B13-6E09-4EE8-94D1-FA35555B02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hyperlink" Target="file:///C:\Users\HP\Downloads\Dissertation\CHECK%20LIST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7" name="Picture 3" descr="C:\Users\HP\Downloads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1472" y="2357430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Dissertation Presentation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3864122"/>
            <a:ext cx="80724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Brig Ajai Verma</a:t>
            </a:r>
          </a:p>
          <a:p>
            <a:pPr algn="ctr"/>
            <a:r>
              <a:rPr lang="en-GB" sz="4000" b="1" dirty="0" smtClean="0">
                <a:solidFill>
                  <a:schemeClr val="bg1"/>
                </a:solidFill>
              </a:rPr>
              <a:t>PG/16/004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Study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b="1" dirty="0"/>
              <a:t>Study Design</a:t>
            </a:r>
            <a:r>
              <a:rPr lang="en-GB" dirty="0"/>
              <a:t>: Descriptive Analytic </a:t>
            </a:r>
            <a:r>
              <a:rPr lang="en-GB" dirty="0" smtClean="0"/>
              <a:t>Study.</a:t>
            </a:r>
            <a:endParaRPr lang="en-US" dirty="0"/>
          </a:p>
          <a:p>
            <a:pPr lvl="0"/>
            <a:r>
              <a:rPr lang="en-GB" b="1" dirty="0">
                <a:solidFill>
                  <a:srgbClr val="00B050"/>
                </a:solidFill>
              </a:rPr>
              <a:t>Study Area</a:t>
            </a:r>
            <a:r>
              <a:rPr lang="en-GB" dirty="0">
                <a:solidFill>
                  <a:srgbClr val="00B050"/>
                </a:solidFill>
              </a:rPr>
              <a:t>: The Laboratory </a:t>
            </a:r>
            <a:r>
              <a:rPr lang="en-GB" dirty="0" smtClean="0">
                <a:solidFill>
                  <a:srgbClr val="00B050"/>
                </a:solidFill>
              </a:rPr>
              <a:t>of Pathology </a:t>
            </a:r>
            <a:r>
              <a:rPr lang="en-GB" dirty="0">
                <a:solidFill>
                  <a:srgbClr val="00B050"/>
                </a:solidFill>
              </a:rPr>
              <a:t>Department at </a:t>
            </a:r>
            <a:r>
              <a:rPr lang="en-GB" dirty="0" smtClean="0">
                <a:solidFill>
                  <a:srgbClr val="00B050"/>
                </a:solidFill>
              </a:rPr>
              <a:t>LBSH, </a:t>
            </a:r>
            <a:r>
              <a:rPr lang="en-GB" dirty="0" err="1">
                <a:solidFill>
                  <a:srgbClr val="00B050"/>
                </a:solidFill>
              </a:rPr>
              <a:t>Mayur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Vihar</a:t>
            </a:r>
            <a:r>
              <a:rPr lang="en-GB" dirty="0">
                <a:solidFill>
                  <a:srgbClr val="00B050"/>
                </a:solidFill>
              </a:rPr>
              <a:t>, Delhi.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Study Population</a:t>
            </a:r>
            <a:r>
              <a:rPr lang="en-GB" dirty="0">
                <a:solidFill>
                  <a:srgbClr val="FF0000"/>
                </a:solidFill>
              </a:rPr>
              <a:t>: </a:t>
            </a:r>
            <a:r>
              <a:rPr lang="en-GB" i="1" dirty="0" smtClean="0">
                <a:solidFill>
                  <a:srgbClr val="FF0000"/>
                </a:solidFill>
              </a:rPr>
              <a:t>Random Outdoor </a:t>
            </a:r>
            <a:r>
              <a:rPr lang="en-GB" i="1" dirty="0">
                <a:solidFill>
                  <a:srgbClr val="FF0000"/>
                </a:solidFill>
              </a:rPr>
              <a:t>and Indoor patients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referred </a:t>
            </a:r>
            <a:r>
              <a:rPr lang="en-GB" dirty="0">
                <a:solidFill>
                  <a:srgbClr val="FF0000"/>
                </a:solidFill>
              </a:rPr>
              <a:t>to the pathology department for different tests.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GB" b="1" dirty="0">
                <a:solidFill>
                  <a:srgbClr val="002060"/>
                </a:solidFill>
              </a:rPr>
              <a:t>Data Collection</a:t>
            </a:r>
            <a:r>
              <a:rPr lang="en-GB" dirty="0">
                <a:solidFill>
                  <a:srgbClr val="002060"/>
                </a:solidFill>
              </a:rPr>
              <a:t>: </a:t>
            </a:r>
            <a:r>
              <a:rPr lang="en-GB" dirty="0" smtClean="0">
                <a:solidFill>
                  <a:srgbClr val="002060"/>
                </a:solidFill>
              </a:rPr>
              <a:t>Observational </a:t>
            </a:r>
            <a:r>
              <a:rPr lang="en-GB" dirty="0">
                <a:solidFill>
                  <a:srgbClr val="002060"/>
                </a:solidFill>
              </a:rPr>
              <a:t>Study with the help of a Check list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Action Button: Forward or Next 3">
            <a:hlinkClick r:id="rId2" action="ppaction://hlinkfile" highlightClick="1"/>
          </p:cNvPr>
          <p:cNvSpPr/>
          <p:nvPr/>
        </p:nvSpPr>
        <p:spPr>
          <a:xfrm>
            <a:off x="8458774" y="6244188"/>
            <a:ext cx="685226" cy="613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rId3" action="ppaction://hlinksldjump" highlightClick="1"/>
          </p:cNvPr>
          <p:cNvSpPr/>
          <p:nvPr/>
        </p:nvSpPr>
        <p:spPr>
          <a:xfrm>
            <a:off x="8458774" y="5286388"/>
            <a:ext cx="685226" cy="6138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Study Design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b="1" dirty="0" smtClean="0">
                <a:solidFill>
                  <a:srgbClr val="0070C0"/>
                </a:solidFill>
              </a:rPr>
              <a:t>Study Period</a:t>
            </a:r>
            <a:r>
              <a:rPr lang="en-GB" dirty="0" smtClean="0">
                <a:solidFill>
                  <a:srgbClr val="0070C0"/>
                </a:solidFill>
              </a:rPr>
              <a:t>: 01 Feb to 30 Apr 2018.</a:t>
            </a:r>
            <a:endParaRPr lang="en-US" dirty="0" smtClean="0">
              <a:solidFill>
                <a:srgbClr val="0070C0"/>
              </a:solidFill>
            </a:endParaRPr>
          </a:p>
          <a:p>
            <a:pPr lvl="0"/>
            <a:r>
              <a:rPr lang="en-GB" b="1" dirty="0" smtClean="0">
                <a:solidFill>
                  <a:srgbClr val="FF0000"/>
                </a:solidFill>
              </a:rPr>
              <a:t>Sample Size</a:t>
            </a:r>
            <a:r>
              <a:rPr lang="en-GB" dirty="0" smtClean="0">
                <a:solidFill>
                  <a:srgbClr val="FF0000"/>
                </a:solidFill>
              </a:rPr>
              <a:t>: 500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GB" b="1" dirty="0" smtClean="0">
                <a:solidFill>
                  <a:srgbClr val="C00000"/>
                </a:solidFill>
              </a:rPr>
              <a:t>Sampling Technique</a:t>
            </a:r>
            <a:r>
              <a:rPr lang="en-GB" dirty="0" smtClean="0">
                <a:solidFill>
                  <a:srgbClr val="C00000"/>
                </a:solidFill>
              </a:rPr>
              <a:t>: Simple Random Sampling.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Hurdles in Quality Control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4" y="1428736"/>
          <a:ext cx="8786842" cy="5047488"/>
        </p:xfrm>
        <a:graphic>
          <a:graphicData uri="http://schemas.openxmlformats.org/drawingml/2006/table">
            <a:tbl>
              <a:tblPr/>
              <a:tblGrid>
                <a:gridCol w="3162534"/>
                <a:gridCol w="5624308"/>
              </a:tblGrid>
              <a:tr h="2458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latin typeface="Arial"/>
                          <a:ea typeface="Times New Roman"/>
                        </a:rPr>
                        <a:t>Process 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latin typeface="Arial"/>
                          <a:ea typeface="Times New Roman"/>
                        </a:rPr>
                        <a:t>Potential Errors </a:t>
                      </a:r>
                      <a:endParaRPr lang="en-US" sz="1800" b="1"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Test Ordering 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Inappropriate test. </a:t>
                      </a:r>
                      <a:endParaRPr lang="en-US" sz="1800" b="1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rgbClr val="C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Handwriting not legible. 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solidFill>
                          <a:srgbClr val="C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Wrong patient identification. 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solidFill>
                          <a:srgbClr val="C0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C00000"/>
                          </a:solidFill>
                          <a:latin typeface="Arial"/>
                          <a:ea typeface="Times New Roman"/>
                        </a:rPr>
                        <a:t>Special requirements not specified. 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Specimen Acquisition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Incorrect tube. </a:t>
                      </a:r>
                      <a:endParaRPr lang="en-US" sz="18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Incorrect patient identification.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Inadequate volume.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Invalid specimen (haemolysed or too dilute).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03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Collected at wrong time. 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0569" marR="20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Hurdles in Quality Control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2844" y="1357298"/>
          <a:ext cx="8858280" cy="5468112"/>
        </p:xfrm>
        <a:graphic>
          <a:graphicData uri="http://schemas.openxmlformats.org/drawingml/2006/table">
            <a:tbl>
              <a:tblPr/>
              <a:tblGrid>
                <a:gridCol w="2428892"/>
                <a:gridCol w="6429388"/>
              </a:tblGrid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Analytical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Instrument not calibrated correctly. 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Measurement </a:t>
                      </a:r>
                      <a:endParaRPr lang="en-GB" sz="2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Specimen mix-up. 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Incorrect volume of specimen. </a:t>
                      </a:r>
                      <a:endParaRPr lang="en-US" sz="1600" b="1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 dirty="0">
                        <a:solidFill>
                          <a:srgbClr val="FF000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FF0000"/>
                          </a:solidFill>
                          <a:latin typeface="Arial"/>
                          <a:ea typeface="Times New Roman"/>
                        </a:rPr>
                        <a:t>Interfering substance present. 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latin typeface="Arial"/>
                          <a:ea typeface="Times New Roman"/>
                        </a:rPr>
                        <a:t>Test Reporting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latin typeface="Arial"/>
                          <a:ea typeface="Times New Roman"/>
                        </a:rPr>
                        <a:t>Wrong patient identification.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latin typeface="Arial"/>
                          <a:ea typeface="Times New Roman"/>
                        </a:rPr>
                        <a:t>Report not legible.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latin typeface="Arial"/>
                          <a:ea typeface="Times New Roman"/>
                        </a:rPr>
                        <a:t>Report delayed.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latin typeface="Arial"/>
                          <a:ea typeface="Times New Roman"/>
                        </a:rPr>
                        <a:t>Transcription error. </a:t>
                      </a:r>
                      <a:endParaRPr lang="en-US" sz="16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 smtClean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</a:rPr>
                        <a:t>Test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>
                          <a:solidFill>
                            <a:srgbClr val="00B050"/>
                          </a:solidFill>
                          <a:latin typeface="Arial"/>
                          <a:ea typeface="Times New Roman"/>
                        </a:rPr>
                        <a:t>Interfering substance not recognised.</a:t>
                      </a:r>
                      <a:endParaRPr lang="en-US" sz="1600" b="1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 smtClean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</a:rPr>
                        <a:t>Interpretation </a:t>
                      </a:r>
                      <a:endParaRPr lang="en-GB" sz="2400" b="1" dirty="0">
                        <a:solidFill>
                          <a:srgbClr val="00B05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</a:rPr>
                        <a:t>Precision limitations not recognised. 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solidFill>
                          <a:srgbClr val="00B05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</a:rPr>
                        <a:t>Analytical sensitivity not appropriate. 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2400" b="1">
                        <a:solidFill>
                          <a:srgbClr val="00B05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b="1" dirty="0">
                          <a:solidFill>
                            <a:srgbClr val="00B050"/>
                          </a:solidFill>
                          <a:latin typeface="Arial"/>
                          <a:ea typeface="Times New Roman"/>
                        </a:rPr>
                        <a:t>Previous values not available for comparison. </a:t>
                      </a:r>
                      <a:endParaRPr lang="en-US" sz="1600" b="1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Factors </a:t>
            </a:r>
            <a:r>
              <a:rPr lang="en-GB" b="1" dirty="0" smtClean="0"/>
              <a:t>Affecting Quality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GB" b="1" dirty="0" smtClean="0">
                <a:solidFill>
                  <a:srgbClr val="FF0000"/>
                </a:solidFill>
              </a:rPr>
              <a:t>Complete registration.</a:t>
            </a:r>
            <a:endParaRPr lang="en-US" b="1" dirty="0" smtClean="0">
              <a:solidFill>
                <a:srgbClr val="FF0000"/>
              </a:solidFill>
            </a:endParaRPr>
          </a:p>
          <a:p>
            <a:pPr lvl="0"/>
            <a:r>
              <a:rPr lang="en-GB" b="1" dirty="0" smtClean="0"/>
              <a:t>Aseptic sample collection.</a:t>
            </a:r>
            <a:endParaRPr lang="en-US" b="1" dirty="0" smtClean="0"/>
          </a:p>
          <a:p>
            <a:pPr lvl="0"/>
            <a:r>
              <a:rPr lang="en-GB" b="1" dirty="0" smtClean="0">
                <a:solidFill>
                  <a:srgbClr val="7030A0"/>
                </a:solidFill>
              </a:rPr>
              <a:t>Pre requisites maintained and checked (fasting/post </a:t>
            </a:r>
            <a:r>
              <a:rPr lang="en-GB" b="1" dirty="0" err="1" smtClean="0">
                <a:solidFill>
                  <a:srgbClr val="7030A0"/>
                </a:solidFill>
              </a:rPr>
              <a:t>prandial</a:t>
            </a:r>
            <a:r>
              <a:rPr lang="en-GB" b="1" dirty="0" smtClean="0">
                <a:solidFill>
                  <a:srgbClr val="7030A0"/>
                </a:solidFill>
              </a:rPr>
              <a:t> etc.)</a:t>
            </a:r>
            <a:endParaRPr lang="en-US" b="1" dirty="0" smtClean="0">
              <a:solidFill>
                <a:srgbClr val="7030A0"/>
              </a:solidFill>
            </a:endParaRPr>
          </a:p>
          <a:p>
            <a:pPr lvl="0"/>
            <a:r>
              <a:rPr lang="en-GB" b="1" dirty="0" smtClean="0">
                <a:solidFill>
                  <a:srgbClr val="00B050"/>
                </a:solidFill>
              </a:rPr>
              <a:t>Sample adequacy.</a:t>
            </a:r>
            <a:endParaRPr lang="en-US" b="1" dirty="0" smtClean="0">
              <a:solidFill>
                <a:srgbClr val="00B050"/>
              </a:solidFill>
            </a:endParaRPr>
          </a:p>
          <a:p>
            <a:pPr lvl="0"/>
            <a:r>
              <a:rPr lang="en-GB" b="1" dirty="0" smtClean="0">
                <a:solidFill>
                  <a:srgbClr val="C00000"/>
                </a:solidFill>
              </a:rPr>
              <a:t>Equipment calibration.</a:t>
            </a:r>
            <a:endParaRPr lang="en-US" b="1" dirty="0" smtClean="0">
              <a:solidFill>
                <a:srgbClr val="C00000"/>
              </a:solidFill>
            </a:endParaRPr>
          </a:p>
          <a:p>
            <a:pPr lvl="0"/>
            <a:r>
              <a:rPr lang="en-GB" b="1" dirty="0" smtClean="0">
                <a:solidFill>
                  <a:srgbClr val="002060"/>
                </a:solidFill>
              </a:rPr>
              <a:t>Maintenance of Internal Quality control.</a:t>
            </a:r>
            <a:endParaRPr lang="en-US" b="1" dirty="0" smtClean="0">
              <a:solidFill>
                <a:srgbClr val="002060"/>
              </a:solidFill>
            </a:endParaRPr>
          </a:p>
          <a:p>
            <a:pPr lvl="0"/>
            <a:r>
              <a:rPr lang="en-GB" b="1" dirty="0" smtClean="0">
                <a:solidFill>
                  <a:srgbClr val="FF0000"/>
                </a:solidFill>
              </a:rPr>
              <a:t>Maintenance of External Quality Control</a:t>
            </a:r>
            <a:r>
              <a:rPr lang="en-GB" b="1" dirty="0" smtClean="0">
                <a:solidFill>
                  <a:srgbClr val="FF0000"/>
                </a:solidFill>
              </a:rPr>
              <a:t>.</a:t>
            </a:r>
            <a:endParaRPr lang="en-US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Data Analysis and Observation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HP\Downloads\Capture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231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8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pPr lvl="0"/>
            <a:r>
              <a:rPr lang="en-GB" sz="4000" b="1" dirty="0" smtClean="0">
                <a:solidFill>
                  <a:srgbClr val="002060"/>
                </a:solidFill>
              </a:rPr>
              <a:t>To </a:t>
            </a:r>
            <a:r>
              <a:rPr lang="en-GB" sz="4000" b="1" dirty="0">
                <a:solidFill>
                  <a:srgbClr val="002060"/>
                </a:solidFill>
              </a:rPr>
              <a:t>study the quality of services in the Pathology Department at the </a:t>
            </a:r>
            <a:r>
              <a:rPr lang="en-GB" sz="4000" b="1" dirty="0" err="1">
                <a:solidFill>
                  <a:srgbClr val="002060"/>
                </a:solidFill>
              </a:rPr>
              <a:t>Lal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Bahadur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Shastri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smtClean="0">
                <a:solidFill>
                  <a:srgbClr val="002060"/>
                </a:solidFill>
              </a:rPr>
              <a:t>Hospital (LBSH), </a:t>
            </a:r>
            <a:r>
              <a:rPr lang="en-GB" sz="4000" b="1" dirty="0" err="1">
                <a:solidFill>
                  <a:srgbClr val="002060"/>
                </a:solidFill>
              </a:rPr>
              <a:t>Mayur</a:t>
            </a:r>
            <a:r>
              <a:rPr lang="en-GB" sz="4000" b="1" dirty="0">
                <a:solidFill>
                  <a:srgbClr val="002060"/>
                </a:solidFill>
              </a:rPr>
              <a:t> </a:t>
            </a:r>
            <a:r>
              <a:rPr lang="en-GB" sz="4000" b="1" dirty="0" err="1">
                <a:solidFill>
                  <a:srgbClr val="002060"/>
                </a:solidFill>
              </a:rPr>
              <a:t>Vihar</a:t>
            </a:r>
            <a:r>
              <a:rPr lang="en-GB" sz="4000" b="1" dirty="0">
                <a:solidFill>
                  <a:srgbClr val="002060"/>
                </a:solidFill>
              </a:rPr>
              <a:t>, Delhi</a:t>
            </a:r>
            <a:r>
              <a:rPr lang="en-GB" sz="4000" b="1" dirty="0" smtClean="0">
                <a:solidFill>
                  <a:srgbClr val="002060"/>
                </a:solidFill>
              </a:rPr>
              <a:t>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Summary of Findings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 of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b="1" i="1" dirty="0" smtClean="0">
                <a:solidFill>
                  <a:srgbClr val="00B050"/>
                </a:solidFill>
              </a:rPr>
              <a:t>17</a:t>
            </a:r>
            <a:r>
              <a:rPr lang="en-GB" b="1" i="1" dirty="0">
                <a:solidFill>
                  <a:srgbClr val="00B050"/>
                </a:solidFill>
              </a:rPr>
              <a:t>%</a:t>
            </a:r>
            <a:r>
              <a:rPr lang="en-GB" dirty="0">
                <a:solidFill>
                  <a:srgbClr val="00B050"/>
                </a:solidFill>
              </a:rPr>
              <a:t> of the samples were </a:t>
            </a:r>
            <a:r>
              <a:rPr lang="en-GB" b="1" i="1" dirty="0">
                <a:solidFill>
                  <a:srgbClr val="00B050"/>
                </a:solidFill>
              </a:rPr>
              <a:t>rejected to maintain quality </a:t>
            </a:r>
            <a:r>
              <a:rPr lang="en-GB" b="1" i="1" dirty="0" smtClean="0">
                <a:solidFill>
                  <a:srgbClr val="00B050"/>
                </a:solidFill>
              </a:rPr>
              <a:t>assurance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  <a:p>
            <a:pPr lvl="0"/>
            <a:r>
              <a:rPr lang="en-GB" dirty="0"/>
              <a:t>Factors affecting quality </a:t>
            </a:r>
            <a:r>
              <a:rPr lang="en-GB" dirty="0" smtClean="0"/>
              <a:t>services, </a:t>
            </a:r>
            <a:r>
              <a:rPr lang="en-GB" b="1" i="1" dirty="0" smtClean="0"/>
              <a:t>aseptic </a:t>
            </a:r>
            <a:r>
              <a:rPr lang="en-GB" b="1" i="1" dirty="0"/>
              <a:t>sample collection showed the highest percentage (97.6%) </a:t>
            </a:r>
            <a:r>
              <a:rPr lang="en-GB" dirty="0"/>
              <a:t>whereas maintenance of </a:t>
            </a:r>
            <a:r>
              <a:rPr lang="en-GB" b="1" i="1" dirty="0"/>
              <a:t>EQUAS</a:t>
            </a:r>
            <a:r>
              <a:rPr lang="en-GB" dirty="0"/>
              <a:t> showed </a:t>
            </a:r>
            <a:r>
              <a:rPr lang="en-GB" b="1" i="1" dirty="0"/>
              <a:t>lowest percentage (66.6%).</a:t>
            </a:r>
            <a:endParaRPr lang="en-US" b="1" i="1" dirty="0"/>
          </a:p>
          <a:p>
            <a:pPr lvl="0"/>
            <a:r>
              <a:rPr lang="en-GB" b="1" i="1" dirty="0" smtClean="0">
                <a:solidFill>
                  <a:srgbClr val="FF0000"/>
                </a:solidFill>
              </a:rPr>
              <a:t>Incomplete requisition </a:t>
            </a:r>
            <a:r>
              <a:rPr lang="en-GB" dirty="0">
                <a:solidFill>
                  <a:srgbClr val="FF0000"/>
                </a:solidFill>
              </a:rPr>
              <a:t>was </a:t>
            </a:r>
            <a:r>
              <a:rPr lang="en-GB" dirty="0" smtClean="0">
                <a:solidFill>
                  <a:srgbClr val="FF0000"/>
                </a:solidFill>
              </a:rPr>
              <a:t>commonest </a:t>
            </a:r>
            <a:r>
              <a:rPr lang="en-GB" dirty="0">
                <a:solidFill>
                  <a:srgbClr val="FF0000"/>
                </a:solidFill>
              </a:rPr>
              <a:t>cause of </a:t>
            </a:r>
            <a:r>
              <a:rPr lang="en-GB" b="1" i="1" dirty="0">
                <a:solidFill>
                  <a:srgbClr val="FF0000"/>
                </a:solidFill>
              </a:rPr>
              <a:t>registration failure (38.57%).</a:t>
            </a:r>
            <a:endParaRPr lang="en-US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 of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b="1" i="1" dirty="0" smtClean="0"/>
              <a:t>Lack of complia</a:t>
            </a:r>
            <a:r>
              <a:rPr lang="en-GB" dirty="0" smtClean="0"/>
              <a:t>nce among staff commonest factor causing </a:t>
            </a:r>
            <a:r>
              <a:rPr lang="en-GB" b="1" i="1" dirty="0" smtClean="0"/>
              <a:t>failure of aseptic sample collection (41.66%).</a:t>
            </a:r>
            <a:endParaRPr lang="en-US" b="1" i="1" dirty="0" smtClean="0"/>
          </a:p>
          <a:p>
            <a:pPr lvl="0"/>
            <a:r>
              <a:rPr lang="en-GB" b="1" i="1" dirty="0" smtClean="0">
                <a:solidFill>
                  <a:srgbClr val="FF0000"/>
                </a:solidFill>
              </a:rPr>
              <a:t>Lack of manpower </a:t>
            </a:r>
            <a:r>
              <a:rPr lang="en-GB" dirty="0" smtClean="0">
                <a:solidFill>
                  <a:srgbClr val="FF0000"/>
                </a:solidFill>
              </a:rPr>
              <a:t>at help desk for patient counselling commonest factor causing </a:t>
            </a:r>
            <a:r>
              <a:rPr lang="en-GB" b="1" i="1" dirty="0" smtClean="0">
                <a:solidFill>
                  <a:srgbClr val="FF0000"/>
                </a:solidFill>
              </a:rPr>
              <a:t>failure of maintenance of pre requisites </a:t>
            </a:r>
            <a:r>
              <a:rPr lang="en-GB" dirty="0" smtClean="0">
                <a:solidFill>
                  <a:srgbClr val="FF0000"/>
                </a:solidFill>
              </a:rPr>
              <a:t>before sample collection (25.71%).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 of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b="1" i="1" dirty="0" smtClean="0">
                <a:solidFill>
                  <a:srgbClr val="FF0000"/>
                </a:solidFill>
              </a:rPr>
              <a:t>Inadequate volume </a:t>
            </a:r>
            <a:r>
              <a:rPr lang="en-GB" dirty="0" smtClean="0">
                <a:solidFill>
                  <a:srgbClr val="FF0000"/>
                </a:solidFill>
              </a:rPr>
              <a:t>commonest factor causing failure of </a:t>
            </a:r>
            <a:r>
              <a:rPr lang="en-GB" b="1" i="1" dirty="0" smtClean="0">
                <a:solidFill>
                  <a:srgbClr val="FF0000"/>
                </a:solidFill>
              </a:rPr>
              <a:t>maintenance of sample adequacy (24.6%).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0"/>
            <a:r>
              <a:rPr lang="en-GB" dirty="0" smtClean="0"/>
              <a:t>Negligence in </a:t>
            </a:r>
            <a:r>
              <a:rPr lang="en-GB" b="1" i="1" dirty="0" smtClean="0"/>
              <a:t>regular running of calibrators </a:t>
            </a:r>
            <a:r>
              <a:rPr lang="en-GB" dirty="0" smtClean="0"/>
              <a:t>commonest factor causing </a:t>
            </a:r>
            <a:r>
              <a:rPr lang="en-GB" b="1" i="1" dirty="0" smtClean="0"/>
              <a:t>failure of maintenance of regular equipment calibration (44%)</a:t>
            </a:r>
            <a:r>
              <a:rPr lang="en-GB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 of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dirty="0" smtClean="0">
                <a:solidFill>
                  <a:srgbClr val="7030A0"/>
                </a:solidFill>
              </a:rPr>
              <a:t>Negligence in </a:t>
            </a:r>
            <a:r>
              <a:rPr lang="en-GB" b="1" i="1" dirty="0" smtClean="0">
                <a:solidFill>
                  <a:srgbClr val="7030A0"/>
                </a:solidFill>
              </a:rPr>
              <a:t>running of internal quality control regularly</a:t>
            </a:r>
            <a:r>
              <a:rPr lang="en-GB" dirty="0" smtClean="0">
                <a:solidFill>
                  <a:srgbClr val="7030A0"/>
                </a:solidFill>
              </a:rPr>
              <a:t>, commonest factor causing failure of </a:t>
            </a:r>
            <a:r>
              <a:rPr lang="en-GB" b="1" i="1" dirty="0" smtClean="0">
                <a:solidFill>
                  <a:srgbClr val="7030A0"/>
                </a:solidFill>
              </a:rPr>
              <a:t>maintenance of internal quality control (41.67%).</a:t>
            </a:r>
            <a:endParaRPr lang="en-US" b="1" i="1" dirty="0" smtClean="0">
              <a:solidFill>
                <a:srgbClr val="7030A0"/>
              </a:solidFill>
            </a:endParaRPr>
          </a:p>
          <a:p>
            <a:pPr lvl="0"/>
            <a:r>
              <a:rPr lang="en-GB" b="1" i="1" dirty="0" smtClean="0">
                <a:solidFill>
                  <a:srgbClr val="00B050"/>
                </a:solidFill>
              </a:rPr>
              <a:t>Negligence in timely reporting of EQUAS samples </a:t>
            </a:r>
            <a:r>
              <a:rPr lang="en-GB" dirty="0" smtClean="0">
                <a:solidFill>
                  <a:srgbClr val="00B050"/>
                </a:solidFill>
              </a:rPr>
              <a:t>only factor causing failure of maintaining </a:t>
            </a:r>
            <a:r>
              <a:rPr lang="en-GB" b="1" i="1" dirty="0" smtClean="0">
                <a:solidFill>
                  <a:srgbClr val="00B050"/>
                </a:solidFill>
              </a:rPr>
              <a:t>External Quality Assurance System (EQUAS) (100%).</a:t>
            </a:r>
            <a:endParaRPr lang="en-US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>
              <a:buNone/>
            </a:pPr>
            <a:r>
              <a:rPr lang="en-GB" sz="3600" b="1" u="sng" dirty="0" smtClean="0"/>
              <a:t>General Objective</a:t>
            </a:r>
          </a:p>
          <a:p>
            <a:pPr lvl="0" algn="ctr">
              <a:buNone/>
            </a:pPr>
            <a:endParaRPr lang="en-GB" sz="3600" b="1" u="sng" dirty="0" smtClean="0"/>
          </a:p>
          <a:p>
            <a:pPr lvl="0" algn="just"/>
            <a:r>
              <a:rPr lang="en-GB" sz="3600" dirty="0" smtClean="0">
                <a:solidFill>
                  <a:srgbClr val="C00000"/>
                </a:solidFill>
              </a:rPr>
              <a:t>To study the </a:t>
            </a:r>
            <a:r>
              <a:rPr lang="en-GB" sz="3600" b="1" i="1" dirty="0" smtClean="0">
                <a:solidFill>
                  <a:srgbClr val="C00000"/>
                </a:solidFill>
              </a:rPr>
              <a:t>quality of services in the Pathology Laboratory</a:t>
            </a:r>
            <a:r>
              <a:rPr lang="en-GB" sz="3600" dirty="0" smtClean="0">
                <a:solidFill>
                  <a:srgbClr val="C00000"/>
                </a:solidFill>
              </a:rPr>
              <a:t> at </a:t>
            </a:r>
            <a:r>
              <a:rPr lang="en-GB" sz="3600" dirty="0" err="1" smtClean="0">
                <a:solidFill>
                  <a:srgbClr val="C00000"/>
                </a:solidFill>
              </a:rPr>
              <a:t>Lal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Bahadur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Shastri</a:t>
            </a:r>
            <a:r>
              <a:rPr lang="en-GB" sz="3600" dirty="0" smtClean="0">
                <a:solidFill>
                  <a:srgbClr val="C00000"/>
                </a:solidFill>
              </a:rPr>
              <a:t> Hospital, </a:t>
            </a:r>
            <a:r>
              <a:rPr lang="en-GB" sz="3600" dirty="0" err="1" smtClean="0">
                <a:solidFill>
                  <a:srgbClr val="C00000"/>
                </a:solidFill>
              </a:rPr>
              <a:t>Mayur</a:t>
            </a:r>
            <a:r>
              <a:rPr lang="en-GB" sz="3600" dirty="0" smtClean="0">
                <a:solidFill>
                  <a:srgbClr val="C00000"/>
                </a:solidFill>
              </a:rPr>
              <a:t> </a:t>
            </a:r>
            <a:r>
              <a:rPr lang="en-GB" sz="3600" dirty="0" err="1" smtClean="0">
                <a:solidFill>
                  <a:srgbClr val="C00000"/>
                </a:solidFill>
              </a:rPr>
              <a:t>Vihar</a:t>
            </a:r>
            <a:r>
              <a:rPr lang="en-GB" sz="3600" dirty="0" smtClean="0">
                <a:solidFill>
                  <a:srgbClr val="C00000"/>
                </a:solidFill>
              </a:rPr>
              <a:t>, Delhi.</a:t>
            </a:r>
            <a:endParaRPr lang="en-US" sz="36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Recommendations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Autofit/>
          </a:bodyPr>
          <a:lstStyle/>
          <a:p>
            <a:pPr lvl="0"/>
            <a:r>
              <a:rPr lang="en-GB" dirty="0">
                <a:solidFill>
                  <a:srgbClr val="C00000"/>
                </a:solidFill>
              </a:rPr>
              <a:t>Completion of </a:t>
            </a:r>
            <a:r>
              <a:rPr lang="en-GB" b="1" i="1" dirty="0" smtClean="0">
                <a:solidFill>
                  <a:srgbClr val="C00000"/>
                </a:solidFill>
              </a:rPr>
              <a:t>registration forms, maintenance </a:t>
            </a:r>
            <a:r>
              <a:rPr lang="en-GB" b="1" i="1" dirty="0">
                <a:solidFill>
                  <a:srgbClr val="C00000"/>
                </a:solidFill>
              </a:rPr>
              <a:t>of internal quality control and maintenance of EQUAS</a:t>
            </a:r>
            <a:r>
              <a:rPr lang="en-GB" dirty="0">
                <a:solidFill>
                  <a:srgbClr val="C00000"/>
                </a:solidFill>
              </a:rPr>
              <a:t> are </a:t>
            </a:r>
            <a:r>
              <a:rPr lang="en-GB" dirty="0" smtClean="0">
                <a:solidFill>
                  <a:srgbClr val="C00000"/>
                </a:solidFill>
              </a:rPr>
              <a:t>areas requiring greater focus for overall </a:t>
            </a:r>
            <a:r>
              <a:rPr lang="en-GB" dirty="0">
                <a:solidFill>
                  <a:srgbClr val="C00000"/>
                </a:solidFill>
              </a:rPr>
              <a:t>quality improvement.</a:t>
            </a:r>
            <a:endParaRPr lang="en-US" dirty="0">
              <a:solidFill>
                <a:srgbClr val="C00000"/>
              </a:solidFill>
            </a:endParaRPr>
          </a:p>
          <a:p>
            <a:pPr lvl="0"/>
            <a:r>
              <a:rPr lang="en-GB" b="1" i="1" dirty="0">
                <a:solidFill>
                  <a:srgbClr val="00B050"/>
                </a:solidFill>
              </a:rPr>
              <a:t>Supervision and monitoring of </a:t>
            </a:r>
            <a:r>
              <a:rPr lang="en-GB" b="1" i="1" dirty="0" smtClean="0">
                <a:solidFill>
                  <a:srgbClr val="00B050"/>
                </a:solidFill>
              </a:rPr>
              <a:t>registration </a:t>
            </a:r>
            <a:r>
              <a:rPr lang="en-GB" b="1" i="1" dirty="0">
                <a:solidFill>
                  <a:srgbClr val="00B050"/>
                </a:solidFill>
              </a:rPr>
              <a:t>counter and sample collection </a:t>
            </a:r>
            <a:r>
              <a:rPr lang="en-GB" dirty="0">
                <a:solidFill>
                  <a:srgbClr val="00B050"/>
                </a:solidFill>
              </a:rPr>
              <a:t>counters is recommended to avoid sample registration errors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Autofit/>
          </a:bodyPr>
          <a:lstStyle/>
          <a:p>
            <a:pPr lvl="0"/>
            <a:r>
              <a:rPr lang="en-GB" b="1" i="1" dirty="0" smtClean="0">
                <a:solidFill>
                  <a:srgbClr val="002060"/>
                </a:solidFill>
              </a:rPr>
              <a:t>Training</a:t>
            </a:r>
            <a:r>
              <a:rPr lang="en-GB" dirty="0" smtClean="0">
                <a:solidFill>
                  <a:srgbClr val="002060"/>
                </a:solidFill>
              </a:rPr>
              <a:t> program to improve </a:t>
            </a:r>
            <a:r>
              <a:rPr lang="en-GB" b="1" i="1" dirty="0" smtClean="0">
                <a:solidFill>
                  <a:srgbClr val="002060"/>
                </a:solidFill>
              </a:rPr>
              <a:t>awareness</a:t>
            </a:r>
            <a:r>
              <a:rPr lang="en-GB" dirty="0" smtClean="0">
                <a:solidFill>
                  <a:srgbClr val="002060"/>
                </a:solidFill>
              </a:rPr>
              <a:t> regarding various aspects of </a:t>
            </a:r>
            <a:r>
              <a:rPr lang="en-GB" b="1" i="1" dirty="0" smtClean="0">
                <a:solidFill>
                  <a:srgbClr val="002060"/>
                </a:solidFill>
              </a:rPr>
              <a:t>aseptic sample collection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pPr lvl="0"/>
            <a:r>
              <a:rPr lang="en-GB" dirty="0" smtClean="0">
                <a:solidFill>
                  <a:srgbClr val="C00000"/>
                </a:solidFill>
              </a:rPr>
              <a:t>Preparation and adherence to </a:t>
            </a:r>
            <a:r>
              <a:rPr lang="en-GB" b="1" i="1" dirty="0" smtClean="0">
                <a:solidFill>
                  <a:srgbClr val="C00000"/>
                </a:solidFill>
              </a:rPr>
              <a:t>duty rosters </a:t>
            </a:r>
            <a:r>
              <a:rPr lang="en-GB" dirty="0" smtClean="0">
                <a:solidFill>
                  <a:srgbClr val="C00000"/>
                </a:solidFill>
              </a:rPr>
              <a:t>for manning the </a:t>
            </a:r>
            <a:r>
              <a:rPr lang="en-GB" b="1" i="1" dirty="0" smtClean="0">
                <a:solidFill>
                  <a:srgbClr val="C00000"/>
                </a:solidFill>
              </a:rPr>
              <a:t>help desk </a:t>
            </a:r>
            <a:r>
              <a:rPr lang="en-GB" dirty="0" smtClean="0">
                <a:solidFill>
                  <a:srgbClr val="C00000"/>
                </a:solidFill>
              </a:rPr>
              <a:t>required for proper patient counselling regarding </a:t>
            </a:r>
            <a:r>
              <a:rPr lang="en-GB" b="1" i="1" dirty="0" smtClean="0">
                <a:solidFill>
                  <a:srgbClr val="C00000"/>
                </a:solidFill>
              </a:rPr>
              <a:t>pre requisites before sample collection</a:t>
            </a:r>
            <a:r>
              <a:rPr lang="en-GB" dirty="0" smtClean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4525963"/>
          </a:xfrm>
        </p:spPr>
        <p:txBody>
          <a:bodyPr>
            <a:noAutofit/>
          </a:bodyPr>
          <a:lstStyle/>
          <a:p>
            <a:pPr lvl="0"/>
            <a:r>
              <a:rPr lang="en-GB" dirty="0" smtClean="0">
                <a:solidFill>
                  <a:srgbClr val="00B050"/>
                </a:solidFill>
              </a:rPr>
              <a:t>Regular </a:t>
            </a:r>
            <a:r>
              <a:rPr lang="en-GB" b="1" i="1" dirty="0" smtClean="0">
                <a:solidFill>
                  <a:srgbClr val="00B050"/>
                </a:solidFill>
              </a:rPr>
              <a:t>training</a:t>
            </a:r>
            <a:r>
              <a:rPr lang="en-GB" dirty="0" smtClean="0">
                <a:solidFill>
                  <a:srgbClr val="00B050"/>
                </a:solidFill>
              </a:rPr>
              <a:t> of Help Desk </a:t>
            </a:r>
            <a:r>
              <a:rPr lang="en-GB" b="1" i="1" dirty="0" smtClean="0">
                <a:solidFill>
                  <a:srgbClr val="00B050"/>
                </a:solidFill>
              </a:rPr>
              <a:t>Staff</a:t>
            </a:r>
            <a:r>
              <a:rPr lang="en-GB" dirty="0" smtClean="0">
                <a:solidFill>
                  <a:srgbClr val="00B050"/>
                </a:solidFill>
              </a:rPr>
              <a:t> regarding various </a:t>
            </a:r>
            <a:r>
              <a:rPr lang="en-GB" b="1" i="1" dirty="0" smtClean="0">
                <a:solidFill>
                  <a:srgbClr val="00B050"/>
                </a:solidFill>
              </a:rPr>
              <a:t>tests at the laboratory </a:t>
            </a:r>
            <a:r>
              <a:rPr lang="en-GB" dirty="0" smtClean="0">
                <a:solidFill>
                  <a:srgbClr val="00B050"/>
                </a:solidFill>
              </a:rPr>
              <a:t>to enable them to help patients adequately.</a:t>
            </a:r>
            <a:endParaRPr lang="en-US" dirty="0" smtClean="0">
              <a:solidFill>
                <a:srgbClr val="00B050"/>
              </a:solidFill>
            </a:endParaRPr>
          </a:p>
          <a:p>
            <a:pPr lvl="0"/>
            <a:r>
              <a:rPr lang="en-GB" dirty="0" smtClean="0">
                <a:solidFill>
                  <a:srgbClr val="0070C0"/>
                </a:solidFill>
              </a:rPr>
              <a:t>Staff </a:t>
            </a:r>
            <a:r>
              <a:rPr lang="en-GB" b="1" i="1" dirty="0" smtClean="0">
                <a:solidFill>
                  <a:srgbClr val="0070C0"/>
                </a:solidFill>
              </a:rPr>
              <a:t>Training</a:t>
            </a:r>
            <a:r>
              <a:rPr lang="en-GB" dirty="0" smtClean="0">
                <a:solidFill>
                  <a:srgbClr val="0070C0"/>
                </a:solidFill>
              </a:rPr>
              <a:t> as well as </a:t>
            </a:r>
            <a:r>
              <a:rPr lang="en-GB" b="1" i="1" dirty="0" smtClean="0">
                <a:solidFill>
                  <a:srgbClr val="0070C0"/>
                </a:solidFill>
              </a:rPr>
              <a:t>supervision</a:t>
            </a:r>
            <a:r>
              <a:rPr lang="en-GB" dirty="0" smtClean="0">
                <a:solidFill>
                  <a:srgbClr val="0070C0"/>
                </a:solidFill>
              </a:rPr>
              <a:t> for </a:t>
            </a:r>
            <a:r>
              <a:rPr lang="en-GB" b="1" i="1" dirty="0" smtClean="0">
                <a:solidFill>
                  <a:srgbClr val="0070C0"/>
                </a:solidFill>
              </a:rPr>
              <a:t>sample collection in adequate volume </a:t>
            </a:r>
            <a:r>
              <a:rPr lang="en-GB" dirty="0" smtClean="0">
                <a:solidFill>
                  <a:srgbClr val="0070C0"/>
                </a:solidFill>
              </a:rPr>
              <a:t>is recommended.</a:t>
            </a:r>
          </a:p>
          <a:p>
            <a:pPr lvl="0"/>
            <a:r>
              <a:rPr lang="en-GB" dirty="0" smtClean="0">
                <a:solidFill>
                  <a:srgbClr val="C00000"/>
                </a:solidFill>
              </a:rPr>
              <a:t>Importance of proper </a:t>
            </a:r>
            <a:r>
              <a:rPr lang="en-GB" b="1" i="1" dirty="0" smtClean="0">
                <a:solidFill>
                  <a:srgbClr val="C00000"/>
                </a:solidFill>
              </a:rPr>
              <a:t>mixing of samples</a:t>
            </a:r>
            <a:r>
              <a:rPr lang="en-GB" dirty="0" smtClean="0">
                <a:solidFill>
                  <a:srgbClr val="C00000"/>
                </a:solidFill>
              </a:rPr>
              <a:t> with </a:t>
            </a:r>
            <a:r>
              <a:rPr lang="en-GB" b="1" i="1" dirty="0" smtClean="0">
                <a:solidFill>
                  <a:srgbClr val="C00000"/>
                </a:solidFill>
              </a:rPr>
              <a:t>anticoagulants</a:t>
            </a:r>
            <a:r>
              <a:rPr lang="en-GB" dirty="0" smtClean="0">
                <a:solidFill>
                  <a:srgbClr val="C00000"/>
                </a:solidFill>
              </a:rPr>
              <a:t> has to be emphasized.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b="1" i="1" dirty="0" smtClean="0">
                <a:solidFill>
                  <a:srgbClr val="00B050"/>
                </a:solidFill>
              </a:rPr>
              <a:t>Training</a:t>
            </a:r>
            <a:r>
              <a:rPr lang="en-GB" dirty="0" smtClean="0">
                <a:solidFill>
                  <a:srgbClr val="00B050"/>
                </a:solidFill>
              </a:rPr>
              <a:t> about the use of </a:t>
            </a:r>
            <a:r>
              <a:rPr lang="en-GB" b="1" i="1" dirty="0" smtClean="0">
                <a:solidFill>
                  <a:srgbClr val="00B050"/>
                </a:solidFill>
              </a:rPr>
              <a:t>controls and calibrators.</a:t>
            </a:r>
          </a:p>
          <a:p>
            <a:pPr lvl="0"/>
            <a:r>
              <a:rPr lang="en-GB" b="1" i="1" dirty="0" smtClean="0">
                <a:solidFill>
                  <a:srgbClr val="C00000"/>
                </a:solidFill>
              </a:rPr>
              <a:t>Allotment of duties </a:t>
            </a:r>
            <a:r>
              <a:rPr lang="en-GB" dirty="0" smtClean="0">
                <a:solidFill>
                  <a:srgbClr val="C00000"/>
                </a:solidFill>
              </a:rPr>
              <a:t>for regular </a:t>
            </a:r>
            <a:r>
              <a:rPr lang="en-GB" b="1" dirty="0" smtClean="0">
                <a:solidFill>
                  <a:srgbClr val="C00000"/>
                </a:solidFill>
              </a:rPr>
              <a:t>running of controls and calibrators</a:t>
            </a:r>
            <a:r>
              <a:rPr lang="en-GB" dirty="0" smtClean="0">
                <a:solidFill>
                  <a:srgbClr val="C00000"/>
                </a:solidFill>
              </a:rPr>
              <a:t> before sample testing is advised. </a:t>
            </a:r>
            <a:r>
              <a:rPr lang="en-GB" b="1" i="1" dirty="0" smtClean="0">
                <a:solidFill>
                  <a:srgbClr val="C00000"/>
                </a:solidFill>
              </a:rPr>
              <a:t>Charts may be displayed </a:t>
            </a:r>
            <a:r>
              <a:rPr lang="en-GB" dirty="0" smtClean="0">
                <a:solidFill>
                  <a:srgbClr val="C00000"/>
                </a:solidFill>
              </a:rPr>
              <a:t>with date, time and name of staff who has run the control and calibrator.</a:t>
            </a:r>
            <a:endParaRPr lang="en-US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Recommendations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b="1" i="1" dirty="0" smtClean="0">
                <a:solidFill>
                  <a:srgbClr val="C00000"/>
                </a:solidFill>
              </a:rPr>
              <a:t>Allotment of responsibility </a:t>
            </a:r>
            <a:r>
              <a:rPr lang="en-GB" dirty="0" smtClean="0">
                <a:solidFill>
                  <a:srgbClr val="C00000"/>
                </a:solidFill>
              </a:rPr>
              <a:t>to </a:t>
            </a:r>
            <a:r>
              <a:rPr lang="en-GB" b="1" i="1" dirty="0" smtClean="0">
                <a:solidFill>
                  <a:srgbClr val="C00000"/>
                </a:solidFill>
              </a:rPr>
              <a:t>doctors and a technician</a:t>
            </a:r>
            <a:r>
              <a:rPr lang="en-GB" dirty="0" smtClean="0">
                <a:solidFill>
                  <a:srgbClr val="C00000"/>
                </a:solidFill>
              </a:rPr>
              <a:t>  for </a:t>
            </a:r>
            <a:r>
              <a:rPr lang="en-GB" b="1" i="1" dirty="0" smtClean="0">
                <a:solidFill>
                  <a:srgbClr val="C00000"/>
                </a:solidFill>
              </a:rPr>
              <a:t>timely reporting of EQUAS samples</a:t>
            </a:r>
            <a:r>
              <a:rPr lang="en-GB" dirty="0" smtClean="0">
                <a:solidFill>
                  <a:srgbClr val="C00000"/>
                </a:solidFill>
              </a:rPr>
              <a:t>. Would ensure smooth functioning of external quality assurance system.</a:t>
            </a:r>
            <a:endParaRPr lang="en-US" dirty="0" smtClean="0">
              <a:solidFill>
                <a:srgbClr val="C00000"/>
              </a:solidFill>
            </a:endParaRPr>
          </a:p>
          <a:p>
            <a:pPr lvl="0"/>
            <a:r>
              <a:rPr lang="en-GB" b="1" i="1" dirty="0" smtClean="0">
                <a:solidFill>
                  <a:srgbClr val="002060"/>
                </a:solidFill>
              </a:rPr>
              <a:t>Motivation of the staff</a:t>
            </a:r>
            <a:r>
              <a:rPr lang="en-GB" dirty="0" smtClean="0">
                <a:solidFill>
                  <a:srgbClr val="002060"/>
                </a:solidFill>
              </a:rPr>
              <a:t> towards continuous quality improvement and periodic in service training in quality would bring about attitudinal change and help improve quality services.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HP\Downloads\Dissertation\20180309_123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29699" name="Picture 3" descr="C:\Users\HP\Downloads\20180309_123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  <p:sp>
        <p:nvSpPr>
          <p:cNvPr id="4" name="Action Button: Back or Previous 3">
            <a:hlinkClick r:id="rId4" action="ppaction://hlinksldjump" highlightClick="1"/>
          </p:cNvPr>
          <p:cNvSpPr/>
          <p:nvPr/>
        </p:nvSpPr>
        <p:spPr>
          <a:xfrm>
            <a:off x="8601618" y="6315626"/>
            <a:ext cx="542382" cy="54237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Checklist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000" b="1" dirty="0" smtClean="0">
                <a:solidFill>
                  <a:srgbClr val="FF0000"/>
                </a:solidFill>
              </a:rPr>
              <a:t>Sample </a:t>
            </a:r>
            <a:r>
              <a:rPr lang="en-GB" sz="2000" b="1" dirty="0" smtClean="0">
                <a:solidFill>
                  <a:srgbClr val="FF0000"/>
                </a:solidFill>
              </a:rPr>
              <a:t>No.: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0"/>
            <a:r>
              <a:rPr lang="en-GB" sz="2000" b="1" dirty="0" smtClean="0">
                <a:solidFill>
                  <a:srgbClr val="0070C0"/>
                </a:solidFill>
              </a:rPr>
              <a:t>Complete registration present including followings: Yes/ No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Full Name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Age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Sex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Department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Bed No.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70C0"/>
                </a:solidFill>
              </a:rPr>
              <a:t>Registration No. on the requisition is matching with the sample requisition No.: Yes/No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lvl="0"/>
            <a:r>
              <a:rPr lang="en-GB" sz="2000" b="1" dirty="0" smtClean="0"/>
              <a:t>Aseptic sample collection present: Yes/ No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Use of gloves by phlebotomist: Yes/ No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Cleaning with spirit before collection of blood Yes/ No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Use of disposable syringes Yes/ No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Awareness of the staff about aseptic sample collection Yes/ </a:t>
            </a:r>
            <a:r>
              <a:rPr lang="en-GB" sz="2000" b="1" dirty="0" smtClean="0"/>
              <a:t>No</a:t>
            </a:r>
            <a:endParaRPr lang="en-US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Checklist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000" b="1" dirty="0" smtClean="0">
                <a:solidFill>
                  <a:srgbClr val="00B050"/>
                </a:solidFill>
              </a:rPr>
              <a:t>Pre requisites maintained and checked: Yes/ No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B050"/>
                </a:solidFill>
              </a:rPr>
              <a:t>Patient properly explained about the pre requisites of sample collection: 	Yes/ No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B050"/>
                </a:solidFill>
              </a:rPr>
              <a:t>Patient complied to the advice of pre requisites of sample collection	 : 	Yes/ No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B050"/>
                </a:solidFill>
              </a:rPr>
              <a:t>Checking of maintenance of pre requisites done before sample collection	 :	Yes/ No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00B050"/>
                </a:solidFill>
              </a:rPr>
              <a:t>Staff was available to explain about the pre requisites before sample collection	 : Yes/ No</a:t>
            </a:r>
            <a:endParaRPr lang="en-US" sz="2000" b="1" dirty="0" smtClean="0">
              <a:solidFill>
                <a:srgbClr val="00B050"/>
              </a:solidFill>
            </a:endParaRPr>
          </a:p>
          <a:p>
            <a:pPr lvl="0"/>
            <a:r>
              <a:rPr lang="en-GB" sz="2000" b="1" dirty="0" smtClean="0">
                <a:solidFill>
                  <a:srgbClr val="7030A0"/>
                </a:solidFill>
              </a:rPr>
              <a:t>Maintenance of sample adequacy: Yes/No.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7030A0"/>
                </a:solidFill>
              </a:rPr>
              <a:t>Sample collected in inappropriate vials	: 	Yes/ No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7030A0"/>
                </a:solidFill>
              </a:rPr>
              <a:t>Sample collected in appropriate volume	: 	Yes/No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7030A0"/>
                </a:solidFill>
              </a:rPr>
              <a:t>Proper mixing of sample with anticoagulants in the </a:t>
            </a:r>
            <a:r>
              <a:rPr lang="en-GB" sz="2000" b="1" dirty="0" smtClean="0">
                <a:solidFill>
                  <a:srgbClr val="7030A0"/>
                </a:solidFill>
              </a:rPr>
              <a:t>vials: </a:t>
            </a:r>
            <a:r>
              <a:rPr lang="en-GB" sz="2000" b="1" dirty="0" smtClean="0">
                <a:solidFill>
                  <a:srgbClr val="7030A0"/>
                </a:solidFill>
              </a:rPr>
              <a:t>Yes/ </a:t>
            </a:r>
            <a:r>
              <a:rPr lang="en-GB" sz="2000" b="1" dirty="0" smtClean="0">
                <a:solidFill>
                  <a:srgbClr val="7030A0"/>
                </a:solidFill>
              </a:rPr>
              <a:t>No</a:t>
            </a:r>
            <a:endParaRPr lang="en-US" sz="20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Checklist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GB" sz="2000" b="1" dirty="0" smtClean="0">
                <a:solidFill>
                  <a:srgbClr val="C00000"/>
                </a:solidFill>
              </a:rPr>
              <a:t>Maintenance of regular equipment calibration: Yes/No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C00000"/>
                </a:solidFill>
              </a:rPr>
              <a:t>Timely procurement of calibrators : Yes/ No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C00000"/>
                </a:solidFill>
              </a:rPr>
              <a:t>Regular running of calibrators; Yes/ No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C00000"/>
                </a:solidFill>
              </a:rPr>
              <a:t>Adequate temperature control of calibrators: Yes/ No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0"/>
            <a:r>
              <a:rPr lang="en-GB" sz="2000" b="1" dirty="0" smtClean="0"/>
              <a:t>Maintenance of internal quality control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Running of internal quality control before sample testing: Yes/ No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Use of controls within expiry date: Yes/ No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Presence of knowledge regarding interpretation of </a:t>
            </a:r>
            <a:r>
              <a:rPr lang="en-GB" sz="2000" b="1" dirty="0" err="1" smtClean="0"/>
              <a:t>Levey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Jenning</a:t>
            </a:r>
            <a:r>
              <a:rPr lang="en-GB" sz="2000" b="1" dirty="0" smtClean="0"/>
              <a:t> graphs: Yes/ No</a:t>
            </a:r>
            <a:endParaRPr lang="en-US" sz="2000" b="1" dirty="0" smtClean="0"/>
          </a:p>
          <a:p>
            <a:pPr lvl="1"/>
            <a:r>
              <a:rPr lang="en-GB" sz="2000" b="1" dirty="0" smtClean="0"/>
              <a:t>Maintenance of temperature the controls: Yes/ No</a:t>
            </a:r>
            <a:endParaRPr lang="en-US" sz="2000" b="1" dirty="0" smtClean="0"/>
          </a:p>
          <a:p>
            <a:pPr lvl="0"/>
            <a:r>
              <a:rPr lang="en-GB" sz="2000" b="1" dirty="0" smtClean="0">
                <a:solidFill>
                  <a:srgbClr val="FF0000"/>
                </a:solidFill>
              </a:rPr>
              <a:t> Maintenance of External Quality Assurance System (EQUAS): Yes/ No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Timely reporting of the EQUAS samples: Yes/No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Communication with the EQUAS laboratory maintained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lvl="1"/>
            <a:r>
              <a:rPr lang="en-GB" sz="2000" b="1" dirty="0" smtClean="0">
                <a:solidFill>
                  <a:srgbClr val="FF0000"/>
                </a:solidFill>
              </a:rPr>
              <a:t>Funding for EQUAS available : Yes/ </a:t>
            </a:r>
            <a:r>
              <a:rPr lang="en-GB" sz="2000" b="1" dirty="0" smtClean="0">
                <a:solidFill>
                  <a:srgbClr val="FF0000"/>
                </a:solidFill>
              </a:rPr>
              <a:t>No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  <p:sp>
        <p:nvSpPr>
          <p:cNvPr id="5" name="Action Button: Back or Previous 4">
            <a:hlinkClick r:id="rId2" action="ppaction://hlinksldjump" highlightClick="1"/>
          </p:cNvPr>
          <p:cNvSpPr/>
          <p:nvPr/>
        </p:nvSpPr>
        <p:spPr>
          <a:xfrm>
            <a:off x="8601618" y="6315626"/>
            <a:ext cx="542382" cy="54237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ctr">
              <a:buNone/>
            </a:pPr>
            <a:r>
              <a:rPr lang="en-GB" b="1" u="sng" dirty="0" smtClean="0"/>
              <a:t>Specific Objectives</a:t>
            </a:r>
          </a:p>
          <a:p>
            <a:pPr lvl="0" algn="just">
              <a:buNone/>
            </a:pPr>
            <a:endParaRPr lang="en-US" dirty="0" smtClean="0"/>
          </a:p>
          <a:p>
            <a:pPr lvl="0" algn="just">
              <a:spcBef>
                <a:spcPts val="0"/>
              </a:spcBef>
            </a:pPr>
            <a:r>
              <a:rPr lang="en-GB" b="1" i="1" dirty="0" smtClean="0">
                <a:solidFill>
                  <a:srgbClr val="C00000"/>
                </a:solidFill>
              </a:rPr>
              <a:t>Analyse factors </a:t>
            </a:r>
            <a:r>
              <a:rPr lang="en-GB" dirty="0" smtClean="0">
                <a:solidFill>
                  <a:srgbClr val="C00000"/>
                </a:solidFill>
              </a:rPr>
              <a:t>affecting quality services in Pathology Laboratory at LBSH, Delhi.</a:t>
            </a:r>
            <a:endParaRPr lang="en-US" dirty="0" smtClean="0">
              <a:solidFill>
                <a:srgbClr val="C0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n-GB" dirty="0" smtClean="0"/>
              <a:t>Undertake </a:t>
            </a:r>
            <a:r>
              <a:rPr lang="en-GB" b="1" i="1" dirty="0" smtClean="0"/>
              <a:t>root cause analysis of factors </a:t>
            </a:r>
            <a:r>
              <a:rPr lang="en-GB" dirty="0" smtClean="0"/>
              <a:t>affecting quality services in Pathology Laboratory at LBSH, Delhi.</a:t>
            </a:r>
            <a:endParaRPr lang="en-US" dirty="0" smtClean="0"/>
          </a:p>
          <a:p>
            <a:pPr lvl="0" algn="just">
              <a:spcBef>
                <a:spcPts val="0"/>
              </a:spcBef>
            </a:pPr>
            <a:r>
              <a:rPr lang="en-GB" dirty="0" smtClean="0">
                <a:solidFill>
                  <a:srgbClr val="00B050"/>
                </a:solidFill>
              </a:rPr>
              <a:t>Make </a:t>
            </a:r>
            <a:r>
              <a:rPr lang="en-GB" b="1" i="1" dirty="0" smtClean="0">
                <a:solidFill>
                  <a:srgbClr val="00B050"/>
                </a:solidFill>
              </a:rPr>
              <a:t>specific recommendations </a:t>
            </a:r>
            <a:r>
              <a:rPr lang="en-GB" dirty="0" smtClean="0">
                <a:solidFill>
                  <a:srgbClr val="00B050"/>
                </a:solidFill>
              </a:rPr>
              <a:t>to improve quality services through data analysis and interpretation.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Thank You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Study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GB" dirty="0" smtClean="0"/>
              <a:t>LBSH, Delhi is </a:t>
            </a:r>
            <a:r>
              <a:rPr lang="en-GB" dirty="0"/>
              <a:t>a </a:t>
            </a:r>
            <a:r>
              <a:rPr lang="en-GB" b="1" i="1" dirty="0"/>
              <a:t>secondary level multi-specialty </a:t>
            </a:r>
            <a:r>
              <a:rPr lang="en-GB" dirty="0"/>
              <a:t>hospital with </a:t>
            </a:r>
            <a:r>
              <a:rPr lang="en-GB" b="1" i="1" dirty="0"/>
              <a:t>100 sanctioned </a:t>
            </a:r>
            <a:r>
              <a:rPr lang="en-GB" b="1" i="1" dirty="0" smtClean="0"/>
              <a:t>beds</a:t>
            </a:r>
            <a:r>
              <a:rPr lang="en-GB" dirty="0" smtClean="0"/>
              <a:t>.</a:t>
            </a:r>
          </a:p>
          <a:p>
            <a:pPr lvl="0" algn="just"/>
            <a:r>
              <a:rPr lang="en-GB" dirty="0" smtClean="0">
                <a:solidFill>
                  <a:srgbClr val="FF0000"/>
                </a:solidFill>
              </a:rPr>
              <a:t>Situated at </a:t>
            </a:r>
            <a:r>
              <a:rPr lang="en-GB" dirty="0" err="1" smtClean="0">
                <a:solidFill>
                  <a:srgbClr val="FF0000"/>
                </a:solidFill>
              </a:rPr>
              <a:t>Khichripur</a:t>
            </a:r>
            <a:r>
              <a:rPr lang="en-GB" dirty="0" smtClean="0">
                <a:solidFill>
                  <a:srgbClr val="FF0000"/>
                </a:solidFill>
              </a:rPr>
              <a:t>, in Trans Yamuna area of </a:t>
            </a:r>
            <a:r>
              <a:rPr lang="en-GB" dirty="0" err="1" smtClean="0">
                <a:solidFill>
                  <a:srgbClr val="FF0000"/>
                </a:solidFill>
              </a:rPr>
              <a:t>Mayur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Vihar</a:t>
            </a:r>
            <a:r>
              <a:rPr lang="en-GB" dirty="0" smtClean="0">
                <a:solidFill>
                  <a:srgbClr val="FF0000"/>
                </a:solidFill>
              </a:rPr>
              <a:t>, Delhi. </a:t>
            </a:r>
          </a:p>
          <a:p>
            <a:pPr lvl="0" algn="just"/>
            <a:r>
              <a:rPr lang="en-GB" b="1" i="1" dirty="0" smtClean="0">
                <a:solidFill>
                  <a:srgbClr val="00B050"/>
                </a:solidFill>
              </a:rPr>
              <a:t>LBSH caters </a:t>
            </a:r>
            <a:r>
              <a:rPr lang="en-GB" dirty="0" smtClean="0">
                <a:solidFill>
                  <a:srgbClr val="00B050"/>
                </a:solidFill>
              </a:rPr>
              <a:t>to the </a:t>
            </a:r>
            <a:r>
              <a:rPr lang="en-GB" b="1" i="1" dirty="0" smtClean="0">
                <a:solidFill>
                  <a:srgbClr val="00B050"/>
                </a:solidFill>
              </a:rPr>
              <a:t>whole of East Delhi </a:t>
            </a:r>
            <a:r>
              <a:rPr lang="en-GB" dirty="0" smtClean="0">
                <a:solidFill>
                  <a:srgbClr val="00B050"/>
                </a:solidFill>
              </a:rPr>
              <a:t>with more than </a:t>
            </a:r>
            <a:r>
              <a:rPr lang="en-GB" b="1" i="1" dirty="0" smtClean="0">
                <a:solidFill>
                  <a:srgbClr val="00B050"/>
                </a:solidFill>
              </a:rPr>
              <a:t>15 </a:t>
            </a:r>
            <a:r>
              <a:rPr lang="en-GB" b="1" i="1" dirty="0" err="1" smtClean="0">
                <a:solidFill>
                  <a:srgbClr val="00B050"/>
                </a:solidFill>
              </a:rPr>
              <a:t>lacs</a:t>
            </a:r>
            <a:r>
              <a:rPr lang="en-GB" b="1" i="1" dirty="0" smtClean="0">
                <a:solidFill>
                  <a:srgbClr val="00B050"/>
                </a:solidFill>
              </a:rPr>
              <a:t> population</a:t>
            </a:r>
            <a:r>
              <a:rPr lang="en-GB" dirty="0" smtClean="0">
                <a:solidFill>
                  <a:srgbClr val="00B050"/>
                </a:solidFill>
              </a:rPr>
              <a:t>, other Trans Yamuna areas of Delhi, adjoining areas of NOIDA, Ghaziabad, </a:t>
            </a:r>
            <a:r>
              <a:rPr lang="en-GB" dirty="0" err="1" smtClean="0">
                <a:solidFill>
                  <a:srgbClr val="00B050"/>
                </a:solidFill>
              </a:rPr>
              <a:t>Khora</a:t>
            </a:r>
            <a:r>
              <a:rPr lang="en-GB" dirty="0" smtClean="0">
                <a:solidFill>
                  <a:srgbClr val="00B050"/>
                </a:solidFill>
              </a:rPr>
              <a:t> and </a:t>
            </a:r>
            <a:r>
              <a:rPr lang="en-GB" b="1" i="1" dirty="0" smtClean="0">
                <a:solidFill>
                  <a:srgbClr val="00B050"/>
                </a:solidFill>
              </a:rPr>
              <a:t>adjoining areas of Uttar Pradesh and other states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Study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GB" b="1" i="1" dirty="0" smtClean="0">
                <a:solidFill>
                  <a:srgbClr val="002060"/>
                </a:solidFill>
              </a:rPr>
              <a:t>OPD services </a:t>
            </a:r>
            <a:r>
              <a:rPr lang="en-GB" dirty="0" smtClean="0">
                <a:solidFill>
                  <a:srgbClr val="002060"/>
                </a:solidFill>
              </a:rPr>
              <a:t>Commissioned in </a:t>
            </a:r>
            <a:r>
              <a:rPr lang="en-GB" b="1" i="1" dirty="0" smtClean="0">
                <a:solidFill>
                  <a:srgbClr val="002060"/>
                </a:solidFill>
              </a:rPr>
              <a:t>Dec, 1991</a:t>
            </a:r>
            <a:r>
              <a:rPr lang="en-GB" dirty="0" smtClean="0">
                <a:solidFill>
                  <a:srgbClr val="002060"/>
                </a:solidFill>
              </a:rPr>
              <a:t>. </a:t>
            </a:r>
          </a:p>
          <a:p>
            <a:pPr lvl="0">
              <a:spcBef>
                <a:spcPts val="0"/>
              </a:spcBef>
            </a:pPr>
            <a:r>
              <a:rPr lang="en-GB" b="1" i="1" dirty="0" smtClean="0">
                <a:solidFill>
                  <a:srgbClr val="FF0000"/>
                </a:solidFill>
              </a:rPr>
              <a:t>Indoor services </a:t>
            </a:r>
            <a:r>
              <a:rPr lang="en-GB" dirty="0" smtClean="0">
                <a:solidFill>
                  <a:srgbClr val="FF0000"/>
                </a:solidFill>
              </a:rPr>
              <a:t>commenced on </a:t>
            </a:r>
            <a:r>
              <a:rPr lang="en-GB" b="1" i="1" dirty="0" smtClean="0">
                <a:solidFill>
                  <a:srgbClr val="FF0000"/>
                </a:solidFill>
              </a:rPr>
              <a:t>11 Oct 1996 </a:t>
            </a:r>
            <a:r>
              <a:rPr lang="en-GB" dirty="0" smtClean="0">
                <a:solidFill>
                  <a:srgbClr val="FF0000"/>
                </a:solidFill>
              </a:rPr>
              <a:t>and Hospital became </a:t>
            </a:r>
            <a:r>
              <a:rPr lang="en-GB" b="1" i="1" dirty="0" smtClean="0">
                <a:solidFill>
                  <a:srgbClr val="FF0000"/>
                </a:solidFill>
              </a:rPr>
              <a:t>fully functional on 22 Jun 1999</a:t>
            </a:r>
            <a:r>
              <a:rPr lang="en-GB" dirty="0" smtClean="0">
                <a:solidFill>
                  <a:srgbClr val="FF0000"/>
                </a:solidFill>
              </a:rPr>
              <a:t>.</a:t>
            </a:r>
          </a:p>
          <a:p>
            <a:pPr lvl="0">
              <a:spcBef>
                <a:spcPts val="0"/>
              </a:spcBef>
            </a:pPr>
            <a:r>
              <a:rPr lang="en-GB" dirty="0" smtClean="0">
                <a:solidFill>
                  <a:srgbClr val="00B050"/>
                </a:solidFill>
              </a:rPr>
              <a:t>Health services provided </a:t>
            </a:r>
            <a:r>
              <a:rPr lang="en-GB" b="1" dirty="0" smtClean="0">
                <a:solidFill>
                  <a:srgbClr val="00B050"/>
                </a:solidFill>
              </a:rPr>
              <a:t>FREE OF COST. </a:t>
            </a:r>
            <a:r>
              <a:rPr lang="en-GB" dirty="0" smtClean="0">
                <a:solidFill>
                  <a:srgbClr val="00B050"/>
                </a:solidFill>
              </a:rPr>
              <a:t>. </a:t>
            </a:r>
            <a:endParaRPr lang="en-US" dirty="0" smtClean="0">
              <a:solidFill>
                <a:srgbClr val="00B050"/>
              </a:solidFill>
            </a:endParaRPr>
          </a:p>
          <a:p>
            <a:pPr lvl="0">
              <a:spcBef>
                <a:spcPts val="0"/>
              </a:spcBef>
            </a:pPr>
            <a:r>
              <a:rPr lang="en-GB" dirty="0" smtClean="0">
                <a:solidFill>
                  <a:srgbClr val="C00000"/>
                </a:solidFill>
              </a:rPr>
              <a:t>The Department Of Pathology of LBSH, Delhi </a:t>
            </a:r>
            <a:r>
              <a:rPr lang="en-GB" b="1" i="1" dirty="0" smtClean="0">
                <a:solidFill>
                  <a:srgbClr val="C00000"/>
                </a:solidFill>
              </a:rPr>
              <a:t>equipped with modern automated instruments </a:t>
            </a:r>
            <a:r>
              <a:rPr lang="en-GB" dirty="0" smtClean="0">
                <a:solidFill>
                  <a:srgbClr val="C00000"/>
                </a:solidFill>
              </a:rPr>
              <a:t>and a </a:t>
            </a:r>
            <a:r>
              <a:rPr lang="en-GB" b="1" i="1" dirty="0" smtClean="0">
                <a:solidFill>
                  <a:srgbClr val="C00000"/>
                </a:solidFill>
              </a:rPr>
              <a:t>battery of tests are performed daily for OPD and IPD patients</a:t>
            </a:r>
            <a:r>
              <a:rPr lang="en-GB" dirty="0" smtClean="0">
                <a:solidFill>
                  <a:srgbClr val="C00000"/>
                </a:solidFill>
              </a:rPr>
              <a:t>.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 flipV="1">
            <a:off x="8458774" y="5500702"/>
            <a:ext cx="685226" cy="50004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Methodology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>
              <a:spcBef>
                <a:spcPts val="0"/>
              </a:spcBef>
            </a:pPr>
            <a:r>
              <a:rPr lang="en-GB" dirty="0"/>
              <a:t>Review of literature</a:t>
            </a:r>
            <a:endParaRPr lang="en-US" dirty="0"/>
          </a:p>
          <a:p>
            <a:pPr lvl="0" algn="just">
              <a:spcBef>
                <a:spcPts val="0"/>
              </a:spcBef>
            </a:pPr>
            <a:r>
              <a:rPr lang="en-GB" dirty="0">
                <a:solidFill>
                  <a:srgbClr val="C00000"/>
                </a:solidFill>
              </a:rPr>
              <a:t>Study </a:t>
            </a:r>
            <a:r>
              <a:rPr lang="en-GB" b="1" i="1" dirty="0" smtClean="0">
                <a:solidFill>
                  <a:srgbClr val="C00000"/>
                </a:solidFill>
              </a:rPr>
              <a:t>Layout </a:t>
            </a:r>
            <a:r>
              <a:rPr lang="en-GB" b="1" i="1" dirty="0">
                <a:solidFill>
                  <a:srgbClr val="C00000"/>
                </a:solidFill>
              </a:rPr>
              <a:t>and Functioning </a:t>
            </a:r>
            <a:r>
              <a:rPr lang="en-GB" dirty="0">
                <a:solidFill>
                  <a:srgbClr val="C00000"/>
                </a:solidFill>
              </a:rPr>
              <a:t>of </a:t>
            </a:r>
            <a:r>
              <a:rPr lang="en-GB" dirty="0" smtClean="0">
                <a:solidFill>
                  <a:srgbClr val="C00000"/>
                </a:solidFill>
              </a:rPr>
              <a:t>laboratory </a:t>
            </a:r>
            <a:r>
              <a:rPr lang="en-GB" dirty="0">
                <a:solidFill>
                  <a:srgbClr val="C00000"/>
                </a:solidFill>
              </a:rPr>
              <a:t>at the Pathology Department in LBSH.	</a:t>
            </a:r>
            <a:endParaRPr lang="en-US" dirty="0">
              <a:solidFill>
                <a:srgbClr val="C0000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n-GB" dirty="0">
                <a:solidFill>
                  <a:srgbClr val="00B050"/>
                </a:solidFill>
              </a:rPr>
              <a:t>Study the </a:t>
            </a:r>
            <a:r>
              <a:rPr lang="en-GB" b="1" i="1" dirty="0">
                <a:solidFill>
                  <a:srgbClr val="00B050"/>
                </a:solidFill>
              </a:rPr>
              <a:t>sample collection and testing </a:t>
            </a:r>
            <a:r>
              <a:rPr lang="en-GB" dirty="0">
                <a:solidFill>
                  <a:srgbClr val="00B050"/>
                </a:solidFill>
              </a:rPr>
              <a:t>procedures of the laboratory.</a:t>
            </a:r>
            <a:endParaRPr lang="en-US" dirty="0">
              <a:solidFill>
                <a:srgbClr val="00B050"/>
              </a:solidFill>
            </a:endParaRPr>
          </a:p>
          <a:p>
            <a:pPr lvl="0" algn="just">
              <a:spcBef>
                <a:spcPts val="0"/>
              </a:spcBef>
            </a:pPr>
            <a:r>
              <a:rPr lang="en-GB" b="1" i="1" dirty="0">
                <a:solidFill>
                  <a:srgbClr val="7030A0"/>
                </a:solidFill>
              </a:rPr>
              <a:t>Observation and documentation </a:t>
            </a:r>
            <a:r>
              <a:rPr lang="en-GB" dirty="0">
                <a:solidFill>
                  <a:srgbClr val="7030A0"/>
                </a:solidFill>
              </a:rPr>
              <a:t>of </a:t>
            </a:r>
            <a:r>
              <a:rPr lang="en-GB" dirty="0" smtClean="0">
                <a:solidFill>
                  <a:srgbClr val="7030A0"/>
                </a:solidFill>
              </a:rPr>
              <a:t>:-</a:t>
            </a:r>
          </a:p>
          <a:p>
            <a:pPr lvl="1" algn="just">
              <a:spcBef>
                <a:spcPts val="0"/>
              </a:spcBef>
            </a:pPr>
            <a:r>
              <a:rPr lang="en-GB" b="1" i="1" dirty="0" smtClean="0">
                <a:solidFill>
                  <a:srgbClr val="7030A0"/>
                </a:solidFill>
              </a:rPr>
              <a:t>Registration process </a:t>
            </a:r>
            <a:r>
              <a:rPr lang="en-GB" dirty="0">
                <a:solidFill>
                  <a:srgbClr val="7030A0"/>
                </a:solidFill>
              </a:rPr>
              <a:t>at the laboratory </a:t>
            </a:r>
            <a:r>
              <a:rPr lang="en-GB" dirty="0" smtClean="0">
                <a:solidFill>
                  <a:srgbClr val="7030A0"/>
                </a:solidFill>
              </a:rPr>
              <a:t>counter.</a:t>
            </a:r>
          </a:p>
          <a:p>
            <a:pPr lvl="1" algn="just">
              <a:spcBef>
                <a:spcPts val="0"/>
              </a:spcBef>
            </a:pPr>
            <a:r>
              <a:rPr lang="en-GB" b="1" i="1" dirty="0" smtClean="0">
                <a:solidFill>
                  <a:srgbClr val="7030A0"/>
                </a:solidFill>
              </a:rPr>
              <a:t>Sample collection </a:t>
            </a:r>
            <a:r>
              <a:rPr lang="en-GB" dirty="0" smtClean="0">
                <a:solidFill>
                  <a:srgbClr val="7030A0"/>
                </a:solidFill>
              </a:rPr>
              <a:t>in aseptic procedure, in appropriate vials, in appropriate amount and proper mixing with anticoagulants.</a:t>
            </a:r>
            <a:endParaRPr lang="en-U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Methodology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 smtClean="0">
                <a:solidFill>
                  <a:srgbClr val="7030A0"/>
                </a:solidFill>
              </a:rPr>
              <a:t>Timely </a:t>
            </a:r>
            <a:r>
              <a:rPr lang="en-GB" b="1" i="1" dirty="0" smtClean="0">
                <a:solidFill>
                  <a:srgbClr val="7030A0"/>
                </a:solidFill>
              </a:rPr>
              <a:t>calibration of equipment</a:t>
            </a:r>
            <a:r>
              <a:rPr lang="en-GB" dirty="0" smtClean="0">
                <a:solidFill>
                  <a:srgbClr val="7030A0"/>
                </a:solidFill>
              </a:rPr>
              <a:t>.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Daily running of </a:t>
            </a:r>
            <a:r>
              <a:rPr lang="en-GB" b="1" i="1" dirty="0" smtClean="0">
                <a:solidFill>
                  <a:srgbClr val="7030A0"/>
                </a:solidFill>
              </a:rPr>
              <a:t>internal controls </a:t>
            </a:r>
            <a:r>
              <a:rPr lang="en-GB" dirty="0" smtClean="0">
                <a:solidFill>
                  <a:srgbClr val="7030A0"/>
                </a:solidFill>
              </a:rPr>
              <a:t>prior to sample testing.</a:t>
            </a:r>
          </a:p>
          <a:p>
            <a:pPr lvl="1"/>
            <a:r>
              <a:rPr lang="en-GB" b="1" i="1" dirty="0" smtClean="0">
                <a:solidFill>
                  <a:srgbClr val="7030A0"/>
                </a:solidFill>
              </a:rPr>
              <a:t>External Quality Assurance System </a:t>
            </a:r>
            <a:r>
              <a:rPr lang="en-GB" dirty="0" smtClean="0">
                <a:solidFill>
                  <a:srgbClr val="7030A0"/>
                </a:solidFill>
              </a:rPr>
              <a:t>(EQUAS).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GB" dirty="0" smtClean="0">
                <a:solidFill>
                  <a:srgbClr val="7030A0"/>
                </a:solidFill>
              </a:rPr>
              <a:t>Number of </a:t>
            </a:r>
            <a:r>
              <a:rPr lang="en-GB" b="1" i="1" dirty="0" smtClean="0">
                <a:solidFill>
                  <a:srgbClr val="7030A0"/>
                </a:solidFill>
              </a:rPr>
              <a:t>samples rejected </a:t>
            </a:r>
            <a:r>
              <a:rPr lang="en-GB" dirty="0" smtClean="0">
                <a:solidFill>
                  <a:srgbClr val="7030A0"/>
                </a:solidFill>
              </a:rPr>
              <a:t>during the study period.</a:t>
            </a:r>
            <a:endParaRPr lang="en-US" dirty="0" smtClean="0">
              <a:solidFill>
                <a:srgbClr val="7030A0"/>
              </a:solidFill>
            </a:endParaRPr>
          </a:p>
          <a:p>
            <a:pPr lvl="1"/>
            <a:endParaRPr lang="en-US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795</TotalTime>
  <Words>1219</Words>
  <Application>Microsoft Office PowerPoint</Application>
  <PresentationFormat>On-screen Show (4:3)</PresentationFormat>
  <Paragraphs>177</Paragraphs>
  <Slides>41</Slides>
  <Notes>0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Aim</vt:lpstr>
      <vt:lpstr>Objectives</vt:lpstr>
      <vt:lpstr>Objectives</vt:lpstr>
      <vt:lpstr>Study Background</vt:lpstr>
      <vt:lpstr>Study Background</vt:lpstr>
      <vt:lpstr>Methodology</vt:lpstr>
      <vt:lpstr>Methodology</vt:lpstr>
      <vt:lpstr>Methodology</vt:lpstr>
      <vt:lpstr>Study Design</vt:lpstr>
      <vt:lpstr>Study Design</vt:lpstr>
      <vt:lpstr>Hurdles in Quality Control</vt:lpstr>
      <vt:lpstr>Hurdles in Quality Control</vt:lpstr>
      <vt:lpstr>Factors Affecting Quality </vt:lpstr>
      <vt:lpstr>Data Analysis and Observation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Summary of Findings</vt:lpstr>
      <vt:lpstr>Summary of Findings</vt:lpstr>
      <vt:lpstr>Summary of Findings</vt:lpstr>
      <vt:lpstr>Summary of Findings</vt:lpstr>
      <vt:lpstr>Summary of Findings</vt:lpstr>
      <vt:lpstr>Recommendations</vt:lpstr>
      <vt:lpstr>Recommendations</vt:lpstr>
      <vt:lpstr>Recommendations</vt:lpstr>
      <vt:lpstr>Recommendations</vt:lpstr>
      <vt:lpstr>Recommendations</vt:lpstr>
      <vt:lpstr>Recommendations</vt:lpstr>
      <vt:lpstr>Slide 36</vt:lpstr>
      <vt:lpstr>Checklist</vt:lpstr>
      <vt:lpstr>Checklist</vt:lpstr>
      <vt:lpstr>Checklist</vt:lpstr>
      <vt:lpstr>Conclusion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79</cp:revision>
  <dcterms:created xsi:type="dcterms:W3CDTF">2018-05-13T05:15:56Z</dcterms:created>
  <dcterms:modified xsi:type="dcterms:W3CDTF">2018-05-14T03:22:15Z</dcterms:modified>
</cp:coreProperties>
</file>