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  <p:sldId id="259" r:id="rId5"/>
    <p:sldId id="260" r:id="rId6"/>
    <p:sldId id="261" r:id="rId7"/>
    <p:sldId id="278" r:id="rId8"/>
    <p:sldId id="279" r:id="rId9"/>
    <p:sldId id="280" r:id="rId10"/>
    <p:sldId id="272" r:id="rId11"/>
    <p:sldId id="275" r:id="rId12"/>
    <p:sldId id="263" r:id="rId13"/>
    <p:sldId id="276" r:id="rId14"/>
    <p:sldId id="274" r:id="rId15"/>
    <p:sldId id="277" r:id="rId16"/>
    <p:sldId id="264" r:id="rId17"/>
    <p:sldId id="265" r:id="rId18"/>
    <p:sldId id="266" r:id="rId19"/>
    <p:sldId id="267" r:id="rId20"/>
    <p:sldId id="268" r:id="rId21"/>
    <p:sldId id="269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83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1.bin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2.bin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3.bin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I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[Book1]Sheet2!PivotTable4</c:name>
    <c:fmtId val="-1"/>
  </c:pivotSource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sng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n-ea"/>
                <a:cs typeface="+mn-cs"/>
              </a:defRPr>
            </a:pPr>
            <a:r>
              <a:rPr lang="en-US" b="1" u="sng" dirty="0">
                <a:solidFill>
                  <a:schemeClr val="bg1"/>
                </a:solidFill>
                <a:latin typeface="+mj-lt"/>
              </a:rPr>
              <a:t>ABC</a:t>
            </a:r>
            <a:r>
              <a:rPr lang="en-US" b="1" u="sng" baseline="0" dirty="0">
                <a:solidFill>
                  <a:schemeClr val="bg1"/>
                </a:solidFill>
                <a:latin typeface="+mj-lt"/>
              </a:rPr>
              <a:t> </a:t>
            </a:r>
            <a:r>
              <a:rPr lang="en-US" b="1" u="sng" baseline="0" dirty="0" smtClean="0">
                <a:solidFill>
                  <a:schemeClr val="bg1"/>
                </a:solidFill>
                <a:latin typeface="+mj-lt"/>
              </a:rPr>
              <a:t>ANALYSIS OF PERSENTAGE VALVE</a:t>
            </a:r>
            <a:endParaRPr lang="en-US" b="1" u="sng" dirty="0">
              <a:solidFill>
                <a:schemeClr val="bg1"/>
              </a:solidFill>
              <a:latin typeface="+mj-lt"/>
            </a:endParaRP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ivotFmts>
      <c:pivotFmt>
        <c:idx val="0"/>
        <c:spPr>
          <a:pattFill prst="dkUpDiag">
            <a:fgClr>
              <a:schemeClr val="accent1"/>
            </a:fgClr>
            <a:bgClr>
              <a:schemeClr val="bg1"/>
            </a:bgClr>
          </a:patt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1"/>
          <c:showVal val="0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pattFill prst="dkUpDiag">
            <a:fgClr>
              <a:srgbClr val="92D050"/>
            </a:fgClr>
            <a:bgClr>
              <a:schemeClr val="bg1"/>
            </a:bgClr>
          </a:pattFill>
          <a:ln>
            <a:noFill/>
          </a:ln>
          <a:effectLst/>
        </c:spPr>
      </c:pivotFmt>
      <c:pivotFmt>
        <c:idx val="2"/>
        <c:spPr>
          <a:pattFill prst="dkUpDiag">
            <a:fgClr>
              <a:srgbClr val="FFC000"/>
            </a:fgClr>
            <a:bgClr>
              <a:schemeClr val="bg1"/>
            </a:bgClr>
          </a:pattFill>
          <a:ln>
            <a:noFill/>
          </a:ln>
          <a:effectLst/>
        </c:spPr>
      </c:pivotFmt>
      <c:pivotFmt>
        <c:idx val="3"/>
        <c:spPr>
          <a:pattFill prst="dkUpDiag">
            <a:fgClr>
              <a:srgbClr val="00B0F0"/>
            </a:fgClr>
            <a:bgClr>
              <a:schemeClr val="bg1"/>
            </a:bgClr>
          </a:pattFill>
          <a:ln>
            <a:noFill/>
          </a:ln>
          <a:effectLst/>
        </c:spPr>
      </c:pivotFmt>
      <c:pivotFmt>
        <c:idx val="4"/>
        <c:spPr>
          <a:pattFill prst="dkUpDiag">
            <a:fgClr>
              <a:schemeClr val="accent1"/>
            </a:fgClr>
            <a:bgClr>
              <a:schemeClr val="bg1"/>
            </a:bgClr>
          </a:patt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1"/>
          <c:showVal val="0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5"/>
        <c:spPr>
          <a:pattFill prst="dkUpDiag">
            <a:fgClr>
              <a:srgbClr val="FFC000"/>
            </a:fgClr>
            <a:bgClr>
              <a:schemeClr val="bg1"/>
            </a:bgClr>
          </a:pattFill>
          <a:ln>
            <a:noFill/>
          </a:ln>
          <a:effectLst/>
        </c:spPr>
      </c:pivotFmt>
      <c:pivotFmt>
        <c:idx val="6"/>
        <c:spPr>
          <a:pattFill prst="dkUpDiag">
            <a:fgClr>
              <a:srgbClr val="00B0F0"/>
            </a:fgClr>
            <a:bgClr>
              <a:schemeClr val="bg1"/>
            </a:bgClr>
          </a:pattFill>
          <a:ln>
            <a:noFill/>
          </a:ln>
          <a:effectLst/>
        </c:spPr>
      </c:pivotFmt>
      <c:pivotFmt>
        <c:idx val="7"/>
        <c:spPr>
          <a:pattFill prst="dkUpDiag">
            <a:fgClr>
              <a:srgbClr val="92D050"/>
            </a:fgClr>
            <a:bgClr>
              <a:schemeClr val="bg1"/>
            </a:bgClr>
          </a:pattFill>
          <a:ln>
            <a:noFill/>
          </a:ln>
          <a:effectLst/>
        </c:spPr>
      </c:pivotFmt>
      <c:pivotFmt>
        <c:idx val="8"/>
        <c:spPr>
          <a:pattFill prst="dkUpDiag">
            <a:fgClr>
              <a:schemeClr val="accent1"/>
            </a:fgClr>
            <a:bgClr>
              <a:schemeClr val="bg1"/>
            </a:bgClr>
          </a:patt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1"/>
          <c:showVal val="0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9"/>
        <c:spPr>
          <a:pattFill prst="dkUpDiag">
            <a:fgClr>
              <a:srgbClr val="FFC000"/>
            </a:fgClr>
            <a:bgClr>
              <a:schemeClr val="bg1"/>
            </a:bgClr>
          </a:pattFill>
          <a:ln>
            <a:noFill/>
          </a:ln>
          <a:effectLst/>
        </c:spPr>
      </c:pivotFmt>
      <c:pivotFmt>
        <c:idx val="10"/>
        <c:spPr>
          <a:pattFill prst="dkUpDiag">
            <a:fgClr>
              <a:srgbClr val="00B0F0"/>
            </a:fgClr>
            <a:bgClr>
              <a:schemeClr val="bg1"/>
            </a:bgClr>
          </a:pattFill>
          <a:ln>
            <a:noFill/>
          </a:ln>
          <a:effectLst/>
        </c:spPr>
      </c:pivotFmt>
      <c:pivotFmt>
        <c:idx val="11"/>
        <c:spPr>
          <a:pattFill prst="dkUpDiag">
            <a:fgClr>
              <a:srgbClr val="92D050"/>
            </a:fgClr>
            <a:bgClr>
              <a:schemeClr val="bg1"/>
            </a:bgClr>
          </a:pattFill>
          <a:ln>
            <a:noFill/>
          </a:ln>
          <a:effectLst/>
        </c:spPr>
      </c:pivotFmt>
    </c:pivotFmts>
    <c:plotArea>
      <c:layout/>
      <c:pieChart>
        <c:varyColors val="1"/>
        <c:ser>
          <c:idx val="0"/>
          <c:order val="0"/>
          <c:tx>
            <c:strRef>
              <c:f>Sheet2!$D$12</c:f>
              <c:strCache>
                <c:ptCount val="1"/>
                <c:pt idx="0">
                  <c:v>Total</c:v>
                </c:pt>
              </c:strCache>
            </c:strRef>
          </c:tx>
          <c:spPr>
            <a:pattFill prst="dkUpDiag">
              <a:fgClr>
                <a:schemeClr val="accent1"/>
              </a:fgClr>
              <a:bgClr>
                <a:schemeClr val="bg1"/>
              </a:bgClr>
            </a:pattFill>
          </c:spPr>
          <c:dPt>
            <c:idx val="0"/>
            <c:bubble3D val="0"/>
            <c:spPr>
              <a:pattFill prst="dkUpDiag">
                <a:fgClr>
                  <a:srgbClr val="FFC000"/>
                </a:fgClr>
                <a:bgClr>
                  <a:schemeClr val="bg1"/>
                </a:bgClr>
              </a:pattFill>
              <a:ln>
                <a:noFill/>
              </a:ln>
              <a:effectLst/>
            </c:spPr>
          </c:dPt>
          <c:dPt>
            <c:idx val="1"/>
            <c:bubble3D val="0"/>
            <c:spPr>
              <a:pattFill prst="dkUpDiag">
                <a:fgClr>
                  <a:srgbClr val="00B0F0"/>
                </a:fgClr>
                <a:bgClr>
                  <a:schemeClr val="bg1"/>
                </a:bgClr>
              </a:pattFill>
              <a:ln>
                <a:noFill/>
              </a:ln>
              <a:effectLst/>
            </c:spPr>
          </c:dPt>
          <c:dPt>
            <c:idx val="2"/>
            <c:bubble3D val="0"/>
            <c:spPr>
              <a:pattFill prst="dkUpDiag">
                <a:fgClr>
                  <a:srgbClr val="92D050"/>
                </a:fgClr>
                <a:bgClr>
                  <a:schemeClr val="bg1"/>
                </a:bgClr>
              </a:pattFill>
              <a:ln>
                <a:noFill/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1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Sheet2!$C$13:$C$16</c:f>
              <c:strCache>
                <c:ptCount val="3"/>
                <c:pt idx="0">
                  <c:v>A</c:v>
                </c:pt>
                <c:pt idx="1">
                  <c:v>B</c:v>
                </c:pt>
                <c:pt idx="2">
                  <c:v>C</c:v>
                </c:pt>
              </c:strCache>
            </c:strRef>
          </c:cat>
          <c:val>
            <c:numRef>
              <c:f>Sheet2!$D$13:$D$16</c:f>
              <c:numCache>
                <c:formatCode>General</c:formatCode>
                <c:ptCount val="3"/>
                <c:pt idx="0">
                  <c:v>62.18</c:v>
                </c:pt>
                <c:pt idx="1">
                  <c:v>27.94</c:v>
                </c:pt>
                <c:pt idx="2">
                  <c:v>9.8800000000000008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FFFFCC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  <c14:dropZonesVisible val="1"/>
      </c14:pivotOptions>
    </c:ext>
  </c:extLst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I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[Book1]Sheet3!PivotTable7</c:name>
    <c:fmtId val="-1"/>
  </c:pivotSource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sng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n-ea"/>
                <a:cs typeface="+mn-cs"/>
              </a:defRPr>
            </a:pPr>
            <a:r>
              <a:rPr lang="en-US" b="1" u="sng" dirty="0">
                <a:solidFill>
                  <a:schemeClr val="bg1"/>
                </a:solidFill>
                <a:latin typeface="+mj-lt"/>
              </a:rPr>
              <a:t>VED</a:t>
            </a:r>
            <a:r>
              <a:rPr lang="en-US" b="1" u="sng" baseline="0" dirty="0">
                <a:solidFill>
                  <a:schemeClr val="bg1"/>
                </a:solidFill>
                <a:latin typeface="+mj-lt"/>
              </a:rPr>
              <a:t> </a:t>
            </a:r>
            <a:r>
              <a:rPr lang="en-US" b="1" u="sng" baseline="0" dirty="0" smtClean="0">
                <a:solidFill>
                  <a:schemeClr val="bg1"/>
                </a:solidFill>
                <a:latin typeface="+mj-lt"/>
              </a:rPr>
              <a:t>ANALYSIS OF PERCENTAGE VALUE</a:t>
            </a:r>
            <a:endParaRPr lang="en-US" b="1" u="sng" dirty="0">
              <a:solidFill>
                <a:schemeClr val="bg1"/>
              </a:solidFill>
              <a:latin typeface="+mj-lt"/>
            </a:endParaRP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ivotFmts>
      <c:pivotFmt>
        <c:idx val="0"/>
        <c:spPr>
          <a:solidFill>
            <a:schemeClr val="accent1"/>
          </a:solidFill>
          <a:ln w="19050">
            <a:solidFill>
              <a:schemeClr val="bg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0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pattFill prst="dkUpDiag">
            <a:fgClr>
              <a:srgbClr val="92D050"/>
            </a:fgClr>
            <a:bgClr>
              <a:schemeClr val="bg1"/>
            </a:bgClr>
          </a:pattFill>
          <a:ln w="19050">
            <a:solidFill>
              <a:schemeClr val="bg1"/>
            </a:solidFill>
          </a:ln>
          <a:effectLst/>
        </c:spPr>
      </c:pivotFmt>
      <c:pivotFmt>
        <c:idx val="2"/>
        <c:spPr>
          <a:pattFill prst="dkUpDiag">
            <a:fgClr>
              <a:srgbClr val="00B0F0"/>
            </a:fgClr>
            <a:bgClr>
              <a:schemeClr val="bg1"/>
            </a:bgClr>
          </a:pattFill>
          <a:ln w="19050">
            <a:solidFill>
              <a:schemeClr val="bg1"/>
            </a:solidFill>
          </a:ln>
          <a:effectLst/>
        </c:spPr>
      </c:pivotFmt>
      <c:pivotFmt>
        <c:idx val="3"/>
        <c:spPr>
          <a:pattFill prst="dkUpDiag">
            <a:fgClr>
              <a:srgbClr val="FFC000"/>
            </a:fgClr>
            <a:bgClr>
              <a:schemeClr val="bg1"/>
            </a:bgClr>
          </a:pattFill>
          <a:ln w="19050">
            <a:solidFill>
              <a:schemeClr val="bg1"/>
            </a:solidFill>
          </a:ln>
          <a:effectLst/>
        </c:spPr>
      </c:pivotFmt>
      <c:pivotFmt>
        <c:idx val="4"/>
        <c:spPr>
          <a:solidFill>
            <a:schemeClr val="accent1"/>
          </a:solidFill>
          <a:ln w="19050">
            <a:solidFill>
              <a:schemeClr val="bg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0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5"/>
        <c:spPr>
          <a:pattFill prst="dkUpDiag">
            <a:fgClr>
              <a:srgbClr val="FFC000"/>
            </a:fgClr>
            <a:bgClr>
              <a:schemeClr val="bg1"/>
            </a:bgClr>
          </a:pattFill>
          <a:ln w="19050">
            <a:solidFill>
              <a:schemeClr val="bg1"/>
            </a:solidFill>
          </a:ln>
          <a:effectLst/>
        </c:spPr>
      </c:pivotFmt>
      <c:pivotFmt>
        <c:idx val="6"/>
        <c:spPr>
          <a:pattFill prst="dkUpDiag">
            <a:fgClr>
              <a:srgbClr val="00B0F0"/>
            </a:fgClr>
            <a:bgClr>
              <a:schemeClr val="bg1"/>
            </a:bgClr>
          </a:pattFill>
          <a:ln w="19050">
            <a:solidFill>
              <a:schemeClr val="bg1"/>
            </a:solidFill>
          </a:ln>
          <a:effectLst/>
        </c:spPr>
      </c:pivotFmt>
      <c:pivotFmt>
        <c:idx val="7"/>
        <c:spPr>
          <a:pattFill prst="dkUpDiag">
            <a:fgClr>
              <a:srgbClr val="92D050"/>
            </a:fgClr>
            <a:bgClr>
              <a:schemeClr val="bg1"/>
            </a:bgClr>
          </a:pattFill>
          <a:ln w="19050">
            <a:solidFill>
              <a:schemeClr val="bg1"/>
            </a:solidFill>
          </a:ln>
          <a:effectLst/>
        </c:spPr>
      </c:pivotFmt>
      <c:pivotFmt>
        <c:idx val="8"/>
        <c:spPr>
          <a:solidFill>
            <a:schemeClr val="accent1"/>
          </a:solidFill>
          <a:ln w="19050">
            <a:solidFill>
              <a:schemeClr val="bg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0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9"/>
        <c:spPr>
          <a:pattFill prst="dkUpDiag">
            <a:fgClr>
              <a:srgbClr val="FFC000"/>
            </a:fgClr>
            <a:bgClr>
              <a:schemeClr val="bg1"/>
            </a:bgClr>
          </a:pattFill>
          <a:ln w="19050">
            <a:solidFill>
              <a:schemeClr val="bg1"/>
            </a:solidFill>
          </a:ln>
          <a:effectLst/>
        </c:spPr>
      </c:pivotFmt>
      <c:pivotFmt>
        <c:idx val="10"/>
        <c:spPr>
          <a:pattFill prst="dkUpDiag">
            <a:fgClr>
              <a:srgbClr val="00B0F0"/>
            </a:fgClr>
            <a:bgClr>
              <a:schemeClr val="bg1"/>
            </a:bgClr>
          </a:pattFill>
          <a:ln w="19050">
            <a:solidFill>
              <a:schemeClr val="bg1"/>
            </a:solidFill>
          </a:ln>
          <a:effectLst/>
        </c:spPr>
      </c:pivotFmt>
      <c:pivotFmt>
        <c:idx val="11"/>
        <c:spPr>
          <a:pattFill prst="dkUpDiag">
            <a:fgClr>
              <a:srgbClr val="92D050"/>
            </a:fgClr>
            <a:bgClr>
              <a:schemeClr val="bg1"/>
            </a:bgClr>
          </a:pattFill>
          <a:ln w="19050">
            <a:solidFill>
              <a:schemeClr val="bg1"/>
            </a:solidFill>
          </a:ln>
          <a:effectLst/>
        </c:spPr>
      </c:pivotFmt>
    </c:pivotFmts>
    <c:plotArea>
      <c:layout/>
      <c:pieChart>
        <c:varyColors val="1"/>
        <c:ser>
          <c:idx val="0"/>
          <c:order val="0"/>
          <c:tx>
            <c:strRef>
              <c:f>Sheet3!$E$7</c:f>
              <c:strCache>
                <c:ptCount val="1"/>
                <c:pt idx="0">
                  <c:v>Total</c:v>
                </c:pt>
              </c:strCache>
            </c:strRef>
          </c:tx>
          <c:spPr>
            <a:ln w="19050">
              <a:solidFill>
                <a:schemeClr val="bg1"/>
              </a:solidFill>
            </a:ln>
          </c:spPr>
          <c:dPt>
            <c:idx val="0"/>
            <c:bubble3D val="0"/>
            <c:spPr>
              <a:pattFill prst="dkUpDiag">
                <a:fgClr>
                  <a:srgbClr val="FFC000"/>
                </a:fgClr>
                <a:bgClr>
                  <a:schemeClr val="bg1"/>
                </a:bgClr>
              </a:pattFill>
              <a:ln w="19050">
                <a:solidFill>
                  <a:schemeClr val="bg1"/>
                </a:solidFill>
              </a:ln>
              <a:effectLst/>
            </c:spPr>
          </c:dPt>
          <c:dPt>
            <c:idx val="1"/>
            <c:bubble3D val="0"/>
            <c:spPr>
              <a:pattFill prst="dkUpDiag">
                <a:fgClr>
                  <a:srgbClr val="00B0F0"/>
                </a:fgClr>
                <a:bgClr>
                  <a:schemeClr val="bg1"/>
                </a:bgClr>
              </a:pattFill>
              <a:ln w="19050">
                <a:solidFill>
                  <a:schemeClr val="bg1"/>
                </a:solidFill>
              </a:ln>
              <a:effectLst/>
            </c:spPr>
          </c:dPt>
          <c:dPt>
            <c:idx val="2"/>
            <c:bubble3D val="0"/>
            <c:spPr>
              <a:pattFill prst="dkUpDiag">
                <a:fgClr>
                  <a:srgbClr val="92D050"/>
                </a:fgClr>
                <a:bgClr>
                  <a:schemeClr val="bg1"/>
                </a:bgClr>
              </a:pattFill>
              <a:ln w="19050">
                <a:solidFill>
                  <a:schemeClr val="bg1"/>
                </a:solidFill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Sheet3!$D$8:$D$11</c:f>
              <c:strCache>
                <c:ptCount val="3"/>
                <c:pt idx="0">
                  <c:v>D</c:v>
                </c:pt>
                <c:pt idx="1">
                  <c:v>E</c:v>
                </c:pt>
                <c:pt idx="2">
                  <c:v>V</c:v>
                </c:pt>
              </c:strCache>
            </c:strRef>
          </c:cat>
          <c:val>
            <c:numRef>
              <c:f>Sheet3!$E$8:$E$11</c:f>
              <c:numCache>
                <c:formatCode>General</c:formatCode>
                <c:ptCount val="3"/>
                <c:pt idx="0">
                  <c:v>13.34</c:v>
                </c:pt>
                <c:pt idx="1">
                  <c:v>23.69</c:v>
                </c:pt>
                <c:pt idx="2">
                  <c:v>62.97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FFFFCC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  <c14:dropZonesVisible val="1"/>
      </c14:pivotOptions>
    </c:ext>
  </c:extLst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I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pivotSource>
    <c:name>[CORRECTED.xlsx]Sheet2!PivotTable15</c:name>
    <c:fmtId val="-1"/>
  </c:pivotSource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ivotFmts>
      <c:pivotFmt>
        <c:idx val="0"/>
        <c:spPr>
          <a:solidFill>
            <a:srgbClr val="00B0F0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>
              <c15:layout/>
            </c:ext>
          </c:extLst>
        </c:dLbl>
      </c:pivotFmt>
      <c:pivotFmt>
        <c:idx val="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2"/>
        <c:spPr>
          <a:solidFill>
            <a:srgbClr val="92D050"/>
          </a:solidFill>
          <a:ln>
            <a:noFill/>
          </a:ln>
          <a:effectLst/>
        </c:spPr>
      </c:pivotFmt>
      <c:pivotFmt>
        <c:idx val="3"/>
        <c:spPr>
          <a:solidFill>
            <a:srgbClr val="92D050"/>
          </a:solidFill>
          <a:ln>
            <a:noFill/>
          </a:ln>
          <a:effectLst/>
        </c:spPr>
      </c:pivotFmt>
      <c:pivotFmt>
        <c:idx val="4"/>
        <c:spPr>
          <a:solidFill>
            <a:srgbClr val="92D050"/>
          </a:solidFill>
          <a:ln>
            <a:noFill/>
          </a:ln>
          <a:effectLst/>
        </c:spPr>
      </c:pivotFmt>
      <c:pivotFmt>
        <c:idx val="5"/>
        <c:spPr>
          <a:solidFill>
            <a:srgbClr val="FFC000"/>
          </a:solidFill>
          <a:ln>
            <a:noFill/>
          </a:ln>
          <a:effectLst/>
        </c:spPr>
      </c:pivotFmt>
      <c:pivotFmt>
        <c:idx val="6"/>
        <c:spPr>
          <a:solidFill>
            <a:srgbClr val="00B0F0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</c:dLbl>
      </c:pivotFmt>
      <c:pivotFmt>
        <c:idx val="7"/>
        <c:spPr>
          <a:solidFill>
            <a:srgbClr val="92D050"/>
          </a:solidFill>
          <a:ln>
            <a:noFill/>
          </a:ln>
          <a:effectLst/>
        </c:spPr>
      </c:pivotFmt>
      <c:pivotFmt>
        <c:idx val="8"/>
        <c:spPr>
          <a:solidFill>
            <a:srgbClr val="92D050"/>
          </a:solidFill>
          <a:ln>
            <a:noFill/>
          </a:ln>
          <a:effectLst/>
        </c:spPr>
      </c:pivotFmt>
      <c:pivotFmt>
        <c:idx val="9"/>
        <c:spPr>
          <a:solidFill>
            <a:srgbClr val="92D050"/>
          </a:solidFill>
          <a:ln>
            <a:noFill/>
          </a:ln>
          <a:effectLst/>
        </c:spPr>
      </c:pivotFmt>
      <c:pivotFmt>
        <c:idx val="10"/>
        <c:spPr>
          <a:solidFill>
            <a:srgbClr val="FFC000"/>
          </a:solidFill>
          <a:ln>
            <a:noFill/>
          </a:ln>
          <a:effectLst/>
        </c:spPr>
      </c:pivotFmt>
      <c:pivotFmt>
        <c:idx val="11"/>
        <c:spPr>
          <a:solidFill>
            <a:srgbClr val="00B0F0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</c:dLbl>
      </c:pivotFmt>
      <c:pivotFmt>
        <c:idx val="12"/>
        <c:spPr>
          <a:solidFill>
            <a:srgbClr val="92D050"/>
          </a:solidFill>
          <a:ln>
            <a:noFill/>
          </a:ln>
          <a:effectLst/>
        </c:spPr>
      </c:pivotFmt>
      <c:pivotFmt>
        <c:idx val="13"/>
        <c:spPr>
          <a:solidFill>
            <a:srgbClr val="92D050"/>
          </a:solidFill>
          <a:ln>
            <a:noFill/>
          </a:ln>
          <a:effectLst/>
        </c:spPr>
      </c:pivotFmt>
      <c:pivotFmt>
        <c:idx val="14"/>
        <c:spPr>
          <a:solidFill>
            <a:srgbClr val="92D050"/>
          </a:solidFill>
          <a:ln>
            <a:noFill/>
          </a:ln>
          <a:effectLst/>
        </c:spPr>
      </c:pivotFmt>
      <c:pivotFmt>
        <c:idx val="15"/>
        <c:spPr>
          <a:solidFill>
            <a:srgbClr val="FFC000"/>
          </a:solidFill>
          <a:ln>
            <a:noFill/>
          </a:ln>
          <a:effectLst/>
        </c:spPr>
      </c:pivotFmt>
    </c:pivotFmts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Sheet2!$B$1</c:f>
              <c:strCache>
                <c:ptCount val="1"/>
                <c:pt idx="0">
                  <c:v>Total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Pt>
            <c:idx val="5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</c:spPr>
          </c:dPt>
          <c:dPt>
            <c:idx val="6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</c:spPr>
          </c:dPt>
          <c:dPt>
            <c:idx val="7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</c:spPr>
          </c:dPt>
          <c:dPt>
            <c:idx val="8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multiLvlStrRef>
              <c:f>Sheet2!$A$2:$A$14</c:f>
              <c:multiLvlStrCache>
                <c:ptCount val="9"/>
                <c:lvl>
                  <c:pt idx="0">
                    <c:v>AD</c:v>
                  </c:pt>
                  <c:pt idx="1">
                    <c:v>AE</c:v>
                  </c:pt>
                  <c:pt idx="2">
                    <c:v>AV</c:v>
                  </c:pt>
                  <c:pt idx="3">
                    <c:v>BV</c:v>
                  </c:pt>
                  <c:pt idx="4">
                    <c:v>CV</c:v>
                  </c:pt>
                  <c:pt idx="5">
                    <c:v>BD</c:v>
                  </c:pt>
                  <c:pt idx="6">
                    <c:v>BE</c:v>
                  </c:pt>
                  <c:pt idx="7">
                    <c:v>CE</c:v>
                  </c:pt>
                  <c:pt idx="8">
                    <c:v>CD</c:v>
                  </c:pt>
                </c:lvl>
                <c:lvl>
                  <c:pt idx="0">
                    <c:v>CATEGORY I</c:v>
                  </c:pt>
                  <c:pt idx="5">
                    <c:v>CATEGORY II</c:v>
                  </c:pt>
                  <c:pt idx="8">
                    <c:v>CATEGORY III</c:v>
                  </c:pt>
                </c:lvl>
              </c:multiLvlStrCache>
            </c:multiLvlStrRef>
          </c:cat>
          <c:val>
            <c:numRef>
              <c:f>Sheet2!$B$2:$B$14</c:f>
              <c:numCache>
                <c:formatCode>General</c:formatCode>
                <c:ptCount val="9"/>
                <c:pt idx="0">
                  <c:v>3</c:v>
                </c:pt>
                <c:pt idx="1">
                  <c:v>8</c:v>
                </c:pt>
                <c:pt idx="2">
                  <c:v>14</c:v>
                </c:pt>
                <c:pt idx="3">
                  <c:v>22</c:v>
                </c:pt>
                <c:pt idx="4">
                  <c:v>56</c:v>
                </c:pt>
                <c:pt idx="5">
                  <c:v>8</c:v>
                </c:pt>
                <c:pt idx="6">
                  <c:v>3</c:v>
                </c:pt>
                <c:pt idx="7">
                  <c:v>27</c:v>
                </c:pt>
                <c:pt idx="8">
                  <c:v>11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5034240"/>
        <c:axId val="35035776"/>
      </c:barChart>
      <c:catAx>
        <c:axId val="350342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5035776"/>
        <c:crosses val="autoZero"/>
        <c:auto val="1"/>
        <c:lblAlgn val="ctr"/>
        <c:lblOffset val="100"/>
        <c:noMultiLvlLbl val="0"/>
      </c:catAx>
      <c:valAx>
        <c:axId val="350357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50342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2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  <c14:dropZonesVisible val="1"/>
      </c14:pivotOptions>
    </c:ext>
  </c:extLst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216" y="1447800"/>
            <a:ext cx="6619244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216" y="4777380"/>
            <a:ext cx="6619244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>
                <a:solidFill>
                  <a:prstClr val="white">
                    <a:tint val="75000"/>
                    <a:alpha val="60000"/>
                  </a:prstClr>
                </a:solidFill>
              </a:rPr>
              <a:pPr/>
              <a:t>5/29/2018</a:t>
            </a:fld>
            <a:endParaRPr lang="en-US" dirty="0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00927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>
                <a:solidFill>
                  <a:prstClr val="white">
                    <a:tint val="75000"/>
                    <a:alpha val="60000"/>
                  </a:prstClr>
                </a:solidFill>
              </a:rPr>
              <a:pPr/>
              <a:t>5/29/2018</a:t>
            </a:fld>
            <a:endParaRPr lang="en-US" dirty="0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05172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217" y="2861734"/>
            <a:ext cx="6619243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216" y="4777381"/>
            <a:ext cx="6619244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>
                <a:solidFill>
                  <a:prstClr val="white">
                    <a:tint val="75000"/>
                    <a:alpha val="60000"/>
                  </a:prstClr>
                </a:solidFill>
              </a:rPr>
              <a:pPr/>
              <a:t>5/29/2018</a:t>
            </a:fld>
            <a:endParaRPr lang="en-US" dirty="0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80734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485" y="2060576"/>
            <a:ext cx="3297254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0870" y="2056092"/>
            <a:ext cx="3297256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>
                <a:solidFill>
                  <a:prstClr val="white">
                    <a:tint val="75000"/>
                    <a:alpha val="60000"/>
                  </a:prstClr>
                </a:solidFill>
              </a:rPr>
              <a:pPr/>
              <a:t>5/29/2018</a:t>
            </a:fld>
            <a:endParaRPr lang="en-US" dirty="0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47054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485" y="1905000"/>
            <a:ext cx="32972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485" y="2514600"/>
            <a:ext cx="3297254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0872" y="1905000"/>
            <a:ext cx="32972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0872" y="2514600"/>
            <a:ext cx="3297254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>
                <a:solidFill>
                  <a:prstClr val="white">
                    <a:tint val="75000"/>
                    <a:alpha val="60000"/>
                  </a:prstClr>
                </a:solidFill>
              </a:rPr>
              <a:pPr/>
              <a:t>5/29/2018</a:t>
            </a:fld>
            <a:endParaRPr lang="en-US" dirty="0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963256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>
                <a:solidFill>
                  <a:prstClr val="white">
                    <a:tint val="75000"/>
                    <a:alpha val="60000"/>
                  </a:prstClr>
                </a:solidFill>
              </a:rPr>
              <a:pPr/>
              <a:t>5/29/2018</a:t>
            </a:fld>
            <a:endParaRPr lang="en-US" dirty="0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11880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>
                <a:solidFill>
                  <a:prstClr val="white">
                    <a:tint val="75000"/>
                    <a:alpha val="60000"/>
                  </a:prstClr>
                </a:solidFill>
              </a:rPr>
              <a:pPr/>
              <a:t>5/29/2018</a:t>
            </a:fld>
            <a:endParaRPr lang="en-US" dirty="0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373434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215" y="1447800"/>
            <a:ext cx="2550798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8462" y="1447800"/>
            <a:ext cx="3896998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215" y="3129281"/>
            <a:ext cx="2550797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>
                <a:solidFill>
                  <a:prstClr val="white">
                    <a:tint val="75000"/>
                    <a:alpha val="60000"/>
                  </a:prstClr>
                </a:solidFill>
              </a:rPr>
              <a:pPr/>
              <a:t>5/29/2018</a:t>
            </a:fld>
            <a:endParaRPr lang="en-US" dirty="0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46938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430" y="1854192"/>
            <a:ext cx="3819680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2160" y="1143000"/>
            <a:ext cx="24003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216" y="3657600"/>
            <a:ext cx="3813734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>
                <a:solidFill>
                  <a:prstClr val="white">
                    <a:tint val="75000"/>
                    <a:alpha val="60000"/>
                  </a:prstClr>
                </a:solidFill>
              </a:rPr>
              <a:pPr/>
              <a:t>5/29/2018</a:t>
            </a:fld>
            <a:endParaRPr lang="en-US" dirty="0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820480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217" y="4800587"/>
            <a:ext cx="6619243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216" y="685800"/>
            <a:ext cx="6619244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217" y="5367325"/>
            <a:ext cx="6619242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>
                <a:solidFill>
                  <a:prstClr val="white">
                    <a:tint val="75000"/>
                    <a:alpha val="60000"/>
                  </a:prstClr>
                </a:solidFill>
              </a:rPr>
              <a:pPr/>
              <a:t>5/29/2018</a:t>
            </a:fld>
            <a:endParaRPr lang="en-US" dirty="0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371900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216" y="1447800"/>
            <a:ext cx="6619244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216" y="3657600"/>
            <a:ext cx="6619244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>
                <a:solidFill>
                  <a:prstClr val="white">
                    <a:tint val="75000"/>
                    <a:alpha val="60000"/>
                  </a:prstClr>
                </a:solidFill>
              </a:rPr>
              <a:pPr/>
              <a:t>5/29/2018</a:t>
            </a:fld>
            <a:endParaRPr lang="en-US" dirty="0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016592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101" y="1447800"/>
            <a:ext cx="5999486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447800" y="3771174"/>
            <a:ext cx="5459737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216" y="4350657"/>
            <a:ext cx="6619244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>
                <a:solidFill>
                  <a:prstClr val="white">
                    <a:tint val="75000"/>
                    <a:alpha val="60000"/>
                  </a:prstClr>
                </a:solidFill>
              </a:rPr>
              <a:pPr/>
              <a:t>5/29/2018</a:t>
            </a:fld>
            <a:endParaRPr lang="en-US" dirty="0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73721" y="971253"/>
            <a:ext cx="601434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defTabSz="457200"/>
            <a:r>
              <a:rPr lang="en-US" dirty="0">
                <a:solidFill>
                  <a:srgbClr val="1E5155">
                    <a:lumMod val="40000"/>
                    <a:lumOff val="60000"/>
                  </a:srgbClr>
                </a:solidFill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997868" y="2613787"/>
            <a:ext cx="601434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defTabSz="457200"/>
            <a:r>
              <a:rPr lang="en-US" dirty="0">
                <a:solidFill>
                  <a:srgbClr val="1E5155">
                    <a:lumMod val="40000"/>
                    <a:lumOff val="60000"/>
                  </a:srgbClr>
                </a:solidFill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4607927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216" y="3124201"/>
            <a:ext cx="6619245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216" y="4777381"/>
            <a:ext cx="6619244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>
                <a:solidFill>
                  <a:prstClr val="white">
                    <a:tint val="75000"/>
                    <a:alpha val="60000"/>
                  </a:prstClr>
                </a:solidFill>
              </a:rPr>
              <a:pPr/>
              <a:t>5/29/2018</a:t>
            </a:fld>
            <a:endParaRPr lang="en-US" dirty="0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720362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710" y="1981200"/>
            <a:ext cx="22101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347" y="2667000"/>
            <a:ext cx="21955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2745" y="1981200"/>
            <a:ext cx="220218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4829" y="2667000"/>
            <a:ext cx="2210096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3525" y="1981200"/>
            <a:ext cx="219908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3525" y="2667000"/>
            <a:ext cx="2199085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4607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167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>
                <a:solidFill>
                  <a:prstClr val="white">
                    <a:tint val="75000"/>
                    <a:alpha val="60000"/>
                  </a:prstClr>
                </a:solidFill>
              </a:rPr>
              <a:pPr/>
              <a:t>5/29/2018</a:t>
            </a:fld>
            <a:endParaRPr lang="en-US" dirty="0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242087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347" y="4250949"/>
            <a:ext cx="22050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347" y="2209800"/>
            <a:ext cx="220503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347" y="4827212"/>
            <a:ext cx="2205038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032" y="4250949"/>
            <a:ext cx="219789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031" y="2209800"/>
            <a:ext cx="2197894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016" y="4827211"/>
            <a:ext cx="2200805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3525" y="4250949"/>
            <a:ext cx="219908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3525" y="2209800"/>
            <a:ext cx="219908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3432" y="4827209"/>
            <a:ext cx="2201998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2794607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22167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>
                <a:solidFill>
                  <a:prstClr val="white">
                    <a:tint val="75000"/>
                    <a:alpha val="60000"/>
                  </a:prstClr>
                </a:solidFill>
              </a:rPr>
              <a:pPr/>
              <a:t>5/29/2018</a:t>
            </a:fld>
            <a:endParaRPr lang="en-US" dirty="0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862348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>
                <a:solidFill>
                  <a:prstClr val="white">
                    <a:tint val="75000"/>
                    <a:alpha val="60000"/>
                  </a:prstClr>
                </a:solidFill>
              </a:rPr>
              <a:pPr/>
              <a:t>5/29/2018</a:t>
            </a:fld>
            <a:endParaRPr lang="en-US" dirty="0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980922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8159" y="430213"/>
            <a:ext cx="131445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348" y="887414"/>
            <a:ext cx="5567362" cy="536892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>
                <a:solidFill>
                  <a:prstClr val="white">
                    <a:tint val="75000"/>
                    <a:alpha val="60000"/>
                  </a:prstClr>
                </a:solidFill>
              </a:rPr>
              <a:pPr/>
              <a:t>5/29/2018</a:t>
            </a:fld>
            <a:endParaRPr lang="en-US" dirty="0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88792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6"/>
            <a:ext cx="3027759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8"/>
            <a:ext cx="1141809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6456759" y="1676400"/>
            <a:ext cx="211455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5999560" y="0"/>
            <a:ext cx="1202540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6454408" y="6096000"/>
            <a:ext cx="745301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7828359" y="0"/>
            <a:ext cx="51435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584" y="452718"/>
            <a:ext cx="7053542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484" y="2052919"/>
            <a:ext cx="6709906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2905" y="1828801"/>
            <a:ext cx="990599" cy="2285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pPr defTabSz="457200"/>
            <a:fld id="{4AAD347D-5ACD-4C99-B74B-A9C85AD731AF}" type="datetimeFigureOut">
              <a:rPr lang="en-US" dirty="0">
                <a:solidFill>
                  <a:prstClr val="white">
                    <a:tint val="75000"/>
                    <a:alpha val="60000"/>
                  </a:prstClr>
                </a:solidFill>
              </a:rPr>
              <a:pPr defTabSz="457200"/>
              <a:t>5/29/2018</a:t>
            </a:fld>
            <a:endParaRPr lang="en-US" dirty="0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1206" y="3263398"/>
            <a:ext cx="3859795" cy="2286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pPr defTabSz="457200"/>
            <a:endParaRPr lang="en-US" dirty="0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764406" y="295730"/>
            <a:ext cx="62864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D57F1E4F-1CFF-5643-939E-02111984F565}" type="slidenum">
              <a:rPr lang="en-US" dirty="0">
                <a:solidFill>
                  <a:prstClr val="white">
                    <a:tint val="75000"/>
                  </a:prstClr>
                </a:solidFill>
              </a:rPr>
              <a:pPr defTabSz="457200"/>
              <a:t>‹#›</a:t>
            </a:fld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956104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0648" y="304800"/>
            <a:ext cx="7565152" cy="3329581"/>
          </a:xfrm>
        </p:spPr>
        <p:txBody>
          <a:bodyPr/>
          <a:lstStyle/>
          <a:p>
            <a:r>
              <a:rPr lang="en-US" sz="4000" b="1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Procurement </a:t>
            </a:r>
            <a:r>
              <a:rPr lang="en-US" sz="40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Plan of OPEX Items for a Hospital Upgrading  from 50 to 80  </a:t>
            </a:r>
            <a:r>
              <a:rPr lang="en-US" sz="4000" b="1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Bed </a:t>
            </a:r>
            <a:endParaRPr lang="en-GB" sz="4000" dirty="0">
              <a:solidFill>
                <a:schemeClr val="accent4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sz="2400" b="1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LT COL TUSHAR SRIVASTAVA</a:t>
            </a:r>
            <a:endParaRPr lang="en-GB" sz="2400" b="1" dirty="0">
              <a:solidFill>
                <a:schemeClr val="accent4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3763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4584" y="452718"/>
            <a:ext cx="8507016" cy="1400530"/>
          </a:xfrm>
        </p:spPr>
        <p:txBody>
          <a:bodyPr/>
          <a:lstStyle/>
          <a:p>
            <a:r>
              <a:rPr lang="en-US" sz="36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Inventory </a:t>
            </a:r>
            <a:r>
              <a:rPr lang="en-US" sz="3600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Categorisation</a:t>
            </a:r>
            <a:r>
              <a:rPr lang="en-US" sz="36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Technique</a:t>
            </a:r>
            <a:endParaRPr lang="en-IN" sz="3600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1"/>
            <a:ext cx="8610600" cy="4648200"/>
          </a:xfrm>
        </p:spPr>
        <p:txBody>
          <a:bodyPr/>
          <a:lstStyle/>
          <a:p>
            <a:pPr marL="0" indent="0">
              <a:buNone/>
            </a:pPr>
            <a:r>
              <a:rPr lang="en-IN" b="1" u="sng" dirty="0"/>
              <a:t>ABC </a:t>
            </a:r>
            <a:r>
              <a:rPr lang="en-IN" b="1" u="sng" dirty="0" smtClean="0"/>
              <a:t>Analysis-</a:t>
            </a:r>
            <a:r>
              <a:rPr lang="en-IN" b="1" dirty="0" smtClean="0"/>
              <a:t> </a:t>
            </a:r>
            <a:r>
              <a:rPr lang="en-IN" dirty="0"/>
              <a:t>It is an inventory categorization technique </a:t>
            </a:r>
            <a:r>
              <a:rPr lang="en-US" dirty="0" smtClean="0"/>
              <a:t>totally based on cost of items. </a:t>
            </a:r>
          </a:p>
          <a:p>
            <a:pPr marL="0" indent="0">
              <a:buNone/>
            </a:pPr>
            <a:r>
              <a:rPr lang="en-IN" dirty="0"/>
              <a:t>Selective Inventory </a:t>
            </a:r>
            <a:r>
              <a:rPr lang="en-IN" dirty="0" smtClean="0"/>
              <a:t>Control Policies </a:t>
            </a:r>
            <a:r>
              <a:rPr lang="en-IN" dirty="0"/>
              <a:t>based on ABC </a:t>
            </a:r>
            <a:r>
              <a:rPr lang="en-IN" dirty="0" smtClean="0"/>
              <a:t>category </a:t>
            </a:r>
            <a:r>
              <a:rPr lang="en-IN" dirty="0"/>
              <a:t>is utilized under following conditions:-</a:t>
            </a:r>
            <a:r>
              <a:rPr lang="en-US" dirty="0" smtClean="0"/>
              <a:t>. </a:t>
            </a:r>
          </a:p>
          <a:p>
            <a:pPr lvl="0" fontAlgn="base"/>
            <a:r>
              <a:rPr lang="en-IN" b="1" dirty="0"/>
              <a:t>A Items: </a:t>
            </a:r>
            <a:r>
              <a:rPr lang="en-IN" b="1" dirty="0" smtClean="0"/>
              <a:t> </a:t>
            </a:r>
            <a:r>
              <a:rPr lang="en-IN" dirty="0" smtClean="0"/>
              <a:t>Very </a:t>
            </a:r>
            <a:r>
              <a:rPr lang="en-IN" dirty="0"/>
              <a:t>tight control and accurate records</a:t>
            </a:r>
          </a:p>
          <a:p>
            <a:pPr lvl="0" fontAlgn="base"/>
            <a:r>
              <a:rPr lang="en-IN" b="1" dirty="0"/>
              <a:t>B Items: </a:t>
            </a:r>
            <a:r>
              <a:rPr lang="en-IN" b="1" dirty="0" smtClean="0"/>
              <a:t>  </a:t>
            </a:r>
            <a:r>
              <a:rPr lang="en-IN" dirty="0" smtClean="0"/>
              <a:t>Less </a:t>
            </a:r>
            <a:r>
              <a:rPr lang="en-IN" dirty="0"/>
              <a:t>tightly controlled and good records</a:t>
            </a:r>
          </a:p>
          <a:p>
            <a:pPr lvl="0" fontAlgn="base"/>
            <a:r>
              <a:rPr lang="en-IN" b="1" dirty="0"/>
              <a:t>C Items: </a:t>
            </a:r>
            <a:r>
              <a:rPr lang="en-IN" b="1" dirty="0" smtClean="0"/>
              <a:t> </a:t>
            </a:r>
            <a:r>
              <a:rPr lang="en-IN" dirty="0" smtClean="0"/>
              <a:t>Simplest </a:t>
            </a:r>
            <a:r>
              <a:rPr lang="en-IN" dirty="0"/>
              <a:t>controls possible and minimal </a:t>
            </a:r>
            <a:r>
              <a:rPr lang="en-IN" dirty="0" smtClean="0"/>
              <a:t>records</a:t>
            </a:r>
          </a:p>
          <a:p>
            <a:pPr marL="0" indent="0" fontAlgn="base">
              <a:buNone/>
            </a:pPr>
            <a:r>
              <a:rPr lang="en-IN" b="1" u="sng" dirty="0" smtClean="0"/>
              <a:t>Pareto’s Law</a:t>
            </a:r>
            <a:endParaRPr lang="en-IN" dirty="0"/>
          </a:p>
          <a:p>
            <a:pPr lvl="1" fontAlgn="base">
              <a:buFont typeface="Wingdings" pitchFamily="2" charset="2"/>
              <a:buChar char="Ø"/>
            </a:pPr>
            <a:r>
              <a:rPr lang="en-US" dirty="0" smtClean="0"/>
              <a:t>	10% of Items 70% of cost</a:t>
            </a:r>
          </a:p>
          <a:p>
            <a:pPr lvl="1" fontAlgn="base">
              <a:buFont typeface="Wingdings" pitchFamily="2" charset="2"/>
              <a:buChar char="Ø"/>
            </a:pPr>
            <a:r>
              <a:rPr lang="en-US" dirty="0" smtClean="0"/>
              <a:t>	20</a:t>
            </a:r>
            <a:r>
              <a:rPr lang="en-US" dirty="0"/>
              <a:t>% of Items </a:t>
            </a:r>
            <a:r>
              <a:rPr lang="en-US" dirty="0" smtClean="0"/>
              <a:t>20</a:t>
            </a:r>
            <a:r>
              <a:rPr lang="en-US" dirty="0"/>
              <a:t>% of cost</a:t>
            </a:r>
          </a:p>
          <a:p>
            <a:pPr lvl="1" fontAlgn="base">
              <a:buFont typeface="Wingdings" pitchFamily="2" charset="2"/>
              <a:buChar char="Ø"/>
            </a:pPr>
            <a:r>
              <a:rPr lang="en-US" dirty="0" smtClean="0"/>
              <a:t>	70</a:t>
            </a:r>
            <a:r>
              <a:rPr lang="en-US" dirty="0"/>
              <a:t>% of Items </a:t>
            </a:r>
            <a:r>
              <a:rPr lang="en-US" dirty="0" smtClean="0"/>
              <a:t>10</a:t>
            </a:r>
            <a:r>
              <a:rPr lang="en-US" dirty="0"/>
              <a:t>% of cost</a:t>
            </a:r>
          </a:p>
          <a:p>
            <a:pPr marL="0" indent="0" fontAlgn="base">
              <a:buNone/>
            </a:pPr>
            <a:endParaRPr lang="en-US" dirty="0"/>
          </a:p>
          <a:p>
            <a:pPr marL="0" lvl="0" indent="0" fontAlgn="base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558846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4584" y="228600"/>
            <a:ext cx="7053542" cy="1400530"/>
          </a:xfrm>
        </p:spPr>
        <p:txBody>
          <a:bodyPr/>
          <a:lstStyle/>
          <a:p>
            <a:r>
              <a:rPr lang="en-GB" sz="36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Study Findings</a:t>
            </a:r>
            <a:br>
              <a:rPr lang="en-GB" sz="36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36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				</a:t>
            </a:r>
            <a:r>
              <a:rPr lang="en-GB" sz="2000" b="1" u="sng" dirty="0" smtClean="0">
                <a:solidFill>
                  <a:schemeClr val="accent4">
                    <a:lumMod val="60000"/>
                    <a:lumOff val="40000"/>
                  </a:schemeClr>
                </a:solidFill>
                <a:cs typeface="Times New Roman" panose="02020603050405020304" pitchFamily="18" charset="0"/>
              </a:rPr>
              <a:t>Phase I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28555617"/>
              </p:ext>
            </p:extLst>
          </p:nvPr>
        </p:nvGraphicFramePr>
        <p:xfrm>
          <a:off x="1143000" y="1612390"/>
          <a:ext cx="6781800" cy="207024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47800"/>
                <a:gridCol w="1121115"/>
                <a:gridCol w="1212384"/>
                <a:gridCol w="1705748"/>
                <a:gridCol w="1294753"/>
              </a:tblGrid>
              <a:tr h="36881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 dirty="0">
                          <a:effectLst/>
                        </a:rPr>
                        <a:t>Category</a:t>
                      </a:r>
                      <a:endParaRPr lang="en-IN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9525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</a:rPr>
                        <a:t>No. of items</a:t>
                      </a:r>
                      <a:endParaRPr lang="en-IN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9525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</a:rPr>
                        <a:t>% of items</a:t>
                      </a:r>
                      <a:endParaRPr lang="en-IN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9525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</a:rPr>
                        <a:t>Value</a:t>
                      </a:r>
                      <a:endParaRPr lang="en-IN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9525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</a:rPr>
                        <a:t>% Value</a:t>
                      </a:r>
                      <a:endParaRPr lang="en-IN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9525" anchor="b"/>
                </a:tc>
              </a:tr>
              <a:tr h="4678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</a:rPr>
                        <a:t>A</a:t>
                      </a:r>
                      <a:endParaRPr lang="en-IN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9525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</a:rPr>
                        <a:t>25</a:t>
                      </a:r>
                      <a:endParaRPr lang="en-IN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9525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</a:rPr>
                        <a:t>16.44</a:t>
                      </a:r>
                      <a:endParaRPr lang="en-IN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9525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</a:rPr>
                        <a:t>1451380</a:t>
                      </a:r>
                      <a:endParaRPr lang="en-IN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9525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</a:rPr>
                        <a:t>62.18</a:t>
                      </a:r>
                      <a:endParaRPr lang="en-IN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9525" anchor="b"/>
                </a:tc>
              </a:tr>
              <a:tr h="41451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B</a:t>
                      </a:r>
                      <a:endParaRPr lang="en-IN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9525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</a:rPr>
                        <a:t>35</a:t>
                      </a:r>
                      <a:endParaRPr lang="en-IN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9525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</a:rPr>
                        <a:t>23.02</a:t>
                      </a:r>
                      <a:endParaRPr lang="en-IN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9525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</a:rPr>
                        <a:t>651927</a:t>
                      </a:r>
                      <a:endParaRPr lang="en-IN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9525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 dirty="0">
                          <a:effectLst/>
                        </a:rPr>
                        <a:t>27.94</a:t>
                      </a:r>
                      <a:endParaRPr lang="en-IN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9525" anchor="b"/>
                </a:tc>
              </a:tr>
              <a:tr h="4678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 dirty="0">
                          <a:effectLst/>
                        </a:rPr>
                        <a:t>C</a:t>
                      </a:r>
                      <a:endParaRPr lang="en-IN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9525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</a:rPr>
                        <a:t>92</a:t>
                      </a:r>
                      <a:endParaRPr lang="en-IN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9525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</a:rPr>
                        <a:t>60.52</a:t>
                      </a:r>
                      <a:endParaRPr lang="en-IN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9525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</a:rPr>
                        <a:t>230842</a:t>
                      </a:r>
                      <a:endParaRPr lang="en-IN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9525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 dirty="0">
                          <a:effectLst/>
                        </a:rPr>
                        <a:t>9.88</a:t>
                      </a:r>
                      <a:endParaRPr lang="en-IN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9525" anchor="b"/>
                </a:tc>
              </a:tr>
            </a:tbl>
          </a:graphicData>
        </a:graphic>
      </p:graphicFrame>
      <p:graphicFrame>
        <p:nvGraphicFramePr>
          <p:cNvPr id="7" name="Chart 6"/>
          <p:cNvGraphicFramePr/>
          <p:nvPr>
            <p:extLst>
              <p:ext uri="{D42A27DB-BD31-4B8C-83A1-F6EECF244321}">
                <p14:modId xmlns:p14="http://schemas.microsoft.com/office/powerpoint/2010/main" val="367048836"/>
              </p:ext>
            </p:extLst>
          </p:nvPr>
        </p:nvGraphicFramePr>
        <p:xfrm>
          <a:off x="1219201" y="3886200"/>
          <a:ext cx="67818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57146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4584" y="452718"/>
            <a:ext cx="8507016" cy="1400530"/>
          </a:xfrm>
        </p:spPr>
        <p:txBody>
          <a:bodyPr/>
          <a:lstStyle/>
          <a:p>
            <a:r>
              <a:rPr lang="en-US" sz="36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Inventory </a:t>
            </a:r>
            <a:r>
              <a:rPr lang="en-US" sz="3600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Categorisation</a:t>
            </a:r>
            <a:r>
              <a:rPr lang="en-US" sz="36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Technique</a:t>
            </a:r>
            <a:endParaRPr lang="en-IN" sz="3600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1"/>
            <a:ext cx="8610600" cy="4648200"/>
          </a:xfrm>
        </p:spPr>
        <p:txBody>
          <a:bodyPr>
            <a:normAutofit/>
          </a:bodyPr>
          <a:lstStyle/>
          <a:p>
            <a:r>
              <a:rPr lang="en-US" b="1" u="sng" dirty="0"/>
              <a:t>VED Analysis</a:t>
            </a:r>
            <a:r>
              <a:rPr lang="en-US" dirty="0"/>
              <a:t> attempts to classify the items used into three broad categories, namely Vital, Essential, and Desirable. The analysis classifies items on the basis of their criticality requirement for the Hospital.</a:t>
            </a:r>
            <a:endParaRPr lang="en-IN" dirty="0"/>
          </a:p>
          <a:p>
            <a:pPr lvl="0"/>
            <a:r>
              <a:rPr lang="en-US" b="1" u="sng" dirty="0" smtClean="0"/>
              <a:t>Vital</a:t>
            </a:r>
            <a:r>
              <a:rPr lang="en-US" b="1" u="sng" dirty="0"/>
              <a:t>:</a:t>
            </a:r>
            <a:r>
              <a:rPr lang="en-US" dirty="0"/>
              <a:t> Vital category items are those items without which the </a:t>
            </a:r>
            <a:r>
              <a:rPr lang="en-US" dirty="0" smtClean="0"/>
              <a:t>activity </a:t>
            </a:r>
            <a:r>
              <a:rPr lang="en-US" dirty="0"/>
              <a:t>of the </a:t>
            </a:r>
            <a:r>
              <a:rPr lang="en-US" dirty="0" smtClean="0"/>
              <a:t>hospital, </a:t>
            </a:r>
            <a:r>
              <a:rPr lang="en-US" dirty="0"/>
              <a:t>would come to a halt, or at least be drastically affected.</a:t>
            </a:r>
            <a:endParaRPr lang="en-IN" dirty="0"/>
          </a:p>
          <a:p>
            <a:pPr lvl="0"/>
            <a:r>
              <a:rPr lang="en-US" b="1" u="sng" dirty="0"/>
              <a:t>Essential:</a:t>
            </a:r>
            <a:r>
              <a:rPr lang="en-US" dirty="0"/>
              <a:t> Essential items are those items whose stock – out cost is very </a:t>
            </a:r>
            <a:r>
              <a:rPr lang="en-US" dirty="0" smtClean="0"/>
              <a:t>high and would cause major disruption.</a:t>
            </a:r>
            <a:endParaRPr lang="en-IN" dirty="0"/>
          </a:p>
          <a:p>
            <a:pPr lvl="0"/>
            <a:r>
              <a:rPr lang="en-US" b="1" u="sng" dirty="0"/>
              <a:t>Desirable:</a:t>
            </a:r>
            <a:r>
              <a:rPr lang="en-US" dirty="0"/>
              <a:t> Desirable items are those items whose stock-out or shortage causes only a minor disruption for a short duration in the production schedule. The cost incurred is very nominal.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160691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4584" y="228600"/>
            <a:ext cx="7053542" cy="1400530"/>
          </a:xfrm>
        </p:spPr>
        <p:txBody>
          <a:bodyPr/>
          <a:lstStyle/>
          <a:p>
            <a:r>
              <a:rPr lang="en-GB" sz="36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Study Findings</a:t>
            </a:r>
            <a:br>
              <a:rPr lang="en-GB" sz="36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36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				</a:t>
            </a:r>
            <a:r>
              <a:rPr lang="en-GB" sz="2000" b="1" u="sng" dirty="0" smtClean="0">
                <a:solidFill>
                  <a:schemeClr val="accent4">
                    <a:lumMod val="60000"/>
                    <a:lumOff val="40000"/>
                  </a:schemeClr>
                </a:solidFill>
                <a:cs typeface="Times New Roman" panose="02020603050405020304" pitchFamily="18" charset="0"/>
              </a:rPr>
              <a:t>Phase II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3704254"/>
              </p:ext>
            </p:extLst>
          </p:nvPr>
        </p:nvGraphicFramePr>
        <p:xfrm>
          <a:off x="1295399" y="1447800"/>
          <a:ext cx="6553200" cy="213359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24001"/>
                <a:gridCol w="1143000"/>
                <a:gridCol w="1143000"/>
                <a:gridCol w="1371600"/>
                <a:gridCol w="1371599"/>
              </a:tblGrid>
              <a:tr h="82999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+mj-lt"/>
                        </a:rPr>
                        <a:t>Category</a:t>
                      </a:r>
                      <a:endParaRPr lang="en-IN" sz="20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9525" marB="9525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+mj-lt"/>
                        </a:rPr>
                        <a:t>No. of items</a:t>
                      </a:r>
                      <a:endParaRPr lang="en-IN" sz="20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9525" marB="9525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+mj-lt"/>
                        </a:rPr>
                        <a:t>% of items</a:t>
                      </a:r>
                      <a:endParaRPr lang="en-IN" sz="20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9525" marB="9525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+mj-lt"/>
                        </a:rPr>
                        <a:t>Value</a:t>
                      </a:r>
                      <a:endParaRPr lang="en-IN" sz="20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9525" marB="9525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+mj-lt"/>
                        </a:rPr>
                        <a:t>% Value</a:t>
                      </a:r>
                      <a:endParaRPr lang="en-IN" sz="20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9525" marB="9525" anchor="b"/>
                </a:tc>
              </a:tr>
              <a:tr h="43453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+mj-lt"/>
                        </a:rPr>
                        <a:t>V</a:t>
                      </a:r>
                      <a:endParaRPr lang="en-IN" sz="20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9525" marB="9525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+mj-lt"/>
                        </a:rPr>
                        <a:t>94</a:t>
                      </a:r>
                      <a:endParaRPr lang="en-IN" sz="20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9525" marB="9525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+mj-lt"/>
                        </a:rPr>
                        <a:t>61.8</a:t>
                      </a:r>
                      <a:endParaRPr lang="en-IN" sz="20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9525" marB="9525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+mj-lt"/>
                        </a:rPr>
                        <a:t>1465614</a:t>
                      </a:r>
                      <a:endParaRPr lang="en-IN" sz="20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9525" marB="9525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+mj-lt"/>
                        </a:rPr>
                        <a:t>62.97</a:t>
                      </a:r>
                      <a:endParaRPr lang="en-IN" sz="20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9525" marB="9525" anchor="b"/>
                </a:tc>
              </a:tr>
              <a:tr h="43453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+mj-lt"/>
                        </a:rPr>
                        <a:t>E</a:t>
                      </a:r>
                      <a:endParaRPr lang="en-IN" sz="20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9525" marB="9525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+mj-lt"/>
                        </a:rPr>
                        <a:t>36</a:t>
                      </a:r>
                      <a:endParaRPr lang="en-IN" sz="20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9525" marB="9525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+mj-lt"/>
                        </a:rPr>
                        <a:t>23.68</a:t>
                      </a:r>
                      <a:endParaRPr lang="en-IN" sz="20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9525" marB="9525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+mj-lt"/>
                        </a:rPr>
                        <a:t>553125</a:t>
                      </a:r>
                      <a:endParaRPr lang="en-IN" sz="20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9525" marB="9525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+mj-lt"/>
                        </a:rPr>
                        <a:t>23.69</a:t>
                      </a:r>
                      <a:endParaRPr lang="en-IN" sz="20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9525" marB="9525" anchor="b"/>
                </a:tc>
              </a:tr>
              <a:tr h="43453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+mj-lt"/>
                        </a:rPr>
                        <a:t>D</a:t>
                      </a:r>
                      <a:endParaRPr lang="en-IN" sz="20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9525" marB="9525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+mj-lt"/>
                        </a:rPr>
                        <a:t>22</a:t>
                      </a:r>
                      <a:endParaRPr lang="en-IN" sz="20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9525" marB="9525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+mj-lt"/>
                        </a:rPr>
                        <a:t>14.47</a:t>
                      </a:r>
                      <a:endParaRPr lang="en-IN" sz="20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9525" marB="9525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+mj-lt"/>
                        </a:rPr>
                        <a:t>315410</a:t>
                      </a:r>
                      <a:endParaRPr lang="en-IN" sz="20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9525" marB="9525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+mj-lt"/>
                        </a:rPr>
                        <a:t>13.34</a:t>
                      </a:r>
                      <a:endParaRPr lang="en-IN" sz="20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9525" marB="9525" anchor="b"/>
                </a:tc>
              </a:tr>
            </a:tbl>
          </a:graphicData>
        </a:graphic>
      </p:graphicFrame>
      <p:graphicFrame>
        <p:nvGraphicFramePr>
          <p:cNvPr id="9" name="Chart 8"/>
          <p:cNvGraphicFramePr/>
          <p:nvPr>
            <p:extLst>
              <p:ext uri="{D42A27DB-BD31-4B8C-83A1-F6EECF244321}">
                <p14:modId xmlns:p14="http://schemas.microsoft.com/office/powerpoint/2010/main" val="643442269"/>
              </p:ext>
            </p:extLst>
          </p:nvPr>
        </p:nvGraphicFramePr>
        <p:xfrm>
          <a:off x="1981200" y="3810000"/>
          <a:ext cx="5181600" cy="304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17005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4584" y="452718"/>
            <a:ext cx="8507016" cy="1400530"/>
          </a:xfrm>
        </p:spPr>
        <p:txBody>
          <a:bodyPr/>
          <a:lstStyle/>
          <a:p>
            <a:r>
              <a:rPr lang="en-US" sz="36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Inventory </a:t>
            </a:r>
            <a:r>
              <a:rPr lang="en-US" sz="3600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Categorisation</a:t>
            </a:r>
            <a:r>
              <a:rPr lang="en-US" sz="36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Technique</a:t>
            </a:r>
            <a:endParaRPr lang="en-IN" sz="3600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1"/>
            <a:ext cx="8610600" cy="4648200"/>
          </a:xfrm>
        </p:spPr>
        <p:txBody>
          <a:bodyPr>
            <a:normAutofit/>
          </a:bodyPr>
          <a:lstStyle/>
          <a:p>
            <a:pPr algn="just">
              <a:lnSpc>
                <a:spcPct val="115000"/>
              </a:lnSpc>
              <a:spcBef>
                <a:spcPts val="1020"/>
              </a:spcBef>
              <a:spcAft>
                <a:spcPts val="1020"/>
              </a:spcAft>
            </a:pPr>
            <a:r>
              <a:rPr lang="en-US" b="1" u="sng" dirty="0">
                <a:ea typeface="Times New Roman"/>
                <a:cs typeface="Times New Roman"/>
              </a:rPr>
              <a:t>ABC-VED matrix: </a:t>
            </a:r>
            <a:r>
              <a:rPr lang="en-US" dirty="0">
                <a:ea typeface="Times New Roman"/>
                <a:cs typeface="Times New Roman"/>
              </a:rPr>
              <a:t>The ABC-VED matrix was formulated by cross tabulating the ABC and VED analysis. From the resultant combination three categories were classified (categories I, II and III). </a:t>
            </a:r>
            <a:endParaRPr lang="en-US" dirty="0" smtClean="0">
              <a:ea typeface="Times New Roman"/>
              <a:cs typeface="Times New Roman"/>
            </a:endParaRPr>
          </a:p>
          <a:p>
            <a:pPr algn="just">
              <a:lnSpc>
                <a:spcPct val="115000"/>
              </a:lnSpc>
              <a:spcBef>
                <a:spcPts val="1020"/>
              </a:spcBef>
              <a:spcAft>
                <a:spcPts val="1020"/>
              </a:spcAft>
            </a:pPr>
            <a:r>
              <a:rPr lang="en-US" b="1" u="sng" dirty="0" smtClean="0">
                <a:ea typeface="Times New Roman"/>
                <a:cs typeface="Times New Roman"/>
              </a:rPr>
              <a:t>Category I:</a:t>
            </a:r>
            <a:r>
              <a:rPr lang="en-US" dirty="0" smtClean="0">
                <a:ea typeface="Times New Roman"/>
                <a:cs typeface="Times New Roman"/>
              </a:rPr>
              <a:t> It was </a:t>
            </a:r>
            <a:r>
              <a:rPr lang="en-US" dirty="0">
                <a:ea typeface="Times New Roman"/>
                <a:cs typeface="Times New Roman"/>
              </a:rPr>
              <a:t>constituted by </a:t>
            </a:r>
            <a:r>
              <a:rPr lang="en-US" dirty="0" smtClean="0">
                <a:ea typeface="Times New Roman"/>
                <a:cs typeface="Times New Roman"/>
              </a:rPr>
              <a:t>items </a:t>
            </a:r>
            <a:r>
              <a:rPr lang="en-US" dirty="0">
                <a:ea typeface="Times New Roman"/>
                <a:cs typeface="Times New Roman"/>
              </a:rPr>
              <a:t>belonging to AV, AE, AD, BV and CV sub-categories. </a:t>
            </a:r>
            <a:endParaRPr lang="en-US" dirty="0" smtClean="0">
              <a:ea typeface="Times New Roman"/>
              <a:cs typeface="Times New Roman"/>
            </a:endParaRPr>
          </a:p>
          <a:p>
            <a:pPr algn="just">
              <a:lnSpc>
                <a:spcPct val="115000"/>
              </a:lnSpc>
              <a:spcBef>
                <a:spcPts val="1020"/>
              </a:spcBef>
              <a:spcAft>
                <a:spcPts val="1020"/>
              </a:spcAft>
            </a:pPr>
            <a:r>
              <a:rPr lang="en-US" b="1" u="sng" dirty="0" smtClean="0">
                <a:ea typeface="Times New Roman"/>
                <a:cs typeface="Times New Roman"/>
              </a:rPr>
              <a:t>Category </a:t>
            </a:r>
            <a:r>
              <a:rPr lang="en-US" b="1" u="sng" dirty="0">
                <a:ea typeface="Times New Roman"/>
                <a:cs typeface="Times New Roman"/>
              </a:rPr>
              <a:t>II </a:t>
            </a:r>
            <a:r>
              <a:rPr lang="en-US" b="1" u="sng" dirty="0" smtClean="0">
                <a:ea typeface="Times New Roman"/>
                <a:cs typeface="Times New Roman"/>
              </a:rPr>
              <a:t>: </a:t>
            </a:r>
            <a:r>
              <a:rPr lang="en-US" dirty="0">
                <a:ea typeface="Times New Roman"/>
                <a:cs typeface="Times New Roman"/>
              </a:rPr>
              <a:t> </a:t>
            </a:r>
            <a:r>
              <a:rPr lang="en-US" dirty="0" smtClean="0">
                <a:ea typeface="Times New Roman"/>
                <a:cs typeface="Times New Roman"/>
              </a:rPr>
              <a:t>Constituted he </a:t>
            </a:r>
            <a:r>
              <a:rPr lang="en-US" dirty="0">
                <a:ea typeface="Times New Roman"/>
                <a:cs typeface="Times New Roman"/>
              </a:rPr>
              <a:t>BE, CE and BD sub-categories </a:t>
            </a:r>
            <a:r>
              <a:rPr lang="en-US" dirty="0" smtClean="0">
                <a:ea typeface="Times New Roman"/>
                <a:cs typeface="Times New Roman"/>
              </a:rPr>
              <a:t>.</a:t>
            </a:r>
          </a:p>
          <a:p>
            <a:pPr algn="just">
              <a:lnSpc>
                <a:spcPct val="115000"/>
              </a:lnSpc>
              <a:spcBef>
                <a:spcPts val="1020"/>
              </a:spcBef>
              <a:spcAft>
                <a:spcPts val="1020"/>
              </a:spcAft>
            </a:pPr>
            <a:r>
              <a:rPr lang="en-US" b="1" u="sng" dirty="0" smtClean="0">
                <a:ea typeface="Times New Roman"/>
                <a:cs typeface="Times New Roman"/>
              </a:rPr>
              <a:t>Category III</a:t>
            </a:r>
            <a:r>
              <a:rPr lang="en-US" dirty="0" smtClean="0">
                <a:ea typeface="Times New Roman"/>
                <a:cs typeface="Times New Roman"/>
              </a:rPr>
              <a:t>: The </a:t>
            </a:r>
            <a:r>
              <a:rPr lang="en-US" dirty="0">
                <a:ea typeface="Times New Roman"/>
                <a:cs typeface="Times New Roman"/>
              </a:rPr>
              <a:t>remaining drugs in the CD sub </a:t>
            </a:r>
            <a:r>
              <a:rPr lang="en-US" dirty="0" smtClean="0">
                <a:ea typeface="Times New Roman"/>
                <a:cs typeface="Times New Roman"/>
              </a:rPr>
              <a:t>category</a:t>
            </a:r>
            <a:r>
              <a:rPr lang="en-US" dirty="0" smtClean="0"/>
              <a:t>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507847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473299" y="152400"/>
            <a:ext cx="2298879" cy="4378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r>
              <a:rPr lang="en-GB" sz="2000" b="1" u="sng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Phase I</a:t>
            </a:r>
            <a:endParaRPr lang="en-GB" sz="3200" b="1" u="sng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31688157"/>
              </p:ext>
            </p:extLst>
          </p:nvPr>
        </p:nvGraphicFramePr>
        <p:xfrm>
          <a:off x="228600" y="685800"/>
          <a:ext cx="8610601" cy="2667867"/>
        </p:xfrm>
        <a:graphic>
          <a:graphicData uri="http://schemas.openxmlformats.org/drawingml/2006/table">
            <a:tbl>
              <a:tblPr firstRow="1" firstCol="1" bandRow="1"/>
              <a:tblGrid>
                <a:gridCol w="823697"/>
                <a:gridCol w="572896"/>
                <a:gridCol w="728358"/>
                <a:gridCol w="728358"/>
                <a:gridCol w="596944"/>
                <a:gridCol w="572896"/>
                <a:gridCol w="705167"/>
                <a:gridCol w="705167"/>
                <a:gridCol w="596944"/>
                <a:gridCol w="572896"/>
                <a:gridCol w="705167"/>
                <a:gridCol w="705167"/>
                <a:gridCol w="596944"/>
              </a:tblGrid>
              <a:tr h="373324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Category</a:t>
                      </a:r>
                      <a:endParaRPr lang="en-IN" sz="14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V</a:t>
                      </a:r>
                      <a:endParaRPr lang="en-IN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952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E</a:t>
                      </a:r>
                      <a:endParaRPr lang="en-IN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952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D</a:t>
                      </a:r>
                      <a:endParaRPr lang="en-IN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952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</a:tr>
              <a:tr h="729637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No. of items</a:t>
                      </a:r>
                      <a:endParaRPr lang="en-IN" sz="1400" b="1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952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% of items</a:t>
                      </a:r>
                      <a:endParaRPr lang="en-IN" sz="1400" b="1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952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Value </a:t>
                      </a:r>
                      <a:endParaRPr lang="en-IN" sz="1400" b="1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952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% Value</a:t>
                      </a:r>
                      <a:endParaRPr lang="en-IN" sz="1400" b="1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952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No. of items</a:t>
                      </a:r>
                      <a:endParaRPr lang="en-IN" sz="14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952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% of items</a:t>
                      </a:r>
                      <a:endParaRPr lang="en-IN" sz="1400" b="1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952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Value </a:t>
                      </a:r>
                      <a:endParaRPr lang="en-IN" sz="1400" b="1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952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% Value</a:t>
                      </a:r>
                      <a:endParaRPr lang="en-IN" sz="1400" b="1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952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No. of items</a:t>
                      </a:r>
                      <a:endParaRPr lang="en-IN" sz="1400" b="1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952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% of items</a:t>
                      </a:r>
                      <a:endParaRPr lang="en-IN" sz="1400" b="1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952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Value </a:t>
                      </a:r>
                      <a:endParaRPr lang="en-IN" sz="1400" b="1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952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% Value</a:t>
                      </a:r>
                      <a:endParaRPr lang="en-IN" sz="14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952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</a:tr>
              <a:tr h="64011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endParaRPr lang="en-IN" sz="1400" b="1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952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14</a:t>
                      </a:r>
                      <a:endParaRPr lang="en-IN" sz="14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952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9.21</a:t>
                      </a:r>
                      <a:endParaRPr lang="en-IN" sz="14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952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950300</a:t>
                      </a:r>
                      <a:endParaRPr lang="en-IN" sz="14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952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40.47</a:t>
                      </a:r>
                      <a:endParaRPr lang="en-IN" sz="14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952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en-IN" sz="14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952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5.26</a:t>
                      </a:r>
                      <a:endParaRPr lang="en-IN" sz="14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952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424205</a:t>
                      </a:r>
                      <a:endParaRPr lang="en-IN" sz="14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952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18.17</a:t>
                      </a:r>
                      <a:endParaRPr lang="en-IN" sz="14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952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en-IN" sz="14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952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1.97</a:t>
                      </a:r>
                      <a:endParaRPr lang="en-IN" sz="14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952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76875</a:t>
                      </a:r>
                      <a:endParaRPr lang="en-IN" sz="14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952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3.29</a:t>
                      </a:r>
                      <a:endParaRPr lang="en-IN" sz="14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952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596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B</a:t>
                      </a:r>
                      <a:endParaRPr lang="en-IN" sz="1400" b="1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952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22</a:t>
                      </a:r>
                      <a:endParaRPr lang="en-IN" sz="14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952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14.47</a:t>
                      </a:r>
                      <a:endParaRPr lang="en-IN" sz="14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952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404037</a:t>
                      </a:r>
                      <a:endParaRPr lang="en-IN" sz="14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952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17.30</a:t>
                      </a:r>
                      <a:endParaRPr lang="en-IN" sz="14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952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en-IN" sz="14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952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1.97</a:t>
                      </a:r>
                      <a:endParaRPr lang="en-IN" sz="14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952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49500</a:t>
                      </a:r>
                      <a:endParaRPr lang="en-IN" sz="14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952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2.12</a:t>
                      </a:r>
                      <a:endParaRPr lang="en-IN" sz="14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952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en-IN" sz="14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952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5.26</a:t>
                      </a:r>
                      <a:endParaRPr lang="en-IN" sz="14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952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198390</a:t>
                      </a:r>
                      <a:endParaRPr lang="en-IN" sz="1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952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8.49</a:t>
                      </a:r>
                      <a:endParaRPr lang="en-IN" sz="1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952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332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</a:t>
                      </a:r>
                      <a:endParaRPr lang="en-IN" sz="14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952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56</a:t>
                      </a:r>
                      <a:endParaRPr lang="en-IN" sz="14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952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36.84</a:t>
                      </a:r>
                      <a:endParaRPr lang="en-IN" sz="14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952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75337</a:t>
                      </a:r>
                      <a:endParaRPr lang="en-IN" sz="14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952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3.22</a:t>
                      </a:r>
                      <a:endParaRPr lang="en-IN" sz="14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952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27</a:t>
                      </a:r>
                      <a:endParaRPr lang="en-IN" sz="14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952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17.76</a:t>
                      </a:r>
                      <a:endParaRPr lang="en-IN" sz="14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952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115360</a:t>
                      </a:r>
                      <a:endParaRPr lang="en-IN" sz="14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952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4.94</a:t>
                      </a:r>
                      <a:endParaRPr lang="en-IN" sz="14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952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en-IN" sz="14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952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7.24</a:t>
                      </a:r>
                      <a:endParaRPr lang="en-IN" sz="14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952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40145</a:t>
                      </a:r>
                      <a:endParaRPr lang="en-IN" sz="14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952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1.71</a:t>
                      </a:r>
                      <a:endParaRPr lang="en-IN" sz="1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952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1295400" y="3505200"/>
            <a:ext cx="9989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457200"/>
            <a:r>
              <a:rPr lang="en-GB" b="1" u="sng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Phase </a:t>
            </a:r>
            <a:r>
              <a:rPr lang="en-GB" b="1" u="sng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</a:t>
            </a:r>
            <a:endParaRPr lang="en-GB" sz="2800" b="1" u="sng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8805551"/>
              </p:ext>
            </p:extLst>
          </p:nvPr>
        </p:nvGraphicFramePr>
        <p:xfrm>
          <a:off x="228603" y="4038600"/>
          <a:ext cx="8686796" cy="2514599"/>
        </p:xfrm>
        <a:graphic>
          <a:graphicData uri="http://schemas.openxmlformats.org/drawingml/2006/table">
            <a:tbl>
              <a:tblPr firstRow="1" firstCol="1" bandRow="1"/>
              <a:tblGrid>
                <a:gridCol w="800472"/>
                <a:gridCol w="556645"/>
                <a:gridCol w="771462"/>
                <a:gridCol w="771462"/>
                <a:gridCol w="580165"/>
                <a:gridCol w="556645"/>
                <a:gridCol w="685223"/>
                <a:gridCol w="685223"/>
                <a:gridCol w="580165"/>
                <a:gridCol w="576245"/>
                <a:gridCol w="771462"/>
                <a:gridCol w="771462"/>
                <a:gridCol w="580165"/>
              </a:tblGrid>
              <a:tr h="264507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Category</a:t>
                      </a:r>
                      <a:endParaRPr lang="en-IN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V</a:t>
                      </a:r>
                      <a:endParaRPr lang="en-IN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952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E</a:t>
                      </a:r>
                      <a:endParaRPr lang="en-IN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952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D</a:t>
                      </a:r>
                      <a:endParaRPr lang="en-IN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952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</a:tr>
              <a:tr h="887204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No. of items</a:t>
                      </a:r>
                      <a:endParaRPr lang="en-IN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952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% of items</a:t>
                      </a:r>
                      <a:endParaRPr lang="en-IN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952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Value </a:t>
                      </a:r>
                      <a:endParaRPr lang="en-IN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952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% Value</a:t>
                      </a:r>
                      <a:endParaRPr lang="en-IN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952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No. of items</a:t>
                      </a:r>
                      <a:endParaRPr lang="en-IN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952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% of items</a:t>
                      </a:r>
                      <a:endParaRPr lang="en-IN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952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Value </a:t>
                      </a:r>
                      <a:endParaRPr lang="en-IN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952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% Value</a:t>
                      </a:r>
                      <a:endParaRPr lang="en-IN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952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No. of items</a:t>
                      </a:r>
                      <a:endParaRPr lang="en-IN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952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% of items</a:t>
                      </a:r>
                      <a:endParaRPr lang="en-IN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952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Value </a:t>
                      </a:r>
                      <a:endParaRPr lang="en-IN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952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% Value</a:t>
                      </a:r>
                      <a:endParaRPr lang="en-IN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952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</a:tr>
              <a:tr h="4542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endParaRPr lang="en-IN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952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14</a:t>
                      </a:r>
                      <a:endParaRPr lang="en-IN" sz="14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952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9.21</a:t>
                      </a:r>
                      <a:endParaRPr lang="en-IN" sz="14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952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2161500</a:t>
                      </a:r>
                      <a:endParaRPr lang="en-IN" sz="14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952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43.01</a:t>
                      </a:r>
                      <a:endParaRPr lang="en-IN" sz="14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952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en-IN" sz="14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952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5.26</a:t>
                      </a:r>
                      <a:endParaRPr lang="en-IN" sz="14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952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774690</a:t>
                      </a:r>
                      <a:endParaRPr lang="en-IN" sz="14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952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15.41</a:t>
                      </a:r>
                      <a:endParaRPr lang="en-IN" sz="14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952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en-IN" sz="14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952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1.97</a:t>
                      </a:r>
                      <a:endParaRPr lang="en-IN" sz="14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952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3773875</a:t>
                      </a:r>
                      <a:endParaRPr lang="en-IN" sz="14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952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3.80</a:t>
                      </a:r>
                      <a:endParaRPr lang="en-IN" sz="1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952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42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B</a:t>
                      </a:r>
                      <a:endParaRPr lang="en-IN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952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23</a:t>
                      </a:r>
                      <a:endParaRPr lang="en-IN" sz="14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952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15.13</a:t>
                      </a:r>
                      <a:endParaRPr lang="en-IN" sz="14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952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708450</a:t>
                      </a:r>
                      <a:endParaRPr lang="en-IN" sz="14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952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14.09</a:t>
                      </a:r>
                      <a:endParaRPr lang="en-IN" sz="14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952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en-IN" sz="14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952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1.97</a:t>
                      </a:r>
                      <a:endParaRPr lang="en-IN" sz="14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952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97500</a:t>
                      </a:r>
                      <a:endParaRPr lang="en-IN" sz="14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952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1.94</a:t>
                      </a:r>
                      <a:endParaRPr lang="en-IN" sz="14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952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en-IN" sz="14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952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5.26</a:t>
                      </a:r>
                      <a:endParaRPr lang="en-IN" sz="14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952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2768750</a:t>
                      </a:r>
                      <a:endParaRPr lang="en-IN" sz="14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952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8.14</a:t>
                      </a:r>
                      <a:endParaRPr lang="en-IN" sz="1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952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42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</a:t>
                      </a:r>
                      <a:endParaRPr lang="en-IN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952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55</a:t>
                      </a:r>
                      <a:endParaRPr lang="en-IN" sz="14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952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36.18</a:t>
                      </a:r>
                      <a:endParaRPr lang="en-IN" sz="14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952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383270</a:t>
                      </a:r>
                      <a:endParaRPr lang="en-IN" sz="14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952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7.62</a:t>
                      </a:r>
                      <a:endParaRPr lang="en-IN" sz="14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952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27</a:t>
                      </a:r>
                      <a:endParaRPr lang="en-IN" sz="14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952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17.76</a:t>
                      </a:r>
                      <a:endParaRPr lang="en-IN" sz="14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952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223580</a:t>
                      </a:r>
                      <a:endParaRPr lang="en-IN" sz="14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952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4.44</a:t>
                      </a:r>
                      <a:endParaRPr lang="en-IN" sz="14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952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en-IN" sz="14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952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7.24</a:t>
                      </a:r>
                      <a:endParaRPr lang="en-IN" sz="14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952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366678</a:t>
                      </a:r>
                      <a:endParaRPr lang="en-IN" sz="14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952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1.51</a:t>
                      </a:r>
                      <a:endParaRPr lang="en-IN" sz="1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952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58938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04800"/>
            <a:ext cx="2563416" cy="2254250"/>
          </a:xfrm>
        </p:spPr>
        <p:txBody>
          <a:bodyPr/>
          <a:lstStyle/>
          <a:p>
            <a:r>
              <a:rPr lang="en-GB" sz="36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Result of ABC - VED Matrix</a:t>
            </a:r>
            <a:endParaRPr lang="en-GB" sz="3600" dirty="0">
              <a:solidFill>
                <a:schemeClr val="accent4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30777076"/>
              </p:ext>
            </p:extLst>
          </p:nvPr>
        </p:nvGraphicFramePr>
        <p:xfrm>
          <a:off x="3172461" y="381000"/>
          <a:ext cx="5742939" cy="2286000"/>
        </p:xfrm>
        <a:graphic>
          <a:graphicData uri="http://schemas.openxmlformats.org/drawingml/2006/table">
            <a:tbl>
              <a:tblPr firstRow="1" firstCol="1" bandRow="1"/>
              <a:tblGrid>
                <a:gridCol w="1498158"/>
                <a:gridCol w="1272689"/>
                <a:gridCol w="1498158"/>
                <a:gridCol w="1473934"/>
              </a:tblGrid>
              <a:tr h="571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IN" sz="18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9525" marB="9525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V</a:t>
                      </a:r>
                      <a:endParaRPr lang="en-IN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9525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E</a:t>
                      </a:r>
                      <a:endParaRPr lang="en-IN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9525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D</a:t>
                      </a:r>
                      <a:endParaRPr lang="en-IN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9525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endParaRPr lang="en-IN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9525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14(40.47%)</a:t>
                      </a:r>
                      <a:endParaRPr lang="en-IN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9525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8(21.03%)</a:t>
                      </a:r>
                      <a:endParaRPr lang="en-IN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9525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3(6.54</a:t>
                      </a:r>
                      <a:r>
                        <a:rPr lang="en-IN" sz="1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%)</a:t>
                      </a:r>
                      <a:endParaRPr lang="en-IN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9525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B</a:t>
                      </a:r>
                      <a:endParaRPr lang="en-IN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9525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22(17.30%)</a:t>
                      </a:r>
                      <a:endParaRPr lang="en-IN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9525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3(1.78%)</a:t>
                      </a:r>
                      <a:endParaRPr lang="en-IN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9525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8(4.80%)</a:t>
                      </a:r>
                      <a:endParaRPr lang="en-IN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9525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</a:t>
                      </a:r>
                      <a:endParaRPr lang="en-IN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9525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56(3.22%)</a:t>
                      </a:r>
                      <a:endParaRPr lang="en-IN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9525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27(3.34%)</a:t>
                      </a:r>
                      <a:endParaRPr lang="en-IN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9525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11(0.64%)</a:t>
                      </a:r>
                      <a:endParaRPr lang="en-IN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9525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729963"/>
              </p:ext>
            </p:extLst>
          </p:nvPr>
        </p:nvGraphicFramePr>
        <p:xfrm>
          <a:off x="228600" y="2940052"/>
          <a:ext cx="7543800" cy="3866085"/>
        </p:xfrm>
        <a:graphic>
          <a:graphicData uri="http://schemas.openxmlformats.org/drawingml/2006/table">
            <a:tbl>
              <a:tblPr firstRow="1" firstCol="1" bandRow="1"/>
              <a:tblGrid>
                <a:gridCol w="421212"/>
                <a:gridCol w="7122588"/>
              </a:tblGrid>
              <a:tr h="49178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AV</a:t>
                      </a:r>
                      <a:endParaRPr lang="en-IN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96" marR="66196" marT="9194" marB="9194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dirty="0">
                          <a:solidFill>
                            <a:srgbClr val="92D05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Comparatively higher inventory,</a:t>
                      </a:r>
                      <a:r>
                        <a:rPr lang="en-I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High safety stock and Inventories needs to be monitored on </a:t>
                      </a:r>
                      <a:r>
                        <a:rPr lang="en-IN" sz="1400" kern="1200" dirty="0">
                          <a:solidFill>
                            <a:srgbClr val="92D05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daily basis</a:t>
                      </a:r>
                    </a:p>
                  </a:txBody>
                  <a:tcPr marL="66196" marR="66196" marT="9194" marB="9194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9178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AE</a:t>
                      </a:r>
                      <a:endParaRPr lang="en-IN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96" marR="66196" marT="9194" marB="9194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dirty="0">
                          <a:solidFill>
                            <a:srgbClr val="FFFF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High inventory, </a:t>
                      </a:r>
                      <a:r>
                        <a:rPr lang="en-I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Low safety stock and inventory can to be monitored periodically </a:t>
                      </a:r>
                      <a:r>
                        <a:rPr lang="en-IN" sz="1400" dirty="0">
                          <a:solidFill>
                            <a:srgbClr val="FFFF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(twice/ thrice a week)</a:t>
                      </a:r>
                      <a:endParaRPr lang="en-IN" sz="1400" dirty="0">
                        <a:solidFill>
                          <a:srgbClr val="FFFF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96" marR="66196" marT="9194" marB="9194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046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AD</a:t>
                      </a:r>
                      <a:endParaRPr lang="en-IN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96" marR="66196" marT="9194" marB="9194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dirty="0">
                          <a:solidFill>
                            <a:srgbClr val="FF66FF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Low inventory, </a:t>
                      </a:r>
                      <a:r>
                        <a:rPr lang="en-I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no safety stock, inventory can be monitored </a:t>
                      </a:r>
                      <a:r>
                        <a:rPr lang="en-IN" sz="1400" baseline="0" dirty="0" smtClean="0">
                          <a:solidFill>
                            <a:srgbClr val="FF66FF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once</a:t>
                      </a:r>
                      <a:r>
                        <a:rPr lang="en-IN" sz="1400" dirty="0" smtClean="0">
                          <a:solidFill>
                            <a:srgbClr val="FF66FF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IN" sz="1400" dirty="0">
                          <a:solidFill>
                            <a:srgbClr val="FF66FF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a month</a:t>
                      </a:r>
                      <a:endParaRPr lang="en-IN" sz="1400" dirty="0">
                        <a:solidFill>
                          <a:srgbClr val="FF66FF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96" marR="66196" marT="9194" marB="9194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046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BV</a:t>
                      </a:r>
                      <a:endParaRPr lang="en-IN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96" marR="66196" marT="9194" marB="9194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dirty="0">
                          <a:solidFill>
                            <a:srgbClr val="92D05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Higher inventory, </a:t>
                      </a:r>
                      <a:r>
                        <a:rPr lang="en-I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high safety stock and Inventories needs to be monitored on </a:t>
                      </a:r>
                      <a:r>
                        <a:rPr lang="en-IN" sz="1400" dirty="0">
                          <a:solidFill>
                            <a:srgbClr val="92D05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daily basis</a:t>
                      </a:r>
                      <a:endParaRPr lang="en-IN" sz="1400" dirty="0">
                        <a:solidFill>
                          <a:srgbClr val="92D05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96" marR="66196" marT="9194" marB="9194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9178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BE</a:t>
                      </a:r>
                      <a:endParaRPr lang="en-IN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96" marR="66196" marT="9194" marB="9194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dirty="0">
                          <a:solidFill>
                            <a:srgbClr val="FFFF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High inventory,</a:t>
                      </a:r>
                      <a:r>
                        <a:rPr lang="en-I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Low safety stock and inventory can to be monitored periodically </a:t>
                      </a:r>
                      <a:r>
                        <a:rPr lang="en-IN" sz="1400" dirty="0">
                          <a:solidFill>
                            <a:srgbClr val="FFFF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(twice or once a week)</a:t>
                      </a:r>
                      <a:endParaRPr lang="en-IN" sz="1400" dirty="0">
                        <a:solidFill>
                          <a:srgbClr val="FFFF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96" marR="66196" marT="9194" marB="9194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9178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BD</a:t>
                      </a:r>
                      <a:endParaRPr lang="en-IN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96" marR="66196" marT="9194" marB="9194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dirty="0">
                          <a:solidFill>
                            <a:srgbClr val="FF66FF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Low inventory, </a:t>
                      </a:r>
                      <a:r>
                        <a:rPr lang="en-I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no safety stock, alternative SKU's can be used, inventory can be monitored </a:t>
                      </a:r>
                      <a:r>
                        <a:rPr lang="en-IN" sz="1400" dirty="0">
                          <a:solidFill>
                            <a:srgbClr val="FF66FF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once a month</a:t>
                      </a:r>
                      <a:endParaRPr lang="en-IN" sz="1400" dirty="0">
                        <a:solidFill>
                          <a:srgbClr val="FF66FF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96" marR="66196" marT="9194" marB="9194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9178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CV</a:t>
                      </a:r>
                      <a:endParaRPr lang="en-IN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96" marR="66196" marT="9194" marB="9194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dirty="0" smtClean="0">
                          <a:solidFill>
                            <a:srgbClr val="FFFF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High inventory</a:t>
                      </a:r>
                      <a:r>
                        <a:rPr lang="en-IN" sz="1400" dirty="0">
                          <a:solidFill>
                            <a:srgbClr val="FFFF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en-I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high safety stock and Inventories needs to be monitored on alternate days</a:t>
                      </a:r>
                      <a:r>
                        <a:rPr lang="en-IN" sz="1400" dirty="0">
                          <a:solidFill>
                            <a:srgbClr val="FFFF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/ twice a week</a:t>
                      </a:r>
                      <a:endParaRPr lang="en-IN" sz="1400" dirty="0">
                        <a:solidFill>
                          <a:srgbClr val="FFFF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96" marR="66196" marT="9194" marB="9194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046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CE</a:t>
                      </a:r>
                      <a:endParaRPr lang="en-IN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96" marR="66196" marT="9194" marB="9194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dirty="0" smtClean="0">
                          <a:solidFill>
                            <a:srgbClr val="FF66FF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Lower</a:t>
                      </a:r>
                      <a:r>
                        <a:rPr lang="en-IN" sz="1400" baseline="0" dirty="0" smtClean="0">
                          <a:solidFill>
                            <a:srgbClr val="FF66FF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IN" sz="1400" dirty="0" smtClean="0">
                          <a:solidFill>
                            <a:srgbClr val="FF66FF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inventory</a:t>
                      </a:r>
                      <a:r>
                        <a:rPr lang="en-IN" sz="1400" dirty="0">
                          <a:solidFill>
                            <a:srgbClr val="FF66FF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en-I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low safety stock and Inventories needs to be monitored </a:t>
                      </a:r>
                      <a:r>
                        <a:rPr lang="en-IN" sz="1400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IN" sz="1400" baseline="0" dirty="0" smtClean="0">
                          <a:solidFill>
                            <a:srgbClr val="FF66FF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once a month</a:t>
                      </a:r>
                      <a:endParaRPr lang="en-IN" sz="1400" dirty="0">
                        <a:solidFill>
                          <a:srgbClr val="FF66FF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96" marR="66196" marT="9194" marB="9194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9178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CD</a:t>
                      </a:r>
                      <a:endParaRPr lang="en-IN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96" marR="66196" marT="9194" marB="9194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Lowest  </a:t>
                      </a:r>
                      <a:r>
                        <a:rPr lang="en-I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inventory, no safety stock, alternative SKU's can be used, inventory can be monitored once a month or once in two months</a:t>
                      </a:r>
                      <a:endParaRPr lang="en-IN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96" marR="66196" marT="9194" marB="9194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11" name="Rectangle 2"/>
          <p:cNvSpPr>
            <a:spLocks noChangeArrowheads="1"/>
          </p:cNvSpPr>
          <p:nvPr/>
        </p:nvSpPr>
        <p:spPr bwMode="auto">
          <a:xfrm>
            <a:off x="827088" y="248285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5006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sz="3600" dirty="0"/>
              <a:t> </a:t>
            </a:r>
            <a:r>
              <a:rPr lang="en-IN" sz="36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/>
            </a:r>
            <a:br>
              <a:rPr lang="en-IN" sz="3600" dirty="0">
                <a:solidFill>
                  <a:schemeClr val="accent4">
                    <a:lumMod val="60000"/>
                    <a:lumOff val="40000"/>
                  </a:schemeClr>
                </a:solidFill>
              </a:rPr>
            </a:br>
            <a:r>
              <a:rPr lang="en-IN" sz="2400" b="1" u="sng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ABC – VED MATRIS CATEGORY WISE</a:t>
            </a:r>
            <a:endParaRPr lang="en-IN" sz="2400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1235835273"/>
              </p:ext>
            </p:extLst>
          </p:nvPr>
        </p:nvGraphicFramePr>
        <p:xfrm>
          <a:off x="838200" y="1905000"/>
          <a:ext cx="7669212" cy="4419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474874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  <a:endParaRPr lang="en-GB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610600" cy="5486399"/>
          </a:xfrm>
        </p:spPr>
        <p:txBody>
          <a:bodyPr>
            <a:normAutofit/>
          </a:bodyPr>
          <a:lstStyle/>
          <a:p>
            <a:r>
              <a:rPr lang="en-IN" dirty="0"/>
              <a:t>The use of </a:t>
            </a:r>
            <a:r>
              <a:rPr lang="en-IN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inventory control techniques </a:t>
            </a:r>
            <a:r>
              <a:rPr lang="en-IN" dirty="0"/>
              <a:t>in the up gradation to 80 bedded hospital could help in bringing about </a:t>
            </a:r>
            <a:r>
              <a:rPr lang="en-IN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substantial improvement </a:t>
            </a:r>
            <a:r>
              <a:rPr lang="en-IN" dirty="0"/>
              <a:t>not only </a:t>
            </a:r>
            <a:r>
              <a:rPr lang="en-IN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in patient care </a:t>
            </a:r>
            <a:r>
              <a:rPr lang="en-IN" dirty="0"/>
              <a:t>but also in form of </a:t>
            </a:r>
            <a:r>
              <a:rPr lang="en-IN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optimal use of resources. </a:t>
            </a:r>
            <a:endParaRPr lang="en-IN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r>
              <a:rPr lang="en-IN" dirty="0"/>
              <a:t>the </a:t>
            </a:r>
            <a:r>
              <a:rPr lang="en-IN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right implementation </a:t>
            </a:r>
            <a:r>
              <a:rPr lang="en-IN" dirty="0"/>
              <a:t>of key inventory management principles </a:t>
            </a:r>
            <a:r>
              <a:rPr lang="en-IN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Holding cost, ordering cost, Inventory cost </a:t>
            </a:r>
            <a:r>
              <a:rPr lang="en-IN" dirty="0"/>
              <a:t>can be brought </a:t>
            </a:r>
            <a:r>
              <a:rPr lang="en-IN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down to a minimum.</a:t>
            </a:r>
            <a:r>
              <a:rPr lang="en-GB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.</a:t>
            </a:r>
          </a:p>
          <a:p>
            <a:r>
              <a:rPr lang="en-IN" dirty="0"/>
              <a:t>This enables organizations with much more liquidity and hence up scaling their business, growth and expansion potential.</a:t>
            </a:r>
          </a:p>
          <a:p>
            <a:r>
              <a:rPr lang="en-IN" dirty="0">
                <a:solidFill>
                  <a:srgbClr val="92D050"/>
                </a:solidFill>
              </a:rPr>
              <a:t>Supply chain management </a:t>
            </a:r>
            <a:r>
              <a:rPr lang="en-IN" dirty="0"/>
              <a:t>is not only a whistle blower for departments incurring high expenses but also acts as a gate keeper and </a:t>
            </a:r>
            <a:r>
              <a:rPr lang="en-IN" dirty="0">
                <a:solidFill>
                  <a:srgbClr val="92D050"/>
                </a:solidFill>
              </a:rPr>
              <a:t>safeguards the capital of organization</a:t>
            </a:r>
            <a:r>
              <a:rPr lang="en-IN" dirty="0"/>
              <a:t>. </a:t>
            </a:r>
            <a:r>
              <a:rPr lang="en-GB" dirty="0" smtClean="0"/>
              <a:t>Doesn’t depends on mode of payment.</a:t>
            </a:r>
          </a:p>
          <a:p>
            <a:r>
              <a:rPr lang="en-IN" dirty="0">
                <a:solidFill>
                  <a:schemeClr val="bg2">
                    <a:lumMod val="40000"/>
                    <a:lumOff val="60000"/>
                  </a:schemeClr>
                </a:solidFill>
              </a:rPr>
              <a:t>Cost containment </a:t>
            </a:r>
            <a:r>
              <a:rPr lang="en-IN" dirty="0"/>
              <a:t>is an important vertical of supply chain management and shall be </a:t>
            </a:r>
            <a:r>
              <a:rPr lang="en-IN" dirty="0">
                <a:solidFill>
                  <a:schemeClr val="bg2">
                    <a:lumMod val="40000"/>
                    <a:lumOff val="60000"/>
                  </a:schemeClr>
                </a:solidFill>
              </a:rPr>
              <a:t>given its due importance</a:t>
            </a:r>
            <a:r>
              <a:rPr lang="en-IN" dirty="0"/>
              <a:t>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62251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Recommendation</a:t>
            </a:r>
            <a:r>
              <a:rPr lang="en-GB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endParaRPr lang="en-GB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6346" y="1853251"/>
            <a:ext cx="7508367" cy="4195481"/>
          </a:xfrm>
        </p:spPr>
        <p:txBody>
          <a:bodyPr>
            <a:normAutofit/>
          </a:bodyPr>
          <a:lstStyle/>
          <a:p>
            <a:r>
              <a:rPr lang="en-GB" dirty="0" smtClean="0"/>
              <a:t>Classify and record overhead costs accurately and consistently</a:t>
            </a:r>
          </a:p>
          <a:p>
            <a:r>
              <a:rPr lang="en-GB" dirty="0" smtClean="0"/>
              <a:t>Work on decreasing overheads costs that don’t contribute to better care</a:t>
            </a:r>
          </a:p>
          <a:p>
            <a:r>
              <a:rPr lang="en-GB" dirty="0" smtClean="0"/>
              <a:t>Using </a:t>
            </a:r>
            <a:r>
              <a:rPr lang="en-GB" dirty="0"/>
              <a:t>only one Analysis  may not give accurate observations </a:t>
            </a:r>
            <a:r>
              <a:rPr lang="en-GB" dirty="0" smtClean="0"/>
              <a:t>for inventory management</a:t>
            </a:r>
          </a:p>
          <a:p>
            <a:r>
              <a:rPr lang="en-GB" dirty="0" smtClean="0"/>
              <a:t>Take some tips from other industries</a:t>
            </a:r>
          </a:p>
          <a:p>
            <a:r>
              <a:rPr lang="en-GB" smtClean="0"/>
              <a:t>Use </a:t>
            </a:r>
            <a:r>
              <a:rPr lang="en-GB" dirty="0" smtClean="0"/>
              <a:t>IT to reduce costs</a:t>
            </a:r>
          </a:p>
          <a:p>
            <a:r>
              <a:rPr lang="en-GB" dirty="0" smtClean="0"/>
              <a:t>Use diagnostic imaging more efficiently</a:t>
            </a:r>
          </a:p>
          <a:p>
            <a:r>
              <a:rPr lang="en-GB" dirty="0" smtClean="0"/>
              <a:t>Get your staff on board</a:t>
            </a:r>
          </a:p>
        </p:txBody>
      </p:sp>
    </p:spTree>
    <p:extLst>
      <p:ext uri="{BB962C8B-B14F-4D97-AF65-F5344CB8AC3E}">
        <p14:creationId xmlns:p14="http://schemas.microsoft.com/office/powerpoint/2010/main" val="2147560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4584" y="671658"/>
            <a:ext cx="7053542" cy="1400530"/>
          </a:xfrm>
        </p:spPr>
        <p:txBody>
          <a:bodyPr/>
          <a:lstStyle/>
          <a:p>
            <a:r>
              <a:rPr lang="en-GB" sz="36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Organisation Background</a:t>
            </a:r>
            <a:endParaRPr lang="en-GB" sz="3600" dirty="0">
              <a:solidFill>
                <a:schemeClr val="accent4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4584" y="1904766"/>
            <a:ext cx="7831949" cy="4914553"/>
          </a:xfrm>
        </p:spPr>
        <p:txBody>
          <a:bodyPr>
            <a:normAutofit/>
          </a:bodyPr>
          <a:lstStyle/>
          <a:p>
            <a:pPr algn="just"/>
            <a:r>
              <a:rPr lang="en-GB" dirty="0" smtClean="0"/>
              <a:t>Malik Radix Healthcare Pvt Ltd</a:t>
            </a:r>
          </a:p>
          <a:p>
            <a:pPr algn="just"/>
            <a:r>
              <a:rPr lang="en-GB" dirty="0" smtClean="0"/>
              <a:t>Inaugurated in March 2003 by </a:t>
            </a:r>
            <a:r>
              <a:rPr lang="en-GB" dirty="0" err="1" smtClean="0"/>
              <a:t>Dr.</a:t>
            </a:r>
            <a:r>
              <a:rPr lang="en-GB" dirty="0" smtClean="0"/>
              <a:t> Ravi Malik.</a:t>
            </a:r>
          </a:p>
          <a:p>
            <a:pPr algn="just"/>
            <a:r>
              <a:rPr lang="en-GB" dirty="0" smtClean="0"/>
              <a:t>50 bedded smart hospital in </a:t>
            </a:r>
            <a:r>
              <a:rPr lang="en-GB" dirty="0" err="1" smtClean="0"/>
              <a:t>Nirvan</a:t>
            </a:r>
            <a:r>
              <a:rPr lang="en-GB" dirty="0" smtClean="0"/>
              <a:t> </a:t>
            </a:r>
            <a:r>
              <a:rPr lang="en-GB" dirty="0" err="1" smtClean="0"/>
              <a:t>Vihar</a:t>
            </a:r>
            <a:endParaRPr lang="en-GB" dirty="0" smtClean="0"/>
          </a:p>
          <a:p>
            <a:pPr algn="just"/>
            <a:r>
              <a:rPr lang="en-GB" dirty="0" smtClean="0"/>
              <a:t>NABH and NABL Accredited.</a:t>
            </a:r>
            <a:endParaRPr lang="en-GB" dirty="0"/>
          </a:p>
          <a:p>
            <a:pPr algn="just"/>
            <a:r>
              <a:rPr lang="en-GB" dirty="0" smtClean="0"/>
              <a:t>Under process of up-gradation from 50 to 80 beds. </a:t>
            </a:r>
          </a:p>
          <a:p>
            <a:pPr algn="just"/>
            <a:r>
              <a:rPr lang="en-GB" dirty="0" smtClean="0"/>
              <a:t>Vision. </a:t>
            </a:r>
          </a:p>
          <a:p>
            <a:pPr algn="just"/>
            <a:r>
              <a:rPr lang="en-GB" dirty="0" smtClean="0"/>
              <a:t>Mission</a:t>
            </a:r>
          </a:p>
          <a:p>
            <a:pPr algn="just"/>
            <a:r>
              <a:rPr lang="en-GB" dirty="0" smtClean="0"/>
              <a:t>Key Specialities</a:t>
            </a:r>
          </a:p>
        </p:txBody>
      </p:sp>
    </p:spTree>
    <p:extLst>
      <p:ext uri="{BB962C8B-B14F-4D97-AF65-F5344CB8AC3E}">
        <p14:creationId xmlns:p14="http://schemas.microsoft.com/office/powerpoint/2010/main" val="956058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847475" y="2722639"/>
            <a:ext cx="5068481" cy="255454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defTabSz="457200"/>
            <a:r>
              <a:rPr lang="en-US" sz="8000" b="1" dirty="0" smtClean="0">
                <a:ln w="12700">
                  <a:solidFill>
                    <a:srgbClr val="B01513"/>
                  </a:solidFill>
                  <a:prstDash val="solid"/>
                </a:ln>
                <a:pattFill prst="pct50">
                  <a:fgClr>
                    <a:srgbClr val="B01513"/>
                  </a:fgClr>
                  <a:bgClr>
                    <a:srgbClr val="B01513">
                      <a:lumMod val="20000"/>
                      <a:lumOff val="80000"/>
                    </a:srgbClr>
                  </a:bgClr>
                </a:pattFill>
                <a:effectLst>
                  <a:outerShdw dist="38100" dir="2640000" algn="bl" rotWithShape="0">
                    <a:srgbClr val="B01513"/>
                  </a:outerShdw>
                </a:effectLst>
              </a:rPr>
              <a:t>Thank you!</a:t>
            </a:r>
            <a:endParaRPr lang="en-US" sz="8000" b="1" dirty="0">
              <a:ln w="12700">
                <a:solidFill>
                  <a:srgbClr val="B01513"/>
                </a:solidFill>
                <a:prstDash val="solid"/>
              </a:ln>
              <a:pattFill prst="pct50">
                <a:fgClr>
                  <a:srgbClr val="B01513"/>
                </a:fgClr>
                <a:bgClr>
                  <a:srgbClr val="B01513">
                    <a:lumMod val="20000"/>
                    <a:lumOff val="80000"/>
                  </a:srgbClr>
                </a:bgClr>
              </a:pattFill>
              <a:effectLst>
                <a:outerShdw dist="38100" dir="2640000" algn="bl" rotWithShape="0">
                  <a:srgbClr val="B01513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64673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3849" y="438253"/>
            <a:ext cx="7053542" cy="1400530"/>
          </a:xfrm>
        </p:spPr>
        <p:txBody>
          <a:bodyPr/>
          <a:lstStyle/>
          <a:p>
            <a:r>
              <a:rPr lang="en-GB" sz="36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Review of Literature</a:t>
            </a:r>
            <a:endParaRPr lang="en-GB" sz="3600" dirty="0">
              <a:solidFill>
                <a:schemeClr val="accent4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686800" cy="5410200"/>
          </a:xfrm>
        </p:spPr>
        <p:txBody>
          <a:bodyPr>
            <a:normAutofit fontScale="62500" lnSpcReduction="20000"/>
          </a:bodyPr>
          <a:lstStyle/>
          <a:p>
            <a:pPr algn="just">
              <a:lnSpc>
                <a:spcPct val="120000"/>
              </a:lnSpc>
            </a:pPr>
            <a:r>
              <a:rPr lang="en-GB" sz="2900" dirty="0" smtClean="0"/>
              <a:t>Understand the stocking policy in the pharmacy according to their cost and criticalness. </a:t>
            </a:r>
            <a:r>
              <a:rPr lang="en-GB" sz="2900" dirty="0" err="1" smtClean="0"/>
              <a:t>Manahas</a:t>
            </a:r>
            <a:r>
              <a:rPr lang="en-GB" sz="2900" dirty="0" smtClean="0"/>
              <a:t> Anil K (2005)- Pub in JISMA</a:t>
            </a:r>
          </a:p>
          <a:p>
            <a:pPr algn="just">
              <a:lnSpc>
                <a:spcPct val="120000"/>
              </a:lnSpc>
            </a:pPr>
            <a:r>
              <a:rPr lang="en-GB" sz="2900" dirty="0" smtClean="0"/>
              <a:t>Importance of regular checks of critical items which are not available of the shelf specially in India. </a:t>
            </a:r>
            <a:r>
              <a:rPr lang="en-GB" sz="2900" dirty="0" err="1" smtClean="0"/>
              <a:t>Sukbir</a:t>
            </a:r>
            <a:r>
              <a:rPr lang="en-GB" sz="2900" dirty="0" smtClean="0"/>
              <a:t> Singh(2015)-Pub in JYP</a:t>
            </a:r>
          </a:p>
          <a:p>
            <a:pPr algn="just">
              <a:lnSpc>
                <a:spcPct val="120000"/>
              </a:lnSpc>
            </a:pPr>
            <a:r>
              <a:rPr lang="en-GB" sz="2900" dirty="0" smtClean="0"/>
              <a:t>When only one parameter is applied in calculating  the </a:t>
            </a:r>
            <a:r>
              <a:rPr lang="en-GB" sz="2900" dirty="0" err="1" smtClean="0"/>
              <a:t>inventory,one</a:t>
            </a:r>
            <a:r>
              <a:rPr lang="en-GB" sz="2900" dirty="0" smtClean="0"/>
              <a:t> have to be careful to add all vital and life saving items. Seema-2016- IJPPR </a:t>
            </a:r>
          </a:p>
          <a:p>
            <a:pPr algn="just">
              <a:lnSpc>
                <a:spcPct val="120000"/>
              </a:lnSpc>
            </a:pPr>
            <a:r>
              <a:rPr lang="en-US" sz="2900" dirty="0" smtClean="0"/>
              <a:t>ABC-VED matrix gives better analysis for annual budget. VR </a:t>
            </a:r>
            <a:r>
              <a:rPr lang="en-US" sz="2900" dirty="0" err="1" smtClean="0"/>
              <a:t>Thawani</a:t>
            </a:r>
            <a:r>
              <a:rPr lang="en-US" sz="2900" dirty="0" smtClean="0"/>
              <a:t>-</a:t>
            </a:r>
            <a:r>
              <a:rPr lang="en-IN" sz="2900" dirty="0" smtClean="0"/>
              <a:t>(2003)-Indian </a:t>
            </a:r>
            <a:r>
              <a:rPr lang="en-IN" sz="2900" dirty="0"/>
              <a:t>J </a:t>
            </a:r>
            <a:r>
              <a:rPr lang="en-IN" sz="2900" dirty="0" err="1"/>
              <a:t>Pharmacol</a:t>
            </a:r>
            <a:endParaRPr lang="en-GB" sz="2900" dirty="0" smtClean="0"/>
          </a:p>
          <a:p>
            <a:pPr>
              <a:lnSpc>
                <a:spcPct val="120000"/>
              </a:lnSpc>
            </a:pPr>
            <a:r>
              <a:rPr lang="en-GB" sz="2900" dirty="0" smtClean="0"/>
              <a:t>Excel-Based management of inventory by putting ABC-VED analysis on to it gives regular monitoring of annual consumption pattern .</a:t>
            </a:r>
            <a:r>
              <a:rPr lang="en-GB" sz="2900" dirty="0" err="1" smtClean="0"/>
              <a:t>Hacer</a:t>
            </a:r>
            <a:r>
              <a:rPr lang="en-GB" sz="2900" dirty="0" smtClean="0"/>
              <a:t> Goren- 2017- international journal).</a:t>
            </a:r>
          </a:p>
          <a:p>
            <a:pPr algn="just">
              <a:lnSpc>
                <a:spcPct val="120000"/>
              </a:lnSpc>
            </a:pPr>
            <a:r>
              <a:rPr lang="en-GB" sz="2900" dirty="0" smtClean="0"/>
              <a:t>Av advance technology in use of RFID labels in supply chain management instead of bar coding. Joseph Mathews-2015- IIM </a:t>
            </a:r>
            <a:r>
              <a:rPr lang="en-GB" sz="2900" dirty="0" err="1" smtClean="0"/>
              <a:t>lucknow</a:t>
            </a:r>
            <a:r>
              <a:rPr lang="en-GB" sz="2900" dirty="0" smtClean="0"/>
              <a:t> Journal</a:t>
            </a:r>
          </a:p>
          <a:p>
            <a:pPr algn="just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78150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1855" y="375446"/>
            <a:ext cx="7053542" cy="1400530"/>
          </a:xfrm>
        </p:spPr>
        <p:txBody>
          <a:bodyPr/>
          <a:lstStyle/>
          <a:p>
            <a:r>
              <a:rPr lang="en-GB" sz="36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Objective</a:t>
            </a:r>
            <a:endParaRPr lang="en-GB" sz="3600" dirty="0">
              <a:solidFill>
                <a:schemeClr val="accent4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1856" y="914400"/>
            <a:ext cx="8143089" cy="4184561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IN" dirty="0"/>
          </a:p>
          <a:p>
            <a:r>
              <a:rPr lang="en-IN" dirty="0"/>
              <a:t>To ascertain the volume of non-medical items to be procured for upgrading of </a:t>
            </a:r>
            <a:r>
              <a:rPr lang="en-IN" dirty="0" smtClean="0"/>
              <a:t>departments </a:t>
            </a:r>
            <a:r>
              <a:rPr lang="en-IN" dirty="0"/>
              <a:t>from a 50 to 80 </a:t>
            </a:r>
            <a:r>
              <a:rPr lang="en-IN" dirty="0" smtClean="0"/>
              <a:t>bed Hospital</a:t>
            </a:r>
            <a:r>
              <a:rPr lang="en-IN" dirty="0"/>
              <a:t>.</a:t>
            </a:r>
          </a:p>
          <a:p>
            <a:pPr marL="0" indent="0">
              <a:buNone/>
            </a:pPr>
            <a:endParaRPr lang="en-IN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IN" sz="36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Specific Objective</a:t>
            </a:r>
          </a:p>
          <a:p>
            <a:pPr marL="0" indent="0">
              <a:buNone/>
            </a:pPr>
            <a:endParaRPr lang="en-IN" dirty="0"/>
          </a:p>
          <a:p>
            <a:r>
              <a:rPr lang="en-IN" dirty="0"/>
              <a:t>1. Quantification of the non-medical items required for all department.</a:t>
            </a:r>
          </a:p>
          <a:p>
            <a:r>
              <a:rPr lang="en-IN" dirty="0"/>
              <a:t>2. Budgeting the entire requirement of non-medical items for all.</a:t>
            </a:r>
          </a:p>
          <a:p>
            <a:r>
              <a:rPr lang="en-IN" dirty="0"/>
              <a:t>3. Phasing Plan for procuring the budgeted and planned items.</a:t>
            </a:r>
          </a:p>
          <a:p>
            <a:r>
              <a:rPr lang="en-IN" dirty="0"/>
              <a:t>4. Understanding and implementing the concept of ABC, VED and </a:t>
            </a:r>
            <a:r>
              <a:rPr lang="en-IN" dirty="0" smtClean="0"/>
              <a:t>ABC-VED </a:t>
            </a:r>
            <a:r>
              <a:rPr lang="en-IN" dirty="0"/>
              <a:t>Matrix.</a:t>
            </a:r>
          </a:p>
        </p:txBody>
      </p:sp>
    </p:spTree>
    <p:extLst>
      <p:ext uri="{BB962C8B-B14F-4D97-AF65-F5344CB8AC3E}">
        <p14:creationId xmlns:p14="http://schemas.microsoft.com/office/powerpoint/2010/main" val="935731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9014" y="349688"/>
            <a:ext cx="7053542" cy="1400530"/>
          </a:xfrm>
        </p:spPr>
        <p:txBody>
          <a:bodyPr/>
          <a:lstStyle/>
          <a:p>
            <a:r>
              <a:rPr lang="en-GB" sz="36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Methodology</a:t>
            </a:r>
            <a:endParaRPr lang="en-GB" sz="3600" dirty="0">
              <a:solidFill>
                <a:schemeClr val="accent4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9015" y="1750221"/>
            <a:ext cx="8256952" cy="5795493"/>
          </a:xfrm>
        </p:spPr>
        <p:txBody>
          <a:bodyPr>
            <a:normAutofit/>
          </a:bodyPr>
          <a:lstStyle/>
          <a:p>
            <a:r>
              <a:rPr lang="en-IN" b="1" u="sng" dirty="0" smtClean="0">
                <a:solidFill>
                  <a:schemeClr val="accent4">
                    <a:lumMod val="60000"/>
                    <a:lumOff val="40000"/>
                  </a:schemeClr>
                </a:solidFill>
                <a:cs typeface="Times New Roman" pitchFamily="18" charset="0"/>
              </a:rPr>
              <a:t>Study </a:t>
            </a:r>
            <a:r>
              <a:rPr lang="en-IN" b="1" u="sng" dirty="0">
                <a:solidFill>
                  <a:schemeClr val="accent4">
                    <a:lumMod val="60000"/>
                    <a:lumOff val="40000"/>
                  </a:schemeClr>
                </a:solidFill>
                <a:cs typeface="Times New Roman" pitchFamily="18" charset="0"/>
              </a:rPr>
              <a:t>Design</a:t>
            </a:r>
            <a:r>
              <a:rPr lang="en-IN" dirty="0">
                <a:solidFill>
                  <a:schemeClr val="accent4">
                    <a:lumMod val="60000"/>
                    <a:lumOff val="40000"/>
                  </a:schemeClr>
                </a:solidFill>
                <a:cs typeface="Times New Roman" pitchFamily="18" charset="0"/>
              </a:rPr>
              <a:t>: </a:t>
            </a:r>
            <a:r>
              <a:rPr lang="en-IN" dirty="0">
                <a:cs typeface="Times New Roman" pitchFamily="18" charset="0"/>
              </a:rPr>
              <a:t>Cross-Sectional Study</a:t>
            </a:r>
          </a:p>
          <a:p>
            <a:r>
              <a:rPr lang="en-IN" b="1" u="sng" dirty="0">
                <a:solidFill>
                  <a:schemeClr val="accent4">
                    <a:lumMod val="60000"/>
                    <a:lumOff val="40000"/>
                  </a:schemeClr>
                </a:solidFill>
                <a:cs typeface="Times New Roman" pitchFamily="18" charset="0"/>
              </a:rPr>
              <a:t>Study Area</a:t>
            </a:r>
            <a:r>
              <a:rPr lang="en-IN" u="sng" dirty="0">
                <a:solidFill>
                  <a:schemeClr val="accent4">
                    <a:lumMod val="60000"/>
                    <a:lumOff val="40000"/>
                  </a:schemeClr>
                </a:solidFill>
                <a:cs typeface="Times New Roman" pitchFamily="18" charset="0"/>
              </a:rPr>
              <a:t>: </a:t>
            </a:r>
            <a:r>
              <a:rPr lang="en-IN" dirty="0">
                <a:cs typeface="Times New Roman" pitchFamily="18" charset="0"/>
              </a:rPr>
              <a:t>Malik Radix Healthcare, </a:t>
            </a:r>
            <a:r>
              <a:rPr lang="en-IN" dirty="0" err="1">
                <a:cs typeface="Times New Roman" pitchFamily="18" charset="0"/>
              </a:rPr>
              <a:t>Nirvan</a:t>
            </a:r>
            <a:r>
              <a:rPr lang="en-IN" dirty="0">
                <a:cs typeface="Times New Roman" pitchFamily="18" charset="0"/>
              </a:rPr>
              <a:t> </a:t>
            </a:r>
            <a:r>
              <a:rPr lang="en-IN" dirty="0" err="1">
                <a:cs typeface="Times New Roman" pitchFamily="18" charset="0"/>
              </a:rPr>
              <a:t>Vihar</a:t>
            </a:r>
            <a:r>
              <a:rPr lang="en-IN" dirty="0">
                <a:cs typeface="Times New Roman" pitchFamily="18" charset="0"/>
              </a:rPr>
              <a:t>, East Delhi</a:t>
            </a:r>
          </a:p>
          <a:p>
            <a:r>
              <a:rPr lang="en-IN" b="1" u="sng" dirty="0">
                <a:solidFill>
                  <a:schemeClr val="accent4">
                    <a:lumMod val="60000"/>
                    <a:lumOff val="40000"/>
                  </a:schemeClr>
                </a:solidFill>
                <a:cs typeface="Times New Roman" pitchFamily="18" charset="0"/>
              </a:rPr>
              <a:t>Study Population</a:t>
            </a:r>
            <a:r>
              <a:rPr lang="en-IN" u="sng" dirty="0">
                <a:solidFill>
                  <a:schemeClr val="accent4">
                    <a:lumMod val="60000"/>
                    <a:lumOff val="40000"/>
                  </a:schemeClr>
                </a:solidFill>
                <a:cs typeface="Times New Roman" pitchFamily="18" charset="0"/>
              </a:rPr>
              <a:t>: </a:t>
            </a:r>
            <a:r>
              <a:rPr lang="en-IN" dirty="0">
                <a:cs typeface="Times New Roman" pitchFamily="18" charset="0"/>
              </a:rPr>
              <a:t>Hospital staff, Officials of Finance &amp; Purchase Department and Vendors</a:t>
            </a:r>
          </a:p>
          <a:p>
            <a:r>
              <a:rPr lang="en-IN" b="1" u="sng" dirty="0" smtClean="0">
                <a:solidFill>
                  <a:schemeClr val="accent4">
                    <a:lumMod val="60000"/>
                    <a:lumOff val="40000"/>
                  </a:schemeClr>
                </a:solidFill>
                <a:cs typeface="Times New Roman" pitchFamily="18" charset="0"/>
              </a:rPr>
              <a:t>Data Collection </a:t>
            </a:r>
            <a:r>
              <a:rPr lang="en-IN" b="1" u="sng" dirty="0">
                <a:solidFill>
                  <a:schemeClr val="accent4">
                    <a:lumMod val="60000"/>
                    <a:lumOff val="40000"/>
                  </a:schemeClr>
                </a:solidFill>
                <a:cs typeface="Times New Roman" pitchFamily="18" charset="0"/>
              </a:rPr>
              <a:t>tools and techniques</a:t>
            </a:r>
            <a:r>
              <a:rPr lang="en-IN" u="sng" dirty="0">
                <a:solidFill>
                  <a:schemeClr val="accent4">
                    <a:lumMod val="60000"/>
                    <a:lumOff val="40000"/>
                  </a:schemeClr>
                </a:solidFill>
                <a:cs typeface="Times New Roman" pitchFamily="18" charset="0"/>
              </a:rPr>
              <a:t>:</a:t>
            </a:r>
          </a:p>
          <a:p>
            <a:r>
              <a:rPr lang="en-IN" b="1" u="sng" dirty="0">
                <a:solidFill>
                  <a:schemeClr val="accent4">
                    <a:lumMod val="60000"/>
                    <a:lumOff val="40000"/>
                  </a:schemeClr>
                </a:solidFill>
                <a:cs typeface="Times New Roman" pitchFamily="18" charset="0"/>
              </a:rPr>
              <a:t>Tools: </a:t>
            </a:r>
            <a:r>
              <a:rPr lang="en-IN" dirty="0">
                <a:cs typeface="Times New Roman" pitchFamily="18" charset="0"/>
              </a:rPr>
              <a:t>Quotations by vendors</a:t>
            </a:r>
          </a:p>
          <a:p>
            <a:r>
              <a:rPr lang="en-IN" dirty="0">
                <a:cs typeface="Times New Roman" pitchFamily="18" charset="0"/>
              </a:rPr>
              <a:t>            List of items required for the initial phase is provided by the end users</a:t>
            </a:r>
          </a:p>
          <a:p>
            <a:r>
              <a:rPr lang="en-IN" b="1" u="sng" dirty="0">
                <a:solidFill>
                  <a:schemeClr val="accent4">
                    <a:lumMod val="60000"/>
                    <a:lumOff val="40000"/>
                  </a:schemeClr>
                </a:solidFill>
                <a:cs typeface="Times New Roman" pitchFamily="18" charset="0"/>
              </a:rPr>
              <a:t>Techniques</a:t>
            </a:r>
            <a:r>
              <a:rPr lang="en-IN" b="1" dirty="0">
                <a:cs typeface="Times New Roman" pitchFamily="18" charset="0"/>
              </a:rPr>
              <a:t>: </a:t>
            </a:r>
            <a:r>
              <a:rPr lang="en-IN" dirty="0">
                <a:cs typeface="Times New Roman" pitchFamily="18" charset="0"/>
              </a:rPr>
              <a:t>Requisition forms, ABC VED Analysis &amp; Matrix</a:t>
            </a:r>
          </a:p>
        </p:txBody>
      </p:sp>
    </p:spTree>
    <p:extLst>
      <p:ext uri="{BB962C8B-B14F-4D97-AF65-F5344CB8AC3E}">
        <p14:creationId xmlns:p14="http://schemas.microsoft.com/office/powerpoint/2010/main" val="3236221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52388"/>
            <a:ext cx="9144000" cy="1400530"/>
          </a:xfrm>
        </p:spPr>
        <p:txBody>
          <a:bodyPr/>
          <a:lstStyle/>
          <a:p>
            <a:r>
              <a:rPr lang="en-GB" sz="36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Procurement plan of OPEX items - Introduction</a:t>
            </a:r>
            <a:endParaRPr lang="en-GB" sz="3600" dirty="0">
              <a:solidFill>
                <a:schemeClr val="accent4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76200" y="2052921"/>
            <a:ext cx="9601200" cy="4195481"/>
          </a:xfrm>
          <a:ln w="38100">
            <a:noFill/>
          </a:ln>
        </p:spPr>
        <p:txBody>
          <a:bodyPr>
            <a:noAutofit/>
          </a:bodyPr>
          <a:lstStyle/>
          <a:p>
            <a:r>
              <a:rPr lang="en-GB" b="1" u="sng" dirty="0" smtClean="0"/>
              <a:t>Quantification of the non medical items required for department.</a:t>
            </a:r>
          </a:p>
          <a:p>
            <a:pPr lvl="1"/>
            <a:r>
              <a:rPr lang="en-GB" sz="2000" b="1" dirty="0" smtClean="0">
                <a:solidFill>
                  <a:srgbClr val="FFFF00"/>
                </a:solidFill>
              </a:rPr>
              <a:t>The order quantity </a:t>
            </a:r>
            <a:r>
              <a:rPr lang="en-GB" sz="2000" dirty="0" smtClean="0">
                <a:solidFill>
                  <a:srgbClr val="FFFF00"/>
                </a:solidFill>
              </a:rPr>
              <a:t>=Time between order X Average monthly 															consumption</a:t>
            </a:r>
          </a:p>
          <a:p>
            <a:pPr lvl="1"/>
            <a:r>
              <a:rPr lang="en-GB" sz="2000" b="1" dirty="0" smtClean="0">
                <a:solidFill>
                  <a:srgbClr val="FFFF00"/>
                </a:solidFill>
              </a:rPr>
              <a:t>The max stock level </a:t>
            </a:r>
            <a:r>
              <a:rPr lang="en-GB" sz="2000" dirty="0" smtClean="0">
                <a:solidFill>
                  <a:srgbClr val="FFFF00"/>
                </a:solidFill>
              </a:rPr>
              <a:t>= Reserve stock level + Order quantity for one 													supply period</a:t>
            </a:r>
          </a:p>
          <a:p>
            <a:pPr lvl="1">
              <a:lnSpc>
                <a:spcPct val="110000"/>
              </a:lnSpc>
            </a:pPr>
            <a:r>
              <a:rPr lang="en-GB" sz="2000" b="1" dirty="0" smtClean="0">
                <a:solidFill>
                  <a:srgbClr val="FFFF00"/>
                </a:solidFill>
              </a:rPr>
              <a:t>The min stock level</a:t>
            </a:r>
            <a:r>
              <a:rPr lang="en-GB" sz="2000" dirty="0" smtClean="0">
                <a:solidFill>
                  <a:srgbClr val="FFFF00"/>
                </a:solidFill>
              </a:rPr>
              <a:t>=Reserve stock + stock used during lead time</a:t>
            </a:r>
            <a:r>
              <a:rPr lang="en-GB" sz="2000" dirty="0">
                <a:solidFill>
                  <a:srgbClr val="FFFF00"/>
                </a:solidFill>
              </a:rPr>
              <a:t>	</a:t>
            </a:r>
            <a:r>
              <a:rPr lang="en-GB" sz="2000" dirty="0" smtClean="0">
                <a:solidFill>
                  <a:srgbClr val="FFFF00"/>
                </a:solidFill>
              </a:rPr>
              <a:t>			</a:t>
            </a:r>
          </a:p>
          <a:p>
            <a:pPr lvl="1">
              <a:lnSpc>
                <a:spcPct val="110000"/>
              </a:lnSpc>
            </a:pPr>
            <a:r>
              <a:rPr lang="en-GB" sz="2000" dirty="0" smtClean="0">
                <a:solidFill>
                  <a:srgbClr val="FFFF00"/>
                </a:solidFill>
              </a:rPr>
              <a:t>													</a:t>
            </a:r>
          </a:p>
          <a:p>
            <a:pPr marL="457200" lvl="1" indent="0">
              <a:lnSpc>
                <a:spcPct val="110000"/>
              </a:lnSpc>
              <a:buNone/>
            </a:pPr>
            <a:r>
              <a:rPr lang="en-GB" sz="2000" dirty="0" smtClean="0">
                <a:solidFill>
                  <a:srgbClr val="FFFF00"/>
                </a:solidFill>
              </a:rPr>
              <a:t> 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09600" y="4730115"/>
            <a:ext cx="861060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en-GB" sz="2000" b="1" dirty="0">
                <a:solidFill>
                  <a:srgbClr val="FFFF00"/>
                </a:solidFill>
                <a:latin typeface="+mj-lt"/>
              </a:rPr>
              <a:t>Average monthly </a:t>
            </a:r>
            <a:r>
              <a:rPr lang="en-GB" sz="2000" b="1" dirty="0" smtClean="0">
                <a:solidFill>
                  <a:srgbClr val="FFFF00"/>
                </a:solidFill>
                <a:latin typeface="+mj-lt"/>
              </a:rPr>
              <a:t>consumption=</a:t>
            </a:r>
            <a:r>
              <a:rPr lang="en-GB" sz="2000" u="sng" dirty="0">
                <a:solidFill>
                  <a:srgbClr val="FFFF00"/>
                </a:solidFill>
                <a:latin typeface="+mj-lt"/>
              </a:rPr>
              <a:t>Total quantities issued in the time </a:t>
            </a:r>
            <a:r>
              <a:rPr lang="en-GB" sz="2000" u="sng" dirty="0" err="1">
                <a:solidFill>
                  <a:srgbClr val="FFFF00"/>
                </a:solidFill>
                <a:latin typeface="+mj-lt"/>
              </a:rPr>
              <a:t>pd</a:t>
            </a:r>
            <a:endParaRPr lang="en-GB" sz="2000" u="sng" dirty="0">
              <a:solidFill>
                <a:srgbClr val="FFFF00"/>
              </a:solidFill>
              <a:latin typeface="+mj-lt"/>
            </a:endParaRPr>
          </a:p>
          <a:p>
            <a:pPr marL="0" lvl="1"/>
            <a:r>
              <a:rPr lang="en-GB" sz="2000" dirty="0" smtClean="0">
                <a:solidFill>
                  <a:srgbClr val="FFFF00"/>
                </a:solidFill>
                <a:latin typeface="+mj-lt"/>
              </a:rPr>
              <a:t> 				     Number of months in the time </a:t>
            </a:r>
            <a:r>
              <a:rPr lang="en-GB" sz="2000" dirty="0" err="1" smtClean="0">
                <a:solidFill>
                  <a:srgbClr val="FFFF00"/>
                </a:solidFill>
                <a:latin typeface="+mj-lt"/>
              </a:rPr>
              <a:t>pd</a:t>
            </a:r>
            <a:endParaRPr lang="en-GB" sz="2000" dirty="0">
              <a:solidFill>
                <a:srgbClr val="FFFF00"/>
              </a:solidFill>
              <a:latin typeface="+mj-lt"/>
            </a:endParaRPr>
          </a:p>
          <a:p>
            <a:endParaRPr lang="en-IN" dirty="0"/>
          </a:p>
        </p:txBody>
      </p:sp>
      <p:sp>
        <p:nvSpPr>
          <p:cNvPr id="7" name="TextBox 6"/>
          <p:cNvSpPr txBox="1"/>
          <p:nvPr/>
        </p:nvSpPr>
        <p:spPr>
          <a:xfrm>
            <a:off x="685800" y="4202668"/>
            <a:ext cx="228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FFFF00"/>
                </a:solidFill>
              </a:rPr>
              <a:t>(</a:t>
            </a:r>
            <a:r>
              <a:rPr lang="en-GB" dirty="0">
                <a:solidFill>
                  <a:srgbClr val="FFFF00"/>
                </a:solidFill>
                <a:latin typeface="+mj-lt"/>
              </a:rPr>
              <a:t>re-order level)</a:t>
            </a:r>
            <a:r>
              <a:rPr lang="en-GB" dirty="0">
                <a:solidFill>
                  <a:srgbClr val="FFFF00"/>
                </a:solidFill>
              </a:rPr>
              <a:t>	</a:t>
            </a:r>
            <a:endParaRPr lang="en-IN" dirty="0"/>
          </a:p>
        </p:txBody>
      </p:sp>
      <p:sp>
        <p:nvSpPr>
          <p:cNvPr id="8" name="TextBox 7"/>
          <p:cNvSpPr txBox="1"/>
          <p:nvPr/>
        </p:nvSpPr>
        <p:spPr>
          <a:xfrm>
            <a:off x="7543800" y="6488668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Contd</a:t>
            </a:r>
            <a:r>
              <a:rPr lang="en-US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…..</a:t>
            </a:r>
            <a:endParaRPr lang="en-IN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3088990"/>
              </p:ext>
            </p:extLst>
          </p:nvPr>
        </p:nvGraphicFramePr>
        <p:xfrm>
          <a:off x="304800" y="5602795"/>
          <a:ext cx="8534400" cy="8420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2400"/>
                <a:gridCol w="1422400"/>
                <a:gridCol w="1422400"/>
                <a:gridCol w="1600200"/>
                <a:gridCol w="1244600"/>
                <a:gridCol w="1422400"/>
              </a:tblGrid>
              <a:tr h="76200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IN" sz="18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IN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IN" sz="18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Item code</a:t>
                      </a:r>
                      <a:endParaRPr lang="en-IN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9525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IN" sz="18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Item Name</a:t>
                      </a:r>
                      <a:endParaRPr lang="en-IN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9525" anchor="b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IN" sz="18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Item Description</a:t>
                      </a:r>
                      <a:endParaRPr lang="en-IN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9525" anchor="b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IN" sz="18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Manufacturer</a:t>
                      </a:r>
                      <a:endParaRPr lang="en-IN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9525" anchor="b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IN" sz="18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Quantity</a:t>
                      </a:r>
                      <a:endParaRPr lang="en-IN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9525" anchor="b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IN" sz="18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Date</a:t>
                      </a:r>
                      <a:endParaRPr lang="en-IN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9525" anchor="b"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1531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52388"/>
            <a:ext cx="9144000" cy="1400530"/>
          </a:xfrm>
        </p:spPr>
        <p:txBody>
          <a:bodyPr/>
          <a:lstStyle/>
          <a:p>
            <a:r>
              <a:rPr lang="en-GB" sz="36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Procurement plan of OPEX items - Introduction</a:t>
            </a:r>
            <a:endParaRPr lang="en-GB" sz="3600" dirty="0">
              <a:solidFill>
                <a:schemeClr val="accent4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76200" y="2052921"/>
            <a:ext cx="9601200" cy="4195481"/>
          </a:xfrm>
          <a:ln w="38100">
            <a:noFill/>
          </a:ln>
        </p:spPr>
        <p:txBody>
          <a:bodyPr>
            <a:noAutofit/>
          </a:bodyPr>
          <a:lstStyle/>
          <a:p>
            <a:r>
              <a:rPr lang="en-GB" b="1" u="sng" dirty="0" smtClean="0"/>
              <a:t>Budgeting for the all non medical items required.</a:t>
            </a:r>
            <a:r>
              <a:rPr lang="en-GB" sz="2000" dirty="0" smtClean="0">
                <a:solidFill>
                  <a:srgbClr val="FFFF00"/>
                </a:solidFill>
              </a:rPr>
              <a:t>			</a:t>
            </a:r>
          </a:p>
          <a:p>
            <a:pPr lvl="1">
              <a:lnSpc>
                <a:spcPct val="110000"/>
              </a:lnSpc>
            </a:pPr>
            <a:r>
              <a:rPr lang="en-GB" sz="2000" dirty="0" smtClean="0">
                <a:solidFill>
                  <a:srgbClr val="FFFF00"/>
                </a:solidFill>
              </a:rPr>
              <a:t>Quantity Determination</a:t>
            </a:r>
          </a:p>
          <a:p>
            <a:pPr lvl="1">
              <a:lnSpc>
                <a:spcPct val="110000"/>
              </a:lnSpc>
            </a:pPr>
            <a:r>
              <a:rPr lang="en-GB" sz="2000" dirty="0" smtClean="0">
                <a:solidFill>
                  <a:srgbClr val="FFFF00"/>
                </a:solidFill>
              </a:rPr>
              <a:t>Budget Preparation</a:t>
            </a:r>
          </a:p>
          <a:p>
            <a:pPr lvl="1">
              <a:lnSpc>
                <a:spcPct val="110000"/>
              </a:lnSpc>
            </a:pPr>
            <a:r>
              <a:rPr lang="en-GB" sz="2000" dirty="0" smtClean="0">
                <a:solidFill>
                  <a:srgbClr val="FFFF00"/>
                </a:solidFill>
              </a:rPr>
              <a:t>Approval of the budget</a:t>
            </a:r>
          </a:p>
          <a:p>
            <a:r>
              <a:rPr lang="en-GB" sz="2000" b="1" u="sng" dirty="0" smtClean="0"/>
              <a:t>Phasing Plan for procuring of Budget along with the concept of Implementation of </a:t>
            </a:r>
            <a:r>
              <a:rPr lang="en-GB" b="1" u="sng" dirty="0"/>
              <a:t>M</a:t>
            </a:r>
            <a:r>
              <a:rPr lang="en-GB" sz="2000" b="1" u="sng" dirty="0" smtClean="0"/>
              <a:t>ixed Matrix</a:t>
            </a:r>
            <a:r>
              <a:rPr lang="en-GB" sz="2000" dirty="0" smtClean="0">
                <a:solidFill>
                  <a:srgbClr val="FFFF00"/>
                </a:solidFill>
              </a:rPr>
              <a:t>								</a:t>
            </a:r>
            <a:r>
              <a:rPr lang="en-GB" dirty="0">
                <a:solidFill>
                  <a:srgbClr val="FFFF00"/>
                </a:solidFill>
              </a:rPr>
              <a:t>			</a:t>
            </a:r>
          </a:p>
          <a:p>
            <a:pPr lvl="1">
              <a:lnSpc>
                <a:spcPct val="110000"/>
              </a:lnSpc>
            </a:pPr>
            <a:r>
              <a:rPr lang="en-GB" sz="2000" dirty="0" smtClean="0">
                <a:solidFill>
                  <a:srgbClr val="FFFF00"/>
                </a:solidFill>
              </a:rPr>
              <a:t>Vender Hunting</a:t>
            </a:r>
            <a:endParaRPr lang="en-GB" sz="2000" dirty="0">
              <a:solidFill>
                <a:srgbClr val="FFFF00"/>
              </a:solidFill>
            </a:endParaRPr>
          </a:p>
          <a:p>
            <a:pPr lvl="1">
              <a:lnSpc>
                <a:spcPct val="110000"/>
              </a:lnSpc>
            </a:pPr>
            <a:r>
              <a:rPr lang="en-GB" sz="2000" dirty="0" smtClean="0">
                <a:solidFill>
                  <a:srgbClr val="FFFF00"/>
                </a:solidFill>
              </a:rPr>
              <a:t>Inviting Quotations</a:t>
            </a:r>
            <a:endParaRPr lang="en-GB" sz="2000" dirty="0">
              <a:solidFill>
                <a:srgbClr val="FFFF00"/>
              </a:solidFill>
            </a:endParaRPr>
          </a:p>
          <a:p>
            <a:pPr lvl="1">
              <a:lnSpc>
                <a:spcPct val="110000"/>
              </a:lnSpc>
            </a:pPr>
            <a:r>
              <a:rPr lang="en-GB" sz="2000" dirty="0" smtClean="0">
                <a:solidFill>
                  <a:srgbClr val="FFFF00"/>
                </a:solidFill>
              </a:rPr>
              <a:t>Selection of Venders			</a:t>
            </a:r>
          </a:p>
          <a:p>
            <a:pPr marL="457200" lvl="1" indent="0">
              <a:lnSpc>
                <a:spcPct val="110000"/>
              </a:lnSpc>
              <a:buNone/>
            </a:pPr>
            <a:r>
              <a:rPr lang="en-GB" sz="2000" dirty="0" smtClean="0">
                <a:solidFill>
                  <a:srgbClr val="FFFF00"/>
                </a:solidFill>
              </a:rPr>
              <a:t> 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543800" y="6183868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….. </a:t>
            </a:r>
            <a:r>
              <a:rPr lang="en-US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contd</a:t>
            </a:r>
            <a:endParaRPr lang="en-IN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5264382"/>
              </p:ext>
            </p:extLst>
          </p:nvPr>
        </p:nvGraphicFramePr>
        <p:xfrm>
          <a:off x="4267200" y="2819400"/>
          <a:ext cx="4572000" cy="858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5400"/>
                <a:gridCol w="1295400"/>
                <a:gridCol w="1295400"/>
                <a:gridCol w="685800"/>
              </a:tblGrid>
              <a:tr h="33706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IN" sz="1600" b="1" u="none" strike="noStrike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IN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IN" sz="1600" b="1" u="sng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Item</a:t>
                      </a:r>
                      <a:endParaRPr lang="en-IN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IN" sz="1600" b="1" u="sng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Unit price</a:t>
                      </a:r>
                      <a:endParaRPr lang="en-IN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IN" sz="1600" b="1" u="sng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No. of units</a:t>
                      </a:r>
                      <a:endParaRPr lang="en-IN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IN" sz="1600" b="1" u="sng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Price</a:t>
                      </a:r>
                      <a:endParaRPr lang="en-IN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4217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52388"/>
            <a:ext cx="9144000" cy="1400530"/>
          </a:xfrm>
        </p:spPr>
        <p:txBody>
          <a:bodyPr/>
          <a:lstStyle/>
          <a:p>
            <a:r>
              <a:rPr lang="en-GB" sz="36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Procurement plan of OPEX items - Introduction</a:t>
            </a:r>
            <a:endParaRPr lang="en-GB" sz="3600" dirty="0">
              <a:solidFill>
                <a:schemeClr val="accent4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543800" y="1219200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….. </a:t>
            </a:r>
            <a:r>
              <a:rPr lang="en-US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contd</a:t>
            </a:r>
            <a:endParaRPr lang="en-IN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827484" y="2052919"/>
            <a:ext cx="6709906" cy="3452227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en-GB" b="1" dirty="0" smtClean="0"/>
              <a:t>Time of Delivery- Charge LD</a:t>
            </a:r>
            <a:endParaRPr lang="en-GB" b="1" dirty="0"/>
          </a:p>
          <a:p>
            <a:r>
              <a:rPr lang="en-GB" b="1" dirty="0" smtClean="0"/>
              <a:t>Assessment of Quality of Suppliers</a:t>
            </a:r>
          </a:p>
          <a:p>
            <a:pPr lvl="1"/>
            <a:r>
              <a:rPr lang="en-GB" sz="2000" dirty="0" smtClean="0">
                <a:solidFill>
                  <a:srgbClr val="FFFF00"/>
                </a:solidFill>
              </a:rPr>
              <a:t>Fresh Lot not within 6 month of expire</a:t>
            </a:r>
          </a:p>
          <a:p>
            <a:pPr lvl="1"/>
            <a:r>
              <a:rPr lang="en-GB" sz="2000" dirty="0" smtClean="0">
                <a:solidFill>
                  <a:srgbClr val="FFFF00"/>
                </a:solidFill>
              </a:rPr>
              <a:t>Storage and transit conditions</a:t>
            </a:r>
          </a:p>
          <a:p>
            <a:pPr lvl="1"/>
            <a:r>
              <a:rPr lang="en-GB" sz="2000" dirty="0" smtClean="0">
                <a:solidFill>
                  <a:srgbClr val="FFFF00"/>
                </a:solidFill>
              </a:rPr>
              <a:t>Compliance of return terms</a:t>
            </a:r>
          </a:p>
          <a:p>
            <a:pPr lvl="1"/>
            <a:r>
              <a:rPr lang="en-GB" sz="2000" dirty="0" smtClean="0">
                <a:solidFill>
                  <a:srgbClr val="FFFF00"/>
                </a:solidFill>
              </a:rPr>
              <a:t>Accurate Labelling</a:t>
            </a:r>
            <a:endParaRPr lang="en-GB" sz="2000" dirty="0">
              <a:solidFill>
                <a:srgbClr val="FFFF00"/>
              </a:solidFill>
            </a:endParaRPr>
          </a:p>
          <a:p>
            <a:r>
              <a:rPr lang="en-GB" b="1" dirty="0" smtClean="0"/>
              <a:t>Raising of Purchase Order</a:t>
            </a:r>
            <a:endParaRPr lang="en-GB" b="1" dirty="0"/>
          </a:p>
          <a:p>
            <a:r>
              <a:rPr lang="en-GB" b="1" dirty="0" smtClean="0"/>
              <a:t>Receipt of Material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3029664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4584" y="452718"/>
            <a:ext cx="8507016" cy="1400530"/>
          </a:xfrm>
        </p:spPr>
        <p:txBody>
          <a:bodyPr/>
          <a:lstStyle/>
          <a:p>
            <a:r>
              <a:rPr lang="en-US" sz="36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Inventory </a:t>
            </a:r>
            <a:r>
              <a:rPr lang="en-US" sz="3600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Categorisation</a:t>
            </a:r>
            <a:r>
              <a:rPr lang="en-US" sz="36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Technique</a:t>
            </a:r>
            <a:endParaRPr lang="en-IN" sz="3600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1"/>
            <a:ext cx="8610600" cy="4648200"/>
          </a:xfrm>
        </p:spPr>
        <p:txBody>
          <a:bodyPr/>
          <a:lstStyle/>
          <a:p>
            <a:r>
              <a:rPr lang="en-US" dirty="0" smtClean="0"/>
              <a:t>Total of 152 items was quantified from all the departments</a:t>
            </a:r>
          </a:p>
          <a:p>
            <a:r>
              <a:rPr lang="en-US" dirty="0" smtClean="0"/>
              <a:t>AS per budget and up-gradation plan from 50 to 80 bed all 152 items was decided to purchase in two phases</a:t>
            </a:r>
          </a:p>
          <a:p>
            <a:r>
              <a:rPr lang="en-US" dirty="0" smtClean="0"/>
              <a:t>In phase one CEO decided to purchase 30% of total quantity since only ICU, NICU and PICU were being commissioned. </a:t>
            </a:r>
          </a:p>
          <a:p>
            <a:r>
              <a:rPr lang="en-US" dirty="0" smtClean="0"/>
              <a:t>After three month or so rest 70% when it will be fully </a:t>
            </a:r>
            <a:r>
              <a:rPr lang="en-US" dirty="0" err="1" smtClean="0"/>
              <a:t>funtion</a:t>
            </a:r>
            <a:r>
              <a:rPr lang="en-US" dirty="0" smtClean="0"/>
              <a:t> 80 bed hospital</a:t>
            </a:r>
          </a:p>
          <a:p>
            <a:r>
              <a:rPr lang="en-US" dirty="0"/>
              <a:t>Different types of </a:t>
            </a:r>
            <a:r>
              <a:rPr lang="en-US" dirty="0" err="1"/>
              <a:t>categorisation</a:t>
            </a:r>
            <a:r>
              <a:rPr lang="en-US" dirty="0"/>
              <a:t> technique </a:t>
            </a:r>
            <a:r>
              <a:rPr lang="en-US" dirty="0" smtClean="0"/>
              <a:t>were </a:t>
            </a:r>
            <a:r>
              <a:rPr lang="en-US" dirty="0"/>
              <a:t>available like ABC, VED, HML, SDE, FSN, GOLF, </a:t>
            </a:r>
            <a:r>
              <a:rPr lang="en-US" dirty="0" smtClean="0"/>
              <a:t>SOS</a:t>
            </a:r>
          </a:p>
          <a:p>
            <a:r>
              <a:rPr lang="en-US" dirty="0" smtClean="0"/>
              <a:t>Decided to work on Mixed Matrix of ABC -VED technique</a:t>
            </a:r>
            <a:endParaRPr lang="en-US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073580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on" id="{B8441ADB-2E43-4AF7-B97A-BD870242C6A8}" vid="{292E63A9-BB86-4E3D-B92A-7223C6510D2E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638</TotalTime>
  <Words>1366</Words>
  <Application>Microsoft Office PowerPoint</Application>
  <PresentationFormat>On-screen Show (4:3)</PresentationFormat>
  <Paragraphs>314</Paragraphs>
  <Slides>20</Slides>
  <Notes>0</Notes>
  <HiddenSlides>1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20</vt:i4>
      </vt:variant>
    </vt:vector>
  </HeadingPairs>
  <TitlesOfParts>
    <vt:vector size="22" baseType="lpstr">
      <vt:lpstr>Office Theme</vt:lpstr>
      <vt:lpstr>Ion</vt:lpstr>
      <vt:lpstr>Procurement Plan of OPEX Items for a Hospital Upgrading  from 50 to 80  Bed </vt:lpstr>
      <vt:lpstr>Organisation Background</vt:lpstr>
      <vt:lpstr>Review of Literature</vt:lpstr>
      <vt:lpstr>Objective</vt:lpstr>
      <vt:lpstr>Methodology</vt:lpstr>
      <vt:lpstr>Procurement plan of OPEX items - Introduction</vt:lpstr>
      <vt:lpstr>Procurement plan of OPEX items - Introduction</vt:lpstr>
      <vt:lpstr>Procurement plan of OPEX items - Introduction</vt:lpstr>
      <vt:lpstr>Inventory Categorisation Technique</vt:lpstr>
      <vt:lpstr>Inventory Categorisation Technique</vt:lpstr>
      <vt:lpstr>Study Findings         Phase I </vt:lpstr>
      <vt:lpstr>Inventory Categorisation Technique</vt:lpstr>
      <vt:lpstr>Study Findings         Phase II </vt:lpstr>
      <vt:lpstr>Inventory Categorisation Technique</vt:lpstr>
      <vt:lpstr>PowerPoint Presentation</vt:lpstr>
      <vt:lpstr>Result of ABC - VED Matrix</vt:lpstr>
      <vt:lpstr>  ABC – VED MATRIS CATEGORY WISE</vt:lpstr>
      <vt:lpstr>Conclusion</vt:lpstr>
      <vt:lpstr>Recommendations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Average Length of stay of patients in a tertiary care hospital.</dc:title>
  <dc:creator>Admin</dc:creator>
  <cp:lastModifiedBy>Admin</cp:lastModifiedBy>
  <cp:revision>33</cp:revision>
  <dcterms:created xsi:type="dcterms:W3CDTF">2006-08-16T00:00:00Z</dcterms:created>
  <dcterms:modified xsi:type="dcterms:W3CDTF">2018-05-28T19:57:43Z</dcterms:modified>
</cp:coreProperties>
</file>