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118" r:id="rId1"/>
  </p:sldMasterIdLst>
  <p:sldIdLst>
    <p:sldId id="256" r:id="rId2"/>
    <p:sldId id="260" r:id="rId3"/>
    <p:sldId id="259"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80" r:id="rId20"/>
    <p:sldId id="276" r:id="rId21"/>
    <p:sldId id="284" r:id="rId22"/>
    <p:sldId id="277" r:id="rId23"/>
    <p:sldId id="278" r:id="rId24"/>
    <p:sldId id="281" r:id="rId25"/>
    <p:sldId id="283" r:id="rId26"/>
    <p:sldId id="285" r:id="rId27"/>
    <p:sldId id="293" r:id="rId28"/>
    <p:sldId id="286" r:id="rId29"/>
    <p:sldId id="287" r:id="rId30"/>
    <p:sldId id="288" r:id="rId31"/>
    <p:sldId id="289" r:id="rId32"/>
    <p:sldId id="290" r:id="rId33"/>
    <p:sldId id="291" r:id="rId34"/>
    <p:sldId id="292"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uhan, Dikshant EX1" initials="CDE" lastIdx="14" clrIdx="0">
    <p:extLst>
      <p:ext uri="{19B8F6BF-5375-455C-9EA6-DF929625EA0E}">
        <p15:presenceInfo xmlns:p15="http://schemas.microsoft.com/office/powerpoint/2012/main" userId="S-1-5-21-3378924584-2267847585-3061742807-5516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khushboo.singh\Documents\pie%20chart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khushboo.singh\Documents\pie%20charts.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GENDER</a:t>
            </a:r>
          </a:p>
        </c:rich>
      </c:tx>
      <c:layout>
        <c:manualLayout>
          <c:xMode val="edge"/>
          <c:yMode val="edge"/>
          <c:x val="0.34985756913948851"/>
          <c:y val="1.7263700717571839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2"/>
              </a:solidFill>
              <a:ln>
                <a:noFill/>
              </a:ln>
              <a:effectLst/>
            </c:spPr>
            <c:extLst xmlns:c16r2="http://schemas.microsoft.com/office/drawing/2015/06/chart">
              <c:ext xmlns:c16="http://schemas.microsoft.com/office/drawing/2014/chart" uri="{C3380CC4-5D6E-409C-BE32-E72D297353CC}">
                <c16:uniqueId val="{00000001-31EA-4FFF-8A78-8EF243E78041}"/>
              </c:ext>
            </c:extLst>
          </c:dPt>
          <c:dPt>
            <c:idx val="1"/>
            <c:bubble3D val="0"/>
            <c:spPr>
              <a:solidFill>
                <a:schemeClr val="accent4"/>
              </a:solidFill>
              <a:ln>
                <a:noFill/>
              </a:ln>
              <a:effectLst/>
            </c:spPr>
            <c:extLst xmlns:c16r2="http://schemas.microsoft.com/office/drawing/2015/06/chart">
              <c:ext xmlns:c16="http://schemas.microsoft.com/office/drawing/2014/chart" uri="{C3380CC4-5D6E-409C-BE32-E72D297353CC}">
                <c16:uniqueId val="{00000003-31EA-4FFF-8A78-8EF243E78041}"/>
              </c:ext>
            </c:extLst>
          </c:dPt>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prstDash val="solid"/>
                  <a:round/>
                </a:ln>
                <a:effectLst/>
              </c:spPr>
            </c:leaderLines>
            <c:extLst xmlns:c16r2="http://schemas.microsoft.com/office/drawing/2015/06/chart">
              <c:ext xmlns:c15="http://schemas.microsoft.com/office/drawing/2012/chart" uri="{CE6537A1-D6FC-4f65-9D91-7224C49458BB}"/>
            </c:extLst>
          </c:dLbls>
          <c:cat>
            <c:strRef>
              <c:f>Sheet1!$A$1:$A$2</c:f>
              <c:strCache>
                <c:ptCount val="2"/>
                <c:pt idx="0">
                  <c:v>Male</c:v>
                </c:pt>
                <c:pt idx="1">
                  <c:v>Female </c:v>
                </c:pt>
              </c:strCache>
            </c:strRef>
          </c:cat>
          <c:val>
            <c:numRef>
              <c:f>Sheet1!$B$1:$B$2</c:f>
              <c:numCache>
                <c:formatCode>0%</c:formatCode>
                <c:ptCount val="2"/>
                <c:pt idx="0">
                  <c:v>0.45</c:v>
                </c:pt>
                <c:pt idx="1">
                  <c:v>0.55000000000000004</c:v>
                </c:pt>
              </c:numCache>
            </c:numRef>
          </c:val>
          <c:extLst xmlns:c16r2="http://schemas.microsoft.com/office/drawing/2015/06/chart">
            <c:ext xmlns:c16="http://schemas.microsoft.com/office/drawing/2014/chart" uri="{C3380CC4-5D6E-409C-BE32-E72D297353CC}">
              <c16:uniqueId val="{00000004-31EA-4FFF-8A78-8EF243E78041}"/>
            </c:ext>
          </c:extLst>
        </c:ser>
        <c:dLbls>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solidFill>
      <a:schemeClr val="bg1"/>
    </a:solidFill>
    <a:ln w="9525" cap="flat" cmpd="sng" algn="ctr">
      <a:solidFill>
        <a:schemeClr val="tx1">
          <a:lumMod val="15000"/>
          <a:lumOff val="85000"/>
        </a:schemeClr>
      </a:solidFill>
      <a:prstDash val="solid"/>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baseline="0">
                <a:solidFill>
                  <a:schemeClr val="dk1">
                    <a:lumMod val="65000"/>
                    <a:lumOff val="35000"/>
                  </a:schemeClr>
                </a:solidFill>
                <a:effectLst/>
                <a:latin typeface="+mn-lt"/>
                <a:ea typeface="+mn-ea"/>
                <a:cs typeface="+mn-cs"/>
              </a:defRPr>
            </a:pPr>
            <a:r>
              <a:rPr lang="en-US">
                <a:latin typeface="Times New Roman" panose="02020603050405020304" pitchFamily="18" charset="0"/>
                <a:cs typeface="Times New Roman" panose="02020603050405020304" pitchFamily="18" charset="0"/>
              </a:rPr>
              <a:t>Social Support</a:t>
            </a:r>
          </a:p>
        </c:rich>
      </c:tx>
      <c:overlay val="0"/>
      <c:spPr>
        <a:noFill/>
        <a:ln>
          <a:noFill/>
        </a:ln>
        <a:effectLst/>
      </c:spPr>
      <c:txPr>
        <a:bodyPr rot="0" spcFirstLastPara="1" vertOverflow="ellipsis" vert="horz" wrap="square" anchor="ctr" anchorCtr="1"/>
        <a:lstStyle/>
        <a:p>
          <a:pPr>
            <a:defRPr sz="1800" b="0" i="0" u="none" strike="noStrike" kern="1200" baseline="0">
              <a:solidFill>
                <a:schemeClr val="dk1">
                  <a:lumMod val="65000"/>
                  <a:lumOff val="35000"/>
                </a:schemeClr>
              </a:solidFill>
              <a:effectLst/>
              <a:latin typeface="+mn-lt"/>
              <a:ea typeface="+mn-ea"/>
              <a:cs typeface="+mn-cs"/>
            </a:defRPr>
          </a:pPr>
          <a:endParaRPr lang="en-US"/>
        </a:p>
      </c:txPr>
    </c:title>
    <c:autoTitleDeleted val="0"/>
    <c:plotArea>
      <c:layout/>
      <c:barChart>
        <c:barDir val="col"/>
        <c:grouping val="clustered"/>
        <c:varyColors val="0"/>
        <c:ser>
          <c:idx val="0"/>
          <c:order val="0"/>
          <c:spPr>
            <a:solidFill>
              <a:schemeClr val="accent6"/>
            </a:solidFill>
            <a:ln>
              <a:noFill/>
            </a:ln>
            <a:effectLst>
              <a:outerShdw blurRad="76200" dir="18900000" sy="23000" kx="-1200000" algn="bl" rotWithShape="0">
                <a:prstClr val="black">
                  <a:alpha val="2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rnd" cmpd="sng" algn="ctr">
                      <a:solidFill>
                        <a:schemeClr val="dk1">
                          <a:lumMod val="50000"/>
                          <a:lumOff val="50000"/>
                        </a:schemeClr>
                      </a:solidFill>
                      <a:prstDash val="solid"/>
                      <a:round/>
                    </a:ln>
                    <a:effectLst/>
                  </c:spPr>
                </c15:leaderLines>
              </c:ext>
            </c:extLst>
          </c:dLbls>
          <c:cat>
            <c:strRef>
              <c:f>Sheet1!$S$12:$S$19</c:f>
              <c:strCache>
                <c:ptCount val="8"/>
                <c:pt idx="0">
                  <c:v>High scorer Tangible Support</c:v>
                </c:pt>
                <c:pt idx="1">
                  <c:v>Low scorer Tangible support</c:v>
                </c:pt>
                <c:pt idx="3">
                  <c:v>High scorer Belonging Support</c:v>
                </c:pt>
                <c:pt idx="4">
                  <c:v>Low scorer Belonging Support</c:v>
                </c:pt>
                <c:pt idx="6">
                  <c:v>High scorer Appraisal Support </c:v>
                </c:pt>
                <c:pt idx="7">
                  <c:v>Low scorer Appraisal Support</c:v>
                </c:pt>
              </c:strCache>
            </c:strRef>
          </c:cat>
          <c:val>
            <c:numRef>
              <c:f>Sheet1!$T$12:$T$19</c:f>
              <c:numCache>
                <c:formatCode>0.00%</c:formatCode>
                <c:ptCount val="8"/>
                <c:pt idx="0">
                  <c:v>0.76500000000000024</c:v>
                </c:pt>
                <c:pt idx="1">
                  <c:v>0.23500000000000001</c:v>
                </c:pt>
                <c:pt idx="3" formatCode="0%">
                  <c:v>0.4900000000000001</c:v>
                </c:pt>
                <c:pt idx="4" formatCode="0%">
                  <c:v>0.51</c:v>
                </c:pt>
                <c:pt idx="6">
                  <c:v>0.70600000000000018</c:v>
                </c:pt>
                <c:pt idx="7">
                  <c:v>0.29400000000000009</c:v>
                </c:pt>
              </c:numCache>
            </c:numRef>
          </c:val>
          <c:extLst xmlns:c16r2="http://schemas.microsoft.com/office/drawing/2015/06/chart">
            <c:ext xmlns:c16="http://schemas.microsoft.com/office/drawing/2014/chart" uri="{C3380CC4-5D6E-409C-BE32-E72D297353CC}">
              <c16:uniqueId val="{00000000-268F-4864-BAED-5BAF6C8E9CBE}"/>
            </c:ext>
          </c:extLst>
        </c:ser>
        <c:dLbls>
          <c:showLegendKey val="0"/>
          <c:showVal val="1"/>
          <c:showCatName val="0"/>
          <c:showSerName val="0"/>
          <c:showPercent val="0"/>
          <c:showBubbleSize val="0"/>
        </c:dLbls>
        <c:gapWidth val="41"/>
        <c:axId val="159259488"/>
        <c:axId val="159263976"/>
      </c:barChart>
      <c:catAx>
        <c:axId val="159259488"/>
        <c:scaling>
          <c:orientation val="minMax"/>
        </c:scaling>
        <c:delete val="0"/>
        <c:axPos val="b"/>
        <c:numFmt formatCode="General" sourceLinked="1"/>
        <c:majorTickMark val="none"/>
        <c:minorTickMark val="none"/>
        <c:tickLblPos val="nextTo"/>
        <c:spPr>
          <a:noFill/>
          <a:ln w="12700" cap="rnd" cmpd="sng" algn="ctr">
            <a:noFill/>
            <a:prstDash val="solid"/>
            <a:round/>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effectLst/>
                <a:latin typeface="Times New Roman" panose="02020603050405020304" pitchFamily="18" charset="0"/>
                <a:ea typeface="+mn-ea"/>
                <a:cs typeface="Times New Roman" panose="02020603050405020304" pitchFamily="18" charset="0"/>
              </a:defRPr>
            </a:pPr>
            <a:endParaRPr lang="en-US"/>
          </a:p>
        </c:txPr>
        <c:crossAx val="159263976"/>
        <c:crosses val="autoZero"/>
        <c:auto val="1"/>
        <c:lblAlgn val="ctr"/>
        <c:lblOffset val="100"/>
        <c:noMultiLvlLbl val="0"/>
      </c:catAx>
      <c:valAx>
        <c:axId val="159263976"/>
        <c:scaling>
          <c:orientation val="minMax"/>
        </c:scaling>
        <c:delete val="1"/>
        <c:axPos val="l"/>
        <c:numFmt formatCode="0.00%" sourceLinked="1"/>
        <c:majorTickMark val="none"/>
        <c:minorTickMark val="none"/>
        <c:tickLblPos val="none"/>
        <c:crossAx val="159259488"/>
        <c:crosses val="autoZero"/>
        <c:crossBetween val="between"/>
      </c:valAx>
      <c:spPr>
        <a:noFill/>
        <a:ln>
          <a:noFill/>
        </a:ln>
        <a:effectLst/>
      </c:spPr>
    </c:plotArea>
    <c:plotVisOnly val="1"/>
    <c:dispBlanksAs val="gap"/>
    <c:showDLblsOverMax val="0"/>
  </c:chart>
  <c: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prstDash val="solid"/>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Psychological Well-being</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5"/>
            </a:solidFill>
            <a:ln>
              <a:noFill/>
            </a:ln>
            <a:effectLst/>
          </c:spPr>
          <c:invertIfNegative val="0"/>
          <c:dLbls>
            <c:dLbl>
              <c:idx val="0"/>
              <c:layout>
                <c:manualLayout>
                  <c:x val="-1.2731334408020014E-17"/>
                  <c:y val="9.1899970836977866E-3"/>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1500-4CA8-8A4A-25D122BEB754}"/>
                </c:ext>
                <c:ext xmlns:c15="http://schemas.microsoft.com/office/drawing/2012/chart" uri="{CE6537A1-D6FC-4f65-9D91-7224C49458BB}"/>
              </c:extLst>
            </c:dLbl>
            <c:dLbl>
              <c:idx val="1"/>
              <c:layout>
                <c:manualLayout>
                  <c:x val="0"/>
                  <c:y val="9.1899970836978716E-3"/>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1500-4CA8-8A4A-25D122BEB754}"/>
                </c:ext>
                <c:ext xmlns:c15="http://schemas.microsoft.com/office/drawing/2012/chart" uri="{CE6537A1-D6FC-4f65-9D91-7224C49458BB}"/>
              </c:extLst>
            </c:dLbl>
            <c:dLbl>
              <c:idx val="2"/>
              <c:layout>
                <c:manualLayout>
                  <c:x val="2.7777777777777809E-3"/>
                  <c:y val="2.3078885972586761E-2"/>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1500-4CA8-8A4A-25D122BEB754}"/>
                </c:ext>
                <c:ext xmlns:c15="http://schemas.microsoft.com/office/drawing/2012/chart" uri="{CE6537A1-D6FC-4f65-9D91-7224C49458BB}"/>
              </c:extLst>
            </c:dLbl>
            <c:dLbl>
              <c:idx val="3"/>
              <c:layout>
                <c:manualLayout>
                  <c:x val="0"/>
                  <c:y val="1.8449256342957136E-2"/>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1500-4CA8-8A4A-25D122BEB754}"/>
                </c:ext>
                <c:ext xmlns:c15="http://schemas.microsoft.com/office/drawing/2012/chart" uri="{CE6537A1-D6FC-4f65-9D91-7224C49458BB}"/>
              </c:extLst>
            </c:dLbl>
            <c:dLbl>
              <c:idx val="4"/>
              <c:layout>
                <c:manualLayout>
                  <c:x val="-5.0925337632080051E-17"/>
                  <c:y val="9.1899970836978716E-3"/>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1500-4CA8-8A4A-25D122BEB754}"/>
                </c:ext>
                <c:ext xmlns:c15="http://schemas.microsoft.com/office/drawing/2012/chart" uri="{CE6537A1-D6FC-4f65-9D91-7224C49458BB}"/>
              </c:extLst>
            </c:dLbl>
            <c:dLbl>
              <c:idx val="5"/>
              <c:layout>
                <c:manualLayout>
                  <c:x val="-2.7777777777777809E-3"/>
                  <c:y val="9.1899970836978508E-3"/>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1500-4CA8-8A4A-25D122BEB754}"/>
                </c:ext>
                <c:ext xmlns:c15="http://schemas.microsoft.com/office/drawing/2012/chart" uri="{CE6537A1-D6FC-4f65-9D91-7224C49458BB}"/>
              </c:extLst>
            </c:dLbl>
            <c:dLbl>
              <c:idx val="6"/>
              <c:layout>
                <c:manualLayout>
                  <c:x val="8.3333333333333367E-3"/>
                  <c:y val="1.8449256342957094E-2"/>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1500-4CA8-8A4A-25D122BEB754}"/>
                </c:ext>
                <c:ext xmlns:c15="http://schemas.microsoft.com/office/drawing/2012/chart" uri="{CE6537A1-D6FC-4f65-9D91-7224C49458BB}"/>
              </c:extLst>
            </c:dLbl>
            <c:dLbl>
              <c:idx val="7"/>
              <c:layout>
                <c:manualLayout>
                  <c:x val="2.7777777777776794E-3"/>
                  <c:y val="9.1899970836978716E-3"/>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1500-4CA8-8A4A-25D122BEB754}"/>
                </c:ext>
                <c:ext xmlns:c15="http://schemas.microsoft.com/office/drawing/2012/chart" uri="{CE6537A1-D6FC-4f65-9D91-7224C49458BB}"/>
              </c:extLst>
            </c:dLbl>
            <c:dLbl>
              <c:idx val="8"/>
              <c:layout>
                <c:manualLayout>
                  <c:x val="2.7777777777777809E-3"/>
                  <c:y val="1.8449256342957115E-2"/>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1500-4CA8-8A4A-25D122BEB754}"/>
                </c:ext>
                <c:ext xmlns:c15="http://schemas.microsoft.com/office/drawing/2012/chart" uri="{CE6537A1-D6FC-4f65-9D91-7224C49458BB}"/>
              </c:extLst>
            </c:dLbl>
            <c:dLbl>
              <c:idx val="9"/>
              <c:layout>
                <c:manualLayout>
                  <c:x val="0"/>
                  <c:y val="9.1899970836978716E-3"/>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1500-4CA8-8A4A-25D122BEB754}"/>
                </c:ext>
                <c:ext xmlns:c15="http://schemas.microsoft.com/office/drawing/2012/chart" uri="{CE6537A1-D6FC-4f65-9D91-7224C49458BB}"/>
              </c:extLst>
            </c:dLbl>
            <c:dLbl>
              <c:idx val="10"/>
              <c:layout>
                <c:manualLayout>
                  <c:x val="0"/>
                  <c:y val="1.8449256342957136E-2"/>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1500-4CA8-8A4A-25D122BEB754}"/>
                </c:ext>
                <c:ext xmlns:c15="http://schemas.microsoft.com/office/drawing/2012/chart" uri="{CE6537A1-D6FC-4f65-9D91-7224C49458BB}"/>
              </c:extLst>
            </c:dLbl>
            <c:dLbl>
              <c:idx val="11"/>
              <c:layout>
                <c:manualLayout>
                  <c:x val="2.7777777777777809E-3"/>
                  <c:y val="1.3819626713327461E-2"/>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1500-4CA8-8A4A-25D122BEB754}"/>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Sheet1!$Y$34:$Z$45</c:f>
              <c:multiLvlStrCache>
                <c:ptCount val="12"/>
                <c:lvl>
                  <c:pt idx="0">
                    <c:v>High scorer </c:v>
                  </c:pt>
                  <c:pt idx="1">
                    <c:v>Low scorer</c:v>
                  </c:pt>
                  <c:pt idx="2">
                    <c:v>High scorer </c:v>
                  </c:pt>
                  <c:pt idx="3">
                    <c:v>Low scorer</c:v>
                  </c:pt>
                  <c:pt idx="4">
                    <c:v>High scorer </c:v>
                  </c:pt>
                  <c:pt idx="5">
                    <c:v>Low scorer</c:v>
                  </c:pt>
                  <c:pt idx="6">
                    <c:v>High scorer </c:v>
                  </c:pt>
                  <c:pt idx="7">
                    <c:v>Low scorer</c:v>
                  </c:pt>
                  <c:pt idx="8">
                    <c:v>High scorer </c:v>
                  </c:pt>
                  <c:pt idx="9">
                    <c:v>Low scorer</c:v>
                  </c:pt>
                  <c:pt idx="10">
                    <c:v>High scorer </c:v>
                  </c:pt>
                  <c:pt idx="11">
                    <c:v>Low scorer</c:v>
                  </c:pt>
                </c:lvl>
                <c:lvl>
                  <c:pt idx="0">
                    <c:v>Autonomy</c:v>
                  </c:pt>
                  <c:pt idx="2">
                    <c:v>Enviromental Mastery</c:v>
                  </c:pt>
                  <c:pt idx="4">
                    <c:v>Personal Growth</c:v>
                  </c:pt>
                  <c:pt idx="6">
                    <c:v>Positive Relation with others</c:v>
                  </c:pt>
                  <c:pt idx="8">
                    <c:v>Purpose of Life</c:v>
                  </c:pt>
                  <c:pt idx="10">
                    <c:v>Self Acceptance</c:v>
                  </c:pt>
                </c:lvl>
              </c:multiLvlStrCache>
            </c:multiLvlStrRef>
          </c:cat>
          <c:val>
            <c:numRef>
              <c:f>Sheet1!$AA$34:$AA$45</c:f>
              <c:numCache>
                <c:formatCode>0.00%</c:formatCode>
                <c:ptCount val="12"/>
                <c:pt idx="0">
                  <c:v>0.27500000000000002</c:v>
                </c:pt>
                <c:pt idx="1">
                  <c:v>0.7250000000000002</c:v>
                </c:pt>
                <c:pt idx="2">
                  <c:v>0.37300000000000011</c:v>
                </c:pt>
                <c:pt idx="3">
                  <c:v>0.62700000000000022</c:v>
                </c:pt>
                <c:pt idx="4">
                  <c:v>0.19600000000000001</c:v>
                </c:pt>
                <c:pt idx="5">
                  <c:v>0.80400000000000005</c:v>
                </c:pt>
                <c:pt idx="6">
                  <c:v>0.76500000000000024</c:v>
                </c:pt>
                <c:pt idx="7">
                  <c:v>0.23500000000000001</c:v>
                </c:pt>
                <c:pt idx="8">
                  <c:v>0.82399999999999995</c:v>
                </c:pt>
                <c:pt idx="9">
                  <c:v>0.17600000000000005</c:v>
                </c:pt>
                <c:pt idx="10">
                  <c:v>0.56899999999999995</c:v>
                </c:pt>
                <c:pt idx="11">
                  <c:v>0.43100000000000016</c:v>
                </c:pt>
              </c:numCache>
            </c:numRef>
          </c:val>
          <c:extLst xmlns:c16r2="http://schemas.microsoft.com/office/drawing/2015/06/chart">
            <c:ext xmlns:c16="http://schemas.microsoft.com/office/drawing/2014/chart" uri="{C3380CC4-5D6E-409C-BE32-E72D297353CC}">
              <c16:uniqueId val="{0000000C-1500-4CA8-8A4A-25D122BEB754}"/>
            </c:ext>
          </c:extLst>
        </c:ser>
        <c:dLbls>
          <c:showLegendKey val="0"/>
          <c:showVal val="1"/>
          <c:showCatName val="0"/>
          <c:showSerName val="0"/>
          <c:showPercent val="0"/>
          <c:showBubbleSize val="0"/>
        </c:dLbls>
        <c:gapWidth val="219"/>
        <c:overlap val="-27"/>
        <c:axId val="114083696"/>
        <c:axId val="159264360"/>
      </c:barChart>
      <c:catAx>
        <c:axId val="114083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9264360"/>
        <c:crosses val="autoZero"/>
        <c:auto val="1"/>
        <c:lblAlgn val="ctr"/>
        <c:lblOffset val="100"/>
        <c:noMultiLvlLbl val="0"/>
      </c:catAx>
      <c:valAx>
        <c:axId val="159264360"/>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40836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 id="18">
  <a:schemeClr val="accent5"/>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106">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mods="ignoreCSTransforms">
      <cs:styleClr val="0">
        <a:shade val="25000"/>
      </cs:styl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mods="ignoreCSTransforms">
      <cs:styleClr val="0">
        <a:tint val="25000"/>
      </cs:styl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5/26/2018</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6847319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5/26/2018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835039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5/26/2018</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34773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smtClean="0"/>
              <a:t>5/26/2018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213315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5/26/2018</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06807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smtClean="0"/>
              <a:t>5/26/2018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4004757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08296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21086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2444918"/>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42A54C80-263E-416B-A8E0-580EDEADCBDC}" type="datetimeFigureOut">
              <a:rPr lang="en-US" smtClean="0"/>
              <a:t>5/26/2018</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519954A3-9DFD-4C44-94BA-B95130A3BA1C}" type="slidenum">
              <a:rPr lang="en-US" smtClean="0"/>
              <a:t>‹#›</a:t>
            </a:fld>
            <a:endParaRPr lang="en-US" dirty="0"/>
          </a:p>
        </p:txBody>
      </p:sp>
    </p:spTree>
    <p:extLst>
      <p:ext uri="{BB962C8B-B14F-4D97-AF65-F5344CB8AC3E}">
        <p14:creationId xmlns:p14="http://schemas.microsoft.com/office/powerpoint/2010/main" val="87743628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42136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5/26/2018</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262205517"/>
      </p:ext>
    </p:extLst>
  </p:cSld>
  <p:clrMap bg1="lt1" tx1="dk1" bg2="lt2" tx2="dk2" accent1="accent1" accent2="accent2" accent3="accent3" accent4="accent4" accent5="accent5" accent6="accent6" hlink="hlink" folHlink="folHlink"/>
  <p:sldLayoutIdLst>
    <p:sldLayoutId id="2147484119" r:id="rId1"/>
    <p:sldLayoutId id="2147484120" r:id="rId2"/>
    <p:sldLayoutId id="2147484121" r:id="rId3"/>
    <p:sldLayoutId id="2147484122" r:id="rId4"/>
    <p:sldLayoutId id="2147484123" r:id="rId5"/>
    <p:sldLayoutId id="2147484124" r:id="rId6"/>
    <p:sldLayoutId id="2147484125" r:id="rId7"/>
    <p:sldLayoutId id="2147484126" r:id="rId8"/>
    <p:sldLayoutId id="2147484127" r:id="rId9"/>
    <p:sldLayoutId id="2147484128" r:id="rId10"/>
    <p:sldLayoutId id="214748412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4184" y="457204"/>
            <a:ext cx="9868616" cy="2449905"/>
          </a:xfrm>
        </p:spPr>
        <p:txBody>
          <a:bodyPr>
            <a:normAutofit fontScale="90000"/>
          </a:bodyPr>
          <a:lstStyle/>
          <a:p>
            <a:pPr algn="l"/>
            <a:r>
              <a:rPr lang="en-US" sz="4000" b="1" dirty="0">
                <a:latin typeface="Times New Roman" panose="02020603050405020304" pitchFamily="18" charset="0"/>
                <a:cs typeface="Times New Roman" panose="02020603050405020304" pitchFamily="18" charset="0"/>
              </a:rPr>
              <a:t>Social Support and Psychological Well-Being among Employees of </a:t>
            </a:r>
            <a:r>
              <a:rPr lang="en-US" sz="4000" b="1" dirty="0" smtClean="0">
                <a:latin typeface="Times New Roman" panose="02020603050405020304" pitchFamily="18" charset="0"/>
                <a:cs typeface="Times New Roman" panose="02020603050405020304" pitchFamily="18" charset="0"/>
              </a:rPr>
              <a:t>an MNC </a:t>
            </a:r>
            <a:r>
              <a:rPr lang="en-US" sz="4000" b="1" dirty="0">
                <a:latin typeface="Times New Roman" panose="02020603050405020304" pitchFamily="18" charset="0"/>
                <a:cs typeface="Times New Roman" panose="02020603050405020304" pitchFamily="18" charset="0"/>
              </a:rPr>
              <a:t>in Delhi</a:t>
            </a:r>
          </a:p>
        </p:txBody>
      </p:sp>
      <p:sp>
        <p:nvSpPr>
          <p:cNvPr id="3" name="Subtitle 2"/>
          <p:cNvSpPr>
            <a:spLocks noGrp="1"/>
          </p:cNvSpPr>
          <p:nvPr>
            <p:ph type="subTitle" idx="1"/>
          </p:nvPr>
        </p:nvSpPr>
        <p:spPr>
          <a:xfrm>
            <a:off x="584046" y="4723688"/>
            <a:ext cx="11009856" cy="1096899"/>
          </a:xfrm>
        </p:spPr>
        <p:txBody>
          <a:bodyPr>
            <a:normAutofit/>
          </a:bodyPr>
          <a:lstStyle/>
          <a:p>
            <a:pPr algn="l"/>
            <a:r>
              <a:rPr lang="en-US" dirty="0">
                <a:solidFill>
                  <a:schemeClr val="bg2"/>
                </a:solidFill>
              </a:rPr>
              <a:t>Under the guidance of:-                                                                                                               Submitted by:-</a:t>
            </a:r>
          </a:p>
          <a:p>
            <a:pPr algn="l"/>
            <a:r>
              <a:rPr lang="en-US" dirty="0">
                <a:solidFill>
                  <a:schemeClr val="bg2"/>
                </a:solidFill>
              </a:rPr>
              <a:t>    Dr. Vinay Tripathi                                                                                                                     Dr. Khushboo Singh </a:t>
            </a:r>
          </a:p>
        </p:txBody>
      </p:sp>
    </p:spTree>
    <p:extLst>
      <p:ext uri="{BB962C8B-B14F-4D97-AF65-F5344CB8AC3E}">
        <p14:creationId xmlns:p14="http://schemas.microsoft.com/office/powerpoint/2010/main" val="348963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IN LIFE</a:t>
            </a:r>
            <a:endParaRPr lang="en-US" dirty="0"/>
          </a:p>
        </p:txBody>
      </p:sp>
      <p:sp>
        <p:nvSpPr>
          <p:cNvPr id="3" name="Content Placeholder 2"/>
          <p:cNvSpPr>
            <a:spLocks noGrp="1"/>
          </p:cNvSpPr>
          <p:nvPr>
            <p:ph idx="1"/>
          </p:nvPr>
        </p:nvSpPr>
        <p:spPr/>
        <p:txBody>
          <a:bodyPr>
            <a:normAutofit/>
          </a:bodyPr>
          <a:lstStyle/>
          <a:p>
            <a:pPr lvl="1"/>
            <a:r>
              <a:rPr lang="en-US" sz="2000" i="1" dirty="0" smtClean="0"/>
              <a:t>Strong </a:t>
            </a:r>
            <a:r>
              <a:rPr lang="en-US" sz="2000" i="1" dirty="0"/>
              <a:t>Purpose in Life</a:t>
            </a:r>
            <a:r>
              <a:rPr lang="en-US" sz="2000" dirty="0"/>
              <a:t>: You have goals in life and a sense of directedness; feel there is meaning to your present and past life; hold beliefs that give life purpose; and have aims and objectives for living.</a:t>
            </a:r>
          </a:p>
          <a:p>
            <a:pPr lvl="1"/>
            <a:r>
              <a:rPr lang="en-US" sz="2000" i="1" dirty="0"/>
              <a:t>Weak Purpose in Life</a:t>
            </a:r>
            <a:r>
              <a:rPr lang="en-US" sz="2000" dirty="0"/>
              <a:t>: You  lack a sense of meaning in life; have few goals or aims, lack a sense of direction; do not see purpose of your past life; and have no outlook or beliefs that give life meaning.</a:t>
            </a:r>
          </a:p>
          <a:p>
            <a:pPr lvl="1"/>
            <a:endParaRPr lang="en-US" sz="2000" b="1" u="sng" dirty="0"/>
          </a:p>
        </p:txBody>
      </p:sp>
    </p:spTree>
    <p:extLst>
      <p:ext uri="{BB962C8B-B14F-4D97-AF65-F5344CB8AC3E}">
        <p14:creationId xmlns:p14="http://schemas.microsoft.com/office/powerpoint/2010/main" val="1664439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 ACCEPTANCE</a:t>
            </a:r>
            <a:endParaRPr lang="en-US" dirty="0"/>
          </a:p>
        </p:txBody>
      </p:sp>
      <p:sp>
        <p:nvSpPr>
          <p:cNvPr id="3" name="Content Placeholder 2"/>
          <p:cNvSpPr>
            <a:spLocks noGrp="1"/>
          </p:cNvSpPr>
          <p:nvPr>
            <p:ph idx="1"/>
          </p:nvPr>
        </p:nvSpPr>
        <p:spPr/>
        <p:txBody>
          <a:bodyPr/>
          <a:lstStyle/>
          <a:p>
            <a:pPr lvl="1"/>
            <a:r>
              <a:rPr lang="en-US" sz="2000" i="1" dirty="0" smtClean="0"/>
              <a:t>High </a:t>
            </a:r>
            <a:r>
              <a:rPr lang="en-US" sz="2000" i="1" dirty="0"/>
              <a:t>Self Acceptance</a:t>
            </a:r>
            <a:r>
              <a:rPr lang="en-US" sz="2000" dirty="0"/>
              <a:t>: You possess a positive attitude toward yourself; acknowledge and accept multiple aspects of yourself including both good and bad qualities; and feel positive about your past life.</a:t>
            </a:r>
          </a:p>
          <a:p>
            <a:pPr lvl="1"/>
            <a:r>
              <a:rPr lang="en-US" sz="2000" i="1" dirty="0"/>
              <a:t>Low Self Acceptance</a:t>
            </a:r>
            <a:r>
              <a:rPr lang="en-US" sz="2000" dirty="0"/>
              <a:t>: You feel dissatisfied with yourself; are disappointed with what has occurred in your past life; are troubled about certain personal qualities; and wish to be different than what you are.</a:t>
            </a:r>
          </a:p>
          <a:p>
            <a:pPr marL="0" indent="0">
              <a:buNone/>
            </a:pPr>
            <a:endParaRPr lang="en-US" b="1" u="sng" dirty="0"/>
          </a:p>
        </p:txBody>
      </p:sp>
    </p:spTree>
    <p:extLst>
      <p:ext uri="{BB962C8B-B14F-4D97-AF65-F5344CB8AC3E}">
        <p14:creationId xmlns:p14="http://schemas.microsoft.com/office/powerpoint/2010/main" val="272628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Rationale of the study</a:t>
            </a:r>
          </a:p>
        </p:txBody>
      </p:sp>
      <p:sp>
        <p:nvSpPr>
          <p:cNvPr id="3" name="Content Placeholder 2"/>
          <p:cNvSpPr>
            <a:spLocks noGrp="1"/>
          </p:cNvSpPr>
          <p:nvPr>
            <p:ph idx="1"/>
          </p:nvPr>
        </p:nvSpPr>
        <p:spPr/>
        <p:txBody>
          <a:bodyPr>
            <a:normAutofit/>
          </a:bodyPr>
          <a:lstStyle/>
          <a:p>
            <a:r>
              <a:rPr lang="en-US" sz="2000" dirty="0" smtClean="0"/>
              <a:t>Over 6000 </a:t>
            </a:r>
            <a:r>
              <a:rPr lang="en-US" sz="2000" dirty="0"/>
              <a:t>employees in different cities, across organizations willfully finished a depression survey which demonstrates that 80% of the respondents who showed indications of anxiety and 55% with symptoms of depression were going through it over a year prior to looking for any assistance. The activating factor for mental illness were stress due to excessive work. Thus there is need for an investigation to be directed in corporative setting among office representatives as well. </a:t>
            </a:r>
            <a:endParaRPr lang="en-US" sz="2000" dirty="0" smtClean="0"/>
          </a:p>
          <a:p>
            <a:pPr marL="0" indent="0">
              <a:buNone/>
            </a:pPr>
            <a:endParaRPr lang="en-US" sz="2000" i="1" dirty="0" smtClean="0"/>
          </a:p>
          <a:p>
            <a:pPr marL="0" indent="0">
              <a:buNone/>
            </a:pPr>
            <a:endParaRPr lang="en-US" sz="2000" i="1" dirty="0"/>
          </a:p>
          <a:p>
            <a:pPr marL="0" indent="0">
              <a:buNone/>
            </a:pPr>
            <a:r>
              <a:rPr lang="en-US" sz="2000" i="1" dirty="0" smtClean="0"/>
              <a:t>Source- A current report by </a:t>
            </a:r>
            <a:r>
              <a:rPr lang="en-US" i="1" dirty="0" smtClean="0"/>
              <a:t>1to1Help.net</a:t>
            </a:r>
            <a:r>
              <a:rPr lang="en-US" sz="2000" i="1" dirty="0" smtClean="0"/>
              <a:t>, a professional counselling company on ‘The Mental Health Status of Employees in Corporate India)</a:t>
            </a:r>
          </a:p>
          <a:p>
            <a:pPr marL="0" indent="0">
              <a:buNone/>
            </a:pPr>
            <a:endParaRPr lang="en-US" sz="2000" dirty="0"/>
          </a:p>
        </p:txBody>
      </p:sp>
    </p:spTree>
    <p:extLst>
      <p:ext uri="{BB962C8B-B14F-4D97-AF65-F5344CB8AC3E}">
        <p14:creationId xmlns:p14="http://schemas.microsoft.com/office/powerpoint/2010/main" val="637201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question </a:t>
            </a:r>
          </a:p>
        </p:txBody>
      </p:sp>
      <p:sp>
        <p:nvSpPr>
          <p:cNvPr id="3" name="Content Placeholder 2"/>
          <p:cNvSpPr>
            <a:spLocks noGrp="1"/>
          </p:cNvSpPr>
          <p:nvPr>
            <p:ph idx="1"/>
          </p:nvPr>
        </p:nvSpPr>
        <p:spPr/>
        <p:txBody>
          <a:bodyPr/>
          <a:lstStyle/>
          <a:p>
            <a:r>
              <a:rPr lang="en-US" sz="2000" dirty="0"/>
              <a:t>Does social support affect psychological well-being of office employees of selected  MNC</a:t>
            </a:r>
            <a:r>
              <a:rPr lang="en-US" dirty="0"/>
              <a:t>?</a:t>
            </a:r>
          </a:p>
          <a:p>
            <a:pPr marL="0" indent="0">
              <a:buNone/>
            </a:pPr>
            <a:endParaRPr lang="en-US" dirty="0"/>
          </a:p>
        </p:txBody>
      </p:sp>
    </p:spTree>
    <p:extLst>
      <p:ext uri="{BB962C8B-B14F-4D97-AF65-F5344CB8AC3E}">
        <p14:creationId xmlns:p14="http://schemas.microsoft.com/office/powerpoint/2010/main" val="3298676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 </a:t>
            </a:r>
          </a:p>
        </p:txBody>
      </p:sp>
      <p:sp>
        <p:nvSpPr>
          <p:cNvPr id="3" name="Content Placeholder 2"/>
          <p:cNvSpPr>
            <a:spLocks noGrp="1"/>
          </p:cNvSpPr>
          <p:nvPr>
            <p:ph idx="1"/>
          </p:nvPr>
        </p:nvSpPr>
        <p:spPr/>
        <p:txBody>
          <a:bodyPr/>
          <a:lstStyle/>
          <a:p>
            <a:pPr lvl="0"/>
            <a:r>
              <a:rPr lang="en-US" sz="2000" dirty="0"/>
              <a:t>To assess the social support among office employees.</a:t>
            </a:r>
          </a:p>
          <a:p>
            <a:pPr lvl="0"/>
            <a:r>
              <a:rPr lang="en-US" sz="2000" dirty="0"/>
              <a:t>To assess the psychological well-being among office employees.</a:t>
            </a:r>
          </a:p>
          <a:p>
            <a:pPr lvl="0"/>
            <a:r>
              <a:rPr lang="en-US" sz="2000" dirty="0"/>
              <a:t>To explore connection between social support and psychological well-being of office employees.</a:t>
            </a:r>
          </a:p>
          <a:p>
            <a:endParaRPr lang="en-US" dirty="0"/>
          </a:p>
        </p:txBody>
      </p:sp>
    </p:spTree>
    <p:extLst>
      <p:ext uri="{BB962C8B-B14F-4D97-AF65-F5344CB8AC3E}">
        <p14:creationId xmlns:p14="http://schemas.microsoft.com/office/powerpoint/2010/main" val="14525470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Methodology </a:t>
            </a:r>
          </a:p>
        </p:txBody>
      </p:sp>
      <p:sp>
        <p:nvSpPr>
          <p:cNvPr id="3" name="Content Placeholder 2"/>
          <p:cNvSpPr>
            <a:spLocks noGrp="1"/>
          </p:cNvSpPr>
          <p:nvPr>
            <p:ph idx="1"/>
          </p:nvPr>
        </p:nvSpPr>
        <p:spPr/>
        <p:txBody>
          <a:bodyPr>
            <a:normAutofit/>
          </a:bodyPr>
          <a:lstStyle/>
          <a:p>
            <a:r>
              <a:rPr lang="en-US" sz="2000" b="1" dirty="0"/>
              <a:t>Study Design: - </a:t>
            </a:r>
            <a:r>
              <a:rPr lang="en-US" sz="2000" dirty="0"/>
              <a:t>Cross sectional study.</a:t>
            </a:r>
          </a:p>
          <a:p>
            <a:r>
              <a:rPr lang="en-US" sz="2000" b="1" dirty="0"/>
              <a:t>Study Location and population: - </a:t>
            </a:r>
            <a:r>
              <a:rPr lang="en-US" sz="2000" dirty="0"/>
              <a:t>This study is conducted in an MNC located in New Delhi. All the employees of the selected MNC. </a:t>
            </a:r>
          </a:p>
          <a:p>
            <a:r>
              <a:rPr lang="en-US" sz="2000" b="1" dirty="0"/>
              <a:t>Inclusion Criteria: - </a:t>
            </a:r>
            <a:r>
              <a:rPr lang="en-US" sz="2000" dirty="0"/>
              <a:t>Respondents who are working in the MNC and of age above 18 are included in the study.</a:t>
            </a:r>
          </a:p>
          <a:p>
            <a:r>
              <a:rPr lang="en-US" sz="2000" b="1" dirty="0"/>
              <a:t>Exclusion criteria: - </a:t>
            </a:r>
            <a:r>
              <a:rPr lang="en-US" sz="2000" dirty="0"/>
              <a:t>Respondents below 18 and not working in a MNC company are excluded.</a:t>
            </a:r>
          </a:p>
          <a:p>
            <a:pPr marL="0" indent="0">
              <a:buNone/>
            </a:pPr>
            <a:endParaRPr lang="en-US" sz="2000" dirty="0"/>
          </a:p>
        </p:txBody>
      </p:sp>
    </p:spTree>
    <p:extLst>
      <p:ext uri="{BB962C8B-B14F-4D97-AF65-F5344CB8AC3E}">
        <p14:creationId xmlns:p14="http://schemas.microsoft.com/office/powerpoint/2010/main" val="10226795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Size</a:t>
            </a:r>
          </a:p>
        </p:txBody>
      </p:sp>
      <p:sp>
        <p:nvSpPr>
          <p:cNvPr id="3" name="Content Placeholder 2"/>
          <p:cNvSpPr>
            <a:spLocks noGrp="1"/>
          </p:cNvSpPr>
          <p:nvPr>
            <p:ph idx="1"/>
          </p:nvPr>
        </p:nvSpPr>
        <p:spPr/>
        <p:txBody>
          <a:bodyPr/>
          <a:lstStyle/>
          <a:p>
            <a:r>
              <a:rPr lang="en-US" sz="2000" dirty="0"/>
              <a:t>All the 72 employees working in the selected MNC were selected and a </a:t>
            </a:r>
            <a:r>
              <a:rPr lang="en-US" sz="2000" dirty="0" err="1"/>
              <a:t>likert</a:t>
            </a:r>
            <a:r>
              <a:rPr lang="en-US" sz="2000" dirty="0"/>
              <a:t>-scale type questionnaire was administered to them. Out of total respondents, 51 responses were valid. Identity of all the respondents was confidential and is not revealed anywhere neither will be revealed in the future.</a:t>
            </a:r>
          </a:p>
          <a:p>
            <a:endParaRPr lang="en-US" dirty="0"/>
          </a:p>
        </p:txBody>
      </p:sp>
    </p:spTree>
    <p:extLst>
      <p:ext uri="{BB962C8B-B14F-4D97-AF65-F5344CB8AC3E}">
        <p14:creationId xmlns:p14="http://schemas.microsoft.com/office/powerpoint/2010/main" val="1883170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Instrument and standard scale</a:t>
            </a:r>
          </a:p>
        </p:txBody>
      </p:sp>
      <p:sp>
        <p:nvSpPr>
          <p:cNvPr id="3" name="Content Placeholder 2"/>
          <p:cNvSpPr>
            <a:spLocks noGrp="1"/>
          </p:cNvSpPr>
          <p:nvPr>
            <p:ph idx="1"/>
          </p:nvPr>
        </p:nvSpPr>
        <p:spPr/>
        <p:txBody>
          <a:bodyPr/>
          <a:lstStyle/>
          <a:p>
            <a:r>
              <a:rPr lang="en-US" sz="2000" dirty="0"/>
              <a:t>In the study two variables were assessed; social support and psychological well-being using two standard tools.</a:t>
            </a:r>
          </a:p>
          <a:p>
            <a:r>
              <a:rPr lang="en-US" sz="2000" dirty="0"/>
              <a:t>Social support in the respondents was evaluated using Interpersonal Support Evaluation List shortened version (ISEL) – 12 items. The social support scale was developed by Cohen S and </a:t>
            </a:r>
            <a:r>
              <a:rPr lang="en-US" sz="2000" dirty="0" err="1"/>
              <a:t>Hoberman</a:t>
            </a:r>
            <a:r>
              <a:rPr lang="en-US" sz="2000" dirty="0"/>
              <a:t> H.M. </a:t>
            </a:r>
          </a:p>
          <a:p>
            <a:r>
              <a:rPr lang="en-US" sz="2000" dirty="0"/>
              <a:t>Psychological well-being was accessed using </a:t>
            </a:r>
            <a:r>
              <a:rPr lang="en-US" sz="2000" dirty="0" err="1"/>
              <a:t>Ryff’s</a:t>
            </a:r>
            <a:r>
              <a:rPr lang="en-US" sz="2000" dirty="0"/>
              <a:t> C psychological well-being scales shortened version- 18 items developed by </a:t>
            </a:r>
            <a:r>
              <a:rPr lang="en-US" sz="2000" dirty="0" err="1"/>
              <a:t>Ryff</a:t>
            </a:r>
            <a:r>
              <a:rPr lang="en-US" sz="2000" dirty="0"/>
              <a:t> Carol. </a:t>
            </a:r>
          </a:p>
          <a:p>
            <a:endParaRPr lang="en-US" dirty="0"/>
          </a:p>
        </p:txBody>
      </p:sp>
    </p:spTree>
    <p:extLst>
      <p:ext uri="{BB962C8B-B14F-4D97-AF65-F5344CB8AC3E}">
        <p14:creationId xmlns:p14="http://schemas.microsoft.com/office/powerpoint/2010/main" val="35109032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000" dirty="0" smtClean="0"/>
              <a:t>The </a:t>
            </a:r>
            <a:r>
              <a:rPr lang="en-US" sz="2000" dirty="0"/>
              <a:t>social support is divided into 3 subscales: - Tangible, Belonging and Appraisal support and the whole tool is divided into the following-</a:t>
            </a:r>
          </a:p>
          <a:p>
            <a:r>
              <a:rPr lang="en-US" sz="2000" b="1" dirty="0"/>
              <a:t>Tangible support- </a:t>
            </a:r>
            <a:r>
              <a:rPr lang="en-US" sz="2000" dirty="0"/>
              <a:t>3, 8, 10, 12</a:t>
            </a:r>
          </a:p>
          <a:p>
            <a:r>
              <a:rPr lang="en-US" sz="2000" b="1" dirty="0"/>
              <a:t>Belonging support</a:t>
            </a:r>
            <a:r>
              <a:rPr lang="en-US" sz="2000" dirty="0"/>
              <a:t>- 1, 5, 7, 9</a:t>
            </a:r>
          </a:p>
          <a:p>
            <a:r>
              <a:rPr lang="en-US" sz="2000" b="1" dirty="0"/>
              <a:t>Appraisal support</a:t>
            </a:r>
            <a:r>
              <a:rPr lang="en-US" sz="2000" dirty="0"/>
              <a:t>- 2, 4, 6, 1</a:t>
            </a:r>
          </a:p>
          <a:p>
            <a:pPr marL="0" indent="0">
              <a:buNone/>
            </a:pPr>
            <a:endParaRPr lang="en-US" sz="2000" dirty="0"/>
          </a:p>
        </p:txBody>
      </p:sp>
    </p:spTree>
    <p:extLst>
      <p:ext uri="{BB962C8B-B14F-4D97-AF65-F5344CB8AC3E}">
        <p14:creationId xmlns:p14="http://schemas.microsoft.com/office/powerpoint/2010/main" val="41664016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Scoring criteria for social support</a:t>
            </a:r>
          </a:p>
        </p:txBody>
      </p:sp>
      <p:sp>
        <p:nvSpPr>
          <p:cNvPr id="3" name="Content Placeholder 2"/>
          <p:cNvSpPr>
            <a:spLocks noGrp="1"/>
          </p:cNvSpPr>
          <p:nvPr>
            <p:ph idx="1"/>
          </p:nvPr>
        </p:nvSpPr>
        <p:spPr/>
        <p:txBody>
          <a:bodyPr>
            <a:normAutofit/>
          </a:bodyPr>
          <a:lstStyle/>
          <a:p>
            <a:r>
              <a:rPr lang="en-US" sz="2000" dirty="0"/>
              <a:t>The scoring is carried out by taking the base score 4 and greatest score 16 and 10 is taken as mid-point based on which high score and low score is translated.</a:t>
            </a:r>
          </a:p>
          <a:p>
            <a:r>
              <a:rPr lang="en-US" sz="2000" dirty="0"/>
              <a:t>According to the scoring high scoring and low scoring is done.</a:t>
            </a:r>
          </a:p>
        </p:txBody>
      </p:sp>
    </p:spTree>
    <p:extLst>
      <p:ext uri="{BB962C8B-B14F-4D97-AF65-F5344CB8AC3E}">
        <p14:creationId xmlns:p14="http://schemas.microsoft.com/office/powerpoint/2010/main" val="4244562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normAutofit/>
          </a:bodyPr>
          <a:lstStyle/>
          <a:p>
            <a:pPr marL="0" indent="0">
              <a:buNone/>
            </a:pPr>
            <a:endParaRPr lang="en-US" sz="2000" dirty="0"/>
          </a:p>
          <a:p>
            <a:r>
              <a:rPr lang="en-US" sz="2000" dirty="0"/>
              <a:t>The performance of Employee, absenteeism, rates of illness, staff turnover and accidents all are affected by employees’ psychological well-being </a:t>
            </a:r>
            <a:r>
              <a:rPr lang="en-US" sz="2000" dirty="0" smtClean="0"/>
              <a:t>status</a:t>
            </a:r>
            <a:endParaRPr lang="en-US" sz="2000" dirty="0"/>
          </a:p>
          <a:p>
            <a:r>
              <a:rPr lang="en-US" sz="2000" dirty="0"/>
              <a:t>42.5% of corporate workers in India experience the ill effects of </a:t>
            </a:r>
            <a:r>
              <a:rPr lang="en-US" sz="2000" dirty="0" smtClean="0"/>
              <a:t>depression</a:t>
            </a:r>
            <a:endParaRPr lang="en-US" sz="2000" dirty="0"/>
          </a:p>
          <a:p>
            <a:r>
              <a:rPr lang="en-US" sz="2000" dirty="0"/>
              <a:t>The rate of depression and anxiety among corporate representatives has expanded by 45-50 percent in the vicinity of 2008 and 2015 </a:t>
            </a:r>
            <a:endParaRPr lang="en-US" sz="2000" dirty="0" smtClean="0"/>
          </a:p>
          <a:p>
            <a:pPr marL="0" indent="0">
              <a:buNone/>
            </a:pPr>
            <a:r>
              <a:rPr lang="en-US" sz="2000" i="1" dirty="0" smtClean="0"/>
              <a:t> </a:t>
            </a:r>
            <a:endParaRPr lang="en-US" sz="2000" i="1" dirty="0"/>
          </a:p>
        </p:txBody>
      </p:sp>
      <p:sp>
        <p:nvSpPr>
          <p:cNvPr id="4" name="TextBox 3">
            <a:extLst>
              <a:ext uri="{FF2B5EF4-FFF2-40B4-BE49-F238E27FC236}">
                <a16:creationId xmlns="" xmlns:a16="http://schemas.microsoft.com/office/drawing/2014/main" id="{6545CC86-9447-4790-A946-A7B67254FCC0}"/>
              </a:ext>
            </a:extLst>
          </p:cNvPr>
          <p:cNvSpPr txBox="1"/>
          <p:nvPr/>
        </p:nvSpPr>
        <p:spPr>
          <a:xfrm>
            <a:off x="8467725" y="5858799"/>
            <a:ext cx="3267075" cy="369332"/>
          </a:xfrm>
          <a:prstGeom prst="rect">
            <a:avLst/>
          </a:prstGeom>
          <a:noFill/>
        </p:spPr>
        <p:txBody>
          <a:bodyPr wrap="square" rtlCol="0">
            <a:spAutoFit/>
          </a:bodyPr>
          <a:lstStyle/>
          <a:p>
            <a:r>
              <a:rPr lang="en-US" i="1" dirty="0"/>
              <a:t>Source- </a:t>
            </a:r>
            <a:r>
              <a:rPr lang="en-US" i="1" dirty="0" smtClean="0"/>
              <a:t>World Health Organization</a:t>
            </a:r>
            <a:endParaRPr lang="en-US" i="1" dirty="0"/>
          </a:p>
        </p:txBody>
      </p:sp>
    </p:spTree>
    <p:extLst>
      <p:ext uri="{BB962C8B-B14F-4D97-AF65-F5344CB8AC3E}">
        <p14:creationId xmlns:p14="http://schemas.microsoft.com/office/powerpoint/2010/main" val="30420936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000" dirty="0"/>
              <a:t>The psychological well-being is divided into 6 subscales and the tool is divided into the following:-</a:t>
            </a:r>
          </a:p>
          <a:p>
            <a:pPr lvl="1"/>
            <a:r>
              <a:rPr lang="en-US" sz="1800" b="1" dirty="0"/>
              <a:t>Autonomy- </a:t>
            </a:r>
            <a:r>
              <a:rPr lang="en-US" sz="1800" dirty="0"/>
              <a:t>1, 7, 13</a:t>
            </a:r>
          </a:p>
          <a:p>
            <a:pPr lvl="1"/>
            <a:r>
              <a:rPr lang="en-US" sz="1800" b="1" dirty="0"/>
              <a:t>Environmental Mastery- </a:t>
            </a:r>
            <a:r>
              <a:rPr lang="en-US" sz="1800" dirty="0"/>
              <a:t>2, 8, 14</a:t>
            </a:r>
          </a:p>
          <a:p>
            <a:pPr lvl="1"/>
            <a:r>
              <a:rPr lang="en-US" sz="1800" b="1" dirty="0"/>
              <a:t>Personal growth- </a:t>
            </a:r>
            <a:r>
              <a:rPr lang="en-US" sz="1800" dirty="0"/>
              <a:t>3, 9, 15</a:t>
            </a:r>
          </a:p>
          <a:p>
            <a:pPr lvl="1"/>
            <a:r>
              <a:rPr lang="en-US" sz="1800" b="1" dirty="0"/>
              <a:t>Positive Relations- </a:t>
            </a:r>
            <a:r>
              <a:rPr lang="en-US" sz="1800" dirty="0"/>
              <a:t>4, 10, 16</a:t>
            </a:r>
          </a:p>
          <a:p>
            <a:pPr lvl="1"/>
            <a:r>
              <a:rPr lang="en-US" sz="1800" b="1" dirty="0"/>
              <a:t>Purpose in Life- </a:t>
            </a:r>
            <a:r>
              <a:rPr lang="en-US" sz="1800" dirty="0"/>
              <a:t>5, 11, 17</a:t>
            </a:r>
          </a:p>
          <a:p>
            <a:pPr lvl="1"/>
            <a:r>
              <a:rPr lang="en-US" sz="1800" b="1" dirty="0"/>
              <a:t>Self-Acceptance</a:t>
            </a:r>
            <a:r>
              <a:rPr lang="en-US" sz="1800" dirty="0"/>
              <a:t>- 6, 12, 18</a:t>
            </a:r>
          </a:p>
          <a:p>
            <a:pPr marL="0" indent="0">
              <a:buNone/>
            </a:pPr>
            <a:endParaRPr lang="en-US" sz="1600" dirty="0"/>
          </a:p>
        </p:txBody>
      </p:sp>
    </p:spTree>
    <p:extLst>
      <p:ext uri="{BB962C8B-B14F-4D97-AF65-F5344CB8AC3E}">
        <p14:creationId xmlns:p14="http://schemas.microsoft.com/office/powerpoint/2010/main" val="899663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Scoring of psychological well being</a:t>
            </a:r>
          </a:p>
        </p:txBody>
      </p:sp>
      <p:sp>
        <p:nvSpPr>
          <p:cNvPr id="3" name="Content Placeholder 2"/>
          <p:cNvSpPr>
            <a:spLocks noGrp="1"/>
          </p:cNvSpPr>
          <p:nvPr>
            <p:ph idx="1"/>
          </p:nvPr>
        </p:nvSpPr>
        <p:spPr/>
        <p:txBody>
          <a:bodyPr>
            <a:normAutofit/>
          </a:bodyPr>
          <a:lstStyle/>
          <a:p>
            <a:r>
              <a:rPr lang="en-US" sz="2000" dirty="0"/>
              <a:t>The scoring is done by taking the base score 3 and greatest score 9 and 6 is taken as mid-point based on which high score and low score is translated.</a:t>
            </a:r>
          </a:p>
        </p:txBody>
      </p:sp>
    </p:spTree>
    <p:extLst>
      <p:ext uri="{BB962C8B-B14F-4D97-AF65-F5344CB8AC3E}">
        <p14:creationId xmlns:p14="http://schemas.microsoft.com/office/powerpoint/2010/main" val="676636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analysis </a:t>
            </a:r>
          </a:p>
        </p:txBody>
      </p:sp>
      <p:sp>
        <p:nvSpPr>
          <p:cNvPr id="3" name="Content Placeholder 2"/>
          <p:cNvSpPr>
            <a:spLocks noGrp="1"/>
          </p:cNvSpPr>
          <p:nvPr>
            <p:ph idx="1"/>
          </p:nvPr>
        </p:nvSpPr>
        <p:spPr/>
        <p:txBody>
          <a:bodyPr>
            <a:normAutofit/>
          </a:bodyPr>
          <a:lstStyle/>
          <a:p>
            <a:r>
              <a:rPr lang="en-US" sz="2000" dirty="0"/>
              <a:t>Statistical Package for Social Science (SPSS) Version 23.0 was used for data analysis, techniques of descriptive statistics is used to measure frequency, crosstabs and between social support and Psychological well-being.</a:t>
            </a:r>
          </a:p>
          <a:p>
            <a:pPr marL="0" indent="0">
              <a:buNone/>
            </a:pPr>
            <a:endParaRPr lang="en-US" sz="2000" dirty="0"/>
          </a:p>
        </p:txBody>
      </p:sp>
    </p:spTree>
    <p:extLst>
      <p:ext uri="{BB962C8B-B14F-4D97-AF65-F5344CB8AC3E}">
        <p14:creationId xmlns:p14="http://schemas.microsoft.com/office/powerpoint/2010/main" val="14971072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and interpretation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44862068"/>
              </p:ext>
            </p:extLst>
          </p:nvPr>
        </p:nvGraphicFramePr>
        <p:xfrm>
          <a:off x="5702061" y="2224358"/>
          <a:ext cx="5762445" cy="3678238"/>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940279" y="2398139"/>
            <a:ext cx="4209691" cy="2246769"/>
          </a:xfrm>
          <a:prstGeom prst="rect">
            <a:avLst/>
          </a:prstGeom>
          <a:noFill/>
        </p:spPr>
        <p:txBody>
          <a:bodyPr wrap="square" rtlCol="0">
            <a:spAutoFit/>
          </a:bodyPr>
          <a:lstStyle/>
          <a:p>
            <a:r>
              <a:rPr lang="en-US" sz="2000" dirty="0"/>
              <a:t>The  figure demonstrates that majority of respondents were females ( 55%) and 45% were males and greatest individuals were in the age classification of 25-35 which is the most noteworthy years of working.</a:t>
            </a:r>
          </a:p>
          <a:p>
            <a:endParaRPr lang="en-US" sz="2000" dirty="0"/>
          </a:p>
        </p:txBody>
      </p:sp>
    </p:spTree>
    <p:extLst>
      <p:ext uri="{BB962C8B-B14F-4D97-AF65-F5344CB8AC3E}">
        <p14:creationId xmlns:p14="http://schemas.microsoft.com/office/powerpoint/2010/main" val="21937081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support analysis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0258768"/>
              </p:ext>
            </p:extLst>
          </p:nvPr>
        </p:nvGraphicFramePr>
        <p:xfrm>
          <a:off x="581192" y="2094960"/>
          <a:ext cx="11107419" cy="446974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531909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Psychological well being analysis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84777184"/>
              </p:ext>
            </p:extLst>
          </p:nvPr>
        </p:nvGraphicFramePr>
        <p:xfrm>
          <a:off x="581025" y="2181225"/>
          <a:ext cx="11029950" cy="36782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83176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Cross tabulation between social support and psychological well-being dimensions</a:t>
            </a:r>
          </a:p>
        </p:txBody>
      </p:sp>
      <p:sp>
        <p:nvSpPr>
          <p:cNvPr id="3" name="Content Placeholder 2"/>
          <p:cNvSpPr>
            <a:spLocks noGrp="1"/>
          </p:cNvSpPr>
          <p:nvPr>
            <p:ph idx="1"/>
          </p:nvPr>
        </p:nvSpPr>
        <p:spPr>
          <a:xfrm>
            <a:off x="581192" y="3943350"/>
            <a:ext cx="11211117" cy="682385"/>
          </a:xfrm>
        </p:spPr>
        <p:txBody>
          <a:bodyPr>
            <a:normAutofit fontScale="92500" lnSpcReduction="20000"/>
          </a:bodyPr>
          <a:lstStyle/>
          <a:p>
            <a:r>
              <a:rPr lang="en-US" sz="2200" dirty="0"/>
              <a:t>Only selected dimensions of psychological well-being has been taken into consideration to see the relationship between social support and psychological well-being.</a:t>
            </a:r>
          </a:p>
          <a:p>
            <a:endParaRPr lang="en-US" sz="2200" dirty="0"/>
          </a:p>
          <a:p>
            <a:pPr marL="0" indent="0">
              <a:buNone/>
            </a:pPr>
            <a:endParaRPr lang="en-US" dirty="0"/>
          </a:p>
        </p:txBody>
      </p:sp>
    </p:spTree>
    <p:extLst>
      <p:ext uri="{BB962C8B-B14F-4D97-AF65-F5344CB8AC3E}">
        <p14:creationId xmlns:p14="http://schemas.microsoft.com/office/powerpoint/2010/main" val="9653873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Environmental mastery and belonging support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54875862"/>
              </p:ext>
            </p:extLst>
          </p:nvPr>
        </p:nvGraphicFramePr>
        <p:xfrm>
          <a:off x="4524374" y="2190752"/>
          <a:ext cx="7086433" cy="4276722"/>
        </p:xfrm>
        <a:graphic>
          <a:graphicData uri="http://schemas.openxmlformats.org/drawingml/2006/table">
            <a:tbl>
              <a:tblPr>
                <a:tableStyleId>{5C22544A-7EE6-4342-B048-85BDC9FD1C3A}</a:tableStyleId>
              </a:tblPr>
              <a:tblGrid>
                <a:gridCol w="1779788"/>
                <a:gridCol w="1015670"/>
                <a:gridCol w="1161806"/>
                <a:gridCol w="1161806"/>
                <a:gridCol w="1160351"/>
                <a:gridCol w="807012"/>
              </a:tblGrid>
              <a:tr h="753838">
                <a:tc gridSpan="6">
                  <a:txBody>
                    <a:bodyPr/>
                    <a:lstStyle/>
                    <a:p>
                      <a:pPr marL="0" marR="0" algn="just">
                        <a:lnSpc>
                          <a:spcPct val="200000"/>
                        </a:lnSpc>
                        <a:spcBef>
                          <a:spcPts val="0"/>
                        </a:spcBef>
                        <a:spcAft>
                          <a:spcPts val="0"/>
                        </a:spcAft>
                      </a:pPr>
                      <a:r>
                        <a:rPr lang="en-IN" sz="1000" dirty="0">
                          <a:effectLst/>
                        </a:rPr>
                        <a:t> </a:t>
                      </a:r>
                      <a:endParaRPr lang="en-US" sz="900" dirty="0">
                        <a:effectLst/>
                      </a:endParaRPr>
                    </a:p>
                    <a:p>
                      <a:pPr marL="0" marR="0" algn="just">
                        <a:lnSpc>
                          <a:spcPct val="200000"/>
                        </a:lnSpc>
                        <a:spcBef>
                          <a:spcPts val="0"/>
                        </a:spcBef>
                        <a:spcAft>
                          <a:spcPts val="0"/>
                        </a:spcAft>
                      </a:pPr>
                      <a:r>
                        <a:rPr lang="en-IN" sz="1200" b="1" dirty="0">
                          <a:effectLst/>
                        </a:rPr>
                        <a:t>Environmental Mastery * Belonging Support Cross tabulation</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95578">
                <a:tc>
                  <a:txBody>
                    <a:bodyPr/>
                    <a:lstStyle/>
                    <a:p>
                      <a:pPr marL="0" marR="0" algn="just">
                        <a:lnSpc>
                          <a:spcPct val="200000"/>
                        </a:lnSpc>
                        <a:spcBef>
                          <a:spcPts val="0"/>
                        </a:spcBef>
                        <a:spcAft>
                          <a:spcPts val="0"/>
                        </a:spcAft>
                      </a:pPr>
                      <a:r>
                        <a:rPr lang="en-IN"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tc>
                <a:tc>
                  <a:txBody>
                    <a:bodyPr/>
                    <a:lstStyle/>
                    <a:p>
                      <a:pPr marL="0" marR="0" algn="just">
                        <a:lnSpc>
                          <a:spcPct val="200000"/>
                        </a:lnSpc>
                        <a:spcBef>
                          <a:spcPts val="0"/>
                        </a:spcBef>
                        <a:spcAft>
                          <a:spcPts val="0"/>
                        </a:spcAft>
                      </a:pPr>
                      <a:r>
                        <a:rPr lang="en-IN"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tc>
                <a:tc>
                  <a:txBody>
                    <a:bodyPr/>
                    <a:lstStyle/>
                    <a:p>
                      <a:pPr marL="0" marR="0" algn="just">
                        <a:lnSpc>
                          <a:spcPct val="200000"/>
                        </a:lnSpc>
                        <a:spcBef>
                          <a:spcPts val="0"/>
                        </a:spcBef>
                        <a:spcAft>
                          <a:spcPts val="0"/>
                        </a:spcAft>
                      </a:pPr>
                      <a:r>
                        <a:rPr lang="en-IN"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tc>
                <a:tc gridSpan="2">
                  <a:txBody>
                    <a:bodyPr/>
                    <a:lstStyle/>
                    <a:p>
                      <a:pPr marL="0" marR="0" algn="just">
                        <a:lnSpc>
                          <a:spcPct val="200000"/>
                        </a:lnSpc>
                        <a:spcBef>
                          <a:spcPts val="0"/>
                        </a:spcBef>
                        <a:spcAft>
                          <a:spcPts val="0"/>
                        </a:spcAft>
                      </a:pPr>
                      <a:r>
                        <a:rPr lang="en-IN" sz="1200">
                          <a:effectLst/>
                        </a:rPr>
                        <a:t>Belonging Support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nchor="b"/>
                </a:tc>
                <a:tc hMerge="1">
                  <a:txBody>
                    <a:bodyPr/>
                    <a:lstStyle/>
                    <a:p>
                      <a:endParaRPr lang="en-US"/>
                    </a:p>
                  </a:txBody>
                  <a:tcPr/>
                </a:tc>
                <a:tc rowSpan="2">
                  <a:txBody>
                    <a:bodyPr/>
                    <a:lstStyle/>
                    <a:p>
                      <a:pPr marL="0" marR="0" algn="just">
                        <a:lnSpc>
                          <a:spcPct val="200000"/>
                        </a:lnSpc>
                        <a:spcBef>
                          <a:spcPts val="0"/>
                        </a:spcBef>
                        <a:spcAft>
                          <a:spcPts val="0"/>
                        </a:spcAft>
                      </a:pPr>
                      <a:r>
                        <a:rPr lang="en-IN" sz="1200">
                          <a:effectLst/>
                        </a:rPr>
                        <a:t>Total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nchor="b"/>
                </a:tc>
              </a:tr>
              <a:tr h="753838">
                <a:tc>
                  <a:txBody>
                    <a:bodyPr/>
                    <a:lstStyle/>
                    <a:p>
                      <a:pPr marL="0" marR="0" algn="just">
                        <a:lnSpc>
                          <a:spcPct val="200000"/>
                        </a:lnSpc>
                        <a:spcBef>
                          <a:spcPts val="0"/>
                        </a:spcBef>
                        <a:spcAft>
                          <a:spcPts val="0"/>
                        </a:spcAft>
                      </a:pPr>
                      <a:r>
                        <a:rPr lang="en-IN"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tc>
                <a:tc>
                  <a:txBody>
                    <a:bodyPr/>
                    <a:lstStyle/>
                    <a:p>
                      <a:pPr marL="0" marR="0" algn="just">
                        <a:lnSpc>
                          <a:spcPct val="200000"/>
                        </a:lnSpc>
                        <a:spcBef>
                          <a:spcPts val="0"/>
                        </a:spcBef>
                        <a:spcAft>
                          <a:spcPts val="0"/>
                        </a:spcAft>
                      </a:pPr>
                      <a:r>
                        <a:rPr lang="en-IN"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tc>
                <a:tc>
                  <a:txBody>
                    <a:bodyPr/>
                    <a:lstStyle/>
                    <a:p>
                      <a:pPr marL="0" marR="0" algn="just">
                        <a:lnSpc>
                          <a:spcPct val="200000"/>
                        </a:lnSpc>
                        <a:spcBef>
                          <a:spcPts val="0"/>
                        </a:spcBef>
                        <a:spcAft>
                          <a:spcPts val="0"/>
                        </a:spcAft>
                      </a:pPr>
                      <a:r>
                        <a:rPr lang="en-IN"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tc>
                <a:tc>
                  <a:txBody>
                    <a:bodyPr/>
                    <a:lstStyle/>
                    <a:p>
                      <a:pPr marL="0" marR="0" algn="just">
                        <a:lnSpc>
                          <a:spcPct val="200000"/>
                        </a:lnSpc>
                        <a:spcBef>
                          <a:spcPts val="0"/>
                        </a:spcBef>
                        <a:spcAft>
                          <a:spcPts val="0"/>
                        </a:spcAft>
                      </a:pPr>
                      <a:r>
                        <a:rPr lang="en-IN" sz="1200" dirty="0">
                          <a:effectLst/>
                        </a:rPr>
                        <a:t>Low Social Support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nchor="b"/>
                </a:tc>
                <a:tc>
                  <a:txBody>
                    <a:bodyPr/>
                    <a:lstStyle/>
                    <a:p>
                      <a:pPr marL="0" marR="0" algn="just">
                        <a:lnSpc>
                          <a:spcPct val="200000"/>
                        </a:lnSpc>
                        <a:spcBef>
                          <a:spcPts val="0"/>
                        </a:spcBef>
                        <a:spcAft>
                          <a:spcPts val="0"/>
                        </a:spcAft>
                      </a:pPr>
                      <a:r>
                        <a:rPr lang="en-IN" sz="1200">
                          <a:effectLst/>
                        </a:rPr>
                        <a:t>High Social Support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nchor="b"/>
                </a:tc>
                <a:tc vMerge="1">
                  <a:txBody>
                    <a:bodyPr/>
                    <a:lstStyle/>
                    <a:p>
                      <a:endParaRPr lang="en-US"/>
                    </a:p>
                  </a:txBody>
                  <a:tcPr/>
                </a:tc>
              </a:tr>
              <a:tr h="395578">
                <a:tc rowSpan="4">
                  <a:txBody>
                    <a:bodyPr/>
                    <a:lstStyle/>
                    <a:p>
                      <a:pPr marL="0" marR="0" algn="just">
                        <a:lnSpc>
                          <a:spcPct val="200000"/>
                        </a:lnSpc>
                        <a:spcBef>
                          <a:spcPts val="0"/>
                        </a:spcBef>
                        <a:spcAft>
                          <a:spcPts val="0"/>
                        </a:spcAft>
                      </a:pPr>
                      <a:r>
                        <a:rPr lang="en-IN" sz="1200">
                          <a:effectLst/>
                        </a:rPr>
                        <a:t>Environmental Mastery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tc>
                <a:tc rowSpan="2">
                  <a:txBody>
                    <a:bodyPr/>
                    <a:lstStyle/>
                    <a:p>
                      <a:pPr marL="0" marR="0" algn="just">
                        <a:lnSpc>
                          <a:spcPct val="200000"/>
                        </a:lnSpc>
                        <a:spcBef>
                          <a:spcPts val="0"/>
                        </a:spcBef>
                        <a:spcAft>
                          <a:spcPts val="0"/>
                        </a:spcAft>
                      </a:pPr>
                      <a:r>
                        <a:rPr lang="en-IN" sz="1200">
                          <a:effectLst/>
                        </a:rPr>
                        <a:t>Low Scorer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tc>
                <a:tc>
                  <a:txBody>
                    <a:bodyPr/>
                    <a:lstStyle/>
                    <a:p>
                      <a:pPr marL="0" marR="0" algn="just">
                        <a:lnSpc>
                          <a:spcPct val="200000"/>
                        </a:lnSpc>
                        <a:spcBef>
                          <a:spcPts val="0"/>
                        </a:spcBef>
                        <a:spcAft>
                          <a:spcPts val="0"/>
                        </a:spcAft>
                      </a:pPr>
                      <a:r>
                        <a:rPr lang="en-IN" sz="1200">
                          <a:effectLst/>
                        </a:rPr>
                        <a:t>Count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tc>
                <a:tc>
                  <a:txBody>
                    <a:bodyPr/>
                    <a:lstStyle/>
                    <a:p>
                      <a:pPr marL="0" marR="0" algn="just">
                        <a:lnSpc>
                          <a:spcPct val="200000"/>
                        </a:lnSpc>
                        <a:spcBef>
                          <a:spcPts val="0"/>
                        </a:spcBef>
                        <a:spcAft>
                          <a:spcPts val="0"/>
                        </a:spcAft>
                      </a:pPr>
                      <a:r>
                        <a:rPr lang="en-IN" sz="1200" dirty="0">
                          <a:effectLst/>
                        </a:rPr>
                        <a:t>17</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nchor="ctr"/>
                </a:tc>
                <a:tc>
                  <a:txBody>
                    <a:bodyPr/>
                    <a:lstStyle/>
                    <a:p>
                      <a:pPr marL="0" marR="0" algn="just">
                        <a:lnSpc>
                          <a:spcPct val="200000"/>
                        </a:lnSpc>
                        <a:spcBef>
                          <a:spcPts val="0"/>
                        </a:spcBef>
                        <a:spcAft>
                          <a:spcPts val="0"/>
                        </a:spcAft>
                      </a:pPr>
                      <a:r>
                        <a:rPr lang="en-IN" sz="1200">
                          <a:effectLst/>
                        </a:rPr>
                        <a:t>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nchor="ctr"/>
                </a:tc>
                <a:tc>
                  <a:txBody>
                    <a:bodyPr/>
                    <a:lstStyle/>
                    <a:p>
                      <a:pPr marL="0" marR="0" algn="just">
                        <a:lnSpc>
                          <a:spcPct val="200000"/>
                        </a:lnSpc>
                        <a:spcBef>
                          <a:spcPts val="0"/>
                        </a:spcBef>
                        <a:spcAft>
                          <a:spcPts val="0"/>
                        </a:spcAft>
                      </a:pPr>
                      <a:r>
                        <a:rPr lang="en-IN" sz="1200">
                          <a:effectLst/>
                        </a:rPr>
                        <a:t>32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nchor="ctr"/>
                </a:tc>
              </a:tr>
              <a:tr h="395578">
                <a:tc vMerge="1">
                  <a:txBody>
                    <a:bodyPr/>
                    <a:lstStyle/>
                    <a:p>
                      <a:endParaRPr lang="en-US"/>
                    </a:p>
                  </a:txBody>
                  <a:tcPr/>
                </a:tc>
                <a:tc vMerge="1">
                  <a:txBody>
                    <a:bodyPr/>
                    <a:lstStyle/>
                    <a:p>
                      <a:endParaRPr lang="en-US"/>
                    </a:p>
                  </a:txBody>
                  <a:tcPr/>
                </a:tc>
                <a:tc>
                  <a:txBody>
                    <a:bodyPr/>
                    <a:lstStyle/>
                    <a:p>
                      <a:pPr marL="0" marR="0" algn="just">
                        <a:lnSpc>
                          <a:spcPct val="200000"/>
                        </a:lnSpc>
                        <a:spcBef>
                          <a:spcPts val="0"/>
                        </a:spcBef>
                        <a:spcAft>
                          <a:spcPts val="0"/>
                        </a:spcAft>
                      </a:pPr>
                      <a:r>
                        <a:rPr lang="en-IN" sz="1200">
                          <a:effectLst/>
                        </a:rPr>
                        <a:t>% of Total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tc>
                <a:tc>
                  <a:txBody>
                    <a:bodyPr/>
                    <a:lstStyle/>
                    <a:p>
                      <a:pPr marL="0" marR="0" algn="just">
                        <a:lnSpc>
                          <a:spcPct val="200000"/>
                        </a:lnSpc>
                        <a:spcBef>
                          <a:spcPts val="0"/>
                        </a:spcBef>
                        <a:spcAft>
                          <a:spcPts val="0"/>
                        </a:spcAft>
                      </a:pPr>
                      <a:r>
                        <a:rPr lang="en-IN" sz="1200" dirty="0">
                          <a:effectLst/>
                        </a:rPr>
                        <a:t>33.3%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nchor="ctr"/>
                </a:tc>
                <a:tc>
                  <a:txBody>
                    <a:bodyPr/>
                    <a:lstStyle/>
                    <a:p>
                      <a:pPr marL="0" marR="0" algn="just">
                        <a:lnSpc>
                          <a:spcPct val="200000"/>
                        </a:lnSpc>
                        <a:spcBef>
                          <a:spcPts val="0"/>
                        </a:spcBef>
                        <a:spcAft>
                          <a:spcPts val="0"/>
                        </a:spcAft>
                      </a:pPr>
                      <a:r>
                        <a:rPr lang="en-IN" sz="1200">
                          <a:effectLst/>
                        </a:rPr>
                        <a:t>29.4%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nchor="ctr"/>
                </a:tc>
                <a:tc>
                  <a:txBody>
                    <a:bodyPr/>
                    <a:lstStyle/>
                    <a:p>
                      <a:pPr marL="0" marR="0" algn="just">
                        <a:lnSpc>
                          <a:spcPct val="200000"/>
                        </a:lnSpc>
                        <a:spcBef>
                          <a:spcPts val="0"/>
                        </a:spcBef>
                        <a:spcAft>
                          <a:spcPts val="0"/>
                        </a:spcAft>
                      </a:pPr>
                      <a:r>
                        <a:rPr lang="en-IN" sz="1200">
                          <a:effectLst/>
                        </a:rPr>
                        <a:t>62.7%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nchor="ctr"/>
                </a:tc>
              </a:tr>
              <a:tr h="395578">
                <a:tc vMerge="1">
                  <a:txBody>
                    <a:bodyPr/>
                    <a:lstStyle/>
                    <a:p>
                      <a:endParaRPr lang="en-US"/>
                    </a:p>
                  </a:txBody>
                  <a:tcPr/>
                </a:tc>
                <a:tc rowSpan="2">
                  <a:txBody>
                    <a:bodyPr/>
                    <a:lstStyle/>
                    <a:p>
                      <a:pPr marL="0" marR="0" algn="just">
                        <a:lnSpc>
                          <a:spcPct val="200000"/>
                        </a:lnSpc>
                        <a:spcBef>
                          <a:spcPts val="0"/>
                        </a:spcBef>
                        <a:spcAft>
                          <a:spcPts val="0"/>
                        </a:spcAft>
                      </a:pPr>
                      <a:r>
                        <a:rPr lang="en-IN" sz="1200">
                          <a:effectLst/>
                        </a:rPr>
                        <a:t>High Scorer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tc>
                <a:tc>
                  <a:txBody>
                    <a:bodyPr/>
                    <a:lstStyle/>
                    <a:p>
                      <a:pPr marL="0" marR="0" algn="just">
                        <a:lnSpc>
                          <a:spcPct val="200000"/>
                        </a:lnSpc>
                        <a:spcBef>
                          <a:spcPts val="0"/>
                        </a:spcBef>
                        <a:spcAft>
                          <a:spcPts val="0"/>
                        </a:spcAft>
                      </a:pPr>
                      <a:r>
                        <a:rPr lang="en-IN" sz="1200">
                          <a:effectLst/>
                        </a:rPr>
                        <a:t>Count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tc>
                <a:tc>
                  <a:txBody>
                    <a:bodyPr/>
                    <a:lstStyle/>
                    <a:p>
                      <a:pPr marL="0" marR="0" algn="just">
                        <a:lnSpc>
                          <a:spcPct val="200000"/>
                        </a:lnSpc>
                        <a:spcBef>
                          <a:spcPts val="0"/>
                        </a:spcBef>
                        <a:spcAft>
                          <a:spcPts val="0"/>
                        </a:spcAft>
                      </a:pPr>
                      <a:r>
                        <a:rPr lang="en-IN" sz="1200" dirty="0">
                          <a:effectLst/>
                        </a:rPr>
                        <a:t>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nchor="ctr"/>
                </a:tc>
                <a:tc>
                  <a:txBody>
                    <a:bodyPr/>
                    <a:lstStyle/>
                    <a:p>
                      <a:pPr marL="0" marR="0" algn="just">
                        <a:lnSpc>
                          <a:spcPct val="200000"/>
                        </a:lnSpc>
                        <a:spcBef>
                          <a:spcPts val="0"/>
                        </a:spcBef>
                        <a:spcAft>
                          <a:spcPts val="0"/>
                        </a:spcAft>
                      </a:pPr>
                      <a:r>
                        <a:rPr lang="en-IN" sz="1200" dirty="0">
                          <a:effectLst/>
                        </a:rPr>
                        <a:t>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nchor="ctr"/>
                </a:tc>
                <a:tc>
                  <a:txBody>
                    <a:bodyPr/>
                    <a:lstStyle/>
                    <a:p>
                      <a:pPr marL="0" marR="0" algn="just">
                        <a:lnSpc>
                          <a:spcPct val="200000"/>
                        </a:lnSpc>
                        <a:spcBef>
                          <a:spcPts val="0"/>
                        </a:spcBef>
                        <a:spcAft>
                          <a:spcPts val="0"/>
                        </a:spcAft>
                      </a:pPr>
                      <a:r>
                        <a:rPr lang="en-IN" sz="1200">
                          <a:effectLst/>
                        </a:rPr>
                        <a:t>19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nchor="ctr"/>
                </a:tc>
              </a:tr>
              <a:tr h="395578">
                <a:tc vMerge="1">
                  <a:txBody>
                    <a:bodyPr/>
                    <a:lstStyle/>
                    <a:p>
                      <a:endParaRPr lang="en-US"/>
                    </a:p>
                  </a:txBody>
                  <a:tcPr/>
                </a:tc>
                <a:tc vMerge="1">
                  <a:txBody>
                    <a:bodyPr/>
                    <a:lstStyle/>
                    <a:p>
                      <a:endParaRPr lang="en-US"/>
                    </a:p>
                  </a:txBody>
                  <a:tcPr/>
                </a:tc>
                <a:tc>
                  <a:txBody>
                    <a:bodyPr/>
                    <a:lstStyle/>
                    <a:p>
                      <a:pPr marL="0" marR="0" algn="just">
                        <a:lnSpc>
                          <a:spcPct val="200000"/>
                        </a:lnSpc>
                        <a:spcBef>
                          <a:spcPts val="0"/>
                        </a:spcBef>
                        <a:spcAft>
                          <a:spcPts val="0"/>
                        </a:spcAft>
                      </a:pPr>
                      <a:r>
                        <a:rPr lang="en-IN" sz="1200">
                          <a:effectLst/>
                        </a:rPr>
                        <a:t>% of Total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tc>
                <a:tc>
                  <a:txBody>
                    <a:bodyPr/>
                    <a:lstStyle/>
                    <a:p>
                      <a:pPr marL="0" marR="0" algn="just">
                        <a:lnSpc>
                          <a:spcPct val="200000"/>
                        </a:lnSpc>
                        <a:spcBef>
                          <a:spcPts val="0"/>
                        </a:spcBef>
                        <a:spcAft>
                          <a:spcPts val="0"/>
                        </a:spcAft>
                      </a:pPr>
                      <a:r>
                        <a:rPr lang="en-IN" sz="1200">
                          <a:effectLst/>
                        </a:rPr>
                        <a:t>17.6%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nchor="ctr"/>
                </a:tc>
                <a:tc>
                  <a:txBody>
                    <a:bodyPr/>
                    <a:lstStyle/>
                    <a:p>
                      <a:pPr marL="0" marR="0" algn="just">
                        <a:lnSpc>
                          <a:spcPct val="200000"/>
                        </a:lnSpc>
                        <a:spcBef>
                          <a:spcPts val="0"/>
                        </a:spcBef>
                        <a:spcAft>
                          <a:spcPts val="0"/>
                        </a:spcAft>
                      </a:pPr>
                      <a:r>
                        <a:rPr lang="en-IN" sz="1200" dirty="0">
                          <a:effectLst/>
                        </a:rPr>
                        <a:t>19.6%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nchor="ctr"/>
                </a:tc>
                <a:tc>
                  <a:txBody>
                    <a:bodyPr/>
                    <a:lstStyle/>
                    <a:p>
                      <a:pPr marL="0" marR="0" algn="just">
                        <a:lnSpc>
                          <a:spcPct val="200000"/>
                        </a:lnSpc>
                        <a:spcBef>
                          <a:spcPts val="0"/>
                        </a:spcBef>
                        <a:spcAft>
                          <a:spcPts val="0"/>
                        </a:spcAft>
                      </a:pPr>
                      <a:r>
                        <a:rPr lang="en-IN" sz="1200" dirty="0">
                          <a:effectLst/>
                        </a:rPr>
                        <a:t>37.3%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nchor="ctr"/>
                </a:tc>
              </a:tr>
              <a:tr h="395578">
                <a:tc rowSpan="2" gridSpan="2">
                  <a:txBody>
                    <a:bodyPr/>
                    <a:lstStyle/>
                    <a:p>
                      <a:pPr marL="0" marR="0" algn="just">
                        <a:lnSpc>
                          <a:spcPct val="200000"/>
                        </a:lnSpc>
                        <a:spcBef>
                          <a:spcPts val="0"/>
                        </a:spcBef>
                        <a:spcAft>
                          <a:spcPts val="0"/>
                        </a:spcAft>
                      </a:pPr>
                      <a:r>
                        <a:rPr lang="en-IN" sz="1200">
                          <a:effectLst/>
                        </a:rPr>
                        <a:t>Total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tc>
                <a:tc rowSpan="2" hMerge="1">
                  <a:txBody>
                    <a:bodyPr/>
                    <a:lstStyle/>
                    <a:p>
                      <a:endParaRPr lang="en-US"/>
                    </a:p>
                  </a:txBody>
                  <a:tcPr/>
                </a:tc>
                <a:tc>
                  <a:txBody>
                    <a:bodyPr/>
                    <a:lstStyle/>
                    <a:p>
                      <a:pPr marL="0" marR="0" algn="just">
                        <a:lnSpc>
                          <a:spcPct val="200000"/>
                        </a:lnSpc>
                        <a:spcBef>
                          <a:spcPts val="0"/>
                        </a:spcBef>
                        <a:spcAft>
                          <a:spcPts val="0"/>
                        </a:spcAft>
                      </a:pPr>
                      <a:r>
                        <a:rPr lang="en-IN" sz="1200">
                          <a:effectLst/>
                        </a:rPr>
                        <a:t>Count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tc>
                <a:tc>
                  <a:txBody>
                    <a:bodyPr/>
                    <a:lstStyle/>
                    <a:p>
                      <a:pPr marL="0" marR="0" algn="just">
                        <a:lnSpc>
                          <a:spcPct val="200000"/>
                        </a:lnSpc>
                        <a:spcBef>
                          <a:spcPts val="0"/>
                        </a:spcBef>
                        <a:spcAft>
                          <a:spcPts val="0"/>
                        </a:spcAft>
                      </a:pPr>
                      <a:r>
                        <a:rPr lang="en-IN" sz="1200">
                          <a:effectLst/>
                        </a:rPr>
                        <a:t>26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nchor="ctr"/>
                </a:tc>
                <a:tc>
                  <a:txBody>
                    <a:bodyPr/>
                    <a:lstStyle/>
                    <a:p>
                      <a:pPr marL="0" marR="0" algn="just">
                        <a:lnSpc>
                          <a:spcPct val="200000"/>
                        </a:lnSpc>
                        <a:spcBef>
                          <a:spcPts val="0"/>
                        </a:spcBef>
                        <a:spcAft>
                          <a:spcPts val="0"/>
                        </a:spcAft>
                      </a:pPr>
                      <a:r>
                        <a:rPr lang="en-IN" sz="1200">
                          <a:effectLst/>
                        </a:rPr>
                        <a:t>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nchor="ctr"/>
                </a:tc>
                <a:tc>
                  <a:txBody>
                    <a:bodyPr/>
                    <a:lstStyle/>
                    <a:p>
                      <a:pPr marL="0" marR="0" algn="just">
                        <a:lnSpc>
                          <a:spcPct val="200000"/>
                        </a:lnSpc>
                        <a:spcBef>
                          <a:spcPts val="0"/>
                        </a:spcBef>
                        <a:spcAft>
                          <a:spcPts val="0"/>
                        </a:spcAft>
                      </a:pPr>
                      <a:r>
                        <a:rPr lang="en-IN" sz="1200" dirty="0">
                          <a:effectLst/>
                        </a:rPr>
                        <a:t>51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nchor="ctr"/>
                </a:tc>
              </a:tr>
              <a:tr h="395578">
                <a:tc gridSpan="2" vMerge="1">
                  <a:txBody>
                    <a:bodyPr/>
                    <a:lstStyle/>
                    <a:p>
                      <a:endParaRPr lang="en-US"/>
                    </a:p>
                  </a:txBody>
                  <a:tcPr/>
                </a:tc>
                <a:tc hMerge="1" vMerge="1">
                  <a:txBody>
                    <a:bodyPr/>
                    <a:lstStyle/>
                    <a:p>
                      <a:endParaRPr lang="en-US"/>
                    </a:p>
                  </a:txBody>
                  <a:tcPr/>
                </a:tc>
                <a:tc>
                  <a:txBody>
                    <a:bodyPr/>
                    <a:lstStyle/>
                    <a:p>
                      <a:pPr marL="0" marR="0" algn="just">
                        <a:lnSpc>
                          <a:spcPct val="200000"/>
                        </a:lnSpc>
                        <a:spcBef>
                          <a:spcPts val="0"/>
                        </a:spcBef>
                        <a:spcAft>
                          <a:spcPts val="0"/>
                        </a:spcAft>
                      </a:pPr>
                      <a:r>
                        <a:rPr lang="en-IN" sz="1200">
                          <a:effectLst/>
                        </a:rPr>
                        <a:t>% of Total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tc>
                <a:tc>
                  <a:txBody>
                    <a:bodyPr/>
                    <a:lstStyle/>
                    <a:p>
                      <a:pPr marL="0" marR="0" algn="just">
                        <a:lnSpc>
                          <a:spcPct val="200000"/>
                        </a:lnSpc>
                        <a:spcBef>
                          <a:spcPts val="0"/>
                        </a:spcBef>
                        <a:spcAft>
                          <a:spcPts val="0"/>
                        </a:spcAft>
                      </a:pPr>
                      <a:r>
                        <a:rPr lang="en-IN" sz="1200">
                          <a:effectLst/>
                        </a:rPr>
                        <a:t>51.0%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nchor="ctr"/>
                </a:tc>
                <a:tc>
                  <a:txBody>
                    <a:bodyPr/>
                    <a:lstStyle/>
                    <a:p>
                      <a:pPr marL="0" marR="0" algn="just">
                        <a:lnSpc>
                          <a:spcPct val="200000"/>
                        </a:lnSpc>
                        <a:spcBef>
                          <a:spcPts val="0"/>
                        </a:spcBef>
                        <a:spcAft>
                          <a:spcPts val="0"/>
                        </a:spcAft>
                      </a:pPr>
                      <a:r>
                        <a:rPr lang="en-IN" sz="1200">
                          <a:effectLst/>
                        </a:rPr>
                        <a:t>49.0%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nchor="ctr"/>
                </a:tc>
                <a:tc>
                  <a:txBody>
                    <a:bodyPr/>
                    <a:lstStyle/>
                    <a:p>
                      <a:pPr marL="0" marR="0" algn="just">
                        <a:lnSpc>
                          <a:spcPct val="200000"/>
                        </a:lnSpc>
                        <a:spcBef>
                          <a:spcPts val="0"/>
                        </a:spcBef>
                        <a:spcAft>
                          <a:spcPts val="0"/>
                        </a:spcAft>
                      </a:pPr>
                      <a:r>
                        <a:rPr lang="en-IN" sz="1200" dirty="0">
                          <a:effectLst/>
                        </a:rPr>
                        <a:t>100.0%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6048" marR="16048" marT="16048" marB="16048" anchor="ctr"/>
                </a:tc>
              </a:tr>
            </a:tbl>
          </a:graphicData>
        </a:graphic>
      </p:graphicFrame>
      <p:sp>
        <p:nvSpPr>
          <p:cNvPr id="5" name="TextBox 4"/>
          <p:cNvSpPr txBox="1"/>
          <p:nvPr/>
        </p:nvSpPr>
        <p:spPr>
          <a:xfrm>
            <a:off x="695325" y="2657475"/>
            <a:ext cx="3486150" cy="3139321"/>
          </a:xfrm>
          <a:prstGeom prst="rect">
            <a:avLst/>
          </a:prstGeom>
          <a:noFill/>
        </p:spPr>
        <p:txBody>
          <a:bodyPr wrap="square" rtlCol="0">
            <a:spAutoFit/>
          </a:bodyPr>
          <a:lstStyle/>
          <a:p>
            <a:r>
              <a:rPr lang="en-US" dirty="0"/>
              <a:t>The results obtained using cross tabulation shows that maximum number of respondents (33.3%) were low scorer in both environmental mastery and belonging social support. It can be interpreted that respondents who are less comfortable with their environment require more belonging support.</a:t>
            </a:r>
          </a:p>
          <a:p>
            <a:endParaRPr lang="en-US" dirty="0"/>
          </a:p>
        </p:txBody>
      </p:sp>
    </p:spTree>
    <p:extLst>
      <p:ext uri="{BB962C8B-B14F-4D97-AF65-F5344CB8AC3E}">
        <p14:creationId xmlns:p14="http://schemas.microsoft.com/office/powerpoint/2010/main" val="32081870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 ACCEPTANCE AND APPRAISAL SUPPORT </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78706811"/>
              </p:ext>
            </p:extLst>
          </p:nvPr>
        </p:nvGraphicFramePr>
        <p:xfrm>
          <a:off x="4459857" y="2181225"/>
          <a:ext cx="7150952" cy="4508077"/>
        </p:xfrm>
        <a:graphic>
          <a:graphicData uri="http://schemas.openxmlformats.org/drawingml/2006/table">
            <a:tbl>
              <a:tblPr>
                <a:tableStyleId>{5C22544A-7EE6-4342-B048-85BDC9FD1C3A}</a:tableStyleId>
              </a:tblPr>
              <a:tblGrid>
                <a:gridCol w="1739361">
                  <a:extLst>
                    <a:ext uri="{9D8B030D-6E8A-4147-A177-3AD203B41FA5}">
                      <a16:colId xmlns="" xmlns:a16="http://schemas.microsoft.com/office/drawing/2014/main" val="20000"/>
                    </a:ext>
                  </a:extLst>
                </a:gridCol>
                <a:gridCol w="1035757">
                  <a:extLst>
                    <a:ext uri="{9D8B030D-6E8A-4147-A177-3AD203B41FA5}">
                      <a16:colId xmlns="" xmlns:a16="http://schemas.microsoft.com/office/drawing/2014/main" val="20001"/>
                    </a:ext>
                  </a:extLst>
                </a:gridCol>
                <a:gridCol w="1184782">
                  <a:extLst>
                    <a:ext uri="{9D8B030D-6E8A-4147-A177-3AD203B41FA5}">
                      <a16:colId xmlns="" xmlns:a16="http://schemas.microsoft.com/office/drawing/2014/main" val="20002"/>
                    </a:ext>
                  </a:extLst>
                </a:gridCol>
                <a:gridCol w="1184782">
                  <a:extLst>
                    <a:ext uri="{9D8B030D-6E8A-4147-A177-3AD203B41FA5}">
                      <a16:colId xmlns="" xmlns:a16="http://schemas.microsoft.com/office/drawing/2014/main" val="20003"/>
                    </a:ext>
                  </a:extLst>
                </a:gridCol>
                <a:gridCol w="1183299">
                  <a:extLst>
                    <a:ext uri="{9D8B030D-6E8A-4147-A177-3AD203B41FA5}">
                      <a16:colId xmlns="" xmlns:a16="http://schemas.microsoft.com/office/drawing/2014/main" val="20004"/>
                    </a:ext>
                  </a:extLst>
                </a:gridCol>
                <a:gridCol w="822971">
                  <a:extLst>
                    <a:ext uri="{9D8B030D-6E8A-4147-A177-3AD203B41FA5}">
                      <a16:colId xmlns="" xmlns:a16="http://schemas.microsoft.com/office/drawing/2014/main" val="20005"/>
                    </a:ext>
                  </a:extLst>
                </a:gridCol>
              </a:tblGrid>
              <a:tr h="979309">
                <a:tc gridSpan="6">
                  <a:txBody>
                    <a:bodyPr/>
                    <a:lstStyle/>
                    <a:p>
                      <a:pPr marL="0" marR="0" algn="just">
                        <a:lnSpc>
                          <a:spcPct val="200000"/>
                        </a:lnSpc>
                        <a:spcBef>
                          <a:spcPts val="0"/>
                        </a:spcBef>
                        <a:spcAft>
                          <a:spcPts val="0"/>
                        </a:spcAft>
                      </a:pPr>
                      <a:r>
                        <a:rPr lang="en-IN" sz="900" dirty="0">
                          <a:effectLst/>
                        </a:rPr>
                        <a:t> </a:t>
                      </a:r>
                      <a:endParaRPr lang="en-US" sz="900" dirty="0">
                        <a:effectLst/>
                      </a:endParaRPr>
                    </a:p>
                    <a:p>
                      <a:pPr marL="0" marR="0" algn="just">
                        <a:lnSpc>
                          <a:spcPct val="200000"/>
                        </a:lnSpc>
                        <a:spcBef>
                          <a:spcPts val="0"/>
                        </a:spcBef>
                        <a:spcAft>
                          <a:spcPts val="0"/>
                        </a:spcAft>
                      </a:pPr>
                      <a:r>
                        <a:rPr lang="en-IN" sz="900" dirty="0">
                          <a:effectLst/>
                        </a:rPr>
                        <a:t> </a:t>
                      </a:r>
                      <a:endParaRPr lang="en-US" sz="900" dirty="0">
                        <a:effectLst/>
                      </a:endParaRPr>
                    </a:p>
                    <a:p>
                      <a:pPr marL="0" marR="0" algn="just">
                        <a:lnSpc>
                          <a:spcPct val="200000"/>
                        </a:lnSpc>
                        <a:spcBef>
                          <a:spcPts val="0"/>
                        </a:spcBef>
                        <a:spcAft>
                          <a:spcPts val="0"/>
                        </a:spcAft>
                      </a:pPr>
                      <a:r>
                        <a:rPr lang="en-IN" sz="1200" b="1" dirty="0">
                          <a:effectLst/>
                        </a:rPr>
                        <a:t>Self-Acceptance Test * Appraisal Support Cross tabulation</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348345">
                <a:tc>
                  <a:txBody>
                    <a:bodyPr/>
                    <a:lstStyle/>
                    <a:p>
                      <a:pPr marL="0" marR="0" algn="just">
                        <a:lnSpc>
                          <a:spcPct val="200000"/>
                        </a:lnSpc>
                        <a:spcBef>
                          <a:spcPts val="0"/>
                        </a:spcBef>
                        <a:spcAft>
                          <a:spcPts val="0"/>
                        </a:spcAft>
                      </a:pPr>
                      <a:r>
                        <a:rPr lang="en-IN"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tc>
                <a:tc>
                  <a:txBody>
                    <a:bodyPr/>
                    <a:lstStyle/>
                    <a:p>
                      <a:pPr marL="0" marR="0" algn="just">
                        <a:lnSpc>
                          <a:spcPct val="200000"/>
                        </a:lnSpc>
                        <a:spcBef>
                          <a:spcPts val="0"/>
                        </a:spcBef>
                        <a:spcAft>
                          <a:spcPts val="0"/>
                        </a:spcAft>
                      </a:pPr>
                      <a:r>
                        <a:rPr lang="en-IN"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tc>
                <a:tc>
                  <a:txBody>
                    <a:bodyPr/>
                    <a:lstStyle/>
                    <a:p>
                      <a:pPr marL="0" marR="0" algn="just">
                        <a:lnSpc>
                          <a:spcPct val="200000"/>
                        </a:lnSpc>
                        <a:spcBef>
                          <a:spcPts val="0"/>
                        </a:spcBef>
                        <a:spcAft>
                          <a:spcPts val="0"/>
                        </a:spcAft>
                      </a:pPr>
                      <a:r>
                        <a:rPr lang="en-IN"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tc>
                <a:tc gridSpan="2">
                  <a:txBody>
                    <a:bodyPr/>
                    <a:lstStyle/>
                    <a:p>
                      <a:pPr marL="0" marR="0" algn="just">
                        <a:lnSpc>
                          <a:spcPct val="200000"/>
                        </a:lnSpc>
                        <a:spcBef>
                          <a:spcPts val="0"/>
                        </a:spcBef>
                        <a:spcAft>
                          <a:spcPts val="0"/>
                        </a:spcAft>
                      </a:pPr>
                      <a:r>
                        <a:rPr lang="en-IN" sz="1200">
                          <a:effectLst/>
                        </a:rPr>
                        <a:t>Appraisal Support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nchor="b"/>
                </a:tc>
                <a:tc hMerge="1">
                  <a:txBody>
                    <a:bodyPr/>
                    <a:lstStyle/>
                    <a:p>
                      <a:endParaRPr lang="en-US"/>
                    </a:p>
                  </a:txBody>
                  <a:tcPr/>
                </a:tc>
                <a:tc rowSpan="2">
                  <a:txBody>
                    <a:bodyPr/>
                    <a:lstStyle/>
                    <a:p>
                      <a:pPr marL="0" marR="0" algn="just">
                        <a:lnSpc>
                          <a:spcPct val="200000"/>
                        </a:lnSpc>
                        <a:spcBef>
                          <a:spcPts val="0"/>
                        </a:spcBef>
                        <a:spcAft>
                          <a:spcPts val="0"/>
                        </a:spcAft>
                      </a:pPr>
                      <a:r>
                        <a:rPr lang="en-IN" sz="1200">
                          <a:effectLst/>
                        </a:rPr>
                        <a:t>Total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nchor="b"/>
                </a:tc>
                <a:extLst>
                  <a:ext uri="{0D108BD9-81ED-4DB2-BD59-A6C34878D82A}">
                    <a16:rowId xmlns="" xmlns:a16="http://schemas.microsoft.com/office/drawing/2014/main" val="10001"/>
                  </a:ext>
                </a:extLst>
              </a:tr>
              <a:tr h="663827">
                <a:tc>
                  <a:txBody>
                    <a:bodyPr/>
                    <a:lstStyle/>
                    <a:p>
                      <a:pPr marL="0" marR="0" algn="just">
                        <a:lnSpc>
                          <a:spcPct val="200000"/>
                        </a:lnSpc>
                        <a:spcBef>
                          <a:spcPts val="0"/>
                        </a:spcBef>
                        <a:spcAft>
                          <a:spcPts val="0"/>
                        </a:spcAft>
                      </a:pPr>
                      <a:r>
                        <a:rPr lang="en-IN"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tc>
                <a:tc>
                  <a:txBody>
                    <a:bodyPr/>
                    <a:lstStyle/>
                    <a:p>
                      <a:pPr marL="0" marR="0" algn="just">
                        <a:lnSpc>
                          <a:spcPct val="200000"/>
                        </a:lnSpc>
                        <a:spcBef>
                          <a:spcPts val="0"/>
                        </a:spcBef>
                        <a:spcAft>
                          <a:spcPts val="0"/>
                        </a:spcAft>
                      </a:pPr>
                      <a:r>
                        <a:rPr lang="en-IN"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tc>
                <a:tc>
                  <a:txBody>
                    <a:bodyPr/>
                    <a:lstStyle/>
                    <a:p>
                      <a:pPr marL="0" marR="0" algn="just">
                        <a:lnSpc>
                          <a:spcPct val="200000"/>
                        </a:lnSpc>
                        <a:spcBef>
                          <a:spcPts val="0"/>
                        </a:spcBef>
                        <a:spcAft>
                          <a:spcPts val="0"/>
                        </a:spcAft>
                      </a:pPr>
                      <a:r>
                        <a:rPr lang="en-IN"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tc>
                <a:tc>
                  <a:txBody>
                    <a:bodyPr/>
                    <a:lstStyle/>
                    <a:p>
                      <a:pPr marL="0" marR="0" algn="just">
                        <a:lnSpc>
                          <a:spcPct val="200000"/>
                        </a:lnSpc>
                        <a:spcBef>
                          <a:spcPts val="0"/>
                        </a:spcBef>
                        <a:spcAft>
                          <a:spcPts val="0"/>
                        </a:spcAft>
                      </a:pPr>
                      <a:r>
                        <a:rPr lang="en-IN" sz="1200" dirty="0">
                          <a:effectLst/>
                        </a:rPr>
                        <a:t>Low Social Support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nchor="b"/>
                </a:tc>
                <a:tc>
                  <a:txBody>
                    <a:bodyPr/>
                    <a:lstStyle/>
                    <a:p>
                      <a:pPr marL="0" marR="0" algn="just">
                        <a:lnSpc>
                          <a:spcPct val="200000"/>
                        </a:lnSpc>
                        <a:spcBef>
                          <a:spcPts val="0"/>
                        </a:spcBef>
                        <a:spcAft>
                          <a:spcPts val="0"/>
                        </a:spcAft>
                      </a:pPr>
                      <a:r>
                        <a:rPr lang="en-IN" sz="1200" dirty="0">
                          <a:effectLst/>
                        </a:rPr>
                        <a:t>High Social Support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nchor="b"/>
                </a:tc>
                <a:tc vMerge="1">
                  <a:txBody>
                    <a:bodyPr/>
                    <a:lstStyle/>
                    <a:p>
                      <a:endParaRPr lang="en-US"/>
                    </a:p>
                  </a:txBody>
                  <a:tcPr/>
                </a:tc>
                <a:extLst>
                  <a:ext uri="{0D108BD9-81ED-4DB2-BD59-A6C34878D82A}">
                    <a16:rowId xmlns="" xmlns:a16="http://schemas.microsoft.com/office/drawing/2014/main" val="10002"/>
                  </a:ext>
                </a:extLst>
              </a:tr>
              <a:tr h="348345">
                <a:tc rowSpan="4">
                  <a:txBody>
                    <a:bodyPr/>
                    <a:lstStyle/>
                    <a:p>
                      <a:pPr marL="0" marR="0" algn="just">
                        <a:lnSpc>
                          <a:spcPct val="200000"/>
                        </a:lnSpc>
                        <a:spcBef>
                          <a:spcPts val="0"/>
                        </a:spcBef>
                        <a:spcAft>
                          <a:spcPts val="0"/>
                        </a:spcAft>
                      </a:pPr>
                      <a:r>
                        <a:rPr lang="en-IN" sz="1200">
                          <a:effectLst/>
                        </a:rPr>
                        <a:t>Self-Acceptance Test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tc>
                <a:tc rowSpan="2">
                  <a:txBody>
                    <a:bodyPr/>
                    <a:lstStyle/>
                    <a:p>
                      <a:pPr marL="0" marR="0" algn="just">
                        <a:lnSpc>
                          <a:spcPct val="200000"/>
                        </a:lnSpc>
                        <a:spcBef>
                          <a:spcPts val="0"/>
                        </a:spcBef>
                        <a:spcAft>
                          <a:spcPts val="0"/>
                        </a:spcAft>
                      </a:pPr>
                      <a:r>
                        <a:rPr lang="en-IN" sz="1200">
                          <a:effectLst/>
                        </a:rPr>
                        <a:t>Low Scorer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tc>
                <a:tc>
                  <a:txBody>
                    <a:bodyPr/>
                    <a:lstStyle/>
                    <a:p>
                      <a:pPr marL="0" marR="0" algn="just">
                        <a:lnSpc>
                          <a:spcPct val="200000"/>
                        </a:lnSpc>
                        <a:spcBef>
                          <a:spcPts val="0"/>
                        </a:spcBef>
                        <a:spcAft>
                          <a:spcPts val="0"/>
                        </a:spcAft>
                      </a:pPr>
                      <a:r>
                        <a:rPr lang="en-IN" sz="1200">
                          <a:effectLst/>
                        </a:rPr>
                        <a:t>Count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tc>
                <a:tc>
                  <a:txBody>
                    <a:bodyPr/>
                    <a:lstStyle/>
                    <a:p>
                      <a:pPr marL="0" marR="0" algn="just">
                        <a:lnSpc>
                          <a:spcPct val="200000"/>
                        </a:lnSpc>
                        <a:spcBef>
                          <a:spcPts val="0"/>
                        </a:spcBef>
                        <a:spcAft>
                          <a:spcPts val="0"/>
                        </a:spcAft>
                      </a:pPr>
                      <a:r>
                        <a:rPr lang="en-IN" sz="1200">
                          <a:effectLst/>
                        </a:rPr>
                        <a:t>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nchor="ctr"/>
                </a:tc>
                <a:tc>
                  <a:txBody>
                    <a:bodyPr/>
                    <a:lstStyle/>
                    <a:p>
                      <a:pPr marL="0" marR="0" algn="just">
                        <a:lnSpc>
                          <a:spcPct val="200000"/>
                        </a:lnSpc>
                        <a:spcBef>
                          <a:spcPts val="0"/>
                        </a:spcBef>
                        <a:spcAft>
                          <a:spcPts val="0"/>
                        </a:spcAft>
                      </a:pPr>
                      <a:r>
                        <a:rPr lang="en-IN" sz="1200" dirty="0">
                          <a:effectLst/>
                        </a:rPr>
                        <a:t>16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nchor="ctr"/>
                </a:tc>
                <a:tc>
                  <a:txBody>
                    <a:bodyPr/>
                    <a:lstStyle/>
                    <a:p>
                      <a:pPr marL="0" marR="0" algn="just">
                        <a:lnSpc>
                          <a:spcPct val="200000"/>
                        </a:lnSpc>
                        <a:spcBef>
                          <a:spcPts val="0"/>
                        </a:spcBef>
                        <a:spcAft>
                          <a:spcPts val="0"/>
                        </a:spcAft>
                      </a:pPr>
                      <a:r>
                        <a:rPr lang="en-IN" sz="1200">
                          <a:effectLst/>
                        </a:rPr>
                        <a:t>22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nchor="ctr"/>
                </a:tc>
                <a:extLst>
                  <a:ext uri="{0D108BD9-81ED-4DB2-BD59-A6C34878D82A}">
                    <a16:rowId xmlns="" xmlns:a16="http://schemas.microsoft.com/office/drawing/2014/main" val="10003"/>
                  </a:ext>
                </a:extLst>
              </a:tr>
              <a:tr h="348345">
                <a:tc vMerge="1">
                  <a:txBody>
                    <a:bodyPr/>
                    <a:lstStyle/>
                    <a:p>
                      <a:endParaRPr lang="en-US"/>
                    </a:p>
                  </a:txBody>
                  <a:tcPr/>
                </a:tc>
                <a:tc vMerge="1">
                  <a:txBody>
                    <a:bodyPr/>
                    <a:lstStyle/>
                    <a:p>
                      <a:endParaRPr lang="en-US"/>
                    </a:p>
                  </a:txBody>
                  <a:tcPr/>
                </a:tc>
                <a:tc>
                  <a:txBody>
                    <a:bodyPr/>
                    <a:lstStyle/>
                    <a:p>
                      <a:pPr marL="0" marR="0" algn="just">
                        <a:lnSpc>
                          <a:spcPct val="200000"/>
                        </a:lnSpc>
                        <a:spcBef>
                          <a:spcPts val="0"/>
                        </a:spcBef>
                        <a:spcAft>
                          <a:spcPts val="0"/>
                        </a:spcAft>
                      </a:pPr>
                      <a:r>
                        <a:rPr lang="en-IN" sz="1200">
                          <a:effectLst/>
                        </a:rPr>
                        <a:t>% of Total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tc>
                <a:tc>
                  <a:txBody>
                    <a:bodyPr/>
                    <a:lstStyle/>
                    <a:p>
                      <a:pPr marL="0" marR="0" algn="just">
                        <a:lnSpc>
                          <a:spcPct val="200000"/>
                        </a:lnSpc>
                        <a:spcBef>
                          <a:spcPts val="0"/>
                        </a:spcBef>
                        <a:spcAft>
                          <a:spcPts val="0"/>
                        </a:spcAft>
                      </a:pPr>
                      <a:r>
                        <a:rPr lang="en-IN" sz="1200">
                          <a:effectLst/>
                        </a:rPr>
                        <a:t>11.8%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nchor="ctr"/>
                </a:tc>
                <a:tc>
                  <a:txBody>
                    <a:bodyPr/>
                    <a:lstStyle/>
                    <a:p>
                      <a:pPr marL="0" marR="0" algn="just">
                        <a:lnSpc>
                          <a:spcPct val="200000"/>
                        </a:lnSpc>
                        <a:spcBef>
                          <a:spcPts val="0"/>
                        </a:spcBef>
                        <a:spcAft>
                          <a:spcPts val="0"/>
                        </a:spcAft>
                      </a:pPr>
                      <a:r>
                        <a:rPr lang="en-IN" sz="1200" dirty="0">
                          <a:effectLst/>
                        </a:rPr>
                        <a:t>31.4%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nchor="ctr"/>
                </a:tc>
                <a:tc>
                  <a:txBody>
                    <a:bodyPr/>
                    <a:lstStyle/>
                    <a:p>
                      <a:pPr marL="0" marR="0" algn="just">
                        <a:lnSpc>
                          <a:spcPct val="200000"/>
                        </a:lnSpc>
                        <a:spcBef>
                          <a:spcPts val="0"/>
                        </a:spcBef>
                        <a:spcAft>
                          <a:spcPts val="0"/>
                        </a:spcAft>
                      </a:pPr>
                      <a:r>
                        <a:rPr lang="en-IN" sz="1200" dirty="0">
                          <a:effectLst/>
                        </a:rPr>
                        <a:t>43.1%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nchor="ctr"/>
                </a:tc>
                <a:extLst>
                  <a:ext uri="{0D108BD9-81ED-4DB2-BD59-A6C34878D82A}">
                    <a16:rowId xmlns="" xmlns:a16="http://schemas.microsoft.com/office/drawing/2014/main" val="10004"/>
                  </a:ext>
                </a:extLst>
              </a:tr>
              <a:tr h="348345">
                <a:tc vMerge="1">
                  <a:txBody>
                    <a:bodyPr/>
                    <a:lstStyle/>
                    <a:p>
                      <a:endParaRPr lang="en-US"/>
                    </a:p>
                  </a:txBody>
                  <a:tcPr/>
                </a:tc>
                <a:tc rowSpan="2">
                  <a:txBody>
                    <a:bodyPr/>
                    <a:lstStyle/>
                    <a:p>
                      <a:pPr marL="0" marR="0" algn="just">
                        <a:lnSpc>
                          <a:spcPct val="200000"/>
                        </a:lnSpc>
                        <a:spcBef>
                          <a:spcPts val="0"/>
                        </a:spcBef>
                        <a:spcAft>
                          <a:spcPts val="0"/>
                        </a:spcAft>
                      </a:pPr>
                      <a:r>
                        <a:rPr lang="en-IN" sz="1200">
                          <a:effectLst/>
                        </a:rPr>
                        <a:t>High Scorer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tc>
                <a:tc>
                  <a:txBody>
                    <a:bodyPr/>
                    <a:lstStyle/>
                    <a:p>
                      <a:pPr marL="0" marR="0" algn="just">
                        <a:lnSpc>
                          <a:spcPct val="200000"/>
                        </a:lnSpc>
                        <a:spcBef>
                          <a:spcPts val="0"/>
                        </a:spcBef>
                        <a:spcAft>
                          <a:spcPts val="0"/>
                        </a:spcAft>
                      </a:pPr>
                      <a:r>
                        <a:rPr lang="en-IN" sz="1200">
                          <a:effectLst/>
                        </a:rPr>
                        <a:t>Count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tc>
                <a:tc>
                  <a:txBody>
                    <a:bodyPr/>
                    <a:lstStyle/>
                    <a:p>
                      <a:pPr marL="0" marR="0" algn="just">
                        <a:lnSpc>
                          <a:spcPct val="200000"/>
                        </a:lnSpc>
                        <a:spcBef>
                          <a:spcPts val="0"/>
                        </a:spcBef>
                        <a:spcAft>
                          <a:spcPts val="0"/>
                        </a:spcAft>
                      </a:pPr>
                      <a:r>
                        <a:rPr lang="en-IN" sz="1200">
                          <a:effectLst/>
                        </a:rPr>
                        <a:t>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nchor="ctr"/>
                </a:tc>
                <a:tc>
                  <a:txBody>
                    <a:bodyPr/>
                    <a:lstStyle/>
                    <a:p>
                      <a:pPr marL="0" marR="0" algn="just">
                        <a:lnSpc>
                          <a:spcPct val="200000"/>
                        </a:lnSpc>
                        <a:spcBef>
                          <a:spcPts val="0"/>
                        </a:spcBef>
                        <a:spcAft>
                          <a:spcPts val="0"/>
                        </a:spcAft>
                      </a:pPr>
                      <a:r>
                        <a:rPr lang="en-IN" sz="1200">
                          <a:effectLst/>
                        </a:rPr>
                        <a:t>20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nchor="ctr"/>
                </a:tc>
                <a:tc>
                  <a:txBody>
                    <a:bodyPr/>
                    <a:lstStyle/>
                    <a:p>
                      <a:pPr marL="0" marR="0" algn="just">
                        <a:lnSpc>
                          <a:spcPct val="200000"/>
                        </a:lnSpc>
                        <a:spcBef>
                          <a:spcPts val="0"/>
                        </a:spcBef>
                        <a:spcAft>
                          <a:spcPts val="0"/>
                        </a:spcAft>
                      </a:pPr>
                      <a:r>
                        <a:rPr lang="en-IN" sz="1200" dirty="0">
                          <a:effectLst/>
                        </a:rPr>
                        <a:t>29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nchor="ctr"/>
                </a:tc>
                <a:extLst>
                  <a:ext uri="{0D108BD9-81ED-4DB2-BD59-A6C34878D82A}">
                    <a16:rowId xmlns="" xmlns:a16="http://schemas.microsoft.com/office/drawing/2014/main" val="10005"/>
                  </a:ext>
                </a:extLst>
              </a:tr>
              <a:tr h="348345">
                <a:tc vMerge="1">
                  <a:txBody>
                    <a:bodyPr/>
                    <a:lstStyle/>
                    <a:p>
                      <a:endParaRPr lang="en-US"/>
                    </a:p>
                  </a:txBody>
                  <a:tcPr/>
                </a:tc>
                <a:tc vMerge="1">
                  <a:txBody>
                    <a:bodyPr/>
                    <a:lstStyle/>
                    <a:p>
                      <a:endParaRPr lang="en-US"/>
                    </a:p>
                  </a:txBody>
                  <a:tcPr/>
                </a:tc>
                <a:tc>
                  <a:txBody>
                    <a:bodyPr/>
                    <a:lstStyle/>
                    <a:p>
                      <a:pPr marL="0" marR="0" algn="just">
                        <a:lnSpc>
                          <a:spcPct val="200000"/>
                        </a:lnSpc>
                        <a:spcBef>
                          <a:spcPts val="0"/>
                        </a:spcBef>
                        <a:spcAft>
                          <a:spcPts val="0"/>
                        </a:spcAft>
                      </a:pPr>
                      <a:r>
                        <a:rPr lang="en-IN" sz="1200">
                          <a:effectLst/>
                        </a:rPr>
                        <a:t>% of Total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tc>
                <a:tc>
                  <a:txBody>
                    <a:bodyPr/>
                    <a:lstStyle/>
                    <a:p>
                      <a:pPr marL="0" marR="0" algn="just">
                        <a:lnSpc>
                          <a:spcPct val="200000"/>
                        </a:lnSpc>
                        <a:spcBef>
                          <a:spcPts val="0"/>
                        </a:spcBef>
                        <a:spcAft>
                          <a:spcPts val="0"/>
                        </a:spcAft>
                      </a:pPr>
                      <a:r>
                        <a:rPr lang="en-IN" sz="1200">
                          <a:effectLst/>
                        </a:rPr>
                        <a:t>17.6%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nchor="ctr"/>
                </a:tc>
                <a:tc>
                  <a:txBody>
                    <a:bodyPr/>
                    <a:lstStyle/>
                    <a:p>
                      <a:pPr marL="0" marR="0" algn="just">
                        <a:lnSpc>
                          <a:spcPct val="200000"/>
                        </a:lnSpc>
                        <a:spcBef>
                          <a:spcPts val="0"/>
                        </a:spcBef>
                        <a:spcAft>
                          <a:spcPts val="0"/>
                        </a:spcAft>
                      </a:pPr>
                      <a:r>
                        <a:rPr lang="en-IN" sz="1200">
                          <a:effectLst/>
                        </a:rPr>
                        <a:t>39.2%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nchor="ctr"/>
                </a:tc>
                <a:tc>
                  <a:txBody>
                    <a:bodyPr/>
                    <a:lstStyle/>
                    <a:p>
                      <a:pPr marL="0" marR="0" algn="just">
                        <a:lnSpc>
                          <a:spcPct val="200000"/>
                        </a:lnSpc>
                        <a:spcBef>
                          <a:spcPts val="0"/>
                        </a:spcBef>
                        <a:spcAft>
                          <a:spcPts val="0"/>
                        </a:spcAft>
                      </a:pPr>
                      <a:r>
                        <a:rPr lang="en-IN" sz="1200" dirty="0">
                          <a:effectLst/>
                        </a:rPr>
                        <a:t>56.9%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nchor="ctr"/>
                </a:tc>
                <a:extLst>
                  <a:ext uri="{0D108BD9-81ED-4DB2-BD59-A6C34878D82A}">
                    <a16:rowId xmlns="" xmlns:a16="http://schemas.microsoft.com/office/drawing/2014/main" val="10006"/>
                  </a:ext>
                </a:extLst>
              </a:tr>
              <a:tr h="348345">
                <a:tc rowSpan="2" gridSpan="2">
                  <a:txBody>
                    <a:bodyPr/>
                    <a:lstStyle/>
                    <a:p>
                      <a:pPr marL="0" marR="0" algn="just">
                        <a:lnSpc>
                          <a:spcPct val="200000"/>
                        </a:lnSpc>
                        <a:spcBef>
                          <a:spcPts val="0"/>
                        </a:spcBef>
                        <a:spcAft>
                          <a:spcPts val="0"/>
                        </a:spcAft>
                      </a:pPr>
                      <a:r>
                        <a:rPr lang="en-IN" sz="1200">
                          <a:effectLst/>
                        </a:rPr>
                        <a:t>Total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tc>
                <a:tc rowSpan="2" hMerge="1">
                  <a:txBody>
                    <a:bodyPr/>
                    <a:lstStyle/>
                    <a:p>
                      <a:endParaRPr lang="en-US"/>
                    </a:p>
                  </a:txBody>
                  <a:tcPr/>
                </a:tc>
                <a:tc>
                  <a:txBody>
                    <a:bodyPr/>
                    <a:lstStyle/>
                    <a:p>
                      <a:pPr marL="0" marR="0" algn="just">
                        <a:lnSpc>
                          <a:spcPct val="200000"/>
                        </a:lnSpc>
                        <a:spcBef>
                          <a:spcPts val="0"/>
                        </a:spcBef>
                        <a:spcAft>
                          <a:spcPts val="0"/>
                        </a:spcAft>
                      </a:pPr>
                      <a:r>
                        <a:rPr lang="en-IN" sz="1200">
                          <a:effectLst/>
                        </a:rPr>
                        <a:t>Count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tc>
                <a:tc>
                  <a:txBody>
                    <a:bodyPr/>
                    <a:lstStyle/>
                    <a:p>
                      <a:pPr marL="0" marR="0" algn="just">
                        <a:lnSpc>
                          <a:spcPct val="200000"/>
                        </a:lnSpc>
                        <a:spcBef>
                          <a:spcPts val="0"/>
                        </a:spcBef>
                        <a:spcAft>
                          <a:spcPts val="0"/>
                        </a:spcAft>
                      </a:pPr>
                      <a:r>
                        <a:rPr lang="en-IN" sz="1200">
                          <a:effectLst/>
                        </a:rPr>
                        <a:t>15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nchor="ctr"/>
                </a:tc>
                <a:tc>
                  <a:txBody>
                    <a:bodyPr/>
                    <a:lstStyle/>
                    <a:p>
                      <a:pPr marL="0" marR="0" algn="just">
                        <a:lnSpc>
                          <a:spcPct val="200000"/>
                        </a:lnSpc>
                        <a:spcBef>
                          <a:spcPts val="0"/>
                        </a:spcBef>
                        <a:spcAft>
                          <a:spcPts val="0"/>
                        </a:spcAft>
                      </a:pPr>
                      <a:r>
                        <a:rPr lang="en-IN" sz="1200">
                          <a:effectLst/>
                        </a:rPr>
                        <a:t>36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nchor="ctr"/>
                </a:tc>
                <a:tc>
                  <a:txBody>
                    <a:bodyPr/>
                    <a:lstStyle/>
                    <a:p>
                      <a:pPr marL="0" marR="0" algn="just">
                        <a:lnSpc>
                          <a:spcPct val="200000"/>
                        </a:lnSpc>
                        <a:spcBef>
                          <a:spcPts val="0"/>
                        </a:spcBef>
                        <a:spcAft>
                          <a:spcPts val="0"/>
                        </a:spcAft>
                      </a:pPr>
                      <a:r>
                        <a:rPr lang="en-IN" sz="1200" dirty="0">
                          <a:effectLst/>
                        </a:rPr>
                        <a:t>51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nchor="ctr"/>
                </a:tc>
                <a:extLst>
                  <a:ext uri="{0D108BD9-81ED-4DB2-BD59-A6C34878D82A}">
                    <a16:rowId xmlns="" xmlns:a16="http://schemas.microsoft.com/office/drawing/2014/main" val="10007"/>
                  </a:ext>
                </a:extLst>
              </a:tr>
              <a:tr h="348345">
                <a:tc gridSpan="2" vMerge="1">
                  <a:txBody>
                    <a:bodyPr/>
                    <a:lstStyle/>
                    <a:p>
                      <a:endParaRPr lang="en-US"/>
                    </a:p>
                  </a:txBody>
                  <a:tcPr/>
                </a:tc>
                <a:tc hMerge="1" vMerge="1">
                  <a:txBody>
                    <a:bodyPr/>
                    <a:lstStyle/>
                    <a:p>
                      <a:endParaRPr lang="en-US"/>
                    </a:p>
                  </a:txBody>
                  <a:tcPr/>
                </a:tc>
                <a:tc>
                  <a:txBody>
                    <a:bodyPr/>
                    <a:lstStyle/>
                    <a:p>
                      <a:pPr marL="0" marR="0" algn="just">
                        <a:lnSpc>
                          <a:spcPct val="200000"/>
                        </a:lnSpc>
                        <a:spcBef>
                          <a:spcPts val="0"/>
                        </a:spcBef>
                        <a:spcAft>
                          <a:spcPts val="0"/>
                        </a:spcAft>
                      </a:pPr>
                      <a:r>
                        <a:rPr lang="en-IN" sz="1200">
                          <a:effectLst/>
                        </a:rPr>
                        <a:t>% of Total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tc>
                <a:tc>
                  <a:txBody>
                    <a:bodyPr/>
                    <a:lstStyle/>
                    <a:p>
                      <a:pPr marL="0" marR="0" algn="just">
                        <a:lnSpc>
                          <a:spcPct val="200000"/>
                        </a:lnSpc>
                        <a:spcBef>
                          <a:spcPts val="0"/>
                        </a:spcBef>
                        <a:spcAft>
                          <a:spcPts val="0"/>
                        </a:spcAft>
                      </a:pPr>
                      <a:r>
                        <a:rPr lang="en-IN" sz="1200">
                          <a:effectLst/>
                        </a:rPr>
                        <a:t>29.4%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nchor="ctr"/>
                </a:tc>
                <a:tc>
                  <a:txBody>
                    <a:bodyPr/>
                    <a:lstStyle/>
                    <a:p>
                      <a:pPr marL="0" marR="0" algn="just">
                        <a:lnSpc>
                          <a:spcPct val="200000"/>
                        </a:lnSpc>
                        <a:spcBef>
                          <a:spcPts val="0"/>
                        </a:spcBef>
                        <a:spcAft>
                          <a:spcPts val="0"/>
                        </a:spcAft>
                      </a:pPr>
                      <a:r>
                        <a:rPr lang="en-IN" sz="1200">
                          <a:effectLst/>
                        </a:rPr>
                        <a:t>70.6%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nchor="ctr"/>
                </a:tc>
                <a:tc>
                  <a:txBody>
                    <a:bodyPr/>
                    <a:lstStyle/>
                    <a:p>
                      <a:pPr marL="0" marR="0" algn="just">
                        <a:lnSpc>
                          <a:spcPct val="200000"/>
                        </a:lnSpc>
                        <a:spcBef>
                          <a:spcPts val="0"/>
                        </a:spcBef>
                        <a:spcAft>
                          <a:spcPts val="0"/>
                        </a:spcAft>
                      </a:pPr>
                      <a:r>
                        <a:rPr lang="en-IN" sz="1200" dirty="0">
                          <a:effectLst/>
                        </a:rPr>
                        <a:t>100.0%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4808" marR="14808" marT="14808" marB="14808" anchor="ctr"/>
                </a:tc>
                <a:extLst>
                  <a:ext uri="{0D108BD9-81ED-4DB2-BD59-A6C34878D82A}">
                    <a16:rowId xmlns="" xmlns:a16="http://schemas.microsoft.com/office/drawing/2014/main" val="10008"/>
                  </a:ext>
                </a:extLst>
              </a:tr>
            </a:tbl>
          </a:graphicData>
        </a:graphic>
      </p:graphicFrame>
      <p:sp>
        <p:nvSpPr>
          <p:cNvPr id="6" name="TextBox 5"/>
          <p:cNvSpPr txBox="1"/>
          <p:nvPr/>
        </p:nvSpPr>
        <p:spPr>
          <a:xfrm>
            <a:off x="581192" y="3084103"/>
            <a:ext cx="3654378" cy="2523768"/>
          </a:xfrm>
          <a:prstGeom prst="rect">
            <a:avLst/>
          </a:prstGeom>
          <a:noFill/>
        </p:spPr>
        <p:txBody>
          <a:bodyPr wrap="square" rtlCol="0">
            <a:spAutoFit/>
          </a:bodyPr>
          <a:lstStyle/>
          <a:p>
            <a:pPr marL="285750" indent="-285750">
              <a:buFont typeface="Arial" panose="020B0604020202020204" pitchFamily="34" charset="0"/>
              <a:buChar char="•"/>
            </a:pPr>
            <a:r>
              <a:rPr lang="en-US" sz="2000" dirty="0"/>
              <a:t>The table depicts that 39.2% of respondents have scored high in self-acceptance do not require appraisal support i.e. they are capable of their self-help and are able to cope with their problems</a:t>
            </a:r>
            <a:r>
              <a:rPr lang="en-US" dirty="0"/>
              <a:t>.</a:t>
            </a:r>
          </a:p>
          <a:p>
            <a:endParaRPr lang="en-US" dirty="0"/>
          </a:p>
        </p:txBody>
      </p:sp>
    </p:spTree>
    <p:extLst>
      <p:ext uri="{BB962C8B-B14F-4D97-AF65-F5344CB8AC3E}">
        <p14:creationId xmlns:p14="http://schemas.microsoft.com/office/powerpoint/2010/main" val="42861030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AUTONOMY AND APPRAISAL SUPPORT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38794333"/>
              </p:ext>
            </p:extLst>
          </p:nvPr>
        </p:nvGraphicFramePr>
        <p:xfrm>
          <a:off x="4701397" y="2353753"/>
          <a:ext cx="6909412" cy="4012664"/>
        </p:xfrm>
        <a:graphic>
          <a:graphicData uri="http://schemas.openxmlformats.org/drawingml/2006/table">
            <a:tbl>
              <a:tblPr>
                <a:tableStyleId>{5C22544A-7EE6-4342-B048-85BDC9FD1C3A}</a:tableStyleId>
              </a:tblPr>
              <a:tblGrid>
                <a:gridCol w="1109712">
                  <a:extLst>
                    <a:ext uri="{9D8B030D-6E8A-4147-A177-3AD203B41FA5}">
                      <a16:colId xmlns="" xmlns:a16="http://schemas.microsoft.com/office/drawing/2014/main" val="20000"/>
                    </a:ext>
                  </a:extLst>
                </a:gridCol>
                <a:gridCol w="1109712">
                  <a:extLst>
                    <a:ext uri="{9D8B030D-6E8A-4147-A177-3AD203B41FA5}">
                      <a16:colId xmlns="" xmlns:a16="http://schemas.microsoft.com/office/drawing/2014/main" val="20001"/>
                    </a:ext>
                  </a:extLst>
                </a:gridCol>
                <a:gridCol w="1270220">
                  <a:extLst>
                    <a:ext uri="{9D8B030D-6E8A-4147-A177-3AD203B41FA5}">
                      <a16:colId xmlns="" xmlns:a16="http://schemas.microsoft.com/office/drawing/2014/main" val="20002"/>
                    </a:ext>
                  </a:extLst>
                </a:gridCol>
                <a:gridCol w="1270220">
                  <a:extLst>
                    <a:ext uri="{9D8B030D-6E8A-4147-A177-3AD203B41FA5}">
                      <a16:colId xmlns="" xmlns:a16="http://schemas.microsoft.com/office/drawing/2014/main" val="20003"/>
                    </a:ext>
                  </a:extLst>
                </a:gridCol>
                <a:gridCol w="1268144">
                  <a:extLst>
                    <a:ext uri="{9D8B030D-6E8A-4147-A177-3AD203B41FA5}">
                      <a16:colId xmlns="" xmlns:a16="http://schemas.microsoft.com/office/drawing/2014/main" val="20004"/>
                    </a:ext>
                  </a:extLst>
                </a:gridCol>
                <a:gridCol w="881404">
                  <a:extLst>
                    <a:ext uri="{9D8B030D-6E8A-4147-A177-3AD203B41FA5}">
                      <a16:colId xmlns="" xmlns:a16="http://schemas.microsoft.com/office/drawing/2014/main" val="20005"/>
                    </a:ext>
                  </a:extLst>
                </a:gridCol>
              </a:tblGrid>
              <a:tr h="391142">
                <a:tc gridSpan="6">
                  <a:txBody>
                    <a:bodyPr/>
                    <a:lstStyle/>
                    <a:p>
                      <a:pPr marL="0" marR="0" algn="just">
                        <a:lnSpc>
                          <a:spcPct val="200000"/>
                        </a:lnSpc>
                        <a:spcBef>
                          <a:spcPts val="0"/>
                        </a:spcBef>
                        <a:spcAft>
                          <a:spcPts val="0"/>
                        </a:spcAft>
                      </a:pPr>
                      <a:r>
                        <a:rPr lang="en-IN" sz="1400" b="1" dirty="0">
                          <a:effectLst/>
                        </a:rPr>
                        <a:t>Autonomy * Appraisal Support Cross tabulation</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391142">
                <a:tc>
                  <a:txBody>
                    <a:bodyPr/>
                    <a:lstStyle/>
                    <a:p>
                      <a:pPr marL="0" marR="0" algn="just">
                        <a:lnSpc>
                          <a:spcPct val="200000"/>
                        </a:lnSpc>
                        <a:spcBef>
                          <a:spcPts val="0"/>
                        </a:spcBef>
                        <a:spcAft>
                          <a:spcPts val="0"/>
                        </a:spcAft>
                      </a:pPr>
                      <a:r>
                        <a:rPr lang="en-IN" sz="1200" dirty="0">
                          <a:effectLst/>
                        </a:rPr>
                        <a:t> </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dirty="0">
                          <a:effectLst/>
                        </a:rPr>
                        <a:t> </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a:effectLst/>
                        </a:rPr>
                        <a:t> </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gridSpan="2">
                  <a:txBody>
                    <a:bodyPr/>
                    <a:lstStyle/>
                    <a:p>
                      <a:pPr marL="0" marR="0" algn="just">
                        <a:lnSpc>
                          <a:spcPct val="200000"/>
                        </a:lnSpc>
                        <a:spcBef>
                          <a:spcPts val="0"/>
                        </a:spcBef>
                        <a:spcAft>
                          <a:spcPts val="0"/>
                        </a:spcAft>
                      </a:pPr>
                      <a:r>
                        <a:rPr lang="en-IN" sz="1200" dirty="0">
                          <a:effectLst/>
                        </a:rPr>
                        <a:t>Appraisal Support</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b"/>
                </a:tc>
                <a:tc hMerge="1">
                  <a:txBody>
                    <a:bodyPr/>
                    <a:lstStyle/>
                    <a:p>
                      <a:endParaRPr lang="en-US"/>
                    </a:p>
                  </a:txBody>
                  <a:tcPr/>
                </a:tc>
                <a:tc rowSpan="2">
                  <a:txBody>
                    <a:bodyPr/>
                    <a:lstStyle/>
                    <a:p>
                      <a:pPr marL="0" marR="0" algn="just">
                        <a:lnSpc>
                          <a:spcPct val="200000"/>
                        </a:lnSpc>
                        <a:spcBef>
                          <a:spcPts val="0"/>
                        </a:spcBef>
                        <a:spcAft>
                          <a:spcPts val="0"/>
                        </a:spcAft>
                      </a:pPr>
                      <a:r>
                        <a:rPr lang="en-IN" sz="1200">
                          <a:effectLst/>
                        </a:rPr>
                        <a:t>Total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b"/>
                </a:tc>
                <a:extLst>
                  <a:ext uri="{0D108BD9-81ED-4DB2-BD59-A6C34878D82A}">
                    <a16:rowId xmlns="" xmlns:a16="http://schemas.microsoft.com/office/drawing/2014/main" val="10001"/>
                  </a:ext>
                </a:extLst>
              </a:tr>
              <a:tr h="745384">
                <a:tc>
                  <a:txBody>
                    <a:bodyPr/>
                    <a:lstStyle/>
                    <a:p>
                      <a:pPr marL="0" marR="0" algn="just">
                        <a:lnSpc>
                          <a:spcPct val="200000"/>
                        </a:lnSpc>
                        <a:spcBef>
                          <a:spcPts val="0"/>
                        </a:spcBef>
                        <a:spcAft>
                          <a:spcPts val="0"/>
                        </a:spcAft>
                      </a:pPr>
                      <a:r>
                        <a:rPr lang="en-IN" sz="1200">
                          <a:effectLst/>
                        </a:rPr>
                        <a:t> </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a:effectLst/>
                        </a:rPr>
                        <a:t> </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a:effectLst/>
                        </a:rPr>
                        <a:t> </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a:effectLst/>
                        </a:rPr>
                        <a:t>Low Social Support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b"/>
                </a:tc>
                <a:tc>
                  <a:txBody>
                    <a:bodyPr/>
                    <a:lstStyle/>
                    <a:p>
                      <a:pPr marL="0" marR="0" algn="just">
                        <a:lnSpc>
                          <a:spcPct val="200000"/>
                        </a:lnSpc>
                        <a:spcBef>
                          <a:spcPts val="0"/>
                        </a:spcBef>
                        <a:spcAft>
                          <a:spcPts val="0"/>
                        </a:spcAft>
                      </a:pPr>
                      <a:r>
                        <a:rPr lang="en-IN" sz="1200" dirty="0">
                          <a:effectLst/>
                        </a:rPr>
                        <a:t>High Social Support</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b"/>
                </a:tc>
                <a:tc vMerge="1">
                  <a:txBody>
                    <a:bodyPr/>
                    <a:lstStyle/>
                    <a:p>
                      <a:endParaRPr lang="en-US"/>
                    </a:p>
                  </a:txBody>
                  <a:tcPr/>
                </a:tc>
                <a:extLst>
                  <a:ext uri="{0D108BD9-81ED-4DB2-BD59-A6C34878D82A}">
                    <a16:rowId xmlns="" xmlns:a16="http://schemas.microsoft.com/office/drawing/2014/main" val="10002"/>
                  </a:ext>
                </a:extLst>
              </a:tr>
              <a:tr h="391142">
                <a:tc rowSpan="4">
                  <a:txBody>
                    <a:bodyPr/>
                    <a:lstStyle/>
                    <a:p>
                      <a:pPr marL="0" marR="0" algn="just">
                        <a:lnSpc>
                          <a:spcPct val="200000"/>
                        </a:lnSpc>
                        <a:spcBef>
                          <a:spcPts val="0"/>
                        </a:spcBef>
                        <a:spcAft>
                          <a:spcPts val="0"/>
                        </a:spcAft>
                      </a:pPr>
                      <a:r>
                        <a:rPr lang="en-IN" sz="1200">
                          <a:effectLst/>
                        </a:rPr>
                        <a:t>Autonomy</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rowSpan="2">
                  <a:txBody>
                    <a:bodyPr/>
                    <a:lstStyle/>
                    <a:p>
                      <a:pPr marL="0" marR="0" algn="just">
                        <a:lnSpc>
                          <a:spcPct val="200000"/>
                        </a:lnSpc>
                        <a:spcBef>
                          <a:spcPts val="0"/>
                        </a:spcBef>
                        <a:spcAft>
                          <a:spcPts val="0"/>
                        </a:spcAft>
                      </a:pPr>
                      <a:r>
                        <a:rPr lang="en-IN" sz="1200">
                          <a:effectLst/>
                        </a:rPr>
                        <a:t>Low Scorer</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a:effectLst/>
                        </a:rPr>
                        <a:t>Count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a:effectLst/>
                        </a:rPr>
                        <a:t>12</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a:effectLst/>
                        </a:rPr>
                        <a:t>25</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dirty="0">
                          <a:effectLst/>
                        </a:rPr>
                        <a:t>37</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extLst>
                  <a:ext uri="{0D108BD9-81ED-4DB2-BD59-A6C34878D82A}">
                    <a16:rowId xmlns="" xmlns:a16="http://schemas.microsoft.com/office/drawing/2014/main" val="10003"/>
                  </a:ext>
                </a:extLst>
              </a:tr>
              <a:tr h="391142">
                <a:tc vMerge="1">
                  <a:txBody>
                    <a:bodyPr/>
                    <a:lstStyle/>
                    <a:p>
                      <a:endParaRPr lang="en-US"/>
                    </a:p>
                  </a:txBody>
                  <a:tcPr/>
                </a:tc>
                <a:tc vMerge="1">
                  <a:txBody>
                    <a:bodyPr/>
                    <a:lstStyle/>
                    <a:p>
                      <a:endParaRPr lang="en-US"/>
                    </a:p>
                  </a:txBody>
                  <a:tcPr/>
                </a:tc>
                <a:tc>
                  <a:txBody>
                    <a:bodyPr/>
                    <a:lstStyle/>
                    <a:p>
                      <a:pPr marL="0" marR="0" algn="just">
                        <a:lnSpc>
                          <a:spcPct val="200000"/>
                        </a:lnSpc>
                        <a:spcBef>
                          <a:spcPts val="0"/>
                        </a:spcBef>
                        <a:spcAft>
                          <a:spcPts val="0"/>
                        </a:spcAft>
                      </a:pPr>
                      <a:r>
                        <a:rPr lang="en-IN" sz="1200">
                          <a:effectLst/>
                        </a:rPr>
                        <a:t>% of Total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a:effectLst/>
                        </a:rPr>
                        <a:t>23.5%</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a:effectLst/>
                        </a:rPr>
                        <a:t>49.0%</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dirty="0">
                          <a:effectLst/>
                        </a:rPr>
                        <a:t>72.5%</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extLst>
                  <a:ext uri="{0D108BD9-81ED-4DB2-BD59-A6C34878D82A}">
                    <a16:rowId xmlns="" xmlns:a16="http://schemas.microsoft.com/office/drawing/2014/main" val="10004"/>
                  </a:ext>
                </a:extLst>
              </a:tr>
              <a:tr h="391142">
                <a:tc vMerge="1">
                  <a:txBody>
                    <a:bodyPr/>
                    <a:lstStyle/>
                    <a:p>
                      <a:endParaRPr lang="en-US"/>
                    </a:p>
                  </a:txBody>
                  <a:tcPr/>
                </a:tc>
                <a:tc rowSpan="2">
                  <a:txBody>
                    <a:bodyPr/>
                    <a:lstStyle/>
                    <a:p>
                      <a:pPr marL="0" marR="0" algn="just">
                        <a:lnSpc>
                          <a:spcPct val="200000"/>
                        </a:lnSpc>
                        <a:spcBef>
                          <a:spcPts val="0"/>
                        </a:spcBef>
                        <a:spcAft>
                          <a:spcPts val="0"/>
                        </a:spcAft>
                      </a:pPr>
                      <a:r>
                        <a:rPr lang="en-IN" sz="1200">
                          <a:effectLst/>
                        </a:rPr>
                        <a:t>High Scorer</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a:effectLst/>
                        </a:rPr>
                        <a:t>Count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a:effectLst/>
                        </a:rPr>
                        <a:t>3</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a:effectLst/>
                        </a:rPr>
                        <a:t>11</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dirty="0">
                          <a:effectLst/>
                        </a:rPr>
                        <a:t>14</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extLst>
                  <a:ext uri="{0D108BD9-81ED-4DB2-BD59-A6C34878D82A}">
                    <a16:rowId xmlns="" xmlns:a16="http://schemas.microsoft.com/office/drawing/2014/main" val="10005"/>
                  </a:ext>
                </a:extLst>
              </a:tr>
              <a:tr h="391142">
                <a:tc vMerge="1">
                  <a:txBody>
                    <a:bodyPr/>
                    <a:lstStyle/>
                    <a:p>
                      <a:endParaRPr lang="en-US"/>
                    </a:p>
                  </a:txBody>
                  <a:tcPr/>
                </a:tc>
                <a:tc vMerge="1">
                  <a:txBody>
                    <a:bodyPr/>
                    <a:lstStyle/>
                    <a:p>
                      <a:endParaRPr lang="en-US"/>
                    </a:p>
                  </a:txBody>
                  <a:tcPr/>
                </a:tc>
                <a:tc>
                  <a:txBody>
                    <a:bodyPr/>
                    <a:lstStyle/>
                    <a:p>
                      <a:pPr marL="0" marR="0" algn="just">
                        <a:lnSpc>
                          <a:spcPct val="200000"/>
                        </a:lnSpc>
                        <a:spcBef>
                          <a:spcPts val="0"/>
                        </a:spcBef>
                        <a:spcAft>
                          <a:spcPts val="0"/>
                        </a:spcAft>
                      </a:pPr>
                      <a:r>
                        <a:rPr lang="en-IN" sz="1200">
                          <a:effectLst/>
                        </a:rPr>
                        <a:t>% of Total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a:effectLst/>
                        </a:rPr>
                        <a:t>5.9%</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a:effectLst/>
                        </a:rPr>
                        <a:t>21.6%</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dirty="0">
                          <a:effectLst/>
                        </a:rPr>
                        <a:t>27.5%</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extLst>
                  <a:ext uri="{0D108BD9-81ED-4DB2-BD59-A6C34878D82A}">
                    <a16:rowId xmlns="" xmlns:a16="http://schemas.microsoft.com/office/drawing/2014/main" val="10006"/>
                  </a:ext>
                </a:extLst>
              </a:tr>
              <a:tr h="391142">
                <a:tc rowSpan="2" gridSpan="2">
                  <a:txBody>
                    <a:bodyPr/>
                    <a:lstStyle/>
                    <a:p>
                      <a:pPr marL="0" marR="0" algn="just">
                        <a:lnSpc>
                          <a:spcPct val="200000"/>
                        </a:lnSpc>
                        <a:spcBef>
                          <a:spcPts val="0"/>
                        </a:spcBef>
                        <a:spcAft>
                          <a:spcPts val="0"/>
                        </a:spcAft>
                      </a:pPr>
                      <a:r>
                        <a:rPr lang="en-IN" sz="1200">
                          <a:effectLst/>
                        </a:rPr>
                        <a:t>Total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rowSpan="2" hMerge="1">
                  <a:txBody>
                    <a:bodyPr/>
                    <a:lstStyle/>
                    <a:p>
                      <a:endParaRPr lang="en-US"/>
                    </a:p>
                  </a:txBody>
                  <a:tcPr/>
                </a:tc>
                <a:tc>
                  <a:txBody>
                    <a:bodyPr/>
                    <a:lstStyle/>
                    <a:p>
                      <a:pPr marL="0" marR="0" algn="just">
                        <a:lnSpc>
                          <a:spcPct val="200000"/>
                        </a:lnSpc>
                        <a:spcBef>
                          <a:spcPts val="0"/>
                        </a:spcBef>
                        <a:spcAft>
                          <a:spcPts val="0"/>
                        </a:spcAft>
                      </a:pPr>
                      <a:r>
                        <a:rPr lang="en-IN" sz="1200">
                          <a:effectLst/>
                        </a:rPr>
                        <a:t>Count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a:effectLst/>
                        </a:rPr>
                        <a:t>15</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a:effectLst/>
                        </a:rPr>
                        <a:t>36</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dirty="0">
                          <a:effectLst/>
                        </a:rPr>
                        <a:t>51</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extLst>
                  <a:ext uri="{0D108BD9-81ED-4DB2-BD59-A6C34878D82A}">
                    <a16:rowId xmlns="" xmlns:a16="http://schemas.microsoft.com/office/drawing/2014/main" val="10007"/>
                  </a:ext>
                </a:extLst>
              </a:tr>
              <a:tr h="391142">
                <a:tc gridSpan="2" vMerge="1">
                  <a:txBody>
                    <a:bodyPr/>
                    <a:lstStyle/>
                    <a:p>
                      <a:endParaRPr lang="en-US"/>
                    </a:p>
                  </a:txBody>
                  <a:tcPr/>
                </a:tc>
                <a:tc hMerge="1" vMerge="1">
                  <a:txBody>
                    <a:bodyPr/>
                    <a:lstStyle/>
                    <a:p>
                      <a:endParaRPr lang="en-US"/>
                    </a:p>
                  </a:txBody>
                  <a:tcPr/>
                </a:tc>
                <a:tc>
                  <a:txBody>
                    <a:bodyPr/>
                    <a:lstStyle/>
                    <a:p>
                      <a:pPr marL="0" marR="0" algn="just">
                        <a:lnSpc>
                          <a:spcPct val="200000"/>
                        </a:lnSpc>
                        <a:spcBef>
                          <a:spcPts val="0"/>
                        </a:spcBef>
                        <a:spcAft>
                          <a:spcPts val="0"/>
                        </a:spcAft>
                      </a:pPr>
                      <a:r>
                        <a:rPr lang="en-IN" sz="1200">
                          <a:effectLst/>
                        </a:rPr>
                        <a:t>% of Total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a:effectLst/>
                        </a:rPr>
                        <a:t>29.4%</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a:effectLst/>
                        </a:rPr>
                        <a:t>70.6%</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dirty="0">
                          <a:effectLst/>
                        </a:rPr>
                        <a:t>100.0%</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extLst>
                  <a:ext uri="{0D108BD9-81ED-4DB2-BD59-A6C34878D82A}">
                    <a16:rowId xmlns="" xmlns:a16="http://schemas.microsoft.com/office/drawing/2014/main" val="10008"/>
                  </a:ext>
                </a:extLst>
              </a:tr>
            </a:tbl>
          </a:graphicData>
        </a:graphic>
      </p:graphicFrame>
      <p:sp>
        <p:nvSpPr>
          <p:cNvPr id="5" name="TextBox 4"/>
          <p:cNvSpPr txBox="1"/>
          <p:nvPr/>
        </p:nvSpPr>
        <p:spPr>
          <a:xfrm>
            <a:off x="897147" y="2631052"/>
            <a:ext cx="3372928" cy="2246769"/>
          </a:xfrm>
          <a:prstGeom prst="rect">
            <a:avLst/>
          </a:prstGeom>
          <a:noFill/>
        </p:spPr>
        <p:txBody>
          <a:bodyPr wrap="square" rtlCol="0">
            <a:spAutoFit/>
          </a:bodyPr>
          <a:lstStyle/>
          <a:p>
            <a:pPr marL="285750" indent="-285750">
              <a:buFont typeface="Arial" panose="020B0604020202020204" pitchFamily="34" charset="0"/>
              <a:buChar char="•"/>
            </a:pPr>
            <a:r>
              <a:rPr lang="en-US" sz="2000" dirty="0"/>
              <a:t>The table shows that 49% of respondents have scored high in autonomy which means that they do not require informed help or appraisal support in defining and coping with problems</a:t>
            </a:r>
          </a:p>
        </p:txBody>
      </p:sp>
    </p:spTree>
    <p:extLst>
      <p:ext uri="{BB962C8B-B14F-4D97-AF65-F5344CB8AC3E}">
        <p14:creationId xmlns:p14="http://schemas.microsoft.com/office/powerpoint/2010/main" val="2956681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Social Support </a:t>
            </a:r>
          </a:p>
        </p:txBody>
      </p:sp>
      <p:sp>
        <p:nvSpPr>
          <p:cNvPr id="3" name="Content Placeholder 2"/>
          <p:cNvSpPr>
            <a:spLocks noGrp="1"/>
          </p:cNvSpPr>
          <p:nvPr>
            <p:ph idx="1"/>
          </p:nvPr>
        </p:nvSpPr>
        <p:spPr>
          <a:xfrm>
            <a:off x="581192" y="2419350"/>
            <a:ext cx="11172658" cy="4008791"/>
          </a:xfrm>
        </p:spPr>
        <p:txBody>
          <a:bodyPr/>
          <a:lstStyle/>
          <a:p>
            <a:r>
              <a:rPr lang="en-US" sz="2000" dirty="0"/>
              <a:t>There are various definitions of social support given by different researchers.</a:t>
            </a:r>
          </a:p>
          <a:p>
            <a:r>
              <a:rPr lang="en-US" sz="2000" dirty="0" smtClean="0"/>
              <a:t>Social </a:t>
            </a:r>
            <a:r>
              <a:rPr lang="en-US" sz="2000" dirty="0"/>
              <a:t>support is a person's beliefs about being supported by friends, family, and others.(</a:t>
            </a:r>
            <a:r>
              <a:rPr lang="en-US" sz="2000" dirty="0" smtClean="0"/>
              <a:t>Corttrell,2007 )</a:t>
            </a:r>
            <a:endParaRPr lang="en-US" sz="2000" dirty="0"/>
          </a:p>
          <a:p>
            <a:r>
              <a:rPr lang="en-US" sz="2000" dirty="0"/>
              <a:t>S</a:t>
            </a:r>
            <a:r>
              <a:rPr lang="en-US" sz="2000" dirty="0" smtClean="0"/>
              <a:t>ocial </a:t>
            </a:r>
            <a:r>
              <a:rPr lang="en-US" sz="2000" dirty="0"/>
              <a:t>support is the value of a person's self-estimation" (</a:t>
            </a:r>
            <a:r>
              <a:rPr lang="en-US" sz="2000" dirty="0" err="1"/>
              <a:t>Sorias</a:t>
            </a:r>
            <a:r>
              <a:rPr lang="en-US" sz="2000" dirty="0"/>
              <a:t>, 1988a</a:t>
            </a:r>
            <a:r>
              <a:rPr lang="en-US" sz="2000" dirty="0" smtClean="0"/>
              <a:t>).</a:t>
            </a:r>
          </a:p>
          <a:p>
            <a:r>
              <a:rPr lang="en-US" sz="2000" dirty="0" smtClean="0"/>
              <a:t> </a:t>
            </a:r>
            <a:r>
              <a:rPr lang="en-US" sz="2000" dirty="0"/>
              <a:t>Social support is individual's thought pattern that there will be (or have been) enough effective support during times of need (</a:t>
            </a:r>
            <a:r>
              <a:rPr lang="en-US" sz="2000" dirty="0" err="1"/>
              <a:t>Öksüz</a:t>
            </a:r>
            <a:r>
              <a:rPr lang="en-US" sz="2000" dirty="0"/>
              <a:t> and et. ah,2011).</a:t>
            </a:r>
          </a:p>
          <a:p>
            <a:endParaRPr lang="en-US" sz="2000" dirty="0"/>
          </a:p>
          <a:p>
            <a:endParaRPr lang="en-US" dirty="0"/>
          </a:p>
          <a:p>
            <a:endParaRPr lang="en-US" dirty="0"/>
          </a:p>
        </p:txBody>
      </p:sp>
    </p:spTree>
    <p:extLst>
      <p:ext uri="{BB962C8B-B14F-4D97-AF65-F5344CB8AC3E}">
        <p14:creationId xmlns:p14="http://schemas.microsoft.com/office/powerpoint/2010/main" val="7139041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GROWTH AND TANGIBLE SUPPORT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49244199"/>
              </p:ext>
            </p:extLst>
          </p:nvPr>
        </p:nvGraphicFramePr>
        <p:xfrm>
          <a:off x="4123425" y="2181225"/>
          <a:ext cx="7487384" cy="4162283"/>
        </p:xfrm>
        <a:graphic>
          <a:graphicData uri="http://schemas.openxmlformats.org/drawingml/2006/table">
            <a:tbl>
              <a:tblPr>
                <a:tableStyleId>{5C22544A-7EE6-4342-B048-85BDC9FD1C3A}</a:tableStyleId>
              </a:tblPr>
              <a:tblGrid>
                <a:gridCol w="1554386">
                  <a:extLst>
                    <a:ext uri="{9D8B030D-6E8A-4147-A177-3AD203B41FA5}">
                      <a16:colId xmlns="" xmlns:a16="http://schemas.microsoft.com/office/drawing/2014/main" val="20000"/>
                    </a:ext>
                  </a:extLst>
                </a:gridCol>
                <a:gridCol w="1135049">
                  <a:extLst>
                    <a:ext uri="{9D8B030D-6E8A-4147-A177-3AD203B41FA5}">
                      <a16:colId xmlns="" xmlns:a16="http://schemas.microsoft.com/office/drawing/2014/main" val="20001"/>
                    </a:ext>
                  </a:extLst>
                </a:gridCol>
                <a:gridCol w="1299001">
                  <a:extLst>
                    <a:ext uri="{9D8B030D-6E8A-4147-A177-3AD203B41FA5}">
                      <a16:colId xmlns="" xmlns:a16="http://schemas.microsoft.com/office/drawing/2014/main" val="20002"/>
                    </a:ext>
                  </a:extLst>
                </a:gridCol>
                <a:gridCol w="1299001">
                  <a:extLst>
                    <a:ext uri="{9D8B030D-6E8A-4147-A177-3AD203B41FA5}">
                      <a16:colId xmlns="" xmlns:a16="http://schemas.microsoft.com/office/drawing/2014/main" val="20003"/>
                    </a:ext>
                  </a:extLst>
                </a:gridCol>
                <a:gridCol w="1297425">
                  <a:extLst>
                    <a:ext uri="{9D8B030D-6E8A-4147-A177-3AD203B41FA5}">
                      <a16:colId xmlns="" xmlns:a16="http://schemas.microsoft.com/office/drawing/2014/main" val="20004"/>
                    </a:ext>
                  </a:extLst>
                </a:gridCol>
                <a:gridCol w="902522">
                  <a:extLst>
                    <a:ext uri="{9D8B030D-6E8A-4147-A177-3AD203B41FA5}">
                      <a16:colId xmlns="" xmlns:a16="http://schemas.microsoft.com/office/drawing/2014/main" val="20005"/>
                    </a:ext>
                  </a:extLst>
                </a:gridCol>
              </a:tblGrid>
              <a:tr h="415526">
                <a:tc gridSpan="6">
                  <a:txBody>
                    <a:bodyPr/>
                    <a:lstStyle/>
                    <a:p>
                      <a:pPr marL="0" marR="0" algn="just">
                        <a:lnSpc>
                          <a:spcPct val="200000"/>
                        </a:lnSpc>
                        <a:spcBef>
                          <a:spcPts val="0"/>
                        </a:spcBef>
                        <a:spcAft>
                          <a:spcPts val="0"/>
                        </a:spcAft>
                      </a:pPr>
                      <a:r>
                        <a:rPr lang="en-IN" sz="1400" b="1" dirty="0">
                          <a:effectLst/>
                        </a:rPr>
                        <a:t>Personal Growth * Tangible Support Cross tabulation</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415526">
                <a:tc>
                  <a:txBody>
                    <a:bodyPr/>
                    <a:lstStyle/>
                    <a:p>
                      <a:pPr marL="0" marR="0" algn="just">
                        <a:lnSpc>
                          <a:spcPct val="200000"/>
                        </a:lnSpc>
                        <a:spcBef>
                          <a:spcPts val="0"/>
                        </a:spcBef>
                        <a:spcAft>
                          <a:spcPts val="0"/>
                        </a:spcAft>
                      </a:pPr>
                      <a:r>
                        <a:rPr lang="en-IN" sz="1200" dirty="0">
                          <a:effectLst/>
                        </a:rPr>
                        <a:t> </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dirty="0">
                          <a:effectLst/>
                        </a:rPr>
                        <a:t> </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dirty="0">
                          <a:effectLst/>
                        </a:rPr>
                        <a:t> </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gridSpan="2">
                  <a:txBody>
                    <a:bodyPr/>
                    <a:lstStyle/>
                    <a:p>
                      <a:pPr marL="0" marR="0" algn="just">
                        <a:lnSpc>
                          <a:spcPct val="200000"/>
                        </a:lnSpc>
                        <a:spcBef>
                          <a:spcPts val="0"/>
                        </a:spcBef>
                        <a:spcAft>
                          <a:spcPts val="0"/>
                        </a:spcAft>
                      </a:pPr>
                      <a:r>
                        <a:rPr lang="en-IN" sz="1200" dirty="0">
                          <a:effectLst/>
                        </a:rPr>
                        <a:t>Belonging Support</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b"/>
                </a:tc>
                <a:tc hMerge="1">
                  <a:txBody>
                    <a:bodyPr/>
                    <a:lstStyle/>
                    <a:p>
                      <a:endParaRPr lang="en-US"/>
                    </a:p>
                  </a:txBody>
                  <a:tcPr/>
                </a:tc>
                <a:tc rowSpan="2">
                  <a:txBody>
                    <a:bodyPr/>
                    <a:lstStyle/>
                    <a:p>
                      <a:pPr marL="0" marR="0" algn="just">
                        <a:lnSpc>
                          <a:spcPct val="200000"/>
                        </a:lnSpc>
                        <a:spcBef>
                          <a:spcPts val="0"/>
                        </a:spcBef>
                        <a:spcAft>
                          <a:spcPts val="0"/>
                        </a:spcAft>
                      </a:pPr>
                      <a:r>
                        <a:rPr lang="en-IN" sz="1200">
                          <a:effectLst/>
                        </a:rPr>
                        <a:t>Total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b"/>
                </a:tc>
                <a:extLst>
                  <a:ext uri="{0D108BD9-81ED-4DB2-BD59-A6C34878D82A}">
                    <a16:rowId xmlns="" xmlns:a16="http://schemas.microsoft.com/office/drawing/2014/main" val="10001"/>
                  </a:ext>
                </a:extLst>
              </a:tr>
              <a:tr h="791851">
                <a:tc>
                  <a:txBody>
                    <a:bodyPr/>
                    <a:lstStyle/>
                    <a:p>
                      <a:pPr marL="0" marR="0" algn="just">
                        <a:lnSpc>
                          <a:spcPct val="200000"/>
                        </a:lnSpc>
                        <a:spcBef>
                          <a:spcPts val="0"/>
                        </a:spcBef>
                        <a:spcAft>
                          <a:spcPts val="0"/>
                        </a:spcAft>
                      </a:pPr>
                      <a:r>
                        <a:rPr lang="en-IN" sz="1200">
                          <a:effectLst/>
                        </a:rPr>
                        <a:t> </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a:effectLst/>
                        </a:rPr>
                        <a:t> </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a:effectLst/>
                        </a:rPr>
                        <a:t> </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dirty="0">
                          <a:effectLst/>
                        </a:rPr>
                        <a:t>Low Social Support</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b"/>
                </a:tc>
                <a:tc>
                  <a:txBody>
                    <a:bodyPr/>
                    <a:lstStyle/>
                    <a:p>
                      <a:pPr marL="0" marR="0" algn="just">
                        <a:lnSpc>
                          <a:spcPct val="200000"/>
                        </a:lnSpc>
                        <a:spcBef>
                          <a:spcPts val="0"/>
                        </a:spcBef>
                        <a:spcAft>
                          <a:spcPts val="0"/>
                        </a:spcAft>
                      </a:pPr>
                      <a:r>
                        <a:rPr lang="en-IN" sz="1200" dirty="0">
                          <a:effectLst/>
                        </a:rPr>
                        <a:t>High Social Support</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b"/>
                </a:tc>
                <a:tc vMerge="1">
                  <a:txBody>
                    <a:bodyPr/>
                    <a:lstStyle/>
                    <a:p>
                      <a:endParaRPr lang="en-US"/>
                    </a:p>
                  </a:txBody>
                  <a:tcPr/>
                </a:tc>
                <a:extLst>
                  <a:ext uri="{0D108BD9-81ED-4DB2-BD59-A6C34878D82A}">
                    <a16:rowId xmlns="" xmlns:a16="http://schemas.microsoft.com/office/drawing/2014/main" val="10002"/>
                  </a:ext>
                </a:extLst>
              </a:tr>
              <a:tr h="415526">
                <a:tc rowSpan="4">
                  <a:txBody>
                    <a:bodyPr/>
                    <a:lstStyle/>
                    <a:p>
                      <a:pPr marL="0" marR="0" algn="just">
                        <a:lnSpc>
                          <a:spcPct val="200000"/>
                        </a:lnSpc>
                        <a:spcBef>
                          <a:spcPts val="0"/>
                        </a:spcBef>
                        <a:spcAft>
                          <a:spcPts val="0"/>
                        </a:spcAft>
                      </a:pPr>
                      <a:r>
                        <a:rPr lang="en-IN" sz="1200">
                          <a:effectLst/>
                        </a:rPr>
                        <a:t>Personal Growth</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rowSpan="2">
                  <a:txBody>
                    <a:bodyPr/>
                    <a:lstStyle/>
                    <a:p>
                      <a:pPr marL="0" marR="0" algn="just">
                        <a:lnSpc>
                          <a:spcPct val="200000"/>
                        </a:lnSpc>
                        <a:spcBef>
                          <a:spcPts val="0"/>
                        </a:spcBef>
                        <a:spcAft>
                          <a:spcPts val="0"/>
                        </a:spcAft>
                      </a:pPr>
                      <a:r>
                        <a:rPr lang="en-IN" sz="1200">
                          <a:effectLst/>
                        </a:rPr>
                        <a:t>Low Scorer</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a:effectLst/>
                        </a:rPr>
                        <a:t>Count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a:effectLst/>
                        </a:rPr>
                        <a:t>21</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a:effectLst/>
                        </a:rPr>
                        <a:t>20</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dirty="0">
                          <a:effectLst/>
                        </a:rPr>
                        <a:t>41</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extLst>
                  <a:ext uri="{0D108BD9-81ED-4DB2-BD59-A6C34878D82A}">
                    <a16:rowId xmlns="" xmlns:a16="http://schemas.microsoft.com/office/drawing/2014/main" val="10003"/>
                  </a:ext>
                </a:extLst>
              </a:tr>
              <a:tr h="415526">
                <a:tc vMerge="1">
                  <a:txBody>
                    <a:bodyPr/>
                    <a:lstStyle/>
                    <a:p>
                      <a:endParaRPr lang="en-US"/>
                    </a:p>
                  </a:txBody>
                  <a:tcPr/>
                </a:tc>
                <a:tc vMerge="1">
                  <a:txBody>
                    <a:bodyPr/>
                    <a:lstStyle/>
                    <a:p>
                      <a:endParaRPr lang="en-US"/>
                    </a:p>
                  </a:txBody>
                  <a:tcPr/>
                </a:tc>
                <a:tc>
                  <a:txBody>
                    <a:bodyPr/>
                    <a:lstStyle/>
                    <a:p>
                      <a:pPr marL="0" marR="0" algn="just">
                        <a:lnSpc>
                          <a:spcPct val="200000"/>
                        </a:lnSpc>
                        <a:spcBef>
                          <a:spcPts val="0"/>
                        </a:spcBef>
                        <a:spcAft>
                          <a:spcPts val="0"/>
                        </a:spcAft>
                      </a:pPr>
                      <a:r>
                        <a:rPr lang="en-IN" sz="1200">
                          <a:effectLst/>
                        </a:rPr>
                        <a:t>% of Total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a:effectLst/>
                        </a:rPr>
                        <a:t>41.2%</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a:effectLst/>
                        </a:rPr>
                        <a:t>39.2%</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dirty="0">
                          <a:effectLst/>
                        </a:rPr>
                        <a:t>80.4%</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extLst>
                  <a:ext uri="{0D108BD9-81ED-4DB2-BD59-A6C34878D82A}">
                    <a16:rowId xmlns="" xmlns:a16="http://schemas.microsoft.com/office/drawing/2014/main" val="10004"/>
                  </a:ext>
                </a:extLst>
              </a:tr>
              <a:tr h="415526">
                <a:tc vMerge="1">
                  <a:txBody>
                    <a:bodyPr/>
                    <a:lstStyle/>
                    <a:p>
                      <a:endParaRPr lang="en-US"/>
                    </a:p>
                  </a:txBody>
                  <a:tcPr/>
                </a:tc>
                <a:tc rowSpan="2">
                  <a:txBody>
                    <a:bodyPr/>
                    <a:lstStyle/>
                    <a:p>
                      <a:pPr marL="0" marR="0" algn="just">
                        <a:lnSpc>
                          <a:spcPct val="200000"/>
                        </a:lnSpc>
                        <a:spcBef>
                          <a:spcPts val="0"/>
                        </a:spcBef>
                        <a:spcAft>
                          <a:spcPts val="0"/>
                        </a:spcAft>
                      </a:pPr>
                      <a:r>
                        <a:rPr lang="en-IN" sz="1200">
                          <a:effectLst/>
                        </a:rPr>
                        <a:t>High Scorer</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a:effectLst/>
                        </a:rPr>
                        <a:t>Count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a:effectLst/>
                        </a:rPr>
                        <a:t>5</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a:effectLst/>
                        </a:rPr>
                        <a:t>5</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dirty="0">
                          <a:effectLst/>
                        </a:rPr>
                        <a:t>10</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extLst>
                  <a:ext uri="{0D108BD9-81ED-4DB2-BD59-A6C34878D82A}">
                    <a16:rowId xmlns="" xmlns:a16="http://schemas.microsoft.com/office/drawing/2014/main" val="10005"/>
                  </a:ext>
                </a:extLst>
              </a:tr>
              <a:tr h="415526">
                <a:tc vMerge="1">
                  <a:txBody>
                    <a:bodyPr/>
                    <a:lstStyle/>
                    <a:p>
                      <a:endParaRPr lang="en-US"/>
                    </a:p>
                  </a:txBody>
                  <a:tcPr/>
                </a:tc>
                <a:tc vMerge="1">
                  <a:txBody>
                    <a:bodyPr/>
                    <a:lstStyle/>
                    <a:p>
                      <a:endParaRPr lang="en-US"/>
                    </a:p>
                  </a:txBody>
                  <a:tcPr/>
                </a:tc>
                <a:tc>
                  <a:txBody>
                    <a:bodyPr/>
                    <a:lstStyle/>
                    <a:p>
                      <a:pPr marL="0" marR="0" algn="just">
                        <a:lnSpc>
                          <a:spcPct val="200000"/>
                        </a:lnSpc>
                        <a:spcBef>
                          <a:spcPts val="0"/>
                        </a:spcBef>
                        <a:spcAft>
                          <a:spcPts val="0"/>
                        </a:spcAft>
                      </a:pPr>
                      <a:r>
                        <a:rPr lang="en-IN" sz="1200">
                          <a:effectLst/>
                        </a:rPr>
                        <a:t>% of Total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a:effectLst/>
                        </a:rPr>
                        <a:t>9.8%</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a:effectLst/>
                        </a:rPr>
                        <a:t>9.8%</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dirty="0">
                          <a:effectLst/>
                        </a:rPr>
                        <a:t>19.6%</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extLst>
                  <a:ext uri="{0D108BD9-81ED-4DB2-BD59-A6C34878D82A}">
                    <a16:rowId xmlns="" xmlns:a16="http://schemas.microsoft.com/office/drawing/2014/main" val="10006"/>
                  </a:ext>
                </a:extLst>
              </a:tr>
              <a:tr h="415526">
                <a:tc rowSpan="2" gridSpan="2">
                  <a:txBody>
                    <a:bodyPr/>
                    <a:lstStyle/>
                    <a:p>
                      <a:pPr marL="0" marR="0" algn="just">
                        <a:lnSpc>
                          <a:spcPct val="200000"/>
                        </a:lnSpc>
                        <a:spcBef>
                          <a:spcPts val="0"/>
                        </a:spcBef>
                        <a:spcAft>
                          <a:spcPts val="0"/>
                        </a:spcAft>
                      </a:pPr>
                      <a:r>
                        <a:rPr lang="en-IN" sz="1200">
                          <a:effectLst/>
                        </a:rPr>
                        <a:t>Total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rowSpan="2" hMerge="1">
                  <a:txBody>
                    <a:bodyPr/>
                    <a:lstStyle/>
                    <a:p>
                      <a:endParaRPr lang="en-US"/>
                    </a:p>
                  </a:txBody>
                  <a:tcPr/>
                </a:tc>
                <a:tc>
                  <a:txBody>
                    <a:bodyPr/>
                    <a:lstStyle/>
                    <a:p>
                      <a:pPr marL="0" marR="0" algn="just">
                        <a:lnSpc>
                          <a:spcPct val="200000"/>
                        </a:lnSpc>
                        <a:spcBef>
                          <a:spcPts val="0"/>
                        </a:spcBef>
                        <a:spcAft>
                          <a:spcPts val="0"/>
                        </a:spcAft>
                      </a:pPr>
                      <a:r>
                        <a:rPr lang="en-IN" sz="1200">
                          <a:effectLst/>
                        </a:rPr>
                        <a:t>Count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a:effectLst/>
                        </a:rPr>
                        <a:t>26</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a:effectLst/>
                        </a:rPr>
                        <a:t>25</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dirty="0">
                          <a:effectLst/>
                        </a:rPr>
                        <a:t>51</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extLst>
                  <a:ext uri="{0D108BD9-81ED-4DB2-BD59-A6C34878D82A}">
                    <a16:rowId xmlns="" xmlns:a16="http://schemas.microsoft.com/office/drawing/2014/main" val="10007"/>
                  </a:ext>
                </a:extLst>
              </a:tr>
              <a:tr h="415526">
                <a:tc gridSpan="2" vMerge="1">
                  <a:txBody>
                    <a:bodyPr/>
                    <a:lstStyle/>
                    <a:p>
                      <a:endParaRPr lang="en-US"/>
                    </a:p>
                  </a:txBody>
                  <a:tcPr/>
                </a:tc>
                <a:tc hMerge="1" vMerge="1">
                  <a:txBody>
                    <a:bodyPr/>
                    <a:lstStyle/>
                    <a:p>
                      <a:endParaRPr lang="en-US"/>
                    </a:p>
                  </a:txBody>
                  <a:tcPr/>
                </a:tc>
                <a:tc>
                  <a:txBody>
                    <a:bodyPr/>
                    <a:lstStyle/>
                    <a:p>
                      <a:pPr marL="0" marR="0" algn="just">
                        <a:lnSpc>
                          <a:spcPct val="200000"/>
                        </a:lnSpc>
                        <a:spcBef>
                          <a:spcPts val="0"/>
                        </a:spcBef>
                        <a:spcAft>
                          <a:spcPts val="0"/>
                        </a:spcAft>
                      </a:pPr>
                      <a:r>
                        <a:rPr lang="en-IN" sz="1200">
                          <a:effectLst/>
                        </a:rPr>
                        <a:t>% of Total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a:effectLst/>
                        </a:rPr>
                        <a:t>51%</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a:effectLst/>
                        </a:rPr>
                        <a:t>49%</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dirty="0">
                          <a:effectLst/>
                        </a:rPr>
                        <a:t>100.0%</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extLst>
                  <a:ext uri="{0D108BD9-81ED-4DB2-BD59-A6C34878D82A}">
                    <a16:rowId xmlns="" xmlns:a16="http://schemas.microsoft.com/office/drawing/2014/main" val="10008"/>
                  </a:ext>
                </a:extLst>
              </a:tr>
            </a:tbl>
          </a:graphicData>
        </a:graphic>
      </p:graphicFrame>
      <p:sp>
        <p:nvSpPr>
          <p:cNvPr id="5" name="TextBox 4"/>
          <p:cNvSpPr txBox="1"/>
          <p:nvPr/>
        </p:nvSpPr>
        <p:spPr>
          <a:xfrm>
            <a:off x="581193" y="2862691"/>
            <a:ext cx="3279608" cy="2523768"/>
          </a:xfrm>
          <a:prstGeom prst="rect">
            <a:avLst/>
          </a:prstGeom>
          <a:noFill/>
        </p:spPr>
        <p:txBody>
          <a:bodyPr wrap="square" rtlCol="0">
            <a:spAutoFit/>
          </a:bodyPr>
          <a:lstStyle/>
          <a:p>
            <a:pPr marL="285750" indent="-285750">
              <a:buFont typeface="Arial" panose="020B0604020202020204" pitchFamily="34" charset="0"/>
              <a:buChar char="•"/>
            </a:pPr>
            <a:r>
              <a:rPr lang="en-US" sz="2000" dirty="0"/>
              <a:t>41.2% respondents scored low in self-improvement which implies they require social fraternity which incorporates working and taking an interest with others.</a:t>
            </a:r>
          </a:p>
          <a:p>
            <a:endParaRPr lang="en-US" dirty="0"/>
          </a:p>
        </p:txBody>
      </p:sp>
    </p:spTree>
    <p:extLst>
      <p:ext uri="{BB962C8B-B14F-4D97-AF65-F5344CB8AC3E}">
        <p14:creationId xmlns:p14="http://schemas.microsoft.com/office/powerpoint/2010/main" val="33591305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IN LIFE AND TANGIBLE SUPPORT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91446479"/>
              </p:ext>
            </p:extLst>
          </p:nvPr>
        </p:nvGraphicFramePr>
        <p:xfrm>
          <a:off x="4537495" y="2191112"/>
          <a:ext cx="7073313" cy="4339526"/>
        </p:xfrm>
        <a:graphic>
          <a:graphicData uri="http://schemas.openxmlformats.org/drawingml/2006/table">
            <a:tbl>
              <a:tblPr>
                <a:tableStyleId>{5C22544A-7EE6-4342-B048-85BDC9FD1C3A}</a:tableStyleId>
              </a:tblPr>
              <a:tblGrid>
                <a:gridCol w="1538813">
                  <a:extLst>
                    <a:ext uri="{9D8B030D-6E8A-4147-A177-3AD203B41FA5}">
                      <a16:colId xmlns="" xmlns:a16="http://schemas.microsoft.com/office/drawing/2014/main" val="20000"/>
                    </a:ext>
                  </a:extLst>
                </a:gridCol>
                <a:gridCol w="1058496">
                  <a:extLst>
                    <a:ext uri="{9D8B030D-6E8A-4147-A177-3AD203B41FA5}">
                      <a16:colId xmlns="" xmlns:a16="http://schemas.microsoft.com/office/drawing/2014/main" val="20001"/>
                    </a:ext>
                  </a:extLst>
                </a:gridCol>
                <a:gridCol w="1211628">
                  <a:extLst>
                    <a:ext uri="{9D8B030D-6E8A-4147-A177-3AD203B41FA5}">
                      <a16:colId xmlns="" xmlns:a16="http://schemas.microsoft.com/office/drawing/2014/main" val="20002"/>
                    </a:ext>
                  </a:extLst>
                </a:gridCol>
                <a:gridCol w="1211628">
                  <a:extLst>
                    <a:ext uri="{9D8B030D-6E8A-4147-A177-3AD203B41FA5}">
                      <a16:colId xmlns="" xmlns:a16="http://schemas.microsoft.com/office/drawing/2014/main" val="20003"/>
                    </a:ext>
                  </a:extLst>
                </a:gridCol>
                <a:gridCol w="1210882">
                  <a:extLst>
                    <a:ext uri="{9D8B030D-6E8A-4147-A177-3AD203B41FA5}">
                      <a16:colId xmlns="" xmlns:a16="http://schemas.microsoft.com/office/drawing/2014/main" val="20004"/>
                    </a:ext>
                  </a:extLst>
                </a:gridCol>
                <a:gridCol w="841866">
                  <a:extLst>
                    <a:ext uri="{9D8B030D-6E8A-4147-A177-3AD203B41FA5}">
                      <a16:colId xmlns="" xmlns:a16="http://schemas.microsoft.com/office/drawing/2014/main" val="20005"/>
                    </a:ext>
                  </a:extLst>
                </a:gridCol>
              </a:tblGrid>
              <a:tr h="435428">
                <a:tc gridSpan="6">
                  <a:txBody>
                    <a:bodyPr/>
                    <a:lstStyle/>
                    <a:p>
                      <a:pPr marL="0" marR="0" algn="just">
                        <a:lnSpc>
                          <a:spcPct val="200000"/>
                        </a:lnSpc>
                        <a:spcBef>
                          <a:spcPts val="0"/>
                        </a:spcBef>
                        <a:spcAft>
                          <a:spcPts val="0"/>
                        </a:spcAft>
                      </a:pPr>
                      <a:r>
                        <a:rPr lang="en-IN" sz="1400" b="1" dirty="0">
                          <a:effectLst/>
                        </a:rPr>
                        <a:t>Purpose in Life * Tangible Support Cross tabulation</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435428">
                <a:tc>
                  <a:txBody>
                    <a:bodyPr/>
                    <a:lstStyle/>
                    <a:p>
                      <a:pPr marL="0" marR="0" algn="just">
                        <a:lnSpc>
                          <a:spcPct val="200000"/>
                        </a:lnSpc>
                        <a:spcBef>
                          <a:spcPts val="0"/>
                        </a:spcBef>
                        <a:spcAft>
                          <a:spcPts val="0"/>
                        </a:spcAft>
                      </a:pPr>
                      <a:r>
                        <a:rPr lang="en-IN" sz="1200" dirty="0">
                          <a:effectLst/>
                        </a:rPr>
                        <a:t> </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dirty="0">
                          <a:effectLst/>
                        </a:rPr>
                        <a:t> </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a:effectLst/>
                        </a:rPr>
                        <a:t> </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gridSpan="2">
                  <a:txBody>
                    <a:bodyPr/>
                    <a:lstStyle/>
                    <a:p>
                      <a:pPr marL="0" marR="0" algn="just">
                        <a:lnSpc>
                          <a:spcPct val="200000"/>
                        </a:lnSpc>
                        <a:spcBef>
                          <a:spcPts val="0"/>
                        </a:spcBef>
                        <a:spcAft>
                          <a:spcPts val="0"/>
                        </a:spcAft>
                      </a:pPr>
                      <a:r>
                        <a:rPr lang="en-IN" sz="1200">
                          <a:effectLst/>
                        </a:rPr>
                        <a:t>Tangible Support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b"/>
                </a:tc>
                <a:tc hMerge="1">
                  <a:txBody>
                    <a:bodyPr/>
                    <a:lstStyle/>
                    <a:p>
                      <a:endParaRPr lang="en-US"/>
                    </a:p>
                  </a:txBody>
                  <a:tcPr/>
                </a:tc>
                <a:tc rowSpan="2">
                  <a:txBody>
                    <a:bodyPr/>
                    <a:lstStyle/>
                    <a:p>
                      <a:pPr marL="0" marR="0" algn="just">
                        <a:lnSpc>
                          <a:spcPct val="200000"/>
                        </a:lnSpc>
                        <a:spcBef>
                          <a:spcPts val="0"/>
                        </a:spcBef>
                        <a:spcAft>
                          <a:spcPts val="0"/>
                        </a:spcAft>
                      </a:pPr>
                      <a:r>
                        <a:rPr lang="en-IN" sz="1200">
                          <a:effectLst/>
                        </a:rPr>
                        <a:t>Total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b"/>
                </a:tc>
                <a:extLst>
                  <a:ext uri="{0D108BD9-81ED-4DB2-BD59-A6C34878D82A}">
                    <a16:rowId xmlns="" xmlns:a16="http://schemas.microsoft.com/office/drawing/2014/main" val="10001"/>
                  </a:ext>
                </a:extLst>
              </a:tr>
              <a:tr h="829780">
                <a:tc>
                  <a:txBody>
                    <a:bodyPr/>
                    <a:lstStyle/>
                    <a:p>
                      <a:pPr marL="0" marR="0" algn="just">
                        <a:lnSpc>
                          <a:spcPct val="200000"/>
                        </a:lnSpc>
                        <a:spcBef>
                          <a:spcPts val="0"/>
                        </a:spcBef>
                        <a:spcAft>
                          <a:spcPts val="0"/>
                        </a:spcAft>
                      </a:pPr>
                      <a:r>
                        <a:rPr lang="en-IN" sz="1200">
                          <a:effectLst/>
                        </a:rPr>
                        <a:t> </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dirty="0">
                          <a:effectLst/>
                        </a:rPr>
                        <a:t> </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dirty="0">
                          <a:effectLst/>
                        </a:rPr>
                        <a:t> </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dirty="0">
                          <a:effectLst/>
                        </a:rPr>
                        <a:t>Low Social Support</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b"/>
                </a:tc>
                <a:tc>
                  <a:txBody>
                    <a:bodyPr/>
                    <a:lstStyle/>
                    <a:p>
                      <a:pPr marL="0" marR="0" algn="just">
                        <a:lnSpc>
                          <a:spcPct val="200000"/>
                        </a:lnSpc>
                        <a:spcBef>
                          <a:spcPts val="0"/>
                        </a:spcBef>
                        <a:spcAft>
                          <a:spcPts val="0"/>
                        </a:spcAft>
                      </a:pPr>
                      <a:r>
                        <a:rPr lang="en-IN" sz="1200" dirty="0">
                          <a:effectLst/>
                        </a:rPr>
                        <a:t>High Social Support</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b"/>
                </a:tc>
                <a:tc vMerge="1">
                  <a:txBody>
                    <a:bodyPr/>
                    <a:lstStyle/>
                    <a:p>
                      <a:endParaRPr lang="en-US"/>
                    </a:p>
                  </a:txBody>
                  <a:tcPr/>
                </a:tc>
                <a:extLst>
                  <a:ext uri="{0D108BD9-81ED-4DB2-BD59-A6C34878D82A}">
                    <a16:rowId xmlns="" xmlns:a16="http://schemas.microsoft.com/office/drawing/2014/main" val="10002"/>
                  </a:ext>
                </a:extLst>
              </a:tr>
              <a:tr h="435428">
                <a:tc rowSpan="4">
                  <a:txBody>
                    <a:bodyPr/>
                    <a:lstStyle/>
                    <a:p>
                      <a:pPr marL="0" marR="0" algn="just">
                        <a:lnSpc>
                          <a:spcPct val="200000"/>
                        </a:lnSpc>
                        <a:spcBef>
                          <a:spcPts val="0"/>
                        </a:spcBef>
                        <a:spcAft>
                          <a:spcPts val="0"/>
                        </a:spcAft>
                      </a:pPr>
                      <a:r>
                        <a:rPr lang="en-IN" sz="1200">
                          <a:effectLst/>
                        </a:rPr>
                        <a:t>Purpose in Life</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rowSpan="2">
                  <a:txBody>
                    <a:bodyPr/>
                    <a:lstStyle/>
                    <a:p>
                      <a:pPr marL="0" marR="0" algn="just">
                        <a:lnSpc>
                          <a:spcPct val="200000"/>
                        </a:lnSpc>
                        <a:spcBef>
                          <a:spcPts val="0"/>
                        </a:spcBef>
                        <a:spcAft>
                          <a:spcPts val="0"/>
                        </a:spcAft>
                      </a:pPr>
                      <a:r>
                        <a:rPr lang="en-IN" sz="1200">
                          <a:effectLst/>
                        </a:rPr>
                        <a:t>Low Scorer</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a:effectLst/>
                        </a:rPr>
                        <a:t>Count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a:effectLst/>
                        </a:rPr>
                        <a:t>2</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dirty="0">
                          <a:effectLst/>
                        </a:rPr>
                        <a:t>7</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dirty="0">
                          <a:effectLst/>
                        </a:rPr>
                        <a:t>9</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extLst>
                  <a:ext uri="{0D108BD9-81ED-4DB2-BD59-A6C34878D82A}">
                    <a16:rowId xmlns="" xmlns:a16="http://schemas.microsoft.com/office/drawing/2014/main" val="10003"/>
                  </a:ext>
                </a:extLst>
              </a:tr>
              <a:tr h="435428">
                <a:tc vMerge="1">
                  <a:txBody>
                    <a:bodyPr/>
                    <a:lstStyle/>
                    <a:p>
                      <a:endParaRPr lang="en-US"/>
                    </a:p>
                  </a:txBody>
                  <a:tcPr/>
                </a:tc>
                <a:tc vMerge="1">
                  <a:txBody>
                    <a:bodyPr/>
                    <a:lstStyle/>
                    <a:p>
                      <a:endParaRPr lang="en-US"/>
                    </a:p>
                  </a:txBody>
                  <a:tcPr/>
                </a:tc>
                <a:tc>
                  <a:txBody>
                    <a:bodyPr/>
                    <a:lstStyle/>
                    <a:p>
                      <a:pPr marL="0" marR="0" algn="just">
                        <a:lnSpc>
                          <a:spcPct val="200000"/>
                        </a:lnSpc>
                        <a:spcBef>
                          <a:spcPts val="0"/>
                        </a:spcBef>
                        <a:spcAft>
                          <a:spcPts val="0"/>
                        </a:spcAft>
                      </a:pPr>
                      <a:r>
                        <a:rPr lang="en-IN" sz="1200">
                          <a:effectLst/>
                        </a:rPr>
                        <a:t>% of Total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a:effectLst/>
                        </a:rPr>
                        <a:t>3.9%</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a:effectLst/>
                        </a:rPr>
                        <a:t>13.7%</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dirty="0">
                          <a:effectLst/>
                        </a:rPr>
                        <a:t>17.6%</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extLst>
                  <a:ext uri="{0D108BD9-81ED-4DB2-BD59-A6C34878D82A}">
                    <a16:rowId xmlns="" xmlns:a16="http://schemas.microsoft.com/office/drawing/2014/main" val="10004"/>
                  </a:ext>
                </a:extLst>
              </a:tr>
              <a:tr h="435428">
                <a:tc vMerge="1">
                  <a:txBody>
                    <a:bodyPr/>
                    <a:lstStyle/>
                    <a:p>
                      <a:endParaRPr lang="en-US"/>
                    </a:p>
                  </a:txBody>
                  <a:tcPr/>
                </a:tc>
                <a:tc rowSpan="2">
                  <a:txBody>
                    <a:bodyPr/>
                    <a:lstStyle/>
                    <a:p>
                      <a:pPr marL="0" marR="0" algn="just">
                        <a:lnSpc>
                          <a:spcPct val="200000"/>
                        </a:lnSpc>
                        <a:spcBef>
                          <a:spcPts val="0"/>
                        </a:spcBef>
                        <a:spcAft>
                          <a:spcPts val="0"/>
                        </a:spcAft>
                      </a:pPr>
                      <a:r>
                        <a:rPr lang="en-IN" sz="1200">
                          <a:effectLst/>
                        </a:rPr>
                        <a:t>High Scorer</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a:effectLst/>
                        </a:rPr>
                        <a:t>Count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a:effectLst/>
                        </a:rPr>
                        <a:t>10</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a:effectLst/>
                        </a:rPr>
                        <a:t>32</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dirty="0">
                          <a:effectLst/>
                        </a:rPr>
                        <a:t>42</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extLst>
                  <a:ext uri="{0D108BD9-81ED-4DB2-BD59-A6C34878D82A}">
                    <a16:rowId xmlns="" xmlns:a16="http://schemas.microsoft.com/office/drawing/2014/main" val="10005"/>
                  </a:ext>
                </a:extLst>
              </a:tr>
              <a:tr h="435428">
                <a:tc vMerge="1">
                  <a:txBody>
                    <a:bodyPr/>
                    <a:lstStyle/>
                    <a:p>
                      <a:endParaRPr lang="en-US"/>
                    </a:p>
                  </a:txBody>
                  <a:tcPr/>
                </a:tc>
                <a:tc vMerge="1">
                  <a:txBody>
                    <a:bodyPr/>
                    <a:lstStyle/>
                    <a:p>
                      <a:endParaRPr lang="en-US"/>
                    </a:p>
                  </a:txBody>
                  <a:tcPr/>
                </a:tc>
                <a:tc>
                  <a:txBody>
                    <a:bodyPr/>
                    <a:lstStyle/>
                    <a:p>
                      <a:pPr marL="0" marR="0" algn="just">
                        <a:lnSpc>
                          <a:spcPct val="200000"/>
                        </a:lnSpc>
                        <a:spcBef>
                          <a:spcPts val="0"/>
                        </a:spcBef>
                        <a:spcAft>
                          <a:spcPts val="0"/>
                        </a:spcAft>
                      </a:pPr>
                      <a:r>
                        <a:rPr lang="en-IN" sz="1200">
                          <a:effectLst/>
                        </a:rPr>
                        <a:t>% of Total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a:effectLst/>
                        </a:rPr>
                        <a:t>19.6%</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a:effectLst/>
                        </a:rPr>
                        <a:t>62.7%</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dirty="0">
                          <a:effectLst/>
                        </a:rPr>
                        <a:t>82.4%</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extLst>
                  <a:ext uri="{0D108BD9-81ED-4DB2-BD59-A6C34878D82A}">
                    <a16:rowId xmlns="" xmlns:a16="http://schemas.microsoft.com/office/drawing/2014/main" val="10006"/>
                  </a:ext>
                </a:extLst>
              </a:tr>
              <a:tr h="435428">
                <a:tc rowSpan="2" gridSpan="2">
                  <a:txBody>
                    <a:bodyPr/>
                    <a:lstStyle/>
                    <a:p>
                      <a:pPr marL="0" marR="0" algn="just">
                        <a:lnSpc>
                          <a:spcPct val="200000"/>
                        </a:lnSpc>
                        <a:spcBef>
                          <a:spcPts val="0"/>
                        </a:spcBef>
                        <a:spcAft>
                          <a:spcPts val="0"/>
                        </a:spcAft>
                      </a:pPr>
                      <a:r>
                        <a:rPr lang="en-IN" sz="1200">
                          <a:effectLst/>
                        </a:rPr>
                        <a:t>Total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rowSpan="2" hMerge="1">
                  <a:txBody>
                    <a:bodyPr/>
                    <a:lstStyle/>
                    <a:p>
                      <a:endParaRPr lang="en-US"/>
                    </a:p>
                  </a:txBody>
                  <a:tcPr/>
                </a:tc>
                <a:tc>
                  <a:txBody>
                    <a:bodyPr/>
                    <a:lstStyle/>
                    <a:p>
                      <a:pPr marL="0" marR="0" algn="just">
                        <a:lnSpc>
                          <a:spcPct val="200000"/>
                        </a:lnSpc>
                        <a:spcBef>
                          <a:spcPts val="0"/>
                        </a:spcBef>
                        <a:spcAft>
                          <a:spcPts val="0"/>
                        </a:spcAft>
                      </a:pPr>
                      <a:r>
                        <a:rPr lang="en-IN" sz="1200">
                          <a:effectLst/>
                        </a:rPr>
                        <a:t>Count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a:effectLst/>
                        </a:rPr>
                        <a:t>12</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a:effectLst/>
                        </a:rPr>
                        <a:t>39</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dirty="0">
                          <a:effectLst/>
                        </a:rPr>
                        <a:t>51</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extLst>
                  <a:ext uri="{0D108BD9-81ED-4DB2-BD59-A6C34878D82A}">
                    <a16:rowId xmlns="" xmlns:a16="http://schemas.microsoft.com/office/drawing/2014/main" val="10007"/>
                  </a:ext>
                </a:extLst>
              </a:tr>
              <a:tr h="435428">
                <a:tc gridSpan="2" vMerge="1">
                  <a:txBody>
                    <a:bodyPr/>
                    <a:lstStyle/>
                    <a:p>
                      <a:endParaRPr lang="en-US"/>
                    </a:p>
                  </a:txBody>
                  <a:tcPr/>
                </a:tc>
                <a:tc hMerge="1" vMerge="1">
                  <a:txBody>
                    <a:bodyPr/>
                    <a:lstStyle/>
                    <a:p>
                      <a:endParaRPr lang="en-US"/>
                    </a:p>
                  </a:txBody>
                  <a:tcPr/>
                </a:tc>
                <a:tc>
                  <a:txBody>
                    <a:bodyPr/>
                    <a:lstStyle/>
                    <a:p>
                      <a:pPr marL="0" marR="0" algn="just">
                        <a:lnSpc>
                          <a:spcPct val="200000"/>
                        </a:lnSpc>
                        <a:spcBef>
                          <a:spcPts val="0"/>
                        </a:spcBef>
                        <a:spcAft>
                          <a:spcPts val="0"/>
                        </a:spcAft>
                      </a:pPr>
                      <a:r>
                        <a:rPr lang="en-IN" sz="1200">
                          <a:effectLst/>
                        </a:rPr>
                        <a:t>% of Total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tc>
                <a:tc>
                  <a:txBody>
                    <a:bodyPr/>
                    <a:lstStyle/>
                    <a:p>
                      <a:pPr marL="0" marR="0" algn="just">
                        <a:lnSpc>
                          <a:spcPct val="200000"/>
                        </a:lnSpc>
                        <a:spcBef>
                          <a:spcPts val="0"/>
                        </a:spcBef>
                        <a:spcAft>
                          <a:spcPts val="0"/>
                        </a:spcAft>
                      </a:pPr>
                      <a:r>
                        <a:rPr lang="en-IN" sz="1200">
                          <a:effectLst/>
                        </a:rPr>
                        <a:t>23.5%</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a:effectLst/>
                        </a:rPr>
                        <a:t>76.5%</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tc>
                  <a:txBody>
                    <a:bodyPr/>
                    <a:lstStyle/>
                    <a:p>
                      <a:pPr marL="0" marR="0" algn="just">
                        <a:lnSpc>
                          <a:spcPct val="200000"/>
                        </a:lnSpc>
                        <a:spcBef>
                          <a:spcPts val="0"/>
                        </a:spcBef>
                        <a:spcAft>
                          <a:spcPts val="0"/>
                        </a:spcAft>
                      </a:pPr>
                      <a:r>
                        <a:rPr lang="en-IN" sz="1200" dirty="0">
                          <a:effectLst/>
                        </a:rPr>
                        <a:t>100.0%</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7515" marR="17515" marT="17515" marB="17515" anchor="ctr"/>
                </a:tc>
                <a:extLst>
                  <a:ext uri="{0D108BD9-81ED-4DB2-BD59-A6C34878D82A}">
                    <a16:rowId xmlns="" xmlns:a16="http://schemas.microsoft.com/office/drawing/2014/main" val="10008"/>
                  </a:ext>
                </a:extLst>
              </a:tr>
            </a:tbl>
          </a:graphicData>
        </a:graphic>
      </p:graphicFrame>
      <p:sp>
        <p:nvSpPr>
          <p:cNvPr id="5" name="TextBox 4"/>
          <p:cNvSpPr txBox="1"/>
          <p:nvPr/>
        </p:nvSpPr>
        <p:spPr>
          <a:xfrm>
            <a:off x="690113" y="2856618"/>
            <a:ext cx="3303917" cy="2862322"/>
          </a:xfrm>
          <a:prstGeom prst="rect">
            <a:avLst/>
          </a:prstGeom>
          <a:noFill/>
        </p:spPr>
        <p:txBody>
          <a:bodyPr wrap="square" rtlCol="0">
            <a:spAutoFit/>
          </a:bodyPr>
          <a:lstStyle/>
          <a:p>
            <a:pPr marL="285750" indent="-285750">
              <a:buFont typeface="Arial" panose="020B0604020202020204" pitchFamily="34" charset="0"/>
              <a:buChar char="•"/>
            </a:pPr>
            <a:r>
              <a:rPr lang="en-US" sz="2000" dirty="0"/>
              <a:t>62.7% of individuals scored high in purpose in life and furthermore high in unmistakable help. This implies individuals with high motivation behind life are in more need of material aid.</a:t>
            </a:r>
          </a:p>
          <a:p>
            <a:pPr marL="285750" indent="-285750">
              <a:buFont typeface="Arial" panose="020B0604020202020204" pitchFamily="34" charset="0"/>
              <a:buChar char="•"/>
            </a:pPr>
            <a:endParaRPr lang="en-US" sz="2000" dirty="0"/>
          </a:p>
        </p:txBody>
      </p:sp>
    </p:spTree>
    <p:extLst>
      <p:ext uri="{BB962C8B-B14F-4D97-AF65-F5344CB8AC3E}">
        <p14:creationId xmlns:p14="http://schemas.microsoft.com/office/powerpoint/2010/main" val="1159282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a:xfrm>
            <a:off x="581192" y="2378900"/>
            <a:ext cx="11029615" cy="3678303"/>
          </a:xfrm>
        </p:spPr>
        <p:txBody>
          <a:bodyPr>
            <a:normAutofit fontScale="85000" lnSpcReduction="20000"/>
          </a:bodyPr>
          <a:lstStyle/>
          <a:p>
            <a:r>
              <a:rPr lang="en-US" sz="2200" dirty="0"/>
              <a:t>The study shows that the employees who have low social support also have low psychological well-being. </a:t>
            </a:r>
          </a:p>
          <a:p>
            <a:r>
              <a:rPr lang="en-US" sz="2200" dirty="0"/>
              <a:t>The different determinants of social support have different impact on the determinants of psychological well among employees. </a:t>
            </a:r>
          </a:p>
          <a:p>
            <a:r>
              <a:rPr lang="en-US" sz="2200" dirty="0"/>
              <a:t>The outcomes demonstrates most respondents’ needs guidance, fraternity and material aid as social help.</a:t>
            </a:r>
          </a:p>
          <a:p>
            <a:r>
              <a:rPr lang="en-US" sz="2200" dirty="0"/>
              <a:t> A good number of respondents are worried about imperative choices and accommodates social pressures and depends on judgment of others i.e. autonomy. </a:t>
            </a:r>
          </a:p>
          <a:p>
            <a:r>
              <a:rPr lang="en-US" sz="2200" dirty="0"/>
              <a:t>Additionally maximum number of respondents experience issues in overseeing regular undertakings and unfit to change or enhance surroundings i.e. environmental mastery. Individuals likewise have great positive connection with others have reason in existence with a few points and goals and furthermore has uplifting disposition towards self. </a:t>
            </a:r>
          </a:p>
          <a:p>
            <a:r>
              <a:rPr lang="en-US" sz="2200" dirty="0"/>
              <a:t>Lastly maximum number of respondent feels exhausted an uninterested with life and unfit to grow new states of mind or conduct i.e. personal growth.</a:t>
            </a:r>
          </a:p>
          <a:p>
            <a:endParaRPr lang="en-US" dirty="0"/>
          </a:p>
        </p:txBody>
      </p:sp>
    </p:spTree>
    <p:extLst>
      <p:ext uri="{BB962C8B-B14F-4D97-AF65-F5344CB8AC3E}">
        <p14:creationId xmlns:p14="http://schemas.microsoft.com/office/powerpoint/2010/main" val="24249845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limitation</a:t>
            </a:r>
          </a:p>
        </p:txBody>
      </p:sp>
      <p:sp>
        <p:nvSpPr>
          <p:cNvPr id="3" name="Content Placeholder 2"/>
          <p:cNvSpPr>
            <a:spLocks noGrp="1"/>
          </p:cNvSpPr>
          <p:nvPr>
            <p:ph idx="1"/>
          </p:nvPr>
        </p:nvSpPr>
        <p:spPr>
          <a:xfrm>
            <a:off x="428792" y="1332771"/>
            <a:ext cx="11029615" cy="3678303"/>
          </a:xfrm>
        </p:spPr>
        <p:txBody>
          <a:bodyPr>
            <a:normAutofit/>
          </a:bodyPr>
          <a:lstStyle/>
          <a:p>
            <a:pPr lvl="0"/>
            <a:r>
              <a:rPr lang="en-US" sz="2000" dirty="0"/>
              <a:t>Result may not be generalized to other population.</a:t>
            </a:r>
          </a:p>
          <a:p>
            <a:pPr lvl="0"/>
            <a:r>
              <a:rPr lang="en-US" sz="2000" dirty="0"/>
              <a:t>The sample size was small.</a:t>
            </a:r>
          </a:p>
          <a:p>
            <a:pPr lvl="0"/>
            <a:r>
              <a:rPr lang="en-US" sz="2000" dirty="0"/>
              <a:t>Selection bias.</a:t>
            </a:r>
          </a:p>
          <a:p>
            <a:pPr marL="0" indent="0">
              <a:buNone/>
            </a:pPr>
            <a:endParaRPr lang="en-US" sz="2000" dirty="0"/>
          </a:p>
        </p:txBody>
      </p:sp>
    </p:spTree>
    <p:extLst>
      <p:ext uri="{BB962C8B-B14F-4D97-AF65-F5344CB8AC3E}">
        <p14:creationId xmlns:p14="http://schemas.microsoft.com/office/powerpoint/2010/main" val="17084669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9E83787-16EA-4EEF-940B-55373A15DCAB}"/>
              </a:ext>
            </a:extLst>
          </p:cNvPr>
          <p:cNvSpPr>
            <a:spLocks noGrp="1"/>
          </p:cNvSpPr>
          <p:nvPr>
            <p:ph type="title"/>
          </p:nvPr>
        </p:nvSpPr>
        <p:spPr/>
        <p:txBody>
          <a:bodyPr/>
          <a:lstStyle/>
          <a:p>
            <a:r>
              <a:rPr lang="en-US" dirty="0"/>
              <a:t>Thank you</a:t>
            </a:r>
          </a:p>
        </p:txBody>
      </p:sp>
    </p:spTree>
    <p:extLst>
      <p:ext uri="{BB962C8B-B14F-4D97-AF65-F5344CB8AC3E}">
        <p14:creationId xmlns:p14="http://schemas.microsoft.com/office/powerpoint/2010/main" val="50220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social support</a:t>
            </a:r>
          </a:p>
        </p:txBody>
      </p:sp>
      <p:sp>
        <p:nvSpPr>
          <p:cNvPr id="3" name="Content Placeholder 2"/>
          <p:cNvSpPr>
            <a:spLocks noGrp="1"/>
          </p:cNvSpPr>
          <p:nvPr>
            <p:ph idx="1"/>
          </p:nvPr>
        </p:nvSpPr>
        <p:spPr/>
        <p:txBody>
          <a:bodyPr>
            <a:normAutofit/>
          </a:bodyPr>
          <a:lstStyle/>
          <a:p>
            <a:r>
              <a:rPr lang="en-US" sz="2000" dirty="0"/>
              <a:t>Appraisal support- It refers to enlightening help or advice in defining and coping with problems</a:t>
            </a:r>
          </a:p>
          <a:p>
            <a:r>
              <a:rPr lang="en-US" sz="2000" dirty="0"/>
              <a:t>Belonging support- It refers to social companionship. Belonging support includes having others with whom to participate in a social activity like a sport or dining out</a:t>
            </a:r>
          </a:p>
          <a:p>
            <a:r>
              <a:rPr lang="en-US" sz="2000" dirty="0"/>
              <a:t>Tangible support- It refers to the provision or material aid such as needing loan or helpful physical effort</a:t>
            </a:r>
          </a:p>
          <a:p>
            <a:r>
              <a:rPr lang="en-US" sz="2000" dirty="0"/>
              <a:t>Emotional support- It refers to the ability to show empathy, compassion, and genuine concern for another person.</a:t>
            </a:r>
          </a:p>
          <a:p>
            <a:pPr marL="0" indent="0">
              <a:buNone/>
            </a:pPr>
            <a:r>
              <a:rPr lang="en-US" sz="2000" dirty="0"/>
              <a:t> </a:t>
            </a:r>
          </a:p>
        </p:txBody>
      </p:sp>
    </p:spTree>
    <p:extLst>
      <p:ext uri="{BB962C8B-B14F-4D97-AF65-F5344CB8AC3E}">
        <p14:creationId xmlns:p14="http://schemas.microsoft.com/office/powerpoint/2010/main" val="2277900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 is PSYCHOLOGICAL WELL-BEING</a:t>
            </a:r>
          </a:p>
        </p:txBody>
      </p:sp>
      <p:sp>
        <p:nvSpPr>
          <p:cNvPr id="3" name="Content Placeholder 2"/>
          <p:cNvSpPr>
            <a:spLocks noGrp="1"/>
          </p:cNvSpPr>
          <p:nvPr>
            <p:ph idx="1"/>
          </p:nvPr>
        </p:nvSpPr>
        <p:spPr/>
        <p:txBody>
          <a:bodyPr/>
          <a:lstStyle/>
          <a:p>
            <a:r>
              <a:rPr lang="en-US" sz="2000" dirty="0"/>
              <a:t>P</a:t>
            </a:r>
            <a:r>
              <a:rPr lang="en-US" sz="2000" dirty="0" smtClean="0"/>
              <a:t>sychological </a:t>
            </a:r>
            <a:r>
              <a:rPr lang="en-US" sz="2000" dirty="0"/>
              <a:t>wellbeing means the level of someone's happiness and the positive affect it brings to a person. (Wilkinson and </a:t>
            </a:r>
            <a:r>
              <a:rPr lang="en-US" sz="2000" dirty="0" smtClean="0"/>
              <a:t>Walford,1998 )</a:t>
            </a:r>
            <a:endParaRPr lang="en-US" sz="2000" dirty="0"/>
          </a:p>
          <a:p>
            <a:r>
              <a:rPr lang="en-US" sz="2000" dirty="0" smtClean="0"/>
              <a:t>It is defined as the </a:t>
            </a:r>
            <a:r>
              <a:rPr lang="en-US" sz="2000" dirty="0"/>
              <a:t>"positive self-perception, good relationship with people, environmental dominance, autonomy, the meaning of life and emotions in the direction of healthy development</a:t>
            </a:r>
            <a:r>
              <a:rPr lang="en-US" dirty="0"/>
              <a:t>" </a:t>
            </a:r>
            <a:r>
              <a:rPr lang="en-US" dirty="0" smtClean="0"/>
              <a:t>(</a:t>
            </a:r>
            <a:r>
              <a:rPr lang="en-US" dirty="0" err="1" smtClean="0"/>
              <a:t>Ryff</a:t>
            </a:r>
            <a:r>
              <a:rPr lang="en-US" dirty="0" smtClean="0"/>
              <a:t> 1995)</a:t>
            </a:r>
            <a:endParaRPr lang="en-US" dirty="0"/>
          </a:p>
        </p:txBody>
      </p:sp>
    </p:spTree>
    <p:extLst>
      <p:ext uri="{BB962C8B-B14F-4D97-AF65-F5344CB8AC3E}">
        <p14:creationId xmlns:p14="http://schemas.microsoft.com/office/powerpoint/2010/main" val="1339410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Psychological well-being</a:t>
            </a:r>
          </a:p>
        </p:txBody>
      </p:sp>
      <p:sp>
        <p:nvSpPr>
          <p:cNvPr id="3" name="Content Placeholder 2"/>
          <p:cNvSpPr>
            <a:spLocks noGrp="1"/>
          </p:cNvSpPr>
          <p:nvPr>
            <p:ph idx="1"/>
          </p:nvPr>
        </p:nvSpPr>
        <p:spPr>
          <a:xfrm>
            <a:off x="572566" y="2396150"/>
            <a:ext cx="11029615" cy="3678303"/>
          </a:xfrm>
        </p:spPr>
        <p:txBody>
          <a:bodyPr>
            <a:normAutofit/>
          </a:bodyPr>
          <a:lstStyle/>
          <a:p>
            <a:r>
              <a:rPr lang="en-US" sz="2000" dirty="0"/>
              <a:t>The model for psychological well-being was given by </a:t>
            </a:r>
            <a:r>
              <a:rPr lang="en-US" sz="2000" dirty="0" err="1"/>
              <a:t>Ryff</a:t>
            </a:r>
            <a:r>
              <a:rPr lang="en-US" sz="2000" dirty="0"/>
              <a:t>. She explains psychological </a:t>
            </a:r>
            <a:r>
              <a:rPr lang="en-US" dirty="0"/>
              <a:t>well-being </a:t>
            </a:r>
            <a:r>
              <a:rPr lang="en-US" sz="2000" dirty="0" smtClean="0"/>
              <a:t>in </a:t>
            </a:r>
            <a:r>
              <a:rPr lang="en-US" sz="2000" dirty="0"/>
              <a:t>the these 6 dimensions.</a:t>
            </a:r>
          </a:p>
          <a:p>
            <a:r>
              <a:rPr lang="en-US" sz="2000" b="1" u="sng" dirty="0"/>
              <a:t>Autonomy</a:t>
            </a:r>
          </a:p>
          <a:p>
            <a:pPr lvl="1"/>
            <a:r>
              <a:rPr lang="en-US" sz="2000" dirty="0"/>
              <a:t> </a:t>
            </a:r>
            <a:r>
              <a:rPr lang="en-US" sz="2000" i="1" dirty="0"/>
              <a:t>High Autonomy</a:t>
            </a:r>
            <a:r>
              <a:rPr lang="en-US" sz="2000" dirty="0"/>
              <a:t>: You are self-determining and independent; are able to resist social pressures to think and act in certain ways; regulate behavior from within; and evaluate yourself by personal standards.</a:t>
            </a:r>
          </a:p>
          <a:p>
            <a:pPr lvl="1"/>
            <a:r>
              <a:rPr lang="en-US" sz="2000" i="1" dirty="0"/>
              <a:t>Low Autonomy</a:t>
            </a:r>
            <a:r>
              <a:rPr lang="en-US" sz="2000" dirty="0"/>
              <a:t>: You are concerned about the expectations and evaluations of others; rely on judgments of others to make important decisions; and conform to social pressures to think and act in certain way. </a:t>
            </a:r>
          </a:p>
        </p:txBody>
      </p:sp>
    </p:spTree>
    <p:extLst>
      <p:ext uri="{BB962C8B-B14F-4D97-AF65-F5344CB8AC3E}">
        <p14:creationId xmlns:p14="http://schemas.microsoft.com/office/powerpoint/2010/main" val="1558493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ENVIROMENTAL MASTERY</a:t>
            </a:r>
            <a:endParaRPr lang="en-US" dirty="0"/>
          </a:p>
        </p:txBody>
      </p:sp>
      <p:sp>
        <p:nvSpPr>
          <p:cNvPr id="3" name="Content Placeholder 2"/>
          <p:cNvSpPr>
            <a:spLocks noGrp="1"/>
          </p:cNvSpPr>
          <p:nvPr>
            <p:ph idx="1"/>
          </p:nvPr>
        </p:nvSpPr>
        <p:spPr/>
        <p:txBody>
          <a:bodyPr/>
          <a:lstStyle/>
          <a:p>
            <a:r>
              <a:rPr lang="en-US" sz="2000" i="1" dirty="0" smtClean="0"/>
              <a:t>High </a:t>
            </a:r>
            <a:r>
              <a:rPr lang="en-US" sz="2000" i="1" dirty="0"/>
              <a:t>Environmental Mastery</a:t>
            </a:r>
            <a:r>
              <a:rPr lang="en-US" sz="2000" dirty="0"/>
              <a:t>: You have a sense of mastery and competence in managing the environment; control complex array of external activities; make effective use of surrounding opportunities; and are able to choose or create contexts suitable to your personal needs and values.</a:t>
            </a:r>
          </a:p>
          <a:p>
            <a:r>
              <a:rPr lang="en-US" sz="2000" i="1" dirty="0"/>
              <a:t>Low Environmental Mastery</a:t>
            </a:r>
            <a:r>
              <a:rPr lang="en-US" sz="2000" dirty="0"/>
              <a:t>: You have difficulty managing everyday affairs; feel unable to change or improve surrounding contexts; are unaware of surrounding opportunities; and lack a sense of control over the external world.</a:t>
            </a:r>
          </a:p>
          <a:p>
            <a:pPr marL="324000" lvl="1" indent="0">
              <a:buNone/>
            </a:pPr>
            <a:endParaRPr lang="en-US" b="1" u="sng" dirty="0"/>
          </a:p>
        </p:txBody>
      </p:sp>
    </p:spTree>
    <p:extLst>
      <p:ext uri="{BB962C8B-B14F-4D97-AF65-F5344CB8AC3E}">
        <p14:creationId xmlns:p14="http://schemas.microsoft.com/office/powerpoint/2010/main" val="2090137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GROWTH</a:t>
            </a:r>
          </a:p>
        </p:txBody>
      </p:sp>
      <p:sp>
        <p:nvSpPr>
          <p:cNvPr id="3" name="Content Placeholder 2"/>
          <p:cNvSpPr>
            <a:spLocks noGrp="1"/>
          </p:cNvSpPr>
          <p:nvPr>
            <p:ph idx="1"/>
          </p:nvPr>
        </p:nvSpPr>
        <p:spPr/>
        <p:txBody>
          <a:bodyPr>
            <a:normAutofit/>
          </a:bodyPr>
          <a:lstStyle/>
          <a:p>
            <a:r>
              <a:rPr lang="en-US" sz="2000" i="1" dirty="0" smtClean="0"/>
              <a:t>Strong </a:t>
            </a:r>
            <a:r>
              <a:rPr lang="en-US" sz="2000" i="1" dirty="0"/>
              <a:t>Personal Growth</a:t>
            </a:r>
            <a:r>
              <a:rPr lang="en-US" sz="2000" dirty="0"/>
              <a:t>: You have a feeling of continued development; see yourself as growing and expanding; are open to new experiences; have the sense of realizing your potential; see improvement in yourself and behavior over time; are changing in ways that reflect more self-knowledge and effectiveness.</a:t>
            </a:r>
          </a:p>
          <a:p>
            <a:r>
              <a:rPr lang="en-US" sz="2000" i="1" dirty="0"/>
              <a:t>Weak Personal Growth</a:t>
            </a:r>
            <a:r>
              <a:rPr lang="en-US" sz="2000" dirty="0"/>
              <a:t>: You have a sense of personal stagnation; lack the sense of improvement or expansion over time; feel bored and uninterested with life; and feel unable to develop new attitudes or behaviors.</a:t>
            </a:r>
            <a:endParaRPr lang="en-US" sz="2000" b="1" u="sng" dirty="0"/>
          </a:p>
        </p:txBody>
      </p:sp>
    </p:spTree>
    <p:extLst>
      <p:ext uri="{BB962C8B-B14F-4D97-AF65-F5344CB8AC3E}">
        <p14:creationId xmlns:p14="http://schemas.microsoft.com/office/powerpoint/2010/main" val="1368555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POSITIVE RELATION WITH OTHERS</a:t>
            </a:r>
          </a:p>
        </p:txBody>
      </p:sp>
      <p:sp>
        <p:nvSpPr>
          <p:cNvPr id="3" name="Content Placeholder 2"/>
          <p:cNvSpPr>
            <a:spLocks noGrp="1"/>
          </p:cNvSpPr>
          <p:nvPr>
            <p:ph idx="1"/>
          </p:nvPr>
        </p:nvSpPr>
        <p:spPr/>
        <p:txBody>
          <a:bodyPr/>
          <a:lstStyle/>
          <a:p>
            <a:pPr lvl="1"/>
            <a:r>
              <a:rPr lang="en-US" sz="2000" i="1" dirty="0" smtClean="0"/>
              <a:t>Strong </a:t>
            </a:r>
            <a:r>
              <a:rPr lang="en-US" sz="2000" i="1" dirty="0"/>
              <a:t>Positive Relations</a:t>
            </a:r>
            <a:r>
              <a:rPr lang="en-US" sz="2000" dirty="0"/>
              <a:t>: You have warm, satisfying, trusting relationships with others; are concerned about the welfare of others; are capable of strong empathy, affection, and intimacy; and understand the give and take of human relationships.</a:t>
            </a:r>
          </a:p>
          <a:p>
            <a:pPr lvl="1"/>
            <a:r>
              <a:rPr lang="en-US" sz="2000" i="1" dirty="0"/>
              <a:t>Weak Relations</a:t>
            </a:r>
            <a:r>
              <a:rPr lang="en-US" sz="2000" dirty="0"/>
              <a:t>: You have few close, trusting relationships with others; find it difficult to be warm, open, and concerned about others; are isolated and frustrated in interpersonal relationships; and are not willing to make compromises to sustain important ties with others.</a:t>
            </a:r>
          </a:p>
          <a:p>
            <a:pPr marL="630000" lvl="2" indent="0">
              <a:buNone/>
            </a:pPr>
            <a:endParaRPr lang="en-US" b="1" u="sng" dirty="0"/>
          </a:p>
        </p:txBody>
      </p:sp>
    </p:spTree>
    <p:extLst>
      <p:ext uri="{BB962C8B-B14F-4D97-AF65-F5344CB8AC3E}">
        <p14:creationId xmlns:p14="http://schemas.microsoft.com/office/powerpoint/2010/main" val="2836490804"/>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Template>
  <TotalTime>435</TotalTime>
  <Words>2152</Words>
  <Application>Microsoft Office PowerPoint</Application>
  <PresentationFormat>Widescreen</PresentationFormat>
  <Paragraphs>314</Paragraphs>
  <Slides>34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Gill Sans MT</vt:lpstr>
      <vt:lpstr>Times New Roman</vt:lpstr>
      <vt:lpstr>Wingdings 2</vt:lpstr>
      <vt:lpstr>Dividend</vt:lpstr>
      <vt:lpstr>Social Support and Psychological Well-Being among Employees of an MNC in Delhi</vt:lpstr>
      <vt:lpstr>Background</vt:lpstr>
      <vt:lpstr>What is Social Support </vt:lpstr>
      <vt:lpstr>Types of social support</vt:lpstr>
      <vt:lpstr>What is PSYCHOLOGICAL WELL-BEING</vt:lpstr>
      <vt:lpstr>Types of Psychological well-being</vt:lpstr>
      <vt:lpstr>ENVIROMENTAL MASTERY</vt:lpstr>
      <vt:lpstr>PERSONAL GROWTH</vt:lpstr>
      <vt:lpstr>POSITIVE RELATION WITH OTHERS</vt:lpstr>
      <vt:lpstr>PURPOSE IN LIFE</vt:lpstr>
      <vt:lpstr>SELF ACCEPTANCE</vt:lpstr>
      <vt:lpstr>Rationale of the study</vt:lpstr>
      <vt:lpstr>Research question </vt:lpstr>
      <vt:lpstr>Objectives </vt:lpstr>
      <vt:lpstr>Methodology </vt:lpstr>
      <vt:lpstr>Sample Size</vt:lpstr>
      <vt:lpstr>Instrument and standard scale</vt:lpstr>
      <vt:lpstr>PowerPoint Presentation</vt:lpstr>
      <vt:lpstr>Scoring criteria for social support</vt:lpstr>
      <vt:lpstr>PowerPoint Presentation</vt:lpstr>
      <vt:lpstr>Scoring of psychological well being</vt:lpstr>
      <vt:lpstr>Data analysis </vt:lpstr>
      <vt:lpstr>Results and interpretation</vt:lpstr>
      <vt:lpstr>Social support analysis</vt:lpstr>
      <vt:lpstr>Psychological well being analysis</vt:lpstr>
      <vt:lpstr>Cross tabulation between social support and psychological well-being dimensions</vt:lpstr>
      <vt:lpstr>Environmental mastery and belonging support</vt:lpstr>
      <vt:lpstr>SEL ACCEPTANCE AND APPRAISAL SUPPORT </vt:lpstr>
      <vt:lpstr>AUTONOMY AND APPRAISAL SUPPORT</vt:lpstr>
      <vt:lpstr>PERSONAL GROWTH AND TANGIBLE SUPPORT</vt:lpstr>
      <vt:lpstr>PURPOSE IN LIFE AND TANGIBLE SUPPORT</vt:lpstr>
      <vt:lpstr>conclusion</vt:lpstr>
      <vt:lpstr>limitation</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Support and Psychological Well-Being among Employees of an MNC in Delhi</dc:title>
  <dc:creator>Singh, Khushboo EX1</dc:creator>
  <cp:lastModifiedBy>Singh, Khushboo EX1</cp:lastModifiedBy>
  <cp:revision>36</cp:revision>
  <dcterms:created xsi:type="dcterms:W3CDTF">2018-05-24T10:24:58Z</dcterms:created>
  <dcterms:modified xsi:type="dcterms:W3CDTF">2018-05-26T03:12:49Z</dcterms:modified>
</cp:coreProperties>
</file>