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  <p:sldId id="273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pc\Desktop\neeti\Dessertation%202018\dessertation%20data%203rd%20ma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pc\Desktop\neeti\Dessertation%202018\dessertation%20data%203rd%20may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pc\Desktop\neeti\Dessertation%202018\dessertation%20data%203rd%20may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pc\Desktop\neeti\Dessertation%202018\dessertation%20data%203rd%20may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pc\Desktop\neeti\Dessertation%202018\dessertation%20data%203rd%20may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pc\Desktop\neeti\Dessertation%202018\dessertation%20data%203rd%20ma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 dirty="0" smtClean="0"/>
              <a:t>Graph-1</a:t>
            </a:r>
            <a:r>
              <a:rPr lang="en-US" sz="2400" dirty="0"/>
              <a:t>:</a:t>
            </a:r>
            <a:r>
              <a:rPr lang="en-US" sz="2400" baseline="0" dirty="0"/>
              <a:t> Paying category of discharged patients</a:t>
            </a:r>
            <a:endParaRPr lang="en-US" sz="2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Sheet1!$C$6304:$C$6306</c:f>
              <c:strCache>
                <c:ptCount val="3"/>
                <c:pt idx="0">
                  <c:v>Cash</c:v>
                </c:pt>
                <c:pt idx="1">
                  <c:v>Panel</c:v>
                </c:pt>
                <c:pt idx="2">
                  <c:v>TPA</c:v>
                </c:pt>
              </c:strCache>
            </c:strRef>
          </c:cat>
          <c:val>
            <c:numRef>
              <c:f>Sheet1!$D$6304:$D$6306</c:f>
              <c:numCache>
                <c:formatCode>General</c:formatCode>
                <c:ptCount val="3"/>
                <c:pt idx="0">
                  <c:v>41</c:v>
                </c:pt>
                <c:pt idx="1">
                  <c:v>91</c:v>
                </c:pt>
                <c:pt idx="2">
                  <c:v>103</c:v>
                </c:pt>
              </c:numCache>
            </c:numRef>
          </c:val>
        </c:ser>
        <c:dLbls>
          <c:showVal val="1"/>
        </c:dLbls>
        <c:overlap val="-25"/>
        <c:axId val="108378368"/>
        <c:axId val="122812672"/>
      </c:barChart>
      <c:catAx>
        <c:axId val="1083783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2812672"/>
        <c:crosses val="autoZero"/>
        <c:auto val="1"/>
        <c:lblAlgn val="ctr"/>
        <c:lblOffset val="100"/>
      </c:catAx>
      <c:valAx>
        <c:axId val="122812672"/>
        <c:scaling>
          <c:orientation val="minMax"/>
        </c:scaling>
        <c:delete val="1"/>
        <c:axPos val="l"/>
        <c:numFmt formatCode="General" sourceLinked="1"/>
        <c:tickLblPos val="nextTo"/>
        <c:crossAx val="10837836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/>
            </a:pPr>
            <a:r>
              <a:rPr lang="en-US" sz="2800" b="1" i="0" u="none" strike="noStrike" baseline="0" dirty="0" smtClean="0"/>
              <a:t>Graph</a:t>
            </a:r>
            <a:r>
              <a:rPr lang="en-US" sz="2800" dirty="0" smtClean="0"/>
              <a:t>-2</a:t>
            </a:r>
            <a:r>
              <a:rPr lang="en-US" sz="2800" dirty="0"/>
              <a:t>: </a:t>
            </a:r>
            <a:r>
              <a:rPr lang="en-US" sz="2800" dirty="0" err="1"/>
              <a:t>Specialities</a:t>
            </a:r>
            <a:r>
              <a:rPr lang="en-US" sz="2800" dirty="0"/>
              <a:t> of</a:t>
            </a:r>
            <a:r>
              <a:rPr lang="en-US" sz="2800" baseline="0" dirty="0"/>
              <a:t> discharged patients</a:t>
            </a:r>
            <a:endParaRPr lang="en-US" sz="28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Sheet1!$B$6309:$B$6321</c:f>
              <c:strCache>
                <c:ptCount val="13"/>
                <c:pt idx="0">
                  <c:v>Gastro</c:v>
                </c:pt>
                <c:pt idx="1">
                  <c:v>Gyne</c:v>
                </c:pt>
                <c:pt idx="2">
                  <c:v>Cardio</c:v>
                </c:pt>
                <c:pt idx="3">
                  <c:v>ENT</c:v>
                </c:pt>
                <c:pt idx="4">
                  <c:v>Ortho</c:v>
                </c:pt>
                <c:pt idx="5">
                  <c:v>Medicine</c:v>
                </c:pt>
                <c:pt idx="6">
                  <c:v>Nephro</c:v>
                </c:pt>
                <c:pt idx="7">
                  <c:v>Neuro Surgery</c:v>
                </c:pt>
                <c:pt idx="8">
                  <c:v>Neuro </c:v>
                </c:pt>
                <c:pt idx="9">
                  <c:v>Paed</c:v>
                </c:pt>
                <c:pt idx="10">
                  <c:v>Resp Med</c:v>
                </c:pt>
                <c:pt idx="11">
                  <c:v>Surgery</c:v>
                </c:pt>
                <c:pt idx="12">
                  <c:v>Others</c:v>
                </c:pt>
              </c:strCache>
            </c:strRef>
          </c:cat>
          <c:val>
            <c:numRef>
              <c:f>Sheet1!$C$6309:$C$6321</c:f>
              <c:numCache>
                <c:formatCode>General</c:formatCode>
                <c:ptCount val="13"/>
                <c:pt idx="0">
                  <c:v>10</c:v>
                </c:pt>
                <c:pt idx="1">
                  <c:v>17</c:v>
                </c:pt>
                <c:pt idx="2">
                  <c:v>3</c:v>
                </c:pt>
                <c:pt idx="3">
                  <c:v>4</c:v>
                </c:pt>
                <c:pt idx="4">
                  <c:v>21</c:v>
                </c:pt>
                <c:pt idx="5">
                  <c:v>60</c:v>
                </c:pt>
                <c:pt idx="6">
                  <c:v>8</c:v>
                </c:pt>
                <c:pt idx="7">
                  <c:v>3</c:v>
                </c:pt>
                <c:pt idx="8">
                  <c:v>28</c:v>
                </c:pt>
                <c:pt idx="9">
                  <c:v>14</c:v>
                </c:pt>
                <c:pt idx="10">
                  <c:v>23</c:v>
                </c:pt>
                <c:pt idx="11">
                  <c:v>39</c:v>
                </c:pt>
                <c:pt idx="12">
                  <c:v>4</c:v>
                </c:pt>
              </c:numCache>
            </c:numRef>
          </c:val>
        </c:ser>
        <c:dLbls>
          <c:showVal val="1"/>
        </c:dLbls>
        <c:overlap val="-25"/>
        <c:axId val="56417664"/>
        <c:axId val="67608576"/>
      </c:barChart>
      <c:catAx>
        <c:axId val="56417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7608576"/>
        <c:crosses val="autoZero"/>
        <c:auto val="1"/>
        <c:lblAlgn val="ctr"/>
        <c:lblOffset val="100"/>
      </c:catAx>
      <c:valAx>
        <c:axId val="67608576"/>
        <c:scaling>
          <c:orientation val="minMax"/>
        </c:scaling>
        <c:delete val="1"/>
        <c:axPos val="l"/>
        <c:numFmt formatCode="General" sourceLinked="1"/>
        <c:tickLblPos val="nextTo"/>
        <c:crossAx val="5641766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/>
            </a:pPr>
            <a:r>
              <a:rPr lang="en-US" sz="2800" b="1" i="0" u="none" strike="noStrike" baseline="0" dirty="0" smtClean="0"/>
              <a:t>Graph</a:t>
            </a:r>
            <a:r>
              <a:rPr lang="en-US" sz="2800" dirty="0" smtClean="0"/>
              <a:t>-3</a:t>
            </a:r>
            <a:r>
              <a:rPr lang="en-US" sz="2800" dirty="0"/>
              <a:t>:</a:t>
            </a:r>
            <a:r>
              <a:rPr lang="en-US" sz="2800" baseline="0" dirty="0"/>
              <a:t> </a:t>
            </a:r>
            <a:r>
              <a:rPr lang="en-US" sz="2800" dirty="0"/>
              <a:t>Speciality</a:t>
            </a:r>
            <a:r>
              <a:rPr lang="en-US" sz="2800" baseline="0" dirty="0"/>
              <a:t> wise number of delays</a:t>
            </a:r>
            <a:endParaRPr lang="en-US" sz="28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Sheet1!$C$6308</c:f>
              <c:strCache>
                <c:ptCount val="1"/>
                <c:pt idx="0">
                  <c:v>Total patients</c:v>
                </c:pt>
              </c:strCache>
            </c:strRef>
          </c:tx>
          <c:dLbls>
            <c:showVal val="1"/>
          </c:dLbls>
          <c:cat>
            <c:strRef>
              <c:f>Sheet1!$B$6309:$B$6321</c:f>
              <c:strCache>
                <c:ptCount val="13"/>
                <c:pt idx="0">
                  <c:v>Gastro</c:v>
                </c:pt>
                <c:pt idx="1">
                  <c:v>Gyne</c:v>
                </c:pt>
                <c:pt idx="2">
                  <c:v>Cardio</c:v>
                </c:pt>
                <c:pt idx="3">
                  <c:v>ENT</c:v>
                </c:pt>
                <c:pt idx="4">
                  <c:v>Ortho</c:v>
                </c:pt>
                <c:pt idx="5">
                  <c:v>Medicine</c:v>
                </c:pt>
                <c:pt idx="6">
                  <c:v>Nephro</c:v>
                </c:pt>
                <c:pt idx="7">
                  <c:v>Neuro Surgery</c:v>
                </c:pt>
                <c:pt idx="8">
                  <c:v>Neuro </c:v>
                </c:pt>
                <c:pt idx="9">
                  <c:v>Paed</c:v>
                </c:pt>
                <c:pt idx="10">
                  <c:v>Resp Med</c:v>
                </c:pt>
                <c:pt idx="11">
                  <c:v>Surgery</c:v>
                </c:pt>
                <c:pt idx="12">
                  <c:v>Others</c:v>
                </c:pt>
              </c:strCache>
            </c:strRef>
          </c:cat>
          <c:val>
            <c:numRef>
              <c:f>Sheet1!$C$6309:$C$6321</c:f>
              <c:numCache>
                <c:formatCode>General</c:formatCode>
                <c:ptCount val="13"/>
                <c:pt idx="0">
                  <c:v>10</c:v>
                </c:pt>
                <c:pt idx="1">
                  <c:v>17</c:v>
                </c:pt>
                <c:pt idx="2">
                  <c:v>3</c:v>
                </c:pt>
                <c:pt idx="3">
                  <c:v>4</c:v>
                </c:pt>
                <c:pt idx="4">
                  <c:v>21</c:v>
                </c:pt>
                <c:pt idx="5">
                  <c:v>60</c:v>
                </c:pt>
                <c:pt idx="6">
                  <c:v>8</c:v>
                </c:pt>
                <c:pt idx="7">
                  <c:v>3</c:v>
                </c:pt>
                <c:pt idx="8">
                  <c:v>28</c:v>
                </c:pt>
                <c:pt idx="9">
                  <c:v>14</c:v>
                </c:pt>
                <c:pt idx="10">
                  <c:v>23</c:v>
                </c:pt>
                <c:pt idx="11">
                  <c:v>39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Sheet1!$D$6308</c:f>
              <c:strCache>
                <c:ptCount val="1"/>
                <c:pt idx="0">
                  <c:v>Summaries made in more than 1hour</c:v>
                </c:pt>
              </c:strCache>
            </c:strRef>
          </c:tx>
          <c:dLbls>
            <c:showVal val="1"/>
          </c:dLbls>
          <c:cat>
            <c:strRef>
              <c:f>Sheet1!$B$6309:$B$6321</c:f>
              <c:strCache>
                <c:ptCount val="13"/>
                <c:pt idx="0">
                  <c:v>Gastro</c:v>
                </c:pt>
                <c:pt idx="1">
                  <c:v>Gyne</c:v>
                </c:pt>
                <c:pt idx="2">
                  <c:v>Cardio</c:v>
                </c:pt>
                <c:pt idx="3">
                  <c:v>ENT</c:v>
                </c:pt>
                <c:pt idx="4">
                  <c:v>Ortho</c:v>
                </c:pt>
                <c:pt idx="5">
                  <c:v>Medicine</c:v>
                </c:pt>
                <c:pt idx="6">
                  <c:v>Nephro</c:v>
                </c:pt>
                <c:pt idx="7">
                  <c:v>Neuro Surgery</c:v>
                </c:pt>
                <c:pt idx="8">
                  <c:v>Neuro </c:v>
                </c:pt>
                <c:pt idx="9">
                  <c:v>Paed</c:v>
                </c:pt>
                <c:pt idx="10">
                  <c:v>Resp Med</c:v>
                </c:pt>
                <c:pt idx="11">
                  <c:v>Surgery</c:v>
                </c:pt>
                <c:pt idx="12">
                  <c:v>Others</c:v>
                </c:pt>
              </c:strCache>
            </c:strRef>
          </c:cat>
          <c:val>
            <c:numRef>
              <c:f>Sheet1!$D$6309:$D$6321</c:f>
              <c:numCache>
                <c:formatCode>General</c:formatCode>
                <c:ptCount val="13"/>
                <c:pt idx="0">
                  <c:v>4</c:v>
                </c:pt>
                <c:pt idx="1">
                  <c:v>7</c:v>
                </c:pt>
                <c:pt idx="2">
                  <c:v>0</c:v>
                </c:pt>
                <c:pt idx="3">
                  <c:v>3</c:v>
                </c:pt>
                <c:pt idx="4">
                  <c:v>7</c:v>
                </c:pt>
                <c:pt idx="5">
                  <c:v>32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4</c:v>
                </c:pt>
                <c:pt idx="10">
                  <c:v>14</c:v>
                </c:pt>
                <c:pt idx="11">
                  <c:v>4</c:v>
                </c:pt>
                <c:pt idx="12">
                  <c:v>0</c:v>
                </c:pt>
              </c:numCache>
            </c:numRef>
          </c:val>
        </c:ser>
        <c:dLbls>
          <c:showVal val="1"/>
        </c:dLbls>
        <c:overlap val="-25"/>
        <c:axId val="56429184"/>
        <c:axId val="56430976"/>
      </c:barChart>
      <c:catAx>
        <c:axId val="56429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6430976"/>
        <c:crosses val="autoZero"/>
        <c:auto val="1"/>
        <c:lblAlgn val="ctr"/>
        <c:lblOffset val="100"/>
      </c:catAx>
      <c:valAx>
        <c:axId val="56430976"/>
        <c:scaling>
          <c:orientation val="minMax"/>
        </c:scaling>
        <c:delete val="1"/>
        <c:axPos val="l"/>
        <c:numFmt formatCode="General" sourceLinked="1"/>
        <c:tickLblPos val="nextTo"/>
        <c:crossAx val="564291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/>
            </a:pPr>
            <a:r>
              <a:rPr lang="en-US" sz="2800" b="1" i="0" u="none" strike="noStrike" baseline="0" dirty="0" smtClean="0"/>
              <a:t>Graph</a:t>
            </a:r>
            <a:r>
              <a:rPr lang="en-US" sz="2800" dirty="0" smtClean="0"/>
              <a:t>-4</a:t>
            </a:r>
            <a:r>
              <a:rPr lang="en-US" sz="2800" dirty="0"/>
              <a:t>:</a:t>
            </a:r>
            <a:r>
              <a:rPr lang="en-US" sz="2800" baseline="0" dirty="0"/>
              <a:t> Percentage of delays (Speciality wise)</a:t>
            </a:r>
            <a:endParaRPr lang="en-US" sz="28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Sheet2!$J$8:$J$20</c:f>
              <c:strCache>
                <c:ptCount val="13"/>
                <c:pt idx="0">
                  <c:v>Gastro</c:v>
                </c:pt>
                <c:pt idx="1">
                  <c:v>Gyne</c:v>
                </c:pt>
                <c:pt idx="2">
                  <c:v>Cardio</c:v>
                </c:pt>
                <c:pt idx="3">
                  <c:v>ENT</c:v>
                </c:pt>
                <c:pt idx="4">
                  <c:v>Ortho</c:v>
                </c:pt>
                <c:pt idx="5">
                  <c:v>Medicine</c:v>
                </c:pt>
                <c:pt idx="6">
                  <c:v>Nephro</c:v>
                </c:pt>
                <c:pt idx="7">
                  <c:v>Neuro Surgery</c:v>
                </c:pt>
                <c:pt idx="8">
                  <c:v>Neuro </c:v>
                </c:pt>
                <c:pt idx="9">
                  <c:v>Paed</c:v>
                </c:pt>
                <c:pt idx="10">
                  <c:v>Resp Med</c:v>
                </c:pt>
                <c:pt idx="11">
                  <c:v>Surgery</c:v>
                </c:pt>
                <c:pt idx="12">
                  <c:v>Others</c:v>
                </c:pt>
              </c:strCache>
            </c:strRef>
          </c:cat>
          <c:val>
            <c:numRef>
              <c:f>Sheet2!$K$8:$K$20</c:f>
              <c:numCache>
                <c:formatCode>0%</c:formatCode>
                <c:ptCount val="13"/>
                <c:pt idx="0">
                  <c:v>0.4</c:v>
                </c:pt>
                <c:pt idx="1">
                  <c:v>0.4100000000000002</c:v>
                </c:pt>
                <c:pt idx="2">
                  <c:v>0</c:v>
                </c:pt>
                <c:pt idx="3">
                  <c:v>0.75000000000000044</c:v>
                </c:pt>
                <c:pt idx="4">
                  <c:v>0.33000000000000035</c:v>
                </c:pt>
                <c:pt idx="5">
                  <c:v>0.53</c:v>
                </c:pt>
                <c:pt idx="6">
                  <c:v>0.5</c:v>
                </c:pt>
                <c:pt idx="7">
                  <c:v>0.75000000000000044</c:v>
                </c:pt>
                <c:pt idx="8">
                  <c:v>0.64000000000000046</c:v>
                </c:pt>
                <c:pt idx="9">
                  <c:v>0.28000000000000008</c:v>
                </c:pt>
                <c:pt idx="10">
                  <c:v>0.60000000000000042</c:v>
                </c:pt>
                <c:pt idx="11">
                  <c:v>0.1</c:v>
                </c:pt>
                <c:pt idx="12">
                  <c:v>0</c:v>
                </c:pt>
              </c:numCache>
            </c:numRef>
          </c:val>
        </c:ser>
        <c:dLbls>
          <c:showVal val="1"/>
        </c:dLbls>
        <c:overlap val="-25"/>
        <c:axId val="106699008"/>
        <c:axId val="106713472"/>
      </c:barChart>
      <c:catAx>
        <c:axId val="1066990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6713472"/>
        <c:crosses val="autoZero"/>
        <c:auto val="1"/>
        <c:lblAlgn val="ctr"/>
        <c:lblOffset val="100"/>
      </c:catAx>
      <c:valAx>
        <c:axId val="106713472"/>
        <c:scaling>
          <c:orientation val="minMax"/>
        </c:scaling>
        <c:delete val="1"/>
        <c:axPos val="l"/>
        <c:numFmt formatCode="0%" sourceLinked="1"/>
        <c:tickLblPos val="nextTo"/>
        <c:crossAx val="106699008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/>
            </a:pPr>
            <a:r>
              <a:rPr lang="en-US" sz="2800" b="1" i="0" u="none" strike="noStrike" baseline="0" dirty="0" smtClean="0"/>
              <a:t>Graph</a:t>
            </a:r>
            <a:r>
              <a:rPr lang="en-US" sz="2800" dirty="0" smtClean="0"/>
              <a:t>-5</a:t>
            </a:r>
            <a:r>
              <a:rPr lang="en-US" sz="2800" dirty="0"/>
              <a:t>: Time taken</a:t>
            </a:r>
            <a:r>
              <a:rPr lang="en-US" sz="2800" baseline="0" dirty="0"/>
              <a:t> in preparation of discharge summary</a:t>
            </a:r>
            <a:endParaRPr lang="en-US" sz="28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Sheet1!$B$6323:$B$6325</c:f>
              <c:strCache>
                <c:ptCount val="3"/>
                <c:pt idx="0">
                  <c:v>45mins</c:v>
                </c:pt>
                <c:pt idx="1">
                  <c:v>1hour</c:v>
                </c:pt>
                <c:pt idx="2">
                  <c:v>1hour 30mins or more</c:v>
                </c:pt>
              </c:strCache>
            </c:strRef>
          </c:cat>
          <c:val>
            <c:numRef>
              <c:f>Sheet1!$C$6323:$C$6325</c:f>
              <c:numCache>
                <c:formatCode>0%</c:formatCode>
                <c:ptCount val="3"/>
                <c:pt idx="0">
                  <c:v>0.3200000000000004</c:v>
                </c:pt>
                <c:pt idx="1">
                  <c:v>0.55000000000000004</c:v>
                </c:pt>
                <c:pt idx="2">
                  <c:v>0.31000000000000033</c:v>
                </c:pt>
              </c:numCache>
            </c:numRef>
          </c:val>
        </c:ser>
        <c:dLbls>
          <c:showVal val="1"/>
        </c:dLbls>
        <c:overlap val="-25"/>
        <c:axId val="105482496"/>
        <c:axId val="105504768"/>
      </c:barChart>
      <c:catAx>
        <c:axId val="1054824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5504768"/>
        <c:crosses val="autoZero"/>
        <c:auto val="1"/>
        <c:lblAlgn val="ctr"/>
        <c:lblOffset val="100"/>
      </c:catAx>
      <c:valAx>
        <c:axId val="105504768"/>
        <c:scaling>
          <c:orientation val="minMax"/>
        </c:scaling>
        <c:delete val="1"/>
        <c:axPos val="l"/>
        <c:numFmt formatCode="0%" sourceLinked="1"/>
        <c:tickLblPos val="nextTo"/>
        <c:crossAx val="10548249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 b="1" i="0" u="none" strike="noStrike" baseline="0" dirty="0" smtClean="0"/>
              <a:t>Graph</a:t>
            </a:r>
            <a:r>
              <a:rPr lang="en-US" sz="2400" dirty="0" smtClean="0"/>
              <a:t>-6</a:t>
            </a:r>
            <a:r>
              <a:rPr lang="en-US" sz="2400" baseline="0" dirty="0" smtClean="0"/>
              <a:t> </a:t>
            </a:r>
            <a:r>
              <a:rPr lang="en-US" sz="2400" baseline="0" dirty="0"/>
              <a:t>Average time of summaries (in </a:t>
            </a:r>
            <a:r>
              <a:rPr lang="en-US" sz="2400" baseline="0" dirty="0" err="1"/>
              <a:t>Hours:mins</a:t>
            </a:r>
            <a:r>
              <a:rPr lang="en-US" sz="2400" baseline="0" dirty="0"/>
              <a:t>)</a:t>
            </a:r>
            <a:endParaRPr lang="en-US" sz="2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Sheet2!$M$8:$M$20</c:f>
              <c:strCache>
                <c:ptCount val="13"/>
                <c:pt idx="0">
                  <c:v>Gastro</c:v>
                </c:pt>
                <c:pt idx="1">
                  <c:v>Gyne</c:v>
                </c:pt>
                <c:pt idx="2">
                  <c:v>Cardio</c:v>
                </c:pt>
                <c:pt idx="3">
                  <c:v>ENT</c:v>
                </c:pt>
                <c:pt idx="4">
                  <c:v>Ortho</c:v>
                </c:pt>
                <c:pt idx="5">
                  <c:v>Medicine</c:v>
                </c:pt>
                <c:pt idx="6">
                  <c:v>Nephro</c:v>
                </c:pt>
                <c:pt idx="7">
                  <c:v>Neuro Surgery</c:v>
                </c:pt>
                <c:pt idx="8">
                  <c:v>Neuro </c:v>
                </c:pt>
                <c:pt idx="9">
                  <c:v>Paed</c:v>
                </c:pt>
                <c:pt idx="10">
                  <c:v>Resp Med</c:v>
                </c:pt>
                <c:pt idx="11">
                  <c:v>Surgery</c:v>
                </c:pt>
                <c:pt idx="12">
                  <c:v>Others</c:v>
                </c:pt>
              </c:strCache>
            </c:strRef>
          </c:cat>
          <c:val>
            <c:numRef>
              <c:f>Sheet2!$N$8:$N$20</c:f>
              <c:numCache>
                <c:formatCode>h:mm</c:formatCode>
                <c:ptCount val="13"/>
                <c:pt idx="0">
                  <c:v>5.4861111111111152E-2</c:v>
                </c:pt>
                <c:pt idx="1">
                  <c:v>5.5555555555555504E-2</c:v>
                </c:pt>
                <c:pt idx="2">
                  <c:v>3.2638888888888891E-2</c:v>
                </c:pt>
                <c:pt idx="3">
                  <c:v>4.7916666666666718E-2</c:v>
                </c:pt>
                <c:pt idx="4">
                  <c:v>5.3472222222222261E-2</c:v>
                </c:pt>
                <c:pt idx="5">
                  <c:v>5.5555555555555504E-2</c:v>
                </c:pt>
                <c:pt idx="6">
                  <c:v>0.05</c:v>
                </c:pt>
                <c:pt idx="7">
                  <c:v>5.3472222222222261E-2</c:v>
                </c:pt>
                <c:pt idx="8">
                  <c:v>6.5972222222222224E-2</c:v>
                </c:pt>
                <c:pt idx="9">
                  <c:v>3.7500000000000006E-2</c:v>
                </c:pt>
                <c:pt idx="10">
                  <c:v>6.3194444444444484E-2</c:v>
                </c:pt>
                <c:pt idx="11">
                  <c:v>3.333333333333334E-2</c:v>
                </c:pt>
                <c:pt idx="12">
                  <c:v>4.0972222222222257E-2</c:v>
                </c:pt>
              </c:numCache>
            </c:numRef>
          </c:val>
        </c:ser>
        <c:dLbls>
          <c:showVal val="1"/>
        </c:dLbls>
        <c:overlap val="-25"/>
        <c:axId val="100627968"/>
        <c:axId val="100653312"/>
      </c:barChart>
      <c:catAx>
        <c:axId val="1006279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0653312"/>
        <c:crosses val="autoZero"/>
        <c:auto val="1"/>
        <c:lblAlgn val="ctr"/>
        <c:lblOffset val="100"/>
      </c:catAx>
      <c:valAx>
        <c:axId val="100653312"/>
        <c:scaling>
          <c:orientation val="minMax"/>
        </c:scaling>
        <c:delete val="1"/>
        <c:axPos val="l"/>
        <c:numFmt formatCode="h:mm" sourceLinked="1"/>
        <c:tickLblPos val="nextTo"/>
        <c:crossAx val="100627968"/>
        <c:crosses val="autoZero"/>
        <c:crossBetween val="between"/>
      </c:valAx>
    </c:plotArea>
    <c:plotVisOnly val="1"/>
  </c:chart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1672F-4E81-4DB4-A6A6-5294CEDED5B4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1D36D32A-41FE-42A1-AEE0-6EBEB2360315}">
      <dgm:prSet phldrT="[Text]"/>
      <dgm:spPr/>
      <dgm:t>
        <a:bodyPr/>
        <a:lstStyle/>
        <a:p>
          <a:r>
            <a:rPr lang="en-US" dirty="0" smtClean="0"/>
            <a:t>Consultant come for round in the morning and order for patient discharge</a:t>
          </a:r>
          <a:endParaRPr lang="en-US" dirty="0"/>
        </a:p>
      </dgm:t>
    </dgm:pt>
    <dgm:pt modelId="{73039109-A37A-4A73-AB1E-499042DA0FD0}" type="parTrans" cxnId="{717E7D9E-C4B9-4520-8D82-C20C0A4FAE28}">
      <dgm:prSet/>
      <dgm:spPr/>
      <dgm:t>
        <a:bodyPr/>
        <a:lstStyle/>
        <a:p>
          <a:endParaRPr lang="en-US"/>
        </a:p>
      </dgm:t>
    </dgm:pt>
    <dgm:pt modelId="{6932C2BB-1505-4808-AD31-8635E1EA286B}" type="sibTrans" cxnId="{717E7D9E-C4B9-4520-8D82-C20C0A4FAE28}">
      <dgm:prSet/>
      <dgm:spPr/>
      <dgm:t>
        <a:bodyPr/>
        <a:lstStyle/>
        <a:p>
          <a:endParaRPr lang="en-US"/>
        </a:p>
      </dgm:t>
    </dgm:pt>
    <dgm:pt modelId="{DE9DC4E4-9ED0-4CF5-8E73-4702A7B896E2}">
      <dgm:prSet phldrT="[Text]"/>
      <dgm:spPr/>
      <dgm:t>
        <a:bodyPr/>
        <a:lstStyle/>
        <a:p>
          <a:r>
            <a:rPr lang="en-US" dirty="0" smtClean="0"/>
            <a:t>Sisters return all the medicines and move the case file for preparation of discharge summary and billing file is sent to billing dept.	</a:t>
          </a:r>
          <a:endParaRPr lang="en-US" dirty="0"/>
        </a:p>
      </dgm:t>
    </dgm:pt>
    <dgm:pt modelId="{DB513ECD-9885-4CC7-B0E4-65425339E33A}" type="parTrans" cxnId="{C00EF933-D8BF-4BDF-98E9-6A22AD068281}">
      <dgm:prSet/>
      <dgm:spPr/>
      <dgm:t>
        <a:bodyPr/>
        <a:lstStyle/>
        <a:p>
          <a:endParaRPr lang="en-US"/>
        </a:p>
      </dgm:t>
    </dgm:pt>
    <dgm:pt modelId="{0A1C4E98-F622-4BC3-A10E-4DFE38F80E83}" type="sibTrans" cxnId="{C00EF933-D8BF-4BDF-98E9-6A22AD068281}">
      <dgm:prSet/>
      <dgm:spPr/>
      <dgm:t>
        <a:bodyPr/>
        <a:lstStyle/>
        <a:p>
          <a:endParaRPr lang="en-US"/>
        </a:p>
      </dgm:t>
    </dgm:pt>
    <dgm:pt modelId="{AFFA1D69-959A-41E5-8CCB-744F87AD54AC}">
      <dgm:prSet phldrT="[Text]"/>
      <dgm:spPr/>
      <dgm:t>
        <a:bodyPr/>
        <a:lstStyle/>
        <a:p>
          <a:r>
            <a:rPr lang="en-US" dirty="0" smtClean="0"/>
            <a:t>Patient goes and clears the bill (in case of cash patient) or </a:t>
          </a:r>
          <a:r>
            <a:rPr lang="en-US" dirty="0" smtClean="0"/>
            <a:t>waits for the approval from respective insurance/government body</a:t>
          </a:r>
          <a:endParaRPr lang="en-US" dirty="0" smtClean="0"/>
        </a:p>
      </dgm:t>
    </dgm:pt>
    <dgm:pt modelId="{70FF836F-8B1C-4972-A67E-8175A38A624C}" type="parTrans" cxnId="{3C721E6C-3882-4E6F-9B33-E2CD3E017518}">
      <dgm:prSet/>
      <dgm:spPr/>
      <dgm:t>
        <a:bodyPr/>
        <a:lstStyle/>
        <a:p>
          <a:endParaRPr lang="en-US"/>
        </a:p>
      </dgm:t>
    </dgm:pt>
    <dgm:pt modelId="{171DE51B-5DD6-4083-BC10-70012920D63F}" type="sibTrans" cxnId="{3C721E6C-3882-4E6F-9B33-E2CD3E017518}">
      <dgm:prSet/>
      <dgm:spPr/>
      <dgm:t>
        <a:bodyPr/>
        <a:lstStyle/>
        <a:p>
          <a:endParaRPr lang="en-US"/>
        </a:p>
      </dgm:t>
    </dgm:pt>
    <dgm:pt modelId="{AAAD22B7-0006-4FF9-A07D-CFBEA44DA758}">
      <dgm:prSet/>
      <dgm:spPr/>
      <dgm:t>
        <a:bodyPr/>
        <a:lstStyle/>
        <a:p>
          <a:r>
            <a:rPr lang="en-US" smtClean="0"/>
            <a:t>Summary prepared and checked by consultant. File brought back from MTR to the ward along with prepared summary</a:t>
          </a:r>
          <a:endParaRPr lang="en-US" dirty="0" smtClean="0"/>
        </a:p>
      </dgm:t>
    </dgm:pt>
    <dgm:pt modelId="{3A2CCC88-F7CF-423B-882A-A1BEC741D7C3}" type="parTrans" cxnId="{EB42E669-DE06-464F-8CBC-537960643C71}">
      <dgm:prSet/>
      <dgm:spPr/>
      <dgm:t>
        <a:bodyPr/>
        <a:lstStyle/>
        <a:p>
          <a:endParaRPr lang="en-US"/>
        </a:p>
      </dgm:t>
    </dgm:pt>
    <dgm:pt modelId="{B3F5991E-4F2E-49AE-92E7-4ACE092567E8}" type="sibTrans" cxnId="{EB42E669-DE06-464F-8CBC-537960643C71}">
      <dgm:prSet/>
      <dgm:spPr/>
      <dgm:t>
        <a:bodyPr/>
        <a:lstStyle/>
        <a:p>
          <a:endParaRPr lang="en-US"/>
        </a:p>
      </dgm:t>
    </dgm:pt>
    <dgm:pt modelId="{FF440F37-21B0-4192-8007-973183708026}">
      <dgm:prSet phldrT="[Text]"/>
      <dgm:spPr/>
      <dgm:t>
        <a:bodyPr/>
        <a:lstStyle/>
        <a:p>
          <a:r>
            <a:rPr lang="en-US" dirty="0" smtClean="0"/>
            <a:t>Discharge summary is explained to the patient and patient is discharged. Gate pass is issued.</a:t>
          </a:r>
        </a:p>
      </dgm:t>
    </dgm:pt>
    <dgm:pt modelId="{2F2E4CCB-FB54-43CB-B0F8-88C313E846E2}" type="parTrans" cxnId="{E5545BEA-358D-4E41-8030-6069F41608D5}">
      <dgm:prSet/>
      <dgm:spPr/>
      <dgm:t>
        <a:bodyPr/>
        <a:lstStyle/>
        <a:p>
          <a:endParaRPr lang="en-US"/>
        </a:p>
      </dgm:t>
    </dgm:pt>
    <dgm:pt modelId="{678CF64D-E411-46FE-93F9-51AE7B3847BF}" type="sibTrans" cxnId="{E5545BEA-358D-4E41-8030-6069F41608D5}">
      <dgm:prSet/>
      <dgm:spPr/>
      <dgm:t>
        <a:bodyPr/>
        <a:lstStyle/>
        <a:p>
          <a:endParaRPr lang="en-US"/>
        </a:p>
      </dgm:t>
    </dgm:pt>
    <dgm:pt modelId="{C67657D2-B346-4A86-9B7A-517E48D0F8F3}" type="pres">
      <dgm:prSet presAssocID="{FF41672F-4E81-4DB4-A6A6-5294CEDED5B4}" presName="linearFlow" presStyleCnt="0">
        <dgm:presLayoutVars>
          <dgm:dir/>
          <dgm:resizeHandles val="exact"/>
        </dgm:presLayoutVars>
      </dgm:prSet>
      <dgm:spPr/>
    </dgm:pt>
    <dgm:pt modelId="{E381AAED-D3BD-42C8-B2C6-453D8A66665A}" type="pres">
      <dgm:prSet presAssocID="{1D36D32A-41FE-42A1-AEE0-6EBEB2360315}" presName="composite" presStyleCnt="0"/>
      <dgm:spPr/>
    </dgm:pt>
    <dgm:pt modelId="{CE9FAF46-B60F-4E0D-ABCA-3D700A5CD7DE}" type="pres">
      <dgm:prSet presAssocID="{1D36D32A-41FE-42A1-AEE0-6EBEB2360315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C8133C9-D2C3-4351-8E48-845D6F8CD1FD}" type="pres">
      <dgm:prSet presAssocID="{1D36D32A-41FE-42A1-AEE0-6EBEB2360315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CBA8D-2FDA-435D-A24B-EF0B5B361AC1}" type="pres">
      <dgm:prSet presAssocID="{6932C2BB-1505-4808-AD31-8635E1EA286B}" presName="spacing" presStyleCnt="0"/>
      <dgm:spPr/>
    </dgm:pt>
    <dgm:pt modelId="{D7F42F02-80EE-4A90-9CE4-5A3BF619EDD3}" type="pres">
      <dgm:prSet presAssocID="{DE9DC4E4-9ED0-4CF5-8E73-4702A7B896E2}" presName="composite" presStyleCnt="0"/>
      <dgm:spPr/>
    </dgm:pt>
    <dgm:pt modelId="{0493B15A-5DC2-40F8-99AC-EBD5D4442074}" type="pres">
      <dgm:prSet presAssocID="{DE9DC4E4-9ED0-4CF5-8E73-4702A7B896E2}" presName="imgShp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A2DEA38-B324-4B22-BD46-2FA434CE316D}" type="pres">
      <dgm:prSet presAssocID="{DE9DC4E4-9ED0-4CF5-8E73-4702A7B896E2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8C7CF-14F4-4CA0-87A4-97E5B7892E86}" type="pres">
      <dgm:prSet presAssocID="{0A1C4E98-F622-4BC3-A10E-4DFE38F80E83}" presName="spacing" presStyleCnt="0"/>
      <dgm:spPr/>
    </dgm:pt>
    <dgm:pt modelId="{B0B399AC-EE79-4711-8ACC-D21355609D46}" type="pres">
      <dgm:prSet presAssocID="{AAAD22B7-0006-4FF9-A07D-CFBEA44DA758}" presName="composite" presStyleCnt="0"/>
      <dgm:spPr/>
    </dgm:pt>
    <dgm:pt modelId="{1CECB5BA-98A0-4FEE-92B2-4640A03E7D42}" type="pres">
      <dgm:prSet presAssocID="{AAAD22B7-0006-4FF9-A07D-CFBEA44DA758}" presName="imgShp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797B4DA-677E-4BD1-94A7-BD18F17C078B}" type="pres">
      <dgm:prSet presAssocID="{AAAD22B7-0006-4FF9-A07D-CFBEA44DA758}" presName="txShp" presStyleLbl="node1" presStyleIdx="2" presStyleCnt="5">
        <dgm:presLayoutVars>
          <dgm:bulletEnabled val="1"/>
        </dgm:presLayoutVars>
      </dgm:prSet>
      <dgm:spPr/>
    </dgm:pt>
    <dgm:pt modelId="{2CEFB58F-7D38-469E-AB0C-332AEAEB76B1}" type="pres">
      <dgm:prSet presAssocID="{B3F5991E-4F2E-49AE-92E7-4ACE092567E8}" presName="spacing" presStyleCnt="0"/>
      <dgm:spPr/>
    </dgm:pt>
    <dgm:pt modelId="{31C8D3AD-765F-4D74-B98C-2B739EA58CA5}" type="pres">
      <dgm:prSet presAssocID="{AFFA1D69-959A-41E5-8CCB-744F87AD54AC}" presName="composite" presStyleCnt="0"/>
      <dgm:spPr/>
    </dgm:pt>
    <dgm:pt modelId="{C9291A25-A6BE-4177-9F61-4ABC56EA936A}" type="pres">
      <dgm:prSet presAssocID="{AFFA1D69-959A-41E5-8CCB-744F87AD54AC}" presName="imgShp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4EFA6CF7-D191-49B7-91F7-F7844C4059AA}" type="pres">
      <dgm:prSet presAssocID="{AFFA1D69-959A-41E5-8CCB-744F87AD54AC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B606E-85C6-42B9-BD36-2F57695CCCD9}" type="pres">
      <dgm:prSet presAssocID="{171DE51B-5DD6-4083-BC10-70012920D63F}" presName="spacing" presStyleCnt="0"/>
      <dgm:spPr/>
    </dgm:pt>
    <dgm:pt modelId="{87CBDC01-40D0-4F45-8342-FFA990BE2178}" type="pres">
      <dgm:prSet presAssocID="{FF440F37-21B0-4192-8007-973183708026}" presName="composite" presStyleCnt="0"/>
      <dgm:spPr/>
    </dgm:pt>
    <dgm:pt modelId="{E703F03E-AD7D-4C2C-9F1E-D3BCF150A56B}" type="pres">
      <dgm:prSet presAssocID="{FF440F37-21B0-4192-8007-973183708026}" presName="imgShp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DA394A1B-1AF3-49B2-B06E-991252B522EC}" type="pres">
      <dgm:prSet presAssocID="{FF440F37-21B0-4192-8007-973183708026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FBC630-8258-4746-BD45-2A96AD5A05B2}" type="presOf" srcId="{FF440F37-21B0-4192-8007-973183708026}" destId="{DA394A1B-1AF3-49B2-B06E-991252B522EC}" srcOrd="0" destOrd="0" presId="urn:microsoft.com/office/officeart/2005/8/layout/vList3"/>
    <dgm:cxn modelId="{3C721E6C-3882-4E6F-9B33-E2CD3E017518}" srcId="{FF41672F-4E81-4DB4-A6A6-5294CEDED5B4}" destId="{AFFA1D69-959A-41E5-8CCB-744F87AD54AC}" srcOrd="3" destOrd="0" parTransId="{70FF836F-8B1C-4972-A67E-8175A38A624C}" sibTransId="{171DE51B-5DD6-4083-BC10-70012920D63F}"/>
    <dgm:cxn modelId="{15725642-7061-4837-B420-43D9CFE39956}" type="presOf" srcId="{FF41672F-4E81-4DB4-A6A6-5294CEDED5B4}" destId="{C67657D2-B346-4A86-9B7A-517E48D0F8F3}" srcOrd="0" destOrd="0" presId="urn:microsoft.com/office/officeart/2005/8/layout/vList3"/>
    <dgm:cxn modelId="{A965D50B-0AF8-4531-A4E4-F12B3516CC2C}" type="presOf" srcId="{AAAD22B7-0006-4FF9-A07D-CFBEA44DA758}" destId="{A797B4DA-677E-4BD1-94A7-BD18F17C078B}" srcOrd="0" destOrd="0" presId="urn:microsoft.com/office/officeart/2005/8/layout/vList3"/>
    <dgm:cxn modelId="{C00EF933-D8BF-4BDF-98E9-6A22AD068281}" srcId="{FF41672F-4E81-4DB4-A6A6-5294CEDED5B4}" destId="{DE9DC4E4-9ED0-4CF5-8E73-4702A7B896E2}" srcOrd="1" destOrd="0" parTransId="{DB513ECD-9885-4CC7-B0E4-65425339E33A}" sibTransId="{0A1C4E98-F622-4BC3-A10E-4DFE38F80E83}"/>
    <dgm:cxn modelId="{717E7D9E-C4B9-4520-8D82-C20C0A4FAE28}" srcId="{FF41672F-4E81-4DB4-A6A6-5294CEDED5B4}" destId="{1D36D32A-41FE-42A1-AEE0-6EBEB2360315}" srcOrd="0" destOrd="0" parTransId="{73039109-A37A-4A73-AB1E-499042DA0FD0}" sibTransId="{6932C2BB-1505-4808-AD31-8635E1EA286B}"/>
    <dgm:cxn modelId="{062731EE-D6FD-4EE5-BFF6-12731C95271D}" type="presOf" srcId="{1D36D32A-41FE-42A1-AEE0-6EBEB2360315}" destId="{DC8133C9-D2C3-4351-8E48-845D6F8CD1FD}" srcOrd="0" destOrd="0" presId="urn:microsoft.com/office/officeart/2005/8/layout/vList3"/>
    <dgm:cxn modelId="{BB8E8DBB-1B07-4EDE-B7C2-5A8B32BFCD13}" type="presOf" srcId="{DE9DC4E4-9ED0-4CF5-8E73-4702A7B896E2}" destId="{DA2DEA38-B324-4B22-BD46-2FA434CE316D}" srcOrd="0" destOrd="0" presId="urn:microsoft.com/office/officeart/2005/8/layout/vList3"/>
    <dgm:cxn modelId="{E5545BEA-358D-4E41-8030-6069F41608D5}" srcId="{FF41672F-4E81-4DB4-A6A6-5294CEDED5B4}" destId="{FF440F37-21B0-4192-8007-973183708026}" srcOrd="4" destOrd="0" parTransId="{2F2E4CCB-FB54-43CB-B0F8-88C313E846E2}" sibTransId="{678CF64D-E411-46FE-93F9-51AE7B3847BF}"/>
    <dgm:cxn modelId="{11FBD6A0-EADB-45A1-9CB7-ABA7B24CDF3C}" type="presOf" srcId="{AFFA1D69-959A-41E5-8CCB-744F87AD54AC}" destId="{4EFA6CF7-D191-49B7-91F7-F7844C4059AA}" srcOrd="0" destOrd="0" presId="urn:microsoft.com/office/officeart/2005/8/layout/vList3"/>
    <dgm:cxn modelId="{EB42E669-DE06-464F-8CBC-537960643C71}" srcId="{FF41672F-4E81-4DB4-A6A6-5294CEDED5B4}" destId="{AAAD22B7-0006-4FF9-A07D-CFBEA44DA758}" srcOrd="2" destOrd="0" parTransId="{3A2CCC88-F7CF-423B-882A-A1BEC741D7C3}" sibTransId="{B3F5991E-4F2E-49AE-92E7-4ACE092567E8}"/>
    <dgm:cxn modelId="{0C303910-6ADE-404B-A4FE-0509171DC42A}" type="presParOf" srcId="{C67657D2-B346-4A86-9B7A-517E48D0F8F3}" destId="{E381AAED-D3BD-42C8-B2C6-453D8A66665A}" srcOrd="0" destOrd="0" presId="urn:microsoft.com/office/officeart/2005/8/layout/vList3"/>
    <dgm:cxn modelId="{A13E0D22-C565-45B3-99BF-E0A38E60A9E0}" type="presParOf" srcId="{E381AAED-D3BD-42C8-B2C6-453D8A66665A}" destId="{CE9FAF46-B60F-4E0D-ABCA-3D700A5CD7DE}" srcOrd="0" destOrd="0" presId="urn:microsoft.com/office/officeart/2005/8/layout/vList3"/>
    <dgm:cxn modelId="{9EB62D8C-BFE2-49B1-A6C1-A705361DBC8D}" type="presParOf" srcId="{E381AAED-D3BD-42C8-B2C6-453D8A66665A}" destId="{DC8133C9-D2C3-4351-8E48-845D6F8CD1FD}" srcOrd="1" destOrd="0" presId="urn:microsoft.com/office/officeart/2005/8/layout/vList3"/>
    <dgm:cxn modelId="{D2B861B0-7057-4DC8-BA9C-40333D8C9484}" type="presParOf" srcId="{C67657D2-B346-4A86-9B7A-517E48D0F8F3}" destId="{F86CBA8D-2FDA-435D-A24B-EF0B5B361AC1}" srcOrd="1" destOrd="0" presId="urn:microsoft.com/office/officeart/2005/8/layout/vList3"/>
    <dgm:cxn modelId="{FCB45197-D9C8-4129-86FC-17567222E433}" type="presParOf" srcId="{C67657D2-B346-4A86-9B7A-517E48D0F8F3}" destId="{D7F42F02-80EE-4A90-9CE4-5A3BF619EDD3}" srcOrd="2" destOrd="0" presId="urn:microsoft.com/office/officeart/2005/8/layout/vList3"/>
    <dgm:cxn modelId="{C97D8A31-AE7E-4E4C-88B1-AECD5420428E}" type="presParOf" srcId="{D7F42F02-80EE-4A90-9CE4-5A3BF619EDD3}" destId="{0493B15A-5DC2-40F8-99AC-EBD5D4442074}" srcOrd="0" destOrd="0" presId="urn:microsoft.com/office/officeart/2005/8/layout/vList3"/>
    <dgm:cxn modelId="{8BA40B9E-A791-496E-A18A-DE8107A44D4E}" type="presParOf" srcId="{D7F42F02-80EE-4A90-9CE4-5A3BF619EDD3}" destId="{DA2DEA38-B324-4B22-BD46-2FA434CE316D}" srcOrd="1" destOrd="0" presId="urn:microsoft.com/office/officeart/2005/8/layout/vList3"/>
    <dgm:cxn modelId="{D0B974C5-4CED-46F4-9A91-F8A3369B48AD}" type="presParOf" srcId="{C67657D2-B346-4A86-9B7A-517E48D0F8F3}" destId="{5018C7CF-14F4-4CA0-87A4-97E5B7892E86}" srcOrd="3" destOrd="0" presId="urn:microsoft.com/office/officeart/2005/8/layout/vList3"/>
    <dgm:cxn modelId="{38118180-13BD-414E-8933-B57327F46A9C}" type="presParOf" srcId="{C67657D2-B346-4A86-9B7A-517E48D0F8F3}" destId="{B0B399AC-EE79-4711-8ACC-D21355609D46}" srcOrd="4" destOrd="0" presId="urn:microsoft.com/office/officeart/2005/8/layout/vList3"/>
    <dgm:cxn modelId="{D386C3D6-B78A-43A2-9365-24AA2372F0E9}" type="presParOf" srcId="{B0B399AC-EE79-4711-8ACC-D21355609D46}" destId="{1CECB5BA-98A0-4FEE-92B2-4640A03E7D42}" srcOrd="0" destOrd="0" presId="urn:microsoft.com/office/officeart/2005/8/layout/vList3"/>
    <dgm:cxn modelId="{D8AD751D-0EBB-4AE4-B838-AF460B878C6D}" type="presParOf" srcId="{B0B399AC-EE79-4711-8ACC-D21355609D46}" destId="{A797B4DA-677E-4BD1-94A7-BD18F17C078B}" srcOrd="1" destOrd="0" presId="urn:microsoft.com/office/officeart/2005/8/layout/vList3"/>
    <dgm:cxn modelId="{8D1182DB-50B1-47B9-BEAF-63DBEF5306D7}" type="presParOf" srcId="{C67657D2-B346-4A86-9B7A-517E48D0F8F3}" destId="{2CEFB58F-7D38-469E-AB0C-332AEAEB76B1}" srcOrd="5" destOrd="0" presId="urn:microsoft.com/office/officeart/2005/8/layout/vList3"/>
    <dgm:cxn modelId="{7A44EBE5-8BC1-42D1-AC42-1CA31F206BF1}" type="presParOf" srcId="{C67657D2-B346-4A86-9B7A-517E48D0F8F3}" destId="{31C8D3AD-765F-4D74-B98C-2B739EA58CA5}" srcOrd="6" destOrd="0" presId="urn:microsoft.com/office/officeart/2005/8/layout/vList3"/>
    <dgm:cxn modelId="{7CF80EF0-A10C-455F-88FA-B6C3EC7BFCEA}" type="presParOf" srcId="{31C8D3AD-765F-4D74-B98C-2B739EA58CA5}" destId="{C9291A25-A6BE-4177-9F61-4ABC56EA936A}" srcOrd="0" destOrd="0" presId="urn:microsoft.com/office/officeart/2005/8/layout/vList3"/>
    <dgm:cxn modelId="{A1AD394C-C4BD-4776-BF0D-EDBB92CD9216}" type="presParOf" srcId="{31C8D3AD-765F-4D74-B98C-2B739EA58CA5}" destId="{4EFA6CF7-D191-49B7-91F7-F7844C4059AA}" srcOrd="1" destOrd="0" presId="urn:microsoft.com/office/officeart/2005/8/layout/vList3"/>
    <dgm:cxn modelId="{CADB32B8-AE21-4CE8-B071-0015BDE07F4C}" type="presParOf" srcId="{C67657D2-B346-4A86-9B7A-517E48D0F8F3}" destId="{9DDB606E-85C6-42B9-BD36-2F57695CCCD9}" srcOrd="7" destOrd="0" presId="urn:microsoft.com/office/officeart/2005/8/layout/vList3"/>
    <dgm:cxn modelId="{65FEBFBA-A6CE-4506-AD90-533038247382}" type="presParOf" srcId="{C67657D2-B346-4A86-9B7A-517E48D0F8F3}" destId="{87CBDC01-40D0-4F45-8342-FFA990BE2178}" srcOrd="8" destOrd="0" presId="urn:microsoft.com/office/officeart/2005/8/layout/vList3"/>
    <dgm:cxn modelId="{AB5F8312-C72F-4B6D-87A3-3E12E52A124F}" type="presParOf" srcId="{87CBDC01-40D0-4F45-8342-FFA990BE2178}" destId="{E703F03E-AD7D-4C2C-9F1E-D3BCF150A56B}" srcOrd="0" destOrd="0" presId="urn:microsoft.com/office/officeart/2005/8/layout/vList3"/>
    <dgm:cxn modelId="{EBD1D40C-A7A9-4443-AC9B-668FB5237019}" type="presParOf" srcId="{87CBDC01-40D0-4F45-8342-FFA990BE2178}" destId="{DA394A1B-1AF3-49B2-B06E-991252B522EC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7D6739-7C19-44D0-B823-D052C4EBE0FB}" type="datetimeFigureOut">
              <a:rPr lang="en-US" smtClean="0"/>
              <a:t>13-May-18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19126B2-79F5-44FA-9F5A-47876FCEBB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Neeti Aggarwal</a:t>
            </a:r>
          </a:p>
          <a:p>
            <a:r>
              <a:rPr lang="en-US" dirty="0" smtClean="0"/>
              <a:t>PG/16/029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Dissertation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of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Doctors busy in OPD or on rounds in IPD</a:t>
            </a:r>
          </a:p>
          <a:p>
            <a:r>
              <a:rPr lang="en-US" dirty="0" smtClean="0"/>
              <a:t>Cross Referrals</a:t>
            </a:r>
          </a:p>
          <a:p>
            <a:r>
              <a:rPr lang="en-US" dirty="0" smtClean="0"/>
              <a:t>Clearance from the laboratory and radiology (report to be included in summary)</a:t>
            </a:r>
          </a:p>
          <a:p>
            <a:r>
              <a:rPr lang="en-US" dirty="0" smtClean="0"/>
              <a:t>Burden of multiple discharges in MTR, </a:t>
            </a:r>
            <a:r>
              <a:rPr lang="en-US" dirty="0" err="1" smtClean="0"/>
              <a:t>ie</a:t>
            </a:r>
            <a:r>
              <a:rPr lang="en-US" dirty="0" smtClean="0"/>
              <a:t> manpower shortage</a:t>
            </a:r>
          </a:p>
          <a:p>
            <a:r>
              <a:rPr lang="en-US" dirty="0" smtClean="0"/>
              <a:t>Shifting of files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Average time: 1hr 15mins</a:t>
            </a:r>
          </a:p>
          <a:p>
            <a:r>
              <a:rPr lang="en-US" dirty="0" smtClean="0"/>
              <a:t>Max delay: ENT and Neuro-surgery (75%)</a:t>
            </a:r>
          </a:p>
          <a:p>
            <a:r>
              <a:rPr lang="en-US" dirty="0" smtClean="0"/>
              <a:t>Min Delay: Surgery (10%)</a:t>
            </a:r>
          </a:p>
          <a:p>
            <a:r>
              <a:rPr lang="en-US" dirty="0" smtClean="0"/>
              <a:t>No Delay: Cardiology, Rheumatology, Urology and KTU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Regular clearance from the depts. like laboratory and radiology</a:t>
            </a:r>
            <a:endParaRPr lang="en-US" dirty="0"/>
          </a:p>
          <a:p>
            <a:pPr lvl="0"/>
            <a:r>
              <a:rPr lang="en-US" dirty="0"/>
              <a:t>Discharge summary should be written by the night duty MO’s</a:t>
            </a:r>
          </a:p>
          <a:p>
            <a:pPr lvl="0"/>
            <a:r>
              <a:rPr lang="en-US" dirty="0"/>
              <a:t>I</a:t>
            </a:r>
            <a:r>
              <a:rPr lang="en-US" dirty="0" smtClean="0"/>
              <a:t>nterdepartmental </a:t>
            </a:r>
            <a:r>
              <a:rPr lang="en-US" dirty="0"/>
              <a:t>coordination and proper communication </a:t>
            </a:r>
            <a:endParaRPr lang="en-US" dirty="0" smtClean="0"/>
          </a:p>
          <a:p>
            <a:pPr lvl="0"/>
            <a:r>
              <a:rPr lang="en-US" dirty="0" smtClean="0"/>
              <a:t>If </a:t>
            </a:r>
            <a:r>
              <a:rPr lang="en-US" dirty="0"/>
              <a:t>possible, more and more cases should be planned discharge.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Sri Balaji Action Medical Institute</a:t>
            </a:r>
          </a:p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April, 2018 to 7</a:t>
            </a:r>
            <a:r>
              <a:rPr lang="en-US" baseline="30000" dirty="0" smtClean="0"/>
              <a:t>th</a:t>
            </a:r>
            <a:r>
              <a:rPr lang="en-US" dirty="0" smtClean="0"/>
              <a:t> May, 2018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 Study The Process Of Discharge In The Hospital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discharge process?</a:t>
            </a:r>
          </a:p>
          <a:p>
            <a:r>
              <a:rPr lang="en-US" dirty="0" smtClean="0"/>
              <a:t>Various types of discharges:</a:t>
            </a:r>
          </a:p>
          <a:p>
            <a:pPr lvl="1"/>
            <a:r>
              <a:rPr lang="en-US" dirty="0" smtClean="0"/>
              <a:t>Normal Discharge</a:t>
            </a:r>
          </a:p>
          <a:p>
            <a:pPr lvl="1"/>
            <a:r>
              <a:rPr lang="en-US" dirty="0" smtClean="0"/>
              <a:t>Discharge on request (DOR)</a:t>
            </a:r>
          </a:p>
          <a:p>
            <a:pPr lvl="1"/>
            <a:r>
              <a:rPr lang="en-US" dirty="0" smtClean="0"/>
              <a:t>Leaving against medical advice (LAMA)</a:t>
            </a:r>
            <a:endParaRPr lang="en-US" dirty="0" smtClean="0"/>
          </a:p>
          <a:p>
            <a:r>
              <a:rPr lang="en-US" dirty="0" smtClean="0"/>
              <a:t>Paying category of patients: </a:t>
            </a:r>
          </a:p>
          <a:p>
            <a:pPr lvl="1"/>
            <a:r>
              <a:rPr lang="en-US" dirty="0" smtClean="0"/>
              <a:t>Cash</a:t>
            </a:r>
          </a:p>
          <a:p>
            <a:pPr lvl="1"/>
            <a:r>
              <a:rPr lang="en-US" dirty="0" smtClean="0"/>
              <a:t>Panel</a:t>
            </a:r>
          </a:p>
          <a:p>
            <a:pPr lvl="1"/>
            <a:r>
              <a:rPr lang="en-US" dirty="0" smtClean="0"/>
              <a:t>TPA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16200000">
            <a:off x="-3314699" y="28575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Process Flow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143000" y="457200"/>
          <a:ext cx="8458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analyze the gaps in the delay of preparation of discharge summaries of patients admitted in the semi-private wards of south wing fourth floor of SBAMI.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Importance of discharge summary in the process of discharge</a:t>
            </a:r>
          </a:p>
          <a:p>
            <a:r>
              <a:rPr lang="en-US" dirty="0" smtClean="0"/>
              <a:t>Patient satisfaction, three main determinants</a:t>
            </a:r>
          </a:p>
          <a:p>
            <a:pPr lvl="1"/>
            <a:r>
              <a:rPr lang="en-US" dirty="0" smtClean="0"/>
              <a:t>Admission time</a:t>
            </a:r>
          </a:p>
          <a:p>
            <a:pPr lvl="1"/>
            <a:r>
              <a:rPr lang="en-US" dirty="0" smtClean="0"/>
              <a:t>During the stay in the hospital</a:t>
            </a:r>
          </a:p>
          <a:p>
            <a:pPr lvl="1"/>
            <a:r>
              <a:rPr lang="en-US" dirty="0" smtClean="0"/>
              <a:t>Discharge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Study type: Cross Sectional Study</a:t>
            </a:r>
          </a:p>
          <a:p>
            <a:r>
              <a:rPr lang="en-US" dirty="0" smtClean="0"/>
              <a:t>Sample Size: 234 patients</a:t>
            </a:r>
          </a:p>
          <a:p>
            <a:r>
              <a:rPr lang="en-US" dirty="0" smtClean="0"/>
              <a:t>Study tool: Time motion study</a:t>
            </a:r>
          </a:p>
          <a:p>
            <a:r>
              <a:rPr lang="en-US" dirty="0" smtClean="0"/>
              <a:t>Analysis: MS Excel 2010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</TotalTime>
  <Words>400</Words>
  <Application>Microsoft Office PowerPoint</Application>
  <PresentationFormat>On-screen Show (4:3)</PresentationFormat>
  <Paragraphs>59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Dissertation presentation</vt:lpstr>
      <vt:lpstr>To Study The Process Of Discharge In The Hospital</vt:lpstr>
      <vt:lpstr>Introduction</vt:lpstr>
      <vt:lpstr>Process Flow</vt:lpstr>
      <vt:lpstr>Objective</vt:lpstr>
      <vt:lpstr>Need of the study</vt:lpstr>
      <vt:lpstr>Methodology </vt:lpstr>
      <vt:lpstr>Finding</vt:lpstr>
      <vt:lpstr>Slide 9</vt:lpstr>
      <vt:lpstr>Slide 10</vt:lpstr>
      <vt:lpstr>Slide 11</vt:lpstr>
      <vt:lpstr>Slide 12</vt:lpstr>
      <vt:lpstr>Slide 13</vt:lpstr>
      <vt:lpstr>Slide 14</vt:lpstr>
      <vt:lpstr>Reasons of Delay</vt:lpstr>
      <vt:lpstr>Conclusion</vt:lpstr>
      <vt:lpstr>Recommendation 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presentation</dc:title>
  <dc:creator>Dell pc</dc:creator>
  <cp:lastModifiedBy>Dell pc</cp:lastModifiedBy>
  <cp:revision>9</cp:revision>
  <dcterms:created xsi:type="dcterms:W3CDTF">2018-05-13T11:39:25Z</dcterms:created>
  <dcterms:modified xsi:type="dcterms:W3CDTF">2018-05-13T12:34:22Z</dcterms:modified>
</cp:coreProperties>
</file>