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29"/>
  </p:notesMasterIdLst>
  <p:sldIdLst>
    <p:sldId id="269" r:id="rId2"/>
    <p:sldId id="309" r:id="rId3"/>
    <p:sldId id="293" r:id="rId4"/>
    <p:sldId id="294" r:id="rId5"/>
    <p:sldId id="302" r:id="rId6"/>
    <p:sldId id="298" r:id="rId7"/>
    <p:sldId id="295" r:id="rId8"/>
    <p:sldId id="296" r:id="rId9"/>
    <p:sldId id="307" r:id="rId10"/>
    <p:sldId id="303" r:id="rId11"/>
    <p:sldId id="306" r:id="rId12"/>
    <p:sldId id="304" r:id="rId13"/>
    <p:sldId id="305" r:id="rId14"/>
    <p:sldId id="308" r:id="rId15"/>
    <p:sldId id="292" r:id="rId16"/>
    <p:sldId id="297" r:id="rId17"/>
    <p:sldId id="285" r:id="rId18"/>
    <p:sldId id="286" r:id="rId19"/>
    <p:sldId id="287" r:id="rId20"/>
    <p:sldId id="288" r:id="rId21"/>
    <p:sldId id="289" r:id="rId22"/>
    <p:sldId id="290" r:id="rId23"/>
    <p:sldId id="291" r:id="rId24"/>
    <p:sldId id="299" r:id="rId25"/>
    <p:sldId id="300" r:id="rId26"/>
    <p:sldId id="301" r:id="rId27"/>
    <p:sldId id="281" r:id="rId2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Rockwell"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Rockwell"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Rockwell"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Rockwell"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Rockwell" pitchFamily="18" charset="0"/>
        <a:ea typeface="+mn-ea"/>
        <a:cs typeface="+mn-cs"/>
      </a:defRPr>
    </a:lvl5pPr>
    <a:lvl6pPr marL="2286000" algn="l" defTabSz="914400" rtl="0" eaLnBrk="1" latinLnBrk="0" hangingPunct="1">
      <a:defRPr kern="1200">
        <a:solidFill>
          <a:schemeClr val="tx1"/>
        </a:solidFill>
        <a:latin typeface="Rockwell" pitchFamily="18" charset="0"/>
        <a:ea typeface="+mn-ea"/>
        <a:cs typeface="+mn-cs"/>
      </a:defRPr>
    </a:lvl6pPr>
    <a:lvl7pPr marL="2743200" algn="l" defTabSz="914400" rtl="0" eaLnBrk="1" latinLnBrk="0" hangingPunct="1">
      <a:defRPr kern="1200">
        <a:solidFill>
          <a:schemeClr val="tx1"/>
        </a:solidFill>
        <a:latin typeface="Rockwell" pitchFamily="18" charset="0"/>
        <a:ea typeface="+mn-ea"/>
        <a:cs typeface="+mn-cs"/>
      </a:defRPr>
    </a:lvl7pPr>
    <a:lvl8pPr marL="3200400" algn="l" defTabSz="914400" rtl="0" eaLnBrk="1" latinLnBrk="0" hangingPunct="1">
      <a:defRPr kern="1200">
        <a:solidFill>
          <a:schemeClr val="tx1"/>
        </a:solidFill>
        <a:latin typeface="Rockwell" pitchFamily="18" charset="0"/>
        <a:ea typeface="+mn-ea"/>
        <a:cs typeface="+mn-cs"/>
      </a:defRPr>
    </a:lvl8pPr>
    <a:lvl9pPr marL="3657600" algn="l" defTabSz="914400" rtl="0" eaLnBrk="1" latinLnBrk="0" hangingPunct="1">
      <a:defRPr kern="1200">
        <a:solidFill>
          <a:schemeClr val="tx1"/>
        </a:solidFill>
        <a:latin typeface="Rockwell"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1291"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6FA40DF-7813-45D9-85D0-DAADA6D63BD3}" type="datetimeFigureOut">
              <a:rPr lang="en-US"/>
              <a:pPr>
                <a:defRPr/>
              </a:pPr>
              <a:t>5/16/2018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8F2A5B2-4311-40AF-AA53-44C0B89737C5}"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822903A-CFDD-4E16-8406-B68B84DB638F}" type="slidenum">
              <a:rPr lang="en-US" altLang="en-US"/>
              <a:pPr/>
              <a:t>‹#›</a:t>
            </a:fld>
            <a:endParaRPr lang="en-US" altLang="en-US"/>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346" y="5108728"/>
            <a:ext cx="7774499"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FDF83002-D3EB-47C6-89B0-302243401FF2}" type="slidenum">
              <a:rPr lang="en-US" altLang="en-US"/>
              <a:pPr/>
              <a:t>‹#›</a:t>
            </a:fld>
            <a:endParaRPr lang="en-US" altLang="en-US"/>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5EE799A2-DC0F-422F-88B6-ACE47EE0055B}" type="slidenum">
              <a:rPr lang="en-US" altLang="en-US"/>
              <a:pPr/>
              <a:t>‹#›</a:t>
            </a:fld>
            <a:endParaRPr lang="en-US" altLang="en-US"/>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504825" y="641350"/>
            <a:ext cx="4572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6" name="TextBox 5"/>
          <p:cNvSpPr txBox="1"/>
          <p:nvPr/>
        </p:nvSpPr>
        <p:spPr>
          <a:xfrm>
            <a:off x="7947025" y="3073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084659" y="609600"/>
            <a:ext cx="6977064"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45" y="4204821"/>
            <a:ext cx="776532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Date Placeholder 4"/>
          <p:cNvSpPr>
            <a:spLocks noGrp="1"/>
          </p:cNvSpPr>
          <p:nvPr>
            <p:ph type="dt" sz="half" idx="14"/>
          </p:nvPr>
        </p:nvSpPr>
        <p:spPr/>
        <p:txBody>
          <a:bodyPr/>
          <a:lstStyle>
            <a:lvl1pPr>
              <a:defRPr/>
            </a:lvl1pPr>
          </a:lstStyle>
          <a:p>
            <a:pPr>
              <a:defRPr/>
            </a:pPr>
            <a:endParaRPr lang="en-US" altLang="en-US"/>
          </a:p>
        </p:txBody>
      </p:sp>
      <p:sp>
        <p:nvSpPr>
          <p:cNvPr id="8" name="Footer Placeholder 5"/>
          <p:cNvSpPr>
            <a:spLocks noGrp="1"/>
          </p:cNvSpPr>
          <p:nvPr>
            <p:ph type="ftr" sz="quarter" idx="15"/>
          </p:nvPr>
        </p:nvSpPr>
        <p:spPr/>
        <p:txBody>
          <a:bodyPr/>
          <a:lstStyle>
            <a:lvl1pPr>
              <a:defRPr/>
            </a:lvl1pPr>
          </a:lstStyle>
          <a:p>
            <a:pPr>
              <a:defRPr/>
            </a:pPr>
            <a:endParaRPr lang="en-US" altLang="en-US"/>
          </a:p>
        </p:txBody>
      </p:sp>
      <p:sp>
        <p:nvSpPr>
          <p:cNvPr id="9" name="Slide Number Placeholder 6"/>
          <p:cNvSpPr>
            <a:spLocks noGrp="1"/>
          </p:cNvSpPr>
          <p:nvPr>
            <p:ph type="sldNum" sz="quarter" idx="16"/>
          </p:nvPr>
        </p:nvSpPr>
        <p:spPr/>
        <p:txBody>
          <a:bodyPr/>
          <a:lstStyle>
            <a:lvl1pPr>
              <a:defRPr/>
            </a:lvl1pPr>
          </a:lstStyle>
          <a:p>
            <a:fld id="{76C0A9CB-58E1-4F61-B404-DAAF742CB454}" type="slidenum">
              <a:rPr lang="en-US" altLang="en-US"/>
              <a:pPr/>
              <a:t>‹#›</a:t>
            </a:fld>
            <a:endParaRPr lang="en-US" altLang="en-US"/>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A425F83E-15A2-46F6-84BF-C9446C40E944}" type="slidenum">
              <a:rPr lang="en-US" altLang="en-US"/>
              <a:pPr/>
              <a:t>‹#›</a:t>
            </a:fld>
            <a:endParaRPr lang="en-US" altLang="en-US"/>
          </a:p>
        </p:txBody>
      </p:sp>
    </p:spTree>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46" y="2911624"/>
            <a:ext cx="2474217"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3659" y="2911624"/>
            <a:ext cx="247486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2260" y="2911624"/>
            <a:ext cx="2468408"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3" name="Date Placeholder 3"/>
          <p:cNvSpPr>
            <a:spLocks noGrp="1"/>
          </p:cNvSpPr>
          <p:nvPr>
            <p:ph type="dt" sz="half" idx="18"/>
          </p:nvPr>
        </p:nvSpPr>
        <p:spPr/>
        <p:txBody>
          <a:bodyPr/>
          <a:lstStyle>
            <a:lvl1pPr>
              <a:defRPr/>
            </a:lvl1pPr>
          </a:lstStyle>
          <a:p>
            <a:pPr>
              <a:defRPr/>
            </a:pPr>
            <a:endParaRPr lang="en-US" altLang="en-US"/>
          </a:p>
        </p:txBody>
      </p:sp>
      <p:sp>
        <p:nvSpPr>
          <p:cNvPr id="14" name="Footer Placeholder 4"/>
          <p:cNvSpPr>
            <a:spLocks noGrp="1"/>
          </p:cNvSpPr>
          <p:nvPr>
            <p:ph type="ftr" sz="quarter" idx="19"/>
          </p:nvPr>
        </p:nvSpPr>
        <p:spPr/>
        <p:txBody>
          <a:bodyPr/>
          <a:lstStyle>
            <a:lvl1pPr>
              <a:defRPr/>
            </a:lvl1pPr>
          </a:lstStyle>
          <a:p>
            <a:pPr>
              <a:defRPr/>
            </a:pPr>
            <a:endParaRPr lang="en-US" altLang="en-US"/>
          </a:p>
        </p:txBody>
      </p:sp>
      <p:sp>
        <p:nvSpPr>
          <p:cNvPr id="16" name="Slide Number Placeholder 5"/>
          <p:cNvSpPr>
            <a:spLocks noGrp="1"/>
          </p:cNvSpPr>
          <p:nvPr>
            <p:ph type="sldNum" sz="quarter" idx="20"/>
          </p:nvPr>
        </p:nvSpPr>
        <p:spPr/>
        <p:txBody>
          <a:bodyPr/>
          <a:lstStyle>
            <a:lvl1pPr>
              <a:defRPr/>
            </a:lvl1pPr>
          </a:lstStyle>
          <a:p>
            <a:fld id="{55225EA3-A970-4614-85B2-43C80A8D4D1E}" type="slidenum">
              <a:rPr lang="en-US" altLang="en-US"/>
              <a:pPr/>
              <a:t>‹#›</a:t>
            </a:fld>
            <a:endParaRPr lang="en-US" altLang="en-US"/>
          </a:p>
        </p:txBody>
      </p:sp>
    </p:spTree>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685347" y="4565409"/>
            <a:ext cx="2474216" cy="1225792"/>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331011" y="4565408"/>
            <a:ext cx="2475252" cy="1225792"/>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5979973" y="4565410"/>
            <a:ext cx="2470694" cy="1225790"/>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3"/>
          <p:cNvSpPr>
            <a:spLocks noGrp="1"/>
          </p:cNvSpPr>
          <p:nvPr>
            <p:ph type="dt" sz="half" idx="23"/>
          </p:nvPr>
        </p:nvSpPr>
        <p:spPr/>
        <p:txBody>
          <a:bodyPr/>
          <a:lstStyle>
            <a:lvl1pPr>
              <a:defRPr/>
            </a:lvl1pPr>
          </a:lstStyle>
          <a:p>
            <a:pPr>
              <a:defRPr/>
            </a:pPr>
            <a:endParaRPr lang="en-US" altLang="en-US"/>
          </a:p>
        </p:txBody>
      </p:sp>
      <p:sp>
        <p:nvSpPr>
          <p:cNvPr id="13" name="Footer Placeholder 4"/>
          <p:cNvSpPr>
            <a:spLocks noGrp="1"/>
          </p:cNvSpPr>
          <p:nvPr>
            <p:ph type="ftr" sz="quarter" idx="24"/>
          </p:nvPr>
        </p:nvSpPr>
        <p:spPr/>
        <p:txBody>
          <a:bodyPr/>
          <a:lstStyle>
            <a:lvl1pPr>
              <a:defRPr/>
            </a:lvl1pPr>
          </a:lstStyle>
          <a:p>
            <a:pPr>
              <a:defRPr/>
            </a:pPr>
            <a:endParaRPr lang="en-US" altLang="en-US"/>
          </a:p>
        </p:txBody>
      </p:sp>
      <p:sp>
        <p:nvSpPr>
          <p:cNvPr id="14" name="Slide Number Placeholder 5"/>
          <p:cNvSpPr>
            <a:spLocks noGrp="1"/>
          </p:cNvSpPr>
          <p:nvPr>
            <p:ph type="sldNum" sz="quarter" idx="25"/>
          </p:nvPr>
        </p:nvSpPr>
        <p:spPr/>
        <p:txBody>
          <a:bodyPr/>
          <a:lstStyle>
            <a:lvl1pPr>
              <a:defRPr/>
            </a:lvl1pPr>
          </a:lstStyle>
          <a:p>
            <a:fld id="{CE2730FF-2DC1-4839-A54D-86B4CE33D39D}" type="slidenum">
              <a:rPr lang="en-US" altLang="en-US"/>
              <a:pPr/>
              <a:t>‹#›</a:t>
            </a:fld>
            <a:endParaRPr lang="en-US" altLang="en-US"/>
          </a:p>
        </p:txBody>
      </p:sp>
    </p:spTree>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2812DF70-6497-42D6-9B1D-37DB927E3F47}" type="slidenum">
              <a:rPr lang="en-US" altLang="en-US"/>
              <a:pPr/>
              <a:t>‹#›</a:t>
            </a:fld>
            <a:endParaRPr lang="en-US" altLang="en-US"/>
          </a:p>
        </p:txBody>
      </p:sp>
    </p:spTree>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5E86FB1F-F0A7-47CF-9C80-BFEE3A312533}" type="slidenum">
              <a:rPr lang="en-US" altLang="en-US"/>
              <a:pPr/>
              <a:t>‹#›</a:t>
            </a:fld>
            <a:endParaRPr lang="en-US" altLang="en-US"/>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35B1E848-1096-403A-B158-32FAEFF1D1AC}" type="slidenum">
              <a:rPr lang="en-US" altLang="en-US"/>
              <a:pPr/>
              <a:t>‹#›</a:t>
            </a:fld>
            <a:endParaRPr lang="en-US" altLang="en-US"/>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8DA2DA19-83A0-4198-9C88-AC90EC156612}" type="slidenum">
              <a:rPr lang="en-US" altLang="en-US"/>
              <a:pPr/>
              <a:t>‹#›</a:t>
            </a:fld>
            <a:endParaRPr lang="en-US" altLang="en-US"/>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7FB4C124-0AA6-4B1B-9ABB-A24B524CED57}" type="slidenum">
              <a:rPr lang="en-US" altLang="en-US"/>
              <a:pPr/>
              <a:t>‹#›</a:t>
            </a:fld>
            <a:endParaRPr lang="en-US" altLang="en-US"/>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fld id="{346247AB-BFA4-47D6-B71F-C5C12E8E0E67}" type="slidenum">
              <a:rPr lang="en-US" altLang="en-US"/>
              <a:pPr/>
              <a:t>‹#›</a:t>
            </a:fld>
            <a:endParaRPr lang="en-US" altLang="en-US"/>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219F623A-4210-47E9-A173-6702CE00133A}" type="slidenum">
              <a:rPr lang="en-US" altLang="en-US"/>
              <a:pPr/>
              <a:t>‹#›</a:t>
            </a:fld>
            <a:endParaRPr lang="en-US" altLang="en-US"/>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5749E545-E625-4837-A762-AD6C389D04FE}" type="slidenum">
              <a:rPr lang="en-US" altLang="en-US"/>
              <a:pPr/>
              <a:t>‹#›</a:t>
            </a:fld>
            <a:endParaRPr lang="en-US" altLang="en-US"/>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1D483E23-A45D-4C10-95A7-0D0777B6EF54}" type="slidenum">
              <a:rPr lang="en-US" altLang="en-US"/>
              <a:pPr/>
              <a:t>‹#›</a:t>
            </a:fld>
            <a:endParaRPr lang="en-US" altLang="en-US"/>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346" y="2971800"/>
            <a:ext cx="4171242"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FEDAB94D-5340-4208-B2A6-1E05ADFEA7D9}" type="slidenum">
              <a:rPr lang="en-US" altLang="en-US"/>
              <a:pPr/>
              <a:t>‹#›</a:t>
            </a:fld>
            <a:endParaRPr lang="en-US" altLang="en-US"/>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09600"/>
            <a:ext cx="7764463"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95500"/>
            <a:ext cx="7764463" cy="3695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450" y="5883275"/>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tint val="75000"/>
                  </a:schemeClr>
                </a:solidFill>
                <a:latin typeface="+mn-lt"/>
              </a:defRPr>
            </a:lvl1pPr>
          </a:lstStyle>
          <a:p>
            <a:pPr>
              <a:defRPr/>
            </a:pPr>
            <a:endParaRPr lang="en-US" altLang="en-US"/>
          </a:p>
        </p:txBody>
      </p:sp>
      <p:sp>
        <p:nvSpPr>
          <p:cNvPr id="5" name="Footer Placeholder 4"/>
          <p:cNvSpPr>
            <a:spLocks noGrp="1"/>
          </p:cNvSpPr>
          <p:nvPr>
            <p:ph type="ftr" sz="quarter" idx="3"/>
          </p:nvPr>
        </p:nvSpPr>
        <p:spPr>
          <a:xfrm>
            <a:off x="685800" y="5883275"/>
            <a:ext cx="50038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endParaRPr lang="en-US" altLang="en-US"/>
          </a:p>
        </p:txBody>
      </p:sp>
      <p:sp>
        <p:nvSpPr>
          <p:cNvPr id="6" name="Slide Number Placeholder 5"/>
          <p:cNvSpPr>
            <a:spLocks noGrp="1"/>
          </p:cNvSpPr>
          <p:nvPr>
            <p:ph type="sldNum" sz="quarter" idx="4"/>
          </p:nvPr>
        </p:nvSpPr>
        <p:spPr>
          <a:xfrm>
            <a:off x="7885113" y="5883275"/>
            <a:ext cx="5651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4F174227-5DB9-40F2-B0C3-DF299E78F0D8}"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9" r:id="rId12"/>
    <p:sldLayoutId id="2147484134" r:id="rId13"/>
    <p:sldLayoutId id="2147484135" r:id="rId14"/>
    <p:sldLayoutId id="2147484136" r:id="rId15"/>
    <p:sldLayoutId id="2147484137" r:id="rId16"/>
    <p:sldLayoutId id="2147484138" r:id="rId17"/>
  </p:sldLayoutIdLst>
  <p:transition spd="slow">
    <p:wipe dir="d"/>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Office_PowerPoint_Slide2.sld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Office_PowerPoint_Slide3.sld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Office_PowerPoint_Slide4.sld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Office_PowerPoint_Slide5.sldx"/><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Office_PowerPoint_Slide6.sldx"/><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Office_PowerPoint_Slide7.sldx"/><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81000" y="1066800"/>
            <a:ext cx="8077200" cy="4343400"/>
          </a:xfrm>
        </p:spPr>
        <p:txBody>
          <a:bodyPr anchor="ctr">
            <a:normAutofit fontScale="90000"/>
          </a:bodyPr>
          <a:lstStyle/>
          <a:p>
            <a:pPr eaLnBrk="1" fontAlgn="auto" hangingPunct="1">
              <a:lnSpc>
                <a:spcPct val="150000"/>
              </a:lnSpc>
              <a:spcAft>
                <a:spcPts val="0"/>
              </a:spcAft>
              <a:defRPr/>
            </a:pPr>
            <a:r>
              <a:rPr lang="en-US" altLang="en-US" sz="4400" dirty="0" smtClean="0"/>
              <a:t/>
            </a:r>
            <a:br>
              <a:rPr lang="en-US" altLang="en-US" sz="4400" dirty="0" smtClean="0"/>
            </a:br>
            <a:r>
              <a:rPr lang="en-US" altLang="en-US" sz="4400" dirty="0" smtClean="0"/>
              <a:t> INTERNSHIP AND DISSERTATION</a:t>
            </a:r>
            <a:br>
              <a:rPr lang="en-US" altLang="en-US" sz="4400" dirty="0" smtClean="0"/>
            </a:br>
            <a:r>
              <a:rPr lang="en-US" altLang="en-US" sz="4400" dirty="0" smtClean="0"/>
              <a:t>AT</a:t>
            </a:r>
            <a:br>
              <a:rPr lang="en-US" altLang="en-US" sz="4400" dirty="0" smtClean="0"/>
            </a:br>
            <a:r>
              <a:rPr lang="en-US" altLang="en-US" sz="4400" dirty="0" smtClean="0"/>
              <a:t>YADAV HOSPITAL      	</a:t>
            </a:r>
            <a:r>
              <a:rPr lang="en-US" altLang="en-US" sz="4400" dirty="0" err="1" smtClean="0"/>
              <a:t>GURugram</a:t>
            </a:r>
            <a:r>
              <a:rPr lang="en-US" altLang="en-US" sz="4400" dirty="0" smtClean="0"/>
              <a:t> </a:t>
            </a:r>
            <a:br>
              <a:rPr lang="en-US" altLang="en-US" sz="4400" dirty="0" smtClean="0"/>
            </a:br>
            <a:r>
              <a:rPr lang="en-US" altLang="en-US" sz="4400" dirty="0" smtClean="0"/>
              <a:t> 	</a:t>
            </a:r>
            <a:endParaRPr lang="en-US" altLang="en-US" sz="4400" dirty="0"/>
          </a:p>
        </p:txBody>
      </p:sp>
      <p:sp>
        <p:nvSpPr>
          <p:cNvPr id="5123" name="TextBox 1"/>
          <p:cNvSpPr txBox="1">
            <a:spLocks noChangeArrowheads="1"/>
          </p:cNvSpPr>
          <p:nvPr/>
        </p:nvSpPr>
        <p:spPr bwMode="auto">
          <a:xfrm>
            <a:off x="4876800" y="6076890"/>
            <a:ext cx="4191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fontAlgn="auto" hangingPunct="1">
              <a:spcBef>
                <a:spcPct val="0"/>
              </a:spcBef>
              <a:spcAft>
                <a:spcPts val="0"/>
              </a:spcAft>
              <a:buClrTx/>
              <a:buSzTx/>
              <a:buFontTx/>
              <a:buNone/>
              <a:defRPr/>
            </a:pPr>
            <a:r>
              <a:rPr lang="en-US" altLang="en-US" sz="2400" b="1" i="1" dirty="0" smtClean="0">
                <a:latin typeface="Arial Black" pitchFamily="34" charset="0"/>
              </a:rPr>
              <a:t>By </a:t>
            </a:r>
            <a:r>
              <a:rPr lang="en-US" altLang="en-US" sz="2400" i="1" dirty="0" smtClean="0">
                <a:latin typeface="Arial Black" pitchFamily="34" charset="0"/>
              </a:rPr>
              <a:t>– Col </a:t>
            </a:r>
            <a:r>
              <a:rPr lang="en-US" altLang="en-US" sz="2400" i="1" dirty="0" err="1" smtClean="0">
                <a:latin typeface="Arial Black" pitchFamily="34" charset="0"/>
              </a:rPr>
              <a:t>Satish</a:t>
            </a:r>
            <a:r>
              <a:rPr lang="en-US" altLang="en-US" sz="2400" i="1" dirty="0" smtClean="0">
                <a:latin typeface="Arial Black" pitchFamily="34" charset="0"/>
              </a:rPr>
              <a:t> </a:t>
            </a:r>
            <a:r>
              <a:rPr lang="en-US" altLang="en-US" sz="2400" i="1" dirty="0" err="1" smtClean="0">
                <a:latin typeface="Arial Black" pitchFamily="34" charset="0"/>
              </a:rPr>
              <a:t>Yadav</a:t>
            </a:r>
            <a:endParaRPr lang="en-US" altLang="en-US" sz="2400" i="1" dirty="0">
              <a:latin typeface="Arial Black" pitchFamily="34" charset="0"/>
            </a:endParaRPr>
          </a:p>
        </p:txBody>
      </p:sp>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64463" cy="1325563"/>
          </a:xfrm>
        </p:spPr>
        <p:txBody>
          <a:bodyPr>
            <a:normAutofit/>
          </a:bodyPr>
          <a:lstStyle/>
          <a:p>
            <a:r>
              <a:rPr lang="en-US" sz="3200" b="0" u="sng" cap="none" dirty="0" smtClean="0">
                <a:latin typeface="Arial Black" pitchFamily="34" charset="0"/>
              </a:rPr>
              <a:t>Data Collection</a:t>
            </a:r>
            <a:endParaRPr lang="en-IN" sz="3200" b="0" u="sng" cap="none" dirty="0">
              <a:latin typeface="Arial Black" pitchFamily="34" charset="0"/>
            </a:endParaRPr>
          </a:p>
        </p:txBody>
      </p:sp>
      <p:sp>
        <p:nvSpPr>
          <p:cNvPr id="106497" name="Rectangle 1"/>
          <p:cNvSpPr>
            <a:spLocks noChangeArrowheads="1"/>
          </p:cNvSpPr>
          <p:nvPr/>
        </p:nvSpPr>
        <p:spPr bwMode="auto">
          <a:xfrm>
            <a:off x="228600" y="1164134"/>
            <a:ext cx="891540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The OPD timings promulgated by the hospital for the six OPDs under study were noted down and the variables were identified as follows: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The time of arrival of the patients to the registration desk /queue.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The time of completion of the registration.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The time of arrival of the doctor to his / her chamber.</a:t>
            </a: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80846"/>
            <a:ext cx="8915400" cy="4832092"/>
          </a:xfrm>
          <a:prstGeom prst="rect">
            <a:avLst/>
          </a:prstGeom>
        </p:spPr>
        <p:txBody>
          <a:bodyPr wrap="square">
            <a:spAutoFit/>
          </a:bodyPr>
          <a:lstStyle/>
          <a:p>
            <a:pPr lvl="0" defTabSz="914400">
              <a:buFontTx/>
              <a:buChar char="•"/>
            </a:pPr>
            <a:r>
              <a:rPr lang="en-US" sz="2800" dirty="0" smtClean="0">
                <a:latin typeface="Arial Black" pitchFamily="34" charset="0"/>
                <a:ea typeface="Times New Roman" pitchFamily="18" charset="0"/>
                <a:cs typeface="Times New Roman" pitchFamily="18" charset="0"/>
              </a:rPr>
              <a:t>The time of the patient’s entry to the doctor’s chamber.</a:t>
            </a:r>
          </a:p>
          <a:p>
            <a:pPr lvl="0" defTabSz="914400"/>
            <a:endParaRPr lang="en-US" sz="2800" dirty="0" smtClean="0">
              <a:latin typeface="Arial Black" pitchFamily="34" charset="0"/>
              <a:cs typeface="Arial" pitchFamily="34"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The time duration for which doctors were engaged in administrative activities or other such activities as were not part of their OPD duties.</a:t>
            </a:r>
          </a:p>
          <a:p>
            <a:pPr lvl="0" defTabSz="914400">
              <a:buFontTx/>
              <a:buChar char="•"/>
            </a:pPr>
            <a:endParaRPr lang="en-US" sz="2800" dirty="0" smtClean="0">
              <a:latin typeface="Arial Black" pitchFamily="34" charset="0"/>
              <a:ea typeface="Times New Roman" pitchFamily="18" charset="0"/>
              <a:cs typeface="Times New Roman" pitchFamily="18"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The time for which the registration computer was not functioning. </a:t>
            </a:r>
          </a:p>
          <a:p>
            <a:pPr lvl="0" defTabSz="914400">
              <a:buFontTx/>
              <a:buChar char="•"/>
            </a:pPr>
            <a:endParaRPr lang="en-US" sz="2800" dirty="0" smtClean="0">
              <a:latin typeface="Arial Black"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839200" cy="6001643"/>
          </a:xfrm>
          <a:prstGeom prst="rect">
            <a:avLst/>
          </a:prstGeom>
        </p:spPr>
        <p:txBody>
          <a:bodyPr wrap="square">
            <a:spAutoFit/>
          </a:bodyPr>
          <a:lstStyle/>
          <a:p>
            <a:pPr lvl="0" defTabSz="914400"/>
            <a:endParaRPr lang="en-US" sz="2800" dirty="0" smtClean="0">
              <a:latin typeface="Arial Black" pitchFamily="34" charset="0"/>
              <a:cs typeface="Arial" pitchFamily="34" charset="0"/>
            </a:endParaRPr>
          </a:p>
          <a:p>
            <a:pPr defTabSz="914400"/>
            <a:r>
              <a:rPr lang="en-US" sz="2800" dirty="0" smtClean="0">
                <a:latin typeface="Arial Black" pitchFamily="34" charset="0"/>
                <a:ea typeface="Times New Roman" pitchFamily="18" charset="0"/>
                <a:cs typeface="Times New Roman" pitchFamily="18" charset="0"/>
              </a:rPr>
              <a:t> </a:t>
            </a:r>
            <a:r>
              <a:rPr lang="en-US" sz="2800" u="sng" dirty="0" smtClean="0">
                <a:latin typeface="Arial Black" pitchFamily="34" charset="0"/>
                <a:ea typeface="Times New Roman" pitchFamily="18" charset="0"/>
                <a:cs typeface="Times New Roman" pitchFamily="18" charset="0"/>
              </a:rPr>
              <a:t>Observation procedure </a:t>
            </a:r>
            <a:r>
              <a:rPr lang="en-US" sz="2800" dirty="0" smtClean="0">
                <a:latin typeface="Arial Black" pitchFamily="34" charset="0"/>
                <a:ea typeface="Times New Roman" pitchFamily="18" charset="0"/>
                <a:cs typeface="Times New Roman" pitchFamily="18" charset="0"/>
              </a:rPr>
              <a:t>:</a:t>
            </a:r>
            <a:endParaRPr lang="en-US" sz="2800" dirty="0" smtClean="0">
              <a:latin typeface="Arial Black" pitchFamily="34" charset="0"/>
              <a:cs typeface="Arial" pitchFamily="34" charset="0"/>
            </a:endParaRPr>
          </a:p>
          <a:p>
            <a:pPr lvl="0" defTabSz="914400">
              <a:buFontTx/>
              <a:buChar char="•"/>
            </a:pPr>
            <a:endParaRPr lang="en-US" sz="2800" dirty="0" smtClean="0">
              <a:latin typeface="Arial Black" pitchFamily="34" charset="0"/>
              <a:ea typeface="Times New Roman" pitchFamily="18" charset="0"/>
              <a:cs typeface="Times New Roman" pitchFamily="18"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 The time of arrival of the patient to the registration desk /queue was noted down by observation, by asking each patient as to which OPD he/she had come to.</a:t>
            </a:r>
          </a:p>
          <a:p>
            <a:pPr lvl="0" defTabSz="914400">
              <a:buFontTx/>
              <a:buChar char="•"/>
            </a:pPr>
            <a:endParaRPr lang="en-US" sz="2800" dirty="0" smtClean="0">
              <a:latin typeface="Arial Black" pitchFamily="34" charset="0"/>
              <a:cs typeface="Arial" pitchFamily="34"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 The time of completion of registration was noted down by observation as well as from the register</a:t>
            </a:r>
            <a:r>
              <a:rPr lang="en-US" sz="2000" dirty="0" smtClean="0">
                <a:latin typeface="Arial Black" pitchFamily="34" charset="0"/>
                <a:ea typeface="Times New Roman" pitchFamily="18" charset="0"/>
                <a:cs typeface="Times New Roman" pitchFamily="18" charset="0"/>
              </a:rPr>
              <a:t>.</a:t>
            </a:r>
          </a:p>
          <a:p>
            <a:pPr lvl="0" defTabSz="914400">
              <a:buFontTx/>
              <a:buChar char="•"/>
            </a:pPr>
            <a:endParaRPr lang="en-US" sz="2000" dirty="0" smtClean="0">
              <a:latin typeface="Arial Black" pitchFamily="34" charset="0"/>
              <a:cs typeface="Times New Roman" pitchFamily="18"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 The time of arrival of the doctor to his/her chamber was noted down by observation.</a:t>
            </a:r>
            <a:endParaRPr lang="en-US" sz="2800" dirty="0" smtClean="0">
              <a:latin typeface="Arial Black"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10600" cy="6555641"/>
          </a:xfrm>
          <a:prstGeom prst="rect">
            <a:avLst/>
          </a:prstGeom>
        </p:spPr>
        <p:txBody>
          <a:bodyPr wrap="square">
            <a:spAutoFit/>
          </a:bodyPr>
          <a:lstStyle/>
          <a:p>
            <a:pPr lvl="0" defTabSz="914400">
              <a:buFontTx/>
              <a:buChar char="•"/>
            </a:pPr>
            <a:endParaRPr lang="en-US" sz="2800" dirty="0" smtClean="0">
              <a:latin typeface="Arial Black" pitchFamily="34" charset="0"/>
              <a:cs typeface="Arial" pitchFamily="34"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 The time of entry of the patient to the doctor’s chamber as per his registered     waiting number was noted down by observation and his/her registration time was later reconciled from the </a:t>
            </a:r>
            <a:r>
              <a:rPr lang="en-US" sz="2800" dirty="0" err="1" smtClean="0">
                <a:latin typeface="Arial Black" pitchFamily="34" charset="0"/>
                <a:ea typeface="Times New Roman" pitchFamily="18" charset="0"/>
                <a:cs typeface="Times New Roman" pitchFamily="18" charset="0"/>
              </a:rPr>
              <a:t>register.The</a:t>
            </a:r>
            <a:r>
              <a:rPr lang="en-US" sz="2800" dirty="0" smtClean="0">
                <a:latin typeface="Arial Black" pitchFamily="34" charset="0"/>
                <a:ea typeface="Times New Roman" pitchFamily="18" charset="0"/>
                <a:cs typeface="Times New Roman" pitchFamily="18" charset="0"/>
              </a:rPr>
              <a:t> time for which a patient was not available at his turn was also noted down.</a:t>
            </a:r>
          </a:p>
          <a:p>
            <a:pPr lvl="0" defTabSz="914400">
              <a:buFontTx/>
              <a:buChar char="•"/>
            </a:pPr>
            <a:endParaRPr lang="en-US" sz="2800" dirty="0" smtClean="0">
              <a:latin typeface="Arial Black" pitchFamily="34" charset="0"/>
              <a:cs typeface="Arial" pitchFamily="34"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 The time for which doctors were engaged in non OPD activities was noted down.</a:t>
            </a:r>
          </a:p>
          <a:p>
            <a:pPr lvl="0" defTabSz="914400">
              <a:buFontTx/>
              <a:buChar char="•"/>
            </a:pPr>
            <a:endParaRPr lang="en-US" sz="2800" dirty="0" smtClean="0">
              <a:latin typeface="Arial Black" pitchFamily="34" charset="0"/>
              <a:cs typeface="Arial" pitchFamily="34"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 The time for which the registration computer was malfunctioning was noted down.</a:t>
            </a:r>
            <a:endParaRPr lang="en-IN" sz="2800" dirty="0">
              <a:latin typeface="Arial Black" pitchFamily="34" charset="0"/>
            </a:endParaRPr>
          </a:p>
        </p:txBody>
      </p:sp>
    </p:spTree>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64463" cy="1325563"/>
          </a:xfrm>
        </p:spPr>
        <p:txBody>
          <a:bodyPr>
            <a:normAutofit/>
          </a:bodyPr>
          <a:lstStyle/>
          <a:p>
            <a:r>
              <a:rPr lang="en-US" sz="3200" u="sng" cap="none" dirty="0" smtClean="0">
                <a:latin typeface="Arial Black" pitchFamily="34" charset="0"/>
              </a:rPr>
              <a:t>Results</a:t>
            </a:r>
            <a:endParaRPr lang="en-IN" sz="3200" u="sng" cap="none" dirty="0">
              <a:latin typeface="Arial Black" pitchFamily="34" charset="0"/>
            </a:endParaRPr>
          </a:p>
        </p:txBody>
      </p:sp>
      <p:sp>
        <p:nvSpPr>
          <p:cNvPr id="113665" name="Rectangle 1"/>
          <p:cNvSpPr>
            <a:spLocks noChangeArrowheads="1"/>
          </p:cNvSpPr>
          <p:nvPr/>
        </p:nvSpPr>
        <p:spPr bwMode="auto">
          <a:xfrm>
            <a:off x="228600" y="1416308"/>
            <a:ext cx="89154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The overall average waiting time was found to be as follows:</a:t>
            </a: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&lt; 15 minutes – 32.08 % (154 patients)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15 to 30 minutes – 30.41 % (146 patients)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smtClean="0">
                <a:ln>
                  <a:noFill/>
                </a:ln>
                <a:solidFill>
                  <a:schemeClr val="tx1"/>
                </a:solidFill>
                <a:effectLst/>
                <a:latin typeface="Arial Black" pitchFamily="34" charset="0"/>
                <a:ea typeface="Times New Roman" pitchFamily="18" charset="0"/>
                <a:cs typeface="Times New Roman" pitchFamily="18" charset="0"/>
              </a:rPr>
              <a:t> </a:t>
            </a:r>
            <a:r>
              <a:rPr kumimoji="0" lang="en-US" sz="2800" b="0" i="0" u="none" strike="noStrike" cap="none" normalizeH="0" baseline="0" smtClean="0">
                <a:ln>
                  <a:noFill/>
                </a:ln>
                <a:solidFill>
                  <a:schemeClr val="tx1"/>
                </a:solidFill>
                <a:effectLst/>
                <a:latin typeface="Arial Black" pitchFamily="34" charset="0"/>
                <a:ea typeface="Times New Roman" pitchFamily="18" charset="0"/>
                <a:cs typeface="Times New Roman" pitchFamily="18" charset="0"/>
              </a:rPr>
              <a:t>&gt; 30 </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minutes to 1 hour – 31.04 % (149 patients)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&gt; 1 hour – 6.45 % (31 patients)</a:t>
            </a: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7680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76801" name="Object 1"/>
          <p:cNvGraphicFramePr>
            <a:graphicFrameLocks noChangeAspect="1"/>
          </p:cNvGraphicFramePr>
          <p:nvPr/>
        </p:nvGraphicFramePr>
        <p:xfrm>
          <a:off x="0" y="457201"/>
          <a:ext cx="9144000" cy="6400799"/>
        </p:xfrm>
        <a:graphic>
          <a:graphicData uri="http://schemas.openxmlformats.org/presentationml/2006/ole">
            <p:oleObj spid="_x0000_s76801" name="Slide" r:id="rId3" imgW="3268945" imgH="2450519" progId="PowerPoint.Slide.12">
              <p:embed/>
            </p:oleObj>
          </a:graphicData>
        </a:graphic>
      </p:graphicFrame>
    </p:spTree>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819400"/>
            <a:ext cx="7764463" cy="3695700"/>
          </a:xfrm>
        </p:spPr>
        <p:txBody>
          <a:bodyPr>
            <a:normAutofit/>
          </a:bodyPr>
          <a:lstStyle/>
          <a:p>
            <a:pPr algn="ctr">
              <a:buNone/>
            </a:pPr>
            <a:r>
              <a:rPr lang="en-US" sz="4000" dirty="0" smtClean="0">
                <a:latin typeface="Arial Black" pitchFamily="34" charset="0"/>
              </a:rPr>
              <a:t>Department – Wise Results</a:t>
            </a:r>
            <a:endParaRPr lang="en-IN" sz="4000" dirty="0">
              <a:latin typeface="Arial Black" pitchFamily="34" charset="0"/>
            </a:endParaRPr>
          </a:p>
        </p:txBody>
      </p:sp>
    </p:spTree>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501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50177" name="Object 1"/>
          <p:cNvGraphicFramePr>
            <a:graphicFrameLocks noChangeAspect="1"/>
          </p:cNvGraphicFramePr>
          <p:nvPr/>
        </p:nvGraphicFramePr>
        <p:xfrm>
          <a:off x="0" y="457199"/>
          <a:ext cx="9144000" cy="6852777"/>
        </p:xfrm>
        <a:graphic>
          <a:graphicData uri="http://schemas.openxmlformats.org/presentationml/2006/ole">
            <p:oleObj spid="_x0000_s50177" name="Slide" r:id="rId3" imgW="3499284" imgH="2624347" progId="PowerPoint.Slide.12">
              <p:embed/>
            </p:oleObj>
          </a:graphicData>
        </a:graphic>
      </p:graphicFrame>
    </p:spTree>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563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56321" name="Object 1"/>
          <p:cNvGraphicFramePr>
            <a:graphicFrameLocks noChangeAspect="1"/>
          </p:cNvGraphicFramePr>
          <p:nvPr/>
        </p:nvGraphicFramePr>
        <p:xfrm>
          <a:off x="0" y="533400"/>
          <a:ext cx="9448800" cy="7269788"/>
        </p:xfrm>
        <a:graphic>
          <a:graphicData uri="http://schemas.openxmlformats.org/presentationml/2006/ole">
            <p:oleObj spid="_x0000_s56321" name="Slide" r:id="rId3" imgW="3395433" imgH="2546610" progId="PowerPoint.Slide.12">
              <p:embed/>
            </p:oleObj>
          </a:graphicData>
        </a:graphic>
      </p:graphicFrame>
    </p:spTree>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552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55297" name="Object 1"/>
          <p:cNvGraphicFramePr>
            <a:graphicFrameLocks noChangeAspect="1"/>
          </p:cNvGraphicFramePr>
          <p:nvPr/>
        </p:nvGraphicFramePr>
        <p:xfrm>
          <a:off x="0" y="457200"/>
          <a:ext cx="9144000" cy="6842911"/>
        </p:xfrm>
        <a:graphic>
          <a:graphicData uri="http://schemas.openxmlformats.org/presentationml/2006/ole">
            <p:oleObj spid="_x0000_s55297" name="Slide" r:id="rId3" imgW="4231984" imgH="3172826" progId="PowerPoint.Slide.12">
              <p:embed/>
            </p:oleObj>
          </a:graphicData>
        </a:graphic>
      </p:graphicFrame>
    </p:spTree>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52401"/>
            <a:ext cx="7696200" cy="990600"/>
          </a:xfrm>
        </p:spPr>
        <p:txBody>
          <a:bodyPr/>
          <a:lstStyle/>
          <a:p>
            <a:r>
              <a:rPr lang="en-US" dirty="0" smtClean="0"/>
              <a:t>PREVIEW</a:t>
            </a:r>
            <a:endParaRPr lang="en-IN" dirty="0"/>
          </a:p>
        </p:txBody>
      </p:sp>
      <p:sp>
        <p:nvSpPr>
          <p:cNvPr id="3" name="Content Placeholder 2"/>
          <p:cNvSpPr>
            <a:spLocks noGrp="1"/>
          </p:cNvSpPr>
          <p:nvPr>
            <p:ph idx="1"/>
          </p:nvPr>
        </p:nvSpPr>
        <p:spPr>
          <a:xfrm>
            <a:off x="685800" y="1143000"/>
            <a:ext cx="7764463" cy="5638800"/>
          </a:xfrm>
        </p:spPr>
        <p:txBody>
          <a:bodyPr>
            <a:noAutofit/>
          </a:bodyPr>
          <a:lstStyle/>
          <a:p>
            <a:r>
              <a:rPr lang="en-US" sz="2800" dirty="0" smtClean="0">
                <a:latin typeface="Arial Black" pitchFamily="34" charset="0"/>
              </a:rPr>
              <a:t>Introduction</a:t>
            </a:r>
          </a:p>
          <a:p>
            <a:r>
              <a:rPr lang="en-US" sz="2800" dirty="0" smtClean="0">
                <a:latin typeface="Arial Black" pitchFamily="34" charset="0"/>
              </a:rPr>
              <a:t>Rationale for the Study</a:t>
            </a:r>
          </a:p>
          <a:p>
            <a:r>
              <a:rPr lang="en-US" sz="2800" dirty="0" smtClean="0">
                <a:latin typeface="Arial Black" pitchFamily="34" charset="0"/>
              </a:rPr>
              <a:t>Methodology</a:t>
            </a:r>
          </a:p>
          <a:p>
            <a:pPr>
              <a:buNone/>
            </a:pPr>
            <a:r>
              <a:rPr lang="en-US" sz="2800" dirty="0" smtClean="0">
                <a:latin typeface="Arial Black" pitchFamily="34" charset="0"/>
              </a:rPr>
              <a:t>   - General and Specific Objectives</a:t>
            </a:r>
          </a:p>
          <a:p>
            <a:pPr>
              <a:buNone/>
            </a:pPr>
            <a:r>
              <a:rPr lang="en-US" sz="2800" dirty="0" smtClean="0">
                <a:latin typeface="Arial Black" pitchFamily="34" charset="0"/>
              </a:rPr>
              <a:t>   - Sampling</a:t>
            </a:r>
          </a:p>
          <a:p>
            <a:pPr>
              <a:buNone/>
            </a:pPr>
            <a:r>
              <a:rPr lang="en-US" sz="2800" smtClean="0">
                <a:latin typeface="Arial Black" pitchFamily="34" charset="0"/>
              </a:rPr>
              <a:t>   - </a:t>
            </a:r>
            <a:r>
              <a:rPr lang="en-US" sz="2800" dirty="0" smtClean="0">
                <a:latin typeface="Arial Black" pitchFamily="34" charset="0"/>
              </a:rPr>
              <a:t>Data Collection</a:t>
            </a:r>
          </a:p>
          <a:p>
            <a:pPr>
              <a:buFont typeface="Arial" pitchFamily="34" charset="0"/>
              <a:buChar char="•"/>
            </a:pPr>
            <a:r>
              <a:rPr lang="en-US" sz="2800" dirty="0" smtClean="0">
                <a:latin typeface="Arial Black" pitchFamily="34" charset="0"/>
              </a:rPr>
              <a:t>Results</a:t>
            </a:r>
          </a:p>
          <a:p>
            <a:r>
              <a:rPr lang="en-US" sz="2800" dirty="0" smtClean="0">
                <a:latin typeface="Arial Black" pitchFamily="34" charset="0"/>
              </a:rPr>
              <a:t>Discussions</a:t>
            </a:r>
          </a:p>
          <a:p>
            <a:r>
              <a:rPr lang="en-US" sz="2800" dirty="0" smtClean="0">
                <a:latin typeface="Arial Black" pitchFamily="34" charset="0"/>
              </a:rPr>
              <a:t>Suggestions</a:t>
            </a:r>
          </a:p>
          <a:p>
            <a:endParaRPr lang="en-US" sz="2800" dirty="0" smtClean="0">
              <a:latin typeface="Arial Black" pitchFamily="34" charset="0"/>
            </a:endParaRPr>
          </a:p>
          <a:p>
            <a:endParaRPr lang="en-IN" sz="2800" dirty="0">
              <a:latin typeface="Arial Black" pitchFamily="34" charset="0"/>
            </a:endParaRPr>
          </a:p>
        </p:txBody>
      </p:sp>
    </p:spTree>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542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54273" name="Object 1"/>
          <p:cNvGraphicFramePr>
            <a:graphicFrameLocks noChangeAspect="1"/>
          </p:cNvGraphicFramePr>
          <p:nvPr/>
        </p:nvGraphicFramePr>
        <p:xfrm>
          <a:off x="0" y="457200"/>
          <a:ext cx="9144000" cy="6854302"/>
        </p:xfrm>
        <a:graphic>
          <a:graphicData uri="http://schemas.openxmlformats.org/presentationml/2006/ole">
            <p:oleObj spid="_x0000_s54273" name="Slide" r:id="rId3" imgW="4294510" imgH="3221771" progId="PowerPoint.Slide.12">
              <p:embed/>
            </p:oleObj>
          </a:graphicData>
        </a:graphic>
      </p:graphicFrame>
    </p:spTree>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532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53249" name="Object 1"/>
          <p:cNvGraphicFramePr>
            <a:graphicFrameLocks noChangeAspect="1"/>
          </p:cNvGraphicFramePr>
          <p:nvPr/>
        </p:nvGraphicFramePr>
        <p:xfrm>
          <a:off x="0" y="457200"/>
          <a:ext cx="9144000" cy="6889691"/>
        </p:xfrm>
        <a:graphic>
          <a:graphicData uri="http://schemas.openxmlformats.org/presentationml/2006/ole">
            <p:oleObj spid="_x0000_s53249" name="Slide" r:id="rId3" imgW="4003442" imgH="3003676" progId="PowerPoint.Slide.12">
              <p:embed/>
            </p:oleObj>
          </a:graphicData>
        </a:graphic>
      </p:graphicFrame>
    </p:spTree>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522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52225" name="Object 1"/>
          <p:cNvGraphicFramePr>
            <a:graphicFrameLocks noChangeAspect="1"/>
          </p:cNvGraphicFramePr>
          <p:nvPr/>
        </p:nvGraphicFramePr>
        <p:xfrm>
          <a:off x="0" y="457200"/>
          <a:ext cx="9372600" cy="7056956"/>
        </p:xfrm>
        <a:graphic>
          <a:graphicData uri="http://schemas.openxmlformats.org/presentationml/2006/ole">
            <p:oleObj spid="_x0000_s52225" name="Slide" r:id="rId3" imgW="4236656" imgH="3176065" progId="PowerPoint.Slide.12">
              <p:embed/>
            </p:oleObj>
          </a:graphicData>
        </a:graphic>
      </p:graphicFrame>
    </p:spTree>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64463" cy="1325563"/>
          </a:xfrm>
        </p:spPr>
        <p:txBody>
          <a:bodyPr>
            <a:normAutofit/>
          </a:bodyPr>
          <a:lstStyle/>
          <a:p>
            <a:r>
              <a:rPr lang="en-US" sz="3200" b="0" u="sng" cap="none" dirty="0" smtClean="0">
                <a:latin typeface="Arial Black" pitchFamily="34" charset="0"/>
              </a:rPr>
              <a:t>Discussions</a:t>
            </a:r>
            <a:endParaRPr lang="en-IN" sz="3200" b="0" u="sng" cap="none" dirty="0">
              <a:latin typeface="Arial Black" pitchFamily="34" charset="0"/>
            </a:endParaRPr>
          </a:p>
        </p:txBody>
      </p:sp>
      <p:sp>
        <p:nvSpPr>
          <p:cNvPr id="107521" name="Rectangle 1"/>
          <p:cNvSpPr>
            <a:spLocks noChangeArrowheads="1"/>
          </p:cNvSpPr>
          <p:nvPr/>
        </p:nvSpPr>
        <p:spPr bwMode="auto">
          <a:xfrm>
            <a:off x="228600" y="1272599"/>
            <a:ext cx="89154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The average waiting time for 180 patients (37.5 % of the sample size) was found to be more than 30 minutes. </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In many cases (75 patients out of 180 patients,or,15.6% of the sample size) the primary reason for the large waiting time of more than 30 minutes, was late arrival of the doctors.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In some cases (36 patients, which is 7.5 % of the sample size of 480), the non availability of  the patient at his turn was the reason for increased waiting time. </a:t>
            </a:r>
            <a:endParaRPr kumimoji="0" lang="en-US" sz="2400" b="0" i="0" u="none" strike="noStrike" cap="none" normalizeH="0" baseline="0" dirty="0" smtClean="0">
              <a:ln>
                <a:noFill/>
              </a:ln>
              <a:solidFill>
                <a:schemeClr val="tx1"/>
              </a:solidFill>
              <a:effectLst/>
              <a:latin typeface="Arial Black"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685800"/>
            <a:ext cx="8686800" cy="4893647"/>
          </a:xfrm>
          <a:prstGeom prst="rect">
            <a:avLst/>
          </a:prstGeom>
        </p:spPr>
        <p:txBody>
          <a:bodyPr wrap="square">
            <a:spAutoFit/>
          </a:bodyPr>
          <a:lstStyle/>
          <a:p>
            <a:pPr lvl="0" defTabSz="914400">
              <a:buFontTx/>
              <a:buChar char="•"/>
            </a:pPr>
            <a:r>
              <a:rPr lang="en-US" sz="2400" dirty="0" smtClean="0">
                <a:latin typeface="Arial Black" pitchFamily="34" charset="0"/>
                <a:ea typeface="Times New Roman" pitchFamily="18" charset="0"/>
                <a:cs typeface="Times New Roman" pitchFamily="18" charset="0"/>
              </a:rPr>
              <a:t> The small window of two hours for </a:t>
            </a:r>
            <a:r>
              <a:rPr lang="en-US" sz="2400" dirty="0" err="1" smtClean="0">
                <a:latin typeface="Arial Black" pitchFamily="34" charset="0"/>
                <a:ea typeface="Times New Roman" pitchFamily="18" charset="0"/>
                <a:cs typeface="Times New Roman" pitchFamily="18" charset="0"/>
              </a:rPr>
              <a:t>paediatric</a:t>
            </a:r>
            <a:r>
              <a:rPr lang="en-US" sz="2400" dirty="0" smtClean="0">
                <a:latin typeface="Arial Black" pitchFamily="34" charset="0"/>
                <a:ea typeface="Times New Roman" pitchFamily="18" charset="0"/>
                <a:cs typeface="Times New Roman" pitchFamily="18" charset="0"/>
              </a:rPr>
              <a:t> patients was the primary reason for the long waiting period as patients preferred to come early so that they do not miss meeting the doctor.</a:t>
            </a:r>
          </a:p>
          <a:p>
            <a:pPr lvl="0" defTabSz="914400">
              <a:buFontTx/>
              <a:buChar char="•"/>
            </a:pPr>
            <a:endParaRPr lang="en-US" sz="2400" dirty="0" smtClean="0">
              <a:latin typeface="Arial Black" pitchFamily="34" charset="0"/>
              <a:cs typeface="Arial" pitchFamily="34" charset="0"/>
            </a:endParaRPr>
          </a:p>
          <a:p>
            <a:pPr lvl="0" defTabSz="914400">
              <a:buFontTx/>
              <a:buChar char="•"/>
            </a:pPr>
            <a:r>
              <a:rPr lang="en-US" sz="2400" dirty="0" smtClean="0">
                <a:latin typeface="Arial Black" pitchFamily="34" charset="0"/>
                <a:ea typeface="Times New Roman" pitchFamily="18" charset="0"/>
                <a:cs typeface="Times New Roman" pitchFamily="18" charset="0"/>
              </a:rPr>
              <a:t> Doctors were seen doing administrative work during OPDs. This also resulted in an increase in the waiting time in about 16% of the sample cases ( 77  patients ).</a:t>
            </a:r>
          </a:p>
          <a:p>
            <a:pPr lvl="0" defTabSz="914400">
              <a:buFontTx/>
              <a:buChar char="•"/>
            </a:pPr>
            <a:endParaRPr lang="en-US" sz="2400" dirty="0" smtClean="0">
              <a:latin typeface="Arial Black" pitchFamily="34" charset="0"/>
              <a:cs typeface="Arial" pitchFamily="34" charset="0"/>
            </a:endParaRPr>
          </a:p>
          <a:p>
            <a:pPr lvl="0" defTabSz="914400">
              <a:buFontTx/>
              <a:buChar char="•"/>
            </a:pPr>
            <a:r>
              <a:rPr lang="en-US" sz="2400" dirty="0" smtClean="0">
                <a:latin typeface="Arial Black" pitchFamily="34" charset="0"/>
                <a:ea typeface="Times New Roman" pitchFamily="18" charset="0"/>
                <a:cs typeface="Times New Roman" pitchFamily="18" charset="0"/>
              </a:rPr>
              <a:t> Malfunctioning of the registration computer caused an increase in waiting period in about 6% of the cases ( 29  patients ).</a:t>
            </a:r>
            <a:endParaRPr lang="en-US" sz="2400" dirty="0" smtClean="0">
              <a:latin typeface="Arial Black"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64463" cy="1325563"/>
          </a:xfrm>
        </p:spPr>
        <p:txBody>
          <a:bodyPr/>
          <a:lstStyle/>
          <a:p>
            <a:r>
              <a:rPr lang="en-US" sz="3200" b="0" u="sng" cap="none" dirty="0" smtClean="0">
                <a:latin typeface="Arial Black" pitchFamily="34" charset="0"/>
              </a:rPr>
              <a:t>Suggestions</a:t>
            </a:r>
            <a:r>
              <a:rPr lang="en-US" dirty="0" smtClean="0"/>
              <a:t> </a:t>
            </a:r>
            <a:endParaRPr lang="en-IN" dirty="0"/>
          </a:p>
        </p:txBody>
      </p:sp>
      <p:sp>
        <p:nvSpPr>
          <p:cNvPr id="108545" name="Rectangle 1"/>
          <p:cNvSpPr>
            <a:spLocks noChangeArrowheads="1"/>
          </p:cNvSpPr>
          <p:nvPr/>
        </p:nvSpPr>
        <p:spPr bwMode="auto">
          <a:xfrm>
            <a:off x="228600" y="1354753"/>
            <a:ext cx="89154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The doctors be encouraged to adhere to the laid down timings for their respective OPDs. This will greatly reduce the waiting time.</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The timings of </a:t>
            </a:r>
            <a:r>
              <a:rPr kumimoji="0" lang="en-US" sz="24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paediatric</a:t>
            </a:r>
            <a:r>
              <a:rPr kumimoji="0" lang="en-US"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OPD be increased from two hours to reduce the rush of people and thereby reduce the waiting period.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The hospital may also consider increased appointment on telephone to reduce the waiting period during registration. This will have to be followed up by regular monitoring and tracking of the patients.</a:t>
            </a:r>
            <a:endParaRPr kumimoji="0" lang="en-US" sz="2400" b="0" i="0" u="none" strike="noStrike" cap="none" normalizeH="0" baseline="0" dirty="0" smtClean="0">
              <a:ln>
                <a:noFill/>
              </a:ln>
              <a:solidFill>
                <a:schemeClr val="tx1"/>
              </a:solidFill>
              <a:effectLst/>
              <a:latin typeface="Arial Black"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914400"/>
            <a:ext cx="8229600" cy="4524315"/>
          </a:xfrm>
          <a:prstGeom prst="rect">
            <a:avLst/>
          </a:prstGeom>
        </p:spPr>
        <p:txBody>
          <a:bodyPr wrap="square">
            <a:spAutoFit/>
          </a:bodyPr>
          <a:lstStyle/>
          <a:p>
            <a:pPr lvl="0" defTabSz="914400">
              <a:buFontTx/>
              <a:buChar char="•"/>
            </a:pPr>
            <a:r>
              <a:rPr lang="en-US" sz="2400" dirty="0" smtClean="0">
                <a:latin typeface="Arial Black" pitchFamily="34" charset="0"/>
                <a:ea typeface="Times New Roman" pitchFamily="18" charset="0"/>
                <a:cs typeface="Times New Roman" pitchFamily="18" charset="0"/>
              </a:rPr>
              <a:t> The doctors be encouraged not to spend time on activities which are not related to patients, during OPD timings.</a:t>
            </a:r>
          </a:p>
          <a:p>
            <a:pPr lvl="0" defTabSz="914400">
              <a:buFontTx/>
              <a:buChar char="•"/>
            </a:pPr>
            <a:endParaRPr lang="en-US" sz="2400" dirty="0" smtClean="0">
              <a:latin typeface="Arial Black" pitchFamily="34" charset="0"/>
              <a:ea typeface="Times New Roman" pitchFamily="18" charset="0"/>
              <a:cs typeface="Times New Roman" pitchFamily="18" charset="0"/>
            </a:endParaRPr>
          </a:p>
          <a:p>
            <a:pPr lvl="0" defTabSz="914400">
              <a:buFontTx/>
              <a:buChar char="•"/>
            </a:pPr>
            <a:endParaRPr lang="en-US" sz="2400" dirty="0" smtClean="0">
              <a:latin typeface="Arial Black" pitchFamily="34" charset="0"/>
              <a:cs typeface="Arial" pitchFamily="34" charset="0"/>
            </a:endParaRPr>
          </a:p>
          <a:p>
            <a:pPr lvl="0" defTabSz="914400">
              <a:buFontTx/>
              <a:buChar char="•"/>
            </a:pPr>
            <a:r>
              <a:rPr lang="en-US" sz="2400" dirty="0" smtClean="0">
                <a:latin typeface="Arial Black" pitchFamily="34" charset="0"/>
                <a:ea typeface="Times New Roman" pitchFamily="18" charset="0"/>
                <a:cs typeface="Times New Roman" pitchFamily="18" charset="0"/>
              </a:rPr>
              <a:t> An effort be made to educate the patients regarding benefits to all concerned if they adhere to the appointed timings.</a:t>
            </a:r>
          </a:p>
          <a:p>
            <a:pPr lvl="0" defTabSz="914400">
              <a:buFontTx/>
              <a:buChar char="•"/>
            </a:pPr>
            <a:endParaRPr lang="en-US" sz="2400" dirty="0" smtClean="0">
              <a:latin typeface="Arial Black" pitchFamily="34" charset="0"/>
              <a:ea typeface="Times New Roman" pitchFamily="18" charset="0"/>
              <a:cs typeface="Times New Roman" pitchFamily="18" charset="0"/>
            </a:endParaRPr>
          </a:p>
          <a:p>
            <a:pPr lvl="0" defTabSz="914400">
              <a:buFontTx/>
              <a:buChar char="•"/>
            </a:pPr>
            <a:endParaRPr lang="en-US" sz="2400" dirty="0" smtClean="0">
              <a:latin typeface="Arial Black" pitchFamily="34" charset="0"/>
              <a:cs typeface="Arial" pitchFamily="34" charset="0"/>
            </a:endParaRPr>
          </a:p>
          <a:p>
            <a:pPr lvl="0" defTabSz="914400">
              <a:buFontTx/>
              <a:buChar char="•"/>
            </a:pPr>
            <a:r>
              <a:rPr lang="en-US" sz="2400" dirty="0" smtClean="0">
                <a:latin typeface="Arial Black" pitchFamily="34" charset="0"/>
                <a:ea typeface="Times New Roman" pitchFamily="18" charset="0"/>
                <a:cs typeface="Times New Roman" pitchFamily="18" charset="0"/>
              </a:rPr>
              <a:t> The serviceability of the registration computer be increased by timely maintenance.</a:t>
            </a:r>
            <a:endParaRPr lang="en-US" sz="2400" dirty="0" smtClean="0">
              <a:latin typeface="Arial Black"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400300"/>
            <a:ext cx="7764463" cy="3695700"/>
          </a:xfrm>
        </p:spPr>
        <p:txBody>
          <a:bodyPr>
            <a:normAutofit/>
          </a:bodyPr>
          <a:lstStyle/>
          <a:p>
            <a:pPr algn="ctr">
              <a:buNone/>
            </a:pPr>
            <a:r>
              <a:rPr lang="en-US" sz="6600" b="1" dirty="0" smtClean="0"/>
              <a:t>THANK  YOU</a:t>
            </a:r>
            <a:endParaRPr lang="en-IN" sz="6600" b="1" dirty="0"/>
          </a:p>
        </p:txBody>
      </p:sp>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descr="20170603_121134"/>
          <p:cNvPicPr>
            <a:picLocks noChangeAspect="1" noChangeArrowheads="1"/>
          </p:cNvPicPr>
          <p:nvPr/>
        </p:nvPicPr>
        <p:blipFill>
          <a:blip r:embed="rId2" cstate="print"/>
          <a:srcRect/>
          <a:stretch>
            <a:fillRect/>
          </a:stretch>
        </p:blipFill>
        <p:spPr bwMode="auto">
          <a:xfrm rot="5400000">
            <a:off x="1409699" y="952501"/>
            <a:ext cx="5791202" cy="4800601"/>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28600" y="256937"/>
            <a:ext cx="891540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3200" b="1" i="0" u="sng"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Introduction</a:t>
            </a:r>
          </a:p>
          <a:p>
            <a:pPr marL="0" marR="0" lvl="0" indent="0" algn="ctr" defTabSz="914400" rtl="0" eaLnBrk="1" fontAlgn="base" latinLnBrk="0" hangingPunct="1">
              <a:lnSpc>
                <a:spcPct val="100000"/>
              </a:lnSpc>
              <a:spcBef>
                <a:spcPct val="0"/>
              </a:spcBef>
              <a:spcAft>
                <a:spcPct val="0"/>
              </a:spcAft>
              <a:buClrTx/>
              <a:buSzTx/>
              <a:tabLst/>
            </a:pPr>
            <a:endParaRPr kumimoji="0" lang="en-US" sz="3200" b="1" i="0" u="sng"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The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Yadav</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Hospital”,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Gurugram</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is a 30 bedded multispecialty hospital.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The hospital was established in the year 2005 in Sector 10 A,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Gurugram</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The location of the hospital is about one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kilometre</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from Hero Honda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chowk</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Gurugram</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on NH-8.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Presently, Dr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Gaurav</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Rao</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is the director of the hospital.</a:t>
            </a: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609601"/>
            <a:ext cx="7772400" cy="838199"/>
          </a:xfrm>
        </p:spPr>
        <p:txBody>
          <a:bodyPr>
            <a:normAutofit/>
          </a:bodyPr>
          <a:lstStyle/>
          <a:p>
            <a:pPr eaLnBrk="1" fontAlgn="auto" hangingPunct="1">
              <a:spcAft>
                <a:spcPts val="0"/>
              </a:spcAft>
              <a:defRPr/>
            </a:pPr>
            <a:r>
              <a:rPr lang="en-US" altLang="en-US" sz="2800" b="0" u="sng" cap="none" dirty="0" smtClean="0">
                <a:latin typeface="Arial Black" pitchFamily="34" charset="0"/>
              </a:rPr>
              <a:t>OPD Time Slots</a:t>
            </a:r>
            <a:endParaRPr lang="en-US" altLang="en-US" sz="2800" b="0" u="sng" cap="none" dirty="0">
              <a:latin typeface="Arial Black" pitchFamily="34" charset="0"/>
            </a:endParaRPr>
          </a:p>
        </p:txBody>
      </p:sp>
      <p:sp>
        <p:nvSpPr>
          <p:cNvPr id="6147" name="Rectangle 3"/>
          <p:cNvSpPr>
            <a:spLocks noGrp="1" noChangeArrowheads="1"/>
          </p:cNvSpPr>
          <p:nvPr>
            <p:ph idx="1"/>
          </p:nvPr>
        </p:nvSpPr>
        <p:spPr>
          <a:xfrm>
            <a:off x="0" y="1295400"/>
            <a:ext cx="9144000" cy="5562600"/>
          </a:xfrm>
        </p:spPr>
        <p:txBody>
          <a:bodyPr>
            <a:normAutofit fontScale="32500" lnSpcReduction="20000"/>
          </a:bodyPr>
          <a:lstStyle/>
          <a:p>
            <a:pPr eaLnBrk="1" fontAlgn="auto" hangingPunct="1">
              <a:lnSpc>
                <a:spcPct val="200000"/>
              </a:lnSpc>
              <a:spcAft>
                <a:spcPts val="0"/>
              </a:spcAft>
              <a:buFont typeface="Arial" panose="020B0604020202020204" pitchFamily="34" charset="0"/>
              <a:buChar char="•"/>
              <a:defRPr/>
            </a:pPr>
            <a:r>
              <a:rPr lang="en-US" altLang="en-US" sz="7400" dirty="0">
                <a:latin typeface="Arial Black" pitchFamily="34" charset="0"/>
              </a:rPr>
              <a:t>Dr. </a:t>
            </a:r>
            <a:r>
              <a:rPr lang="en-US" altLang="en-US" sz="7400" dirty="0" err="1" smtClean="0">
                <a:latin typeface="Arial Black" pitchFamily="34" charset="0"/>
              </a:rPr>
              <a:t>Gaurav</a:t>
            </a:r>
            <a:r>
              <a:rPr lang="en-US" altLang="en-US" sz="7400" dirty="0" smtClean="0">
                <a:latin typeface="Arial Black" pitchFamily="34" charset="0"/>
              </a:rPr>
              <a:t> </a:t>
            </a:r>
            <a:r>
              <a:rPr lang="en-US" altLang="en-US" sz="7400" dirty="0" err="1" smtClean="0">
                <a:latin typeface="Arial Black" pitchFamily="34" charset="0"/>
              </a:rPr>
              <a:t>Rao</a:t>
            </a:r>
            <a:r>
              <a:rPr lang="en-US" altLang="en-US" sz="7400" dirty="0" smtClean="0">
                <a:latin typeface="Arial Black" pitchFamily="34" charset="0"/>
              </a:rPr>
              <a:t>      11AM - 2 PM            6 – 8 PM</a:t>
            </a:r>
          </a:p>
          <a:p>
            <a:pPr eaLnBrk="1" fontAlgn="auto" hangingPunct="1">
              <a:lnSpc>
                <a:spcPct val="200000"/>
              </a:lnSpc>
              <a:spcAft>
                <a:spcPts val="0"/>
              </a:spcAft>
              <a:buFont typeface="Arial" panose="020B0604020202020204" pitchFamily="34" charset="0"/>
              <a:buChar char="•"/>
              <a:defRPr/>
            </a:pPr>
            <a:r>
              <a:rPr lang="en-US" altLang="en-US" sz="7400" dirty="0" smtClean="0">
                <a:latin typeface="Arial Black" pitchFamily="34" charset="0"/>
              </a:rPr>
              <a:t>Dr</a:t>
            </a:r>
            <a:r>
              <a:rPr lang="en-US" altLang="en-US" sz="7400" dirty="0">
                <a:latin typeface="Arial Black" pitchFamily="34" charset="0"/>
              </a:rPr>
              <a:t>. </a:t>
            </a:r>
            <a:r>
              <a:rPr lang="en-US" altLang="en-US" sz="7400" dirty="0" err="1" smtClean="0">
                <a:latin typeface="Arial Black" pitchFamily="34" charset="0"/>
              </a:rPr>
              <a:t>Shalini</a:t>
            </a:r>
            <a:r>
              <a:rPr lang="en-US" altLang="en-US" sz="7400" dirty="0" smtClean="0">
                <a:latin typeface="Arial Black" pitchFamily="34" charset="0"/>
              </a:rPr>
              <a:t> </a:t>
            </a:r>
            <a:r>
              <a:rPr lang="en-US" altLang="en-US" sz="7400" dirty="0" err="1" smtClean="0">
                <a:latin typeface="Arial Black" pitchFamily="34" charset="0"/>
              </a:rPr>
              <a:t>Yadav</a:t>
            </a:r>
            <a:r>
              <a:rPr lang="en-US" altLang="en-US" sz="7400" dirty="0" smtClean="0">
                <a:latin typeface="Arial Black" pitchFamily="34" charset="0"/>
              </a:rPr>
              <a:t>   11AM - 2 PM            6 – 8 PM</a:t>
            </a:r>
          </a:p>
          <a:p>
            <a:pPr eaLnBrk="1" fontAlgn="auto" hangingPunct="1">
              <a:lnSpc>
                <a:spcPct val="200000"/>
              </a:lnSpc>
              <a:spcAft>
                <a:spcPts val="0"/>
              </a:spcAft>
              <a:buFont typeface="Arial" panose="020B0604020202020204" pitchFamily="34" charset="0"/>
              <a:buChar char="•"/>
              <a:defRPr/>
            </a:pPr>
            <a:r>
              <a:rPr lang="en-US" altLang="en-US" sz="7400" dirty="0" smtClean="0">
                <a:latin typeface="Arial Black" pitchFamily="34" charset="0"/>
              </a:rPr>
              <a:t>Dr </a:t>
            </a:r>
            <a:r>
              <a:rPr lang="en-US" altLang="en-US" sz="7400" dirty="0" err="1" smtClean="0">
                <a:latin typeface="Arial Black" pitchFamily="34" charset="0"/>
              </a:rPr>
              <a:t>Ramakant</a:t>
            </a:r>
            <a:r>
              <a:rPr lang="en-US" altLang="en-US" sz="7400" dirty="0" smtClean="0">
                <a:latin typeface="Arial Black" pitchFamily="34" charset="0"/>
              </a:rPr>
              <a:t>          11 AM - 2 PM          6 – 8 PM             </a:t>
            </a:r>
            <a:endParaRPr lang="en-US" altLang="en-US" sz="7400" dirty="0">
              <a:latin typeface="Arial Black" pitchFamily="34" charset="0"/>
            </a:endParaRPr>
          </a:p>
          <a:p>
            <a:pPr eaLnBrk="1" fontAlgn="auto" hangingPunct="1">
              <a:lnSpc>
                <a:spcPct val="200000"/>
              </a:lnSpc>
              <a:spcAft>
                <a:spcPts val="0"/>
              </a:spcAft>
              <a:buFont typeface="Arial" panose="020B0604020202020204" pitchFamily="34" charset="0"/>
              <a:buChar char="•"/>
              <a:defRPr/>
            </a:pPr>
            <a:r>
              <a:rPr lang="en-US" altLang="en-US" sz="7400" dirty="0" smtClean="0">
                <a:latin typeface="Arial Black" pitchFamily="34" charset="0"/>
              </a:rPr>
              <a:t>Dr. B S </a:t>
            </a:r>
            <a:r>
              <a:rPr lang="en-US" altLang="en-US" sz="7400" dirty="0" err="1" smtClean="0">
                <a:latin typeface="Arial Black" pitchFamily="34" charset="0"/>
              </a:rPr>
              <a:t>Yadav</a:t>
            </a:r>
            <a:r>
              <a:rPr lang="en-US" altLang="en-US" sz="7400" dirty="0" smtClean="0">
                <a:latin typeface="Arial Black" pitchFamily="34" charset="0"/>
              </a:rPr>
              <a:t>                   -                     6 – 8 PM </a:t>
            </a:r>
            <a:endParaRPr lang="en-US" altLang="en-US" sz="7400" dirty="0">
              <a:latin typeface="Arial Black" pitchFamily="34" charset="0"/>
            </a:endParaRPr>
          </a:p>
          <a:p>
            <a:pPr eaLnBrk="1" fontAlgn="auto" hangingPunct="1">
              <a:lnSpc>
                <a:spcPct val="200000"/>
              </a:lnSpc>
              <a:spcAft>
                <a:spcPts val="0"/>
              </a:spcAft>
              <a:buFont typeface="Arial" panose="020B0604020202020204" pitchFamily="34" charset="0"/>
              <a:buChar char="•"/>
              <a:defRPr/>
            </a:pPr>
            <a:r>
              <a:rPr lang="en-US" altLang="en-US" sz="7400" dirty="0" smtClean="0">
                <a:latin typeface="Arial Black" pitchFamily="34" charset="0"/>
              </a:rPr>
              <a:t>Dr. </a:t>
            </a:r>
            <a:r>
              <a:rPr lang="en-US" altLang="en-US" sz="7400" dirty="0" err="1" smtClean="0">
                <a:latin typeface="Arial Black" pitchFamily="34" charset="0"/>
              </a:rPr>
              <a:t>Nidhi</a:t>
            </a:r>
            <a:r>
              <a:rPr lang="en-US" altLang="en-US" sz="7400" dirty="0" smtClean="0">
                <a:latin typeface="Arial Black" pitchFamily="34" charset="0"/>
              </a:rPr>
              <a:t> </a:t>
            </a:r>
            <a:r>
              <a:rPr lang="en-US" altLang="en-US" sz="7400" dirty="0" err="1" smtClean="0">
                <a:latin typeface="Arial Black" pitchFamily="34" charset="0"/>
              </a:rPr>
              <a:t>Rao</a:t>
            </a:r>
            <a:r>
              <a:rPr lang="en-US" altLang="en-US" sz="7400" dirty="0" smtClean="0">
                <a:latin typeface="Arial Black" pitchFamily="34" charset="0"/>
              </a:rPr>
              <a:t>         11 AM – 2 PM           6 – 8 PM</a:t>
            </a:r>
          </a:p>
          <a:p>
            <a:pPr eaLnBrk="1" fontAlgn="auto" hangingPunct="1">
              <a:lnSpc>
                <a:spcPct val="200000"/>
              </a:lnSpc>
              <a:spcAft>
                <a:spcPts val="0"/>
              </a:spcAft>
              <a:buFont typeface="Arial" panose="020B0604020202020204" pitchFamily="34" charset="0"/>
              <a:buChar char="•"/>
              <a:defRPr/>
            </a:pPr>
            <a:r>
              <a:rPr lang="en-US" altLang="en-US" sz="7400" dirty="0" smtClean="0">
                <a:latin typeface="Arial Black" pitchFamily="34" charset="0"/>
              </a:rPr>
              <a:t>Dr Anita                 11 AM – 2 PM           6 – 8 PM</a:t>
            </a:r>
          </a:p>
          <a:p>
            <a:pPr eaLnBrk="1" fontAlgn="auto" hangingPunct="1">
              <a:spcAft>
                <a:spcPts val="0"/>
              </a:spcAft>
              <a:buNone/>
              <a:defRPr/>
            </a:pPr>
            <a:endParaRPr lang="en-US" altLang="en-US" dirty="0" smtClean="0"/>
          </a:p>
          <a:p>
            <a:pPr eaLnBrk="1" fontAlgn="auto" hangingPunct="1">
              <a:spcAft>
                <a:spcPts val="0"/>
              </a:spcAft>
              <a:buFont typeface="Arial" panose="020B0604020202020204" pitchFamily="34" charset="0"/>
              <a:buChar char="•"/>
              <a:defRPr/>
            </a:pPr>
            <a:endParaRPr lang="en-US" altLang="en-US" dirty="0" smtClean="0"/>
          </a:p>
          <a:p>
            <a:pPr eaLnBrk="1" fontAlgn="auto" hangingPunct="1">
              <a:spcAft>
                <a:spcPts val="0"/>
              </a:spcAft>
              <a:buFont typeface="Arial" panose="020B0604020202020204" pitchFamily="34" charset="0"/>
              <a:buChar char="•"/>
              <a:defRPr/>
            </a:pPr>
            <a:endParaRPr lang="en-US" altLang="en-US" dirty="0"/>
          </a:p>
          <a:p>
            <a:pPr marL="0" indent="0" eaLnBrk="1" fontAlgn="auto" hangingPunct="1">
              <a:spcAft>
                <a:spcPts val="0"/>
              </a:spcAft>
              <a:buFont typeface="Wingdings 3" panose="05040102010807070707" pitchFamily="18" charset="2"/>
              <a:buNone/>
              <a:defRPr/>
            </a:pPr>
            <a:endParaRPr lang="en-US" altLang="en-US" dirty="0"/>
          </a:p>
        </p:txBody>
      </p:sp>
    </p:spTree>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37"/>
            <a:ext cx="7764463" cy="1325563"/>
          </a:xfrm>
        </p:spPr>
        <p:txBody>
          <a:bodyPr>
            <a:normAutofit/>
          </a:bodyPr>
          <a:lstStyle/>
          <a:p>
            <a:r>
              <a:rPr lang="en-US" sz="3200" b="0" u="sng" cap="none" dirty="0" smtClean="0">
                <a:latin typeface="Arial Black" pitchFamily="34" charset="0"/>
              </a:rPr>
              <a:t>Rationale For The Study</a:t>
            </a:r>
            <a:endParaRPr lang="en-IN" sz="3200" b="0" u="sng" cap="none" dirty="0">
              <a:latin typeface="Arial Black" pitchFamily="34" charset="0"/>
            </a:endParaRPr>
          </a:p>
        </p:txBody>
      </p:sp>
      <p:sp>
        <p:nvSpPr>
          <p:cNvPr id="3" name="Content Placeholder 2"/>
          <p:cNvSpPr>
            <a:spLocks noGrp="1"/>
          </p:cNvSpPr>
          <p:nvPr>
            <p:ph idx="1"/>
          </p:nvPr>
        </p:nvSpPr>
        <p:spPr>
          <a:xfrm>
            <a:off x="228600" y="1066800"/>
            <a:ext cx="8915400" cy="5638800"/>
          </a:xfrm>
        </p:spPr>
        <p:txBody>
          <a:bodyPr>
            <a:normAutofit fontScale="47500" lnSpcReduction="20000"/>
          </a:bodyPr>
          <a:lstStyle/>
          <a:p>
            <a:pPr>
              <a:buFont typeface="Wingdings" pitchFamily="2" charset="2"/>
              <a:buChar char="v"/>
            </a:pPr>
            <a:endParaRPr lang="en-US" sz="4400" dirty="0" smtClean="0">
              <a:latin typeface="Arial Black" pitchFamily="34" charset="0"/>
            </a:endParaRPr>
          </a:p>
          <a:p>
            <a:pPr>
              <a:buFont typeface="Wingdings" pitchFamily="2" charset="2"/>
              <a:buChar char="v"/>
            </a:pPr>
            <a:r>
              <a:rPr lang="en-US" sz="5100" dirty="0" smtClean="0">
                <a:latin typeface="Arial Black" pitchFamily="34" charset="0"/>
              </a:rPr>
              <a:t> On an average approx 4600 – 4800 patients visit the OPD of </a:t>
            </a:r>
            <a:r>
              <a:rPr lang="en-US" sz="5100" dirty="0" err="1" smtClean="0">
                <a:latin typeface="Arial Black" pitchFamily="34" charset="0"/>
              </a:rPr>
              <a:t>Yadav</a:t>
            </a:r>
            <a:r>
              <a:rPr lang="en-US" sz="5100" dirty="0" smtClean="0">
                <a:latin typeface="Arial Black" pitchFamily="34" charset="0"/>
              </a:rPr>
              <a:t> Hospital every month.</a:t>
            </a:r>
          </a:p>
          <a:p>
            <a:pPr>
              <a:buFont typeface="Wingdings" pitchFamily="2" charset="2"/>
              <a:buChar char="v"/>
            </a:pPr>
            <a:endParaRPr lang="en-US" sz="5100" dirty="0" smtClean="0">
              <a:latin typeface="Arial Black" pitchFamily="34" charset="0"/>
            </a:endParaRPr>
          </a:p>
          <a:p>
            <a:pPr>
              <a:buFont typeface="Wingdings" pitchFamily="2" charset="2"/>
              <a:buChar char="v"/>
            </a:pPr>
            <a:r>
              <a:rPr lang="en-US" sz="5100" dirty="0" smtClean="0">
                <a:latin typeface="Arial Black" pitchFamily="34" charset="0"/>
              </a:rPr>
              <a:t> It was observed that OPDs of six departments were having huge rush at times and patients were seen waiting to meet the doctors.</a:t>
            </a:r>
          </a:p>
          <a:p>
            <a:pPr>
              <a:buFont typeface="Wingdings" pitchFamily="2" charset="2"/>
              <a:buChar char="v"/>
            </a:pPr>
            <a:endParaRPr lang="en-US" sz="5100" dirty="0" smtClean="0">
              <a:latin typeface="Arial Black" pitchFamily="34" charset="0"/>
            </a:endParaRPr>
          </a:p>
          <a:p>
            <a:pPr>
              <a:buFont typeface="Wingdings" pitchFamily="2" charset="2"/>
              <a:buChar char="v"/>
            </a:pPr>
            <a:r>
              <a:rPr lang="en-US" sz="5100" dirty="0" smtClean="0">
                <a:latin typeface="Arial Black" pitchFamily="34" charset="0"/>
              </a:rPr>
              <a:t> It was felt that a study is required to assess the average waiting time and the reasons for the same and to suggest remedial measures to reduce the waiting </a:t>
            </a:r>
            <a:r>
              <a:rPr lang="en-US" sz="5100" dirty="0" smtClean="0">
                <a:latin typeface="Arial Black" pitchFamily="34" charset="0"/>
              </a:rPr>
              <a:t>time, </a:t>
            </a:r>
            <a:r>
              <a:rPr lang="en-US" sz="5100" dirty="0" smtClean="0">
                <a:latin typeface="Arial Black" pitchFamily="34" charset="0"/>
              </a:rPr>
              <a:t>thereby enhancing the satisfaction level of patients.</a:t>
            </a:r>
          </a:p>
          <a:p>
            <a:pPr>
              <a:buFont typeface="Wingdings" pitchFamily="2" charset="2"/>
              <a:buChar char="v"/>
            </a:pPr>
            <a:endParaRPr lang="en-US" dirty="0" smtClean="0"/>
          </a:p>
          <a:p>
            <a:pPr>
              <a:buFont typeface="Wingdings" pitchFamily="2" charset="2"/>
              <a:buChar char="v"/>
            </a:pPr>
            <a:endParaRPr lang="en-IN" dirty="0"/>
          </a:p>
        </p:txBody>
      </p:sp>
    </p:spTree>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ChangeArrowheads="1"/>
          </p:cNvSpPr>
          <p:nvPr/>
        </p:nvSpPr>
        <p:spPr bwMode="auto">
          <a:xfrm>
            <a:off x="228600" y="281851"/>
            <a:ext cx="8915400" cy="67095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Methodology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2400" b="1"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en-US" sz="2800" b="1" i="0" u="sng"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General Objective </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To determine the average waiting time in the OPDs of six departments of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Yadav</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Hospital,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Gurugram</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and assess the causes for the same.</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pP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2800" b="1"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en-US" sz="2800" b="1" i="0" u="sng"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Specific Objectives</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 </a:t>
            </a: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To assess the average waiting time for registration of patients in OPDs of six departments of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Yadav</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Hospital, namely, General physician, Internal medicine,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Gynaecology</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Paediatric</a:t>
            </a: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Dermatology and Physiotherapy.</a:t>
            </a:r>
            <a:endParaRPr kumimoji="0" lang="en-US"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sz="24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762000"/>
            <a:ext cx="8610600" cy="5262979"/>
          </a:xfrm>
          <a:prstGeom prst="rect">
            <a:avLst/>
          </a:prstGeom>
        </p:spPr>
        <p:txBody>
          <a:bodyPr wrap="square">
            <a:spAutoFit/>
          </a:bodyPr>
          <a:lstStyle/>
          <a:p>
            <a:pPr lvl="0" defTabSz="914400">
              <a:buFontTx/>
              <a:buChar char="•"/>
            </a:pPr>
            <a:r>
              <a:rPr lang="en-US" sz="2800" dirty="0" smtClean="0">
                <a:latin typeface="Arial Black" pitchFamily="34" charset="0"/>
                <a:ea typeface="Times New Roman" pitchFamily="18" charset="0"/>
                <a:cs typeface="Times New Roman" pitchFamily="18" charset="0"/>
              </a:rPr>
              <a:t> To assess the average waiting time spent by patients after registration before they are able to meet  the doctors in ibid OPDs.</a:t>
            </a:r>
          </a:p>
          <a:p>
            <a:pPr lvl="0" defTabSz="914400">
              <a:buFontTx/>
              <a:buChar char="•"/>
            </a:pPr>
            <a:endParaRPr lang="en-US" sz="2800" dirty="0" smtClean="0">
              <a:latin typeface="Arial Black" pitchFamily="34" charset="0"/>
              <a:ea typeface="Times New Roman" pitchFamily="18" charset="0"/>
              <a:cs typeface="Times New Roman" pitchFamily="18" charset="0"/>
            </a:endParaRPr>
          </a:p>
          <a:p>
            <a:pPr lvl="0" defTabSz="914400">
              <a:buFontTx/>
              <a:buChar char="•"/>
            </a:pPr>
            <a:endParaRPr lang="en-US" sz="2800" dirty="0" smtClean="0">
              <a:latin typeface="Arial Black" pitchFamily="34" charset="0"/>
              <a:cs typeface="Arial" pitchFamily="34"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 To determine the reasons for the waiting periods in ibid OPDs.</a:t>
            </a:r>
          </a:p>
          <a:p>
            <a:pPr lvl="0" defTabSz="914400">
              <a:buFontTx/>
              <a:buChar char="•"/>
            </a:pPr>
            <a:endParaRPr lang="en-US" sz="2800" dirty="0" smtClean="0">
              <a:latin typeface="Arial Black" pitchFamily="34" charset="0"/>
              <a:ea typeface="Times New Roman" pitchFamily="18" charset="0"/>
              <a:cs typeface="Times New Roman" pitchFamily="18" charset="0"/>
            </a:endParaRPr>
          </a:p>
          <a:p>
            <a:pPr lvl="0" defTabSz="914400">
              <a:buFontTx/>
              <a:buChar char="•"/>
            </a:pPr>
            <a:endParaRPr lang="en-US" sz="2800" dirty="0" smtClean="0">
              <a:latin typeface="Arial Black" pitchFamily="34" charset="0"/>
              <a:cs typeface="Arial" pitchFamily="34" charset="0"/>
            </a:endParaRPr>
          </a:p>
          <a:p>
            <a:pPr lvl="0" defTabSz="914400">
              <a:buFontTx/>
              <a:buChar char="•"/>
            </a:pPr>
            <a:r>
              <a:rPr lang="en-US" sz="2800" dirty="0" smtClean="0">
                <a:latin typeface="Arial Black" pitchFamily="34" charset="0"/>
                <a:ea typeface="Times New Roman" pitchFamily="18" charset="0"/>
                <a:cs typeface="Times New Roman" pitchFamily="18" charset="0"/>
              </a:rPr>
              <a:t> To suggest measures to reduce the waiting periods in the above mentioned OPDs</a:t>
            </a:r>
            <a:endParaRPr lang="en-IN" sz="2800" dirty="0"/>
          </a:p>
        </p:txBody>
      </p:sp>
    </p:spTree>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04800"/>
            <a:ext cx="7764463" cy="1295400"/>
          </a:xfrm>
        </p:spPr>
        <p:txBody>
          <a:bodyPr>
            <a:normAutofit/>
          </a:bodyPr>
          <a:lstStyle/>
          <a:p>
            <a:pPr eaLnBrk="1" fontAlgn="auto" hangingPunct="1">
              <a:spcAft>
                <a:spcPts val="0"/>
              </a:spcAft>
              <a:defRPr/>
            </a:pPr>
            <a:r>
              <a:rPr lang="en-US" altLang="en-US" sz="3200" b="0" u="sng" cap="none" dirty="0" smtClean="0">
                <a:latin typeface="Arial Black" pitchFamily="34" charset="0"/>
              </a:rPr>
              <a:t>Sampling</a:t>
            </a:r>
            <a:endParaRPr lang="en-US" altLang="en-US" sz="3200" b="0" u="sng" cap="none" dirty="0">
              <a:latin typeface="Arial Black" pitchFamily="34" charset="0"/>
            </a:endParaRPr>
          </a:p>
        </p:txBody>
      </p:sp>
      <p:sp>
        <p:nvSpPr>
          <p:cNvPr id="7171" name="Rectangle 3"/>
          <p:cNvSpPr>
            <a:spLocks noGrp="1" noChangeArrowheads="1"/>
          </p:cNvSpPr>
          <p:nvPr>
            <p:ph idx="1"/>
          </p:nvPr>
        </p:nvSpPr>
        <p:spPr>
          <a:xfrm>
            <a:off x="304800" y="1524000"/>
            <a:ext cx="8839200" cy="5334000"/>
          </a:xfrm>
        </p:spPr>
        <p:txBody>
          <a:bodyPr>
            <a:normAutofit lnSpcReduction="10000"/>
          </a:bodyPr>
          <a:lstStyle/>
          <a:p>
            <a:pPr eaLnBrk="1" fontAlgn="auto" hangingPunct="1">
              <a:spcAft>
                <a:spcPts val="0"/>
              </a:spcAft>
              <a:buFont typeface="Arial" panose="020B0604020202020204" pitchFamily="34" charset="0"/>
              <a:buChar char="•"/>
              <a:defRPr/>
            </a:pPr>
            <a:r>
              <a:rPr lang="en-US" altLang="en-US" sz="2800" dirty="0" smtClean="0">
                <a:latin typeface="Arial Black" pitchFamily="34" charset="0"/>
              </a:rPr>
              <a:t>Duration of sample collection :  35 Days  from 12 Feb to 21 Apr 2018</a:t>
            </a:r>
          </a:p>
          <a:p>
            <a:pPr eaLnBrk="1" fontAlgn="auto" hangingPunct="1">
              <a:spcAft>
                <a:spcPts val="0"/>
              </a:spcAft>
              <a:buFont typeface="Arial" panose="020B0604020202020204" pitchFamily="34" charset="0"/>
              <a:buChar char="•"/>
              <a:defRPr/>
            </a:pPr>
            <a:endParaRPr lang="en-US" altLang="en-US" sz="2800" dirty="0">
              <a:latin typeface="Arial Black" pitchFamily="34" charset="0"/>
            </a:endParaRPr>
          </a:p>
          <a:p>
            <a:pPr eaLnBrk="1" fontAlgn="auto" hangingPunct="1">
              <a:spcAft>
                <a:spcPts val="0"/>
              </a:spcAft>
              <a:buFont typeface="Arial" panose="020B0604020202020204" pitchFamily="34" charset="0"/>
              <a:buChar char="•"/>
              <a:defRPr/>
            </a:pPr>
            <a:r>
              <a:rPr lang="en-US" altLang="en-US" sz="2800" dirty="0">
                <a:latin typeface="Arial Black" pitchFamily="34" charset="0"/>
              </a:rPr>
              <a:t>Type </a:t>
            </a:r>
            <a:r>
              <a:rPr lang="en-US" altLang="en-US" sz="2800" dirty="0" smtClean="0">
                <a:latin typeface="Arial Black" pitchFamily="34" charset="0"/>
              </a:rPr>
              <a:t>of  Study : </a:t>
            </a:r>
            <a:r>
              <a:rPr lang="en-US" altLang="en-US" sz="2800" dirty="0">
                <a:latin typeface="Arial Black" pitchFamily="34" charset="0"/>
              </a:rPr>
              <a:t>Observational </a:t>
            </a:r>
            <a:r>
              <a:rPr lang="en-US" altLang="en-US" sz="2800" dirty="0" smtClean="0">
                <a:latin typeface="Arial Black" pitchFamily="34" charset="0"/>
              </a:rPr>
              <a:t>Study</a:t>
            </a:r>
          </a:p>
          <a:p>
            <a:pPr eaLnBrk="1" fontAlgn="auto" hangingPunct="1">
              <a:spcAft>
                <a:spcPts val="0"/>
              </a:spcAft>
              <a:buNone/>
              <a:defRPr/>
            </a:pPr>
            <a:endParaRPr lang="en-US" altLang="en-US" sz="2800" dirty="0">
              <a:latin typeface="Arial Black" pitchFamily="34" charset="0"/>
            </a:endParaRPr>
          </a:p>
          <a:p>
            <a:pPr eaLnBrk="1" fontAlgn="auto" hangingPunct="1">
              <a:spcAft>
                <a:spcPts val="0"/>
              </a:spcAft>
              <a:buFont typeface="Arial" panose="020B0604020202020204" pitchFamily="34" charset="0"/>
              <a:buChar char="•"/>
              <a:defRPr/>
            </a:pPr>
            <a:r>
              <a:rPr lang="en-US" altLang="en-US" sz="2800" dirty="0">
                <a:latin typeface="Arial Black" pitchFamily="34" charset="0"/>
              </a:rPr>
              <a:t>Sample </a:t>
            </a:r>
            <a:r>
              <a:rPr lang="en-US" altLang="en-US" sz="2800" dirty="0" smtClean="0">
                <a:latin typeface="Arial Black" pitchFamily="34" charset="0"/>
              </a:rPr>
              <a:t>size : 480</a:t>
            </a:r>
          </a:p>
          <a:p>
            <a:pPr eaLnBrk="1" fontAlgn="auto" hangingPunct="1">
              <a:spcAft>
                <a:spcPts val="0"/>
              </a:spcAft>
              <a:buNone/>
              <a:defRPr/>
            </a:pPr>
            <a:endParaRPr lang="en-US" altLang="en-US" sz="2800" dirty="0">
              <a:latin typeface="Arial Black" pitchFamily="34" charset="0"/>
            </a:endParaRPr>
          </a:p>
          <a:p>
            <a:pPr eaLnBrk="1" fontAlgn="auto" hangingPunct="1">
              <a:spcAft>
                <a:spcPts val="0"/>
              </a:spcAft>
              <a:buFont typeface="Arial" panose="020B0604020202020204" pitchFamily="34" charset="0"/>
              <a:buChar char="•"/>
              <a:defRPr/>
            </a:pPr>
            <a:r>
              <a:rPr lang="en-US" altLang="en-US" sz="2800" dirty="0">
                <a:latin typeface="Arial Black" pitchFamily="34" charset="0"/>
              </a:rPr>
              <a:t>Sampling </a:t>
            </a:r>
            <a:r>
              <a:rPr lang="en-US" altLang="en-US" sz="2800" dirty="0" smtClean="0">
                <a:latin typeface="Arial Black" pitchFamily="34" charset="0"/>
              </a:rPr>
              <a:t>Technique : </a:t>
            </a:r>
            <a:r>
              <a:rPr lang="en-US" altLang="en-US" sz="2800" dirty="0">
                <a:latin typeface="Arial Black" pitchFamily="34" charset="0"/>
              </a:rPr>
              <a:t>Convenience </a:t>
            </a:r>
            <a:r>
              <a:rPr lang="en-US" altLang="en-US" sz="2800" dirty="0" smtClean="0">
                <a:latin typeface="Arial Black" pitchFamily="34" charset="0"/>
              </a:rPr>
              <a:t>        						Sampling </a:t>
            </a:r>
            <a:endParaRPr lang="en-US" altLang="en-US" sz="2800" dirty="0">
              <a:latin typeface="Arial Black" pitchFamily="34" charset="0"/>
            </a:endParaRPr>
          </a:p>
        </p:txBody>
      </p:sp>
    </p:spTree>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1099</TotalTime>
  <Words>1058</Words>
  <Application>Microsoft Office PowerPoint</Application>
  <PresentationFormat>On-screen Show (4:3)</PresentationFormat>
  <Paragraphs>121</Paragraphs>
  <Slides>27</Slides>
  <Notes>0</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Damask</vt:lpstr>
      <vt:lpstr>Slide</vt:lpstr>
      <vt:lpstr>  INTERNSHIP AND DISSERTATION AT YADAV HOSPITAL       GURugram    </vt:lpstr>
      <vt:lpstr>PREVIEW</vt:lpstr>
      <vt:lpstr>Slide 3</vt:lpstr>
      <vt:lpstr>Slide 4</vt:lpstr>
      <vt:lpstr>OPD Time Slots</vt:lpstr>
      <vt:lpstr>Rationale For The Study</vt:lpstr>
      <vt:lpstr>Slide 7</vt:lpstr>
      <vt:lpstr>Slide 8</vt:lpstr>
      <vt:lpstr>Sampling</vt:lpstr>
      <vt:lpstr>Data Collection</vt:lpstr>
      <vt:lpstr>Slide 11</vt:lpstr>
      <vt:lpstr>Slide 12</vt:lpstr>
      <vt:lpstr>Slide 13</vt:lpstr>
      <vt:lpstr>Results</vt:lpstr>
      <vt:lpstr>Slide 15</vt:lpstr>
      <vt:lpstr>Slide 16</vt:lpstr>
      <vt:lpstr>Slide 17</vt:lpstr>
      <vt:lpstr>Slide 18</vt:lpstr>
      <vt:lpstr>Slide 19</vt:lpstr>
      <vt:lpstr>Slide 20</vt:lpstr>
      <vt:lpstr>Slide 21</vt:lpstr>
      <vt:lpstr>Slide 22</vt:lpstr>
      <vt:lpstr>Discussions</vt:lpstr>
      <vt:lpstr>Slide 24</vt:lpstr>
      <vt:lpstr>Suggestions </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satish yadav</cp:lastModifiedBy>
  <cp:revision>190</cp:revision>
  <cp:lastPrinted>1601-01-01T00:00:00Z</cp:lastPrinted>
  <dcterms:created xsi:type="dcterms:W3CDTF">2009-03-16T11:39:11Z</dcterms:created>
  <dcterms:modified xsi:type="dcterms:W3CDTF">2018-05-16T13:23:36Z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