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9" r:id="rId10"/>
    <p:sldId id="264" r:id="rId11"/>
    <p:sldId id="271" r:id="rId12"/>
    <p:sldId id="272" r:id="rId13"/>
    <p:sldId id="273" r:id="rId14"/>
    <p:sldId id="274" r:id="rId15"/>
    <p:sldId id="275" r:id="rId16"/>
    <p:sldId id="268" r:id="rId17"/>
    <p:sldId id="265" r:id="rId18"/>
    <p:sldId id="276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484" autoAdjust="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ajesh%20Mishra\Desktop\Self_Assessment_Toolkit_4t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Avg.Scoring of each chapters.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'4th Edition'!$L$24</c:f>
              <c:strCache>
                <c:ptCount val="1"/>
                <c:pt idx="0">
                  <c:v>Avg.Scoringof each chapters.</c:v>
                </c:pt>
              </c:strCache>
            </c:strRef>
          </c:tx>
          <c:dLbls>
            <c:showVal val="1"/>
          </c:dLbls>
          <c:cat>
            <c:strRef>
              <c:f>'4th Edition'!$K$25:$K$34</c:f>
              <c:strCache>
                <c:ptCount val="10"/>
                <c:pt idx="0">
                  <c:v>AAC</c:v>
                </c:pt>
                <c:pt idx="1">
                  <c:v>COP</c:v>
                </c:pt>
                <c:pt idx="2">
                  <c:v>MOM</c:v>
                </c:pt>
                <c:pt idx="3">
                  <c:v>PRE</c:v>
                </c:pt>
                <c:pt idx="4">
                  <c:v>HIC</c:v>
                </c:pt>
                <c:pt idx="5">
                  <c:v>CQI</c:v>
                </c:pt>
                <c:pt idx="6">
                  <c:v>ROM</c:v>
                </c:pt>
                <c:pt idx="7">
                  <c:v>FMS</c:v>
                </c:pt>
                <c:pt idx="8">
                  <c:v>HRM</c:v>
                </c:pt>
                <c:pt idx="9">
                  <c:v>IMS</c:v>
                </c:pt>
              </c:strCache>
            </c:strRef>
          </c:cat>
          <c:val>
            <c:numRef>
              <c:f>'4th Edition'!$L$25:$L$34</c:f>
              <c:numCache>
                <c:formatCode>General</c:formatCode>
                <c:ptCount val="10"/>
                <c:pt idx="0">
                  <c:v>8.9</c:v>
                </c:pt>
                <c:pt idx="1">
                  <c:v>8.4</c:v>
                </c:pt>
                <c:pt idx="2">
                  <c:v>8.26</c:v>
                </c:pt>
                <c:pt idx="3">
                  <c:v>7.9</c:v>
                </c:pt>
                <c:pt idx="4">
                  <c:v>8.24</c:v>
                </c:pt>
                <c:pt idx="5">
                  <c:v>7.88</c:v>
                </c:pt>
                <c:pt idx="6">
                  <c:v>9.3000000000000007</c:v>
                </c:pt>
                <c:pt idx="7">
                  <c:v>8.2000000000000011</c:v>
                </c:pt>
                <c:pt idx="8">
                  <c:v>8.94</c:v>
                </c:pt>
                <c:pt idx="9">
                  <c:v>8.75</c:v>
                </c:pt>
              </c:numCache>
            </c:numRef>
          </c:val>
        </c:ser>
        <c:dLbls>
          <c:showVal val="1"/>
        </c:dLbls>
        <c:shape val="box"/>
        <c:axId val="72695168"/>
        <c:axId val="73009408"/>
        <c:axId val="0"/>
      </c:bar3DChart>
      <c:catAx>
        <c:axId val="72695168"/>
        <c:scaling>
          <c:orientation val="minMax"/>
        </c:scaling>
        <c:axPos val="b"/>
        <c:tickLblPos val="nextTo"/>
        <c:crossAx val="73009408"/>
        <c:crosses val="autoZero"/>
        <c:auto val="1"/>
        <c:lblAlgn val="ctr"/>
        <c:lblOffset val="100"/>
      </c:catAx>
      <c:valAx>
        <c:axId val="73009408"/>
        <c:scaling>
          <c:orientation val="minMax"/>
        </c:scaling>
        <c:axPos val="l"/>
        <c:majorGridlines/>
        <c:numFmt formatCode="General" sourceLinked="1"/>
        <c:tickLblPos val="nextTo"/>
        <c:crossAx val="72695168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tx2">
        <a:lumMod val="20000"/>
        <a:lumOff val="80000"/>
      </a:schemeClr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C2595-4E89-47FD-9815-4F304CCD82BE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9932-148A-4229-80F0-195F22A4D36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9932-148A-4229-80F0-195F22A4D369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5E7871-A8A7-4F7A-BFA4-62786FC6AF98}" type="datetimeFigureOut">
              <a:rPr lang="en-US" smtClean="0"/>
              <a:pPr/>
              <a:t>5/22/2018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45DE05-65A2-4252-A79C-A2AAD8CA3D34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cin.org/nabh/index.ph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Dissertation Report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428736"/>
            <a:ext cx="7486680" cy="2857520"/>
          </a:xfrm>
        </p:spPr>
        <p:txBody>
          <a:bodyPr>
            <a:noAutofit/>
          </a:bodyPr>
          <a:lstStyle/>
          <a:p>
            <a:pPr algn="r"/>
            <a:endParaRPr lang="en-US" sz="2800" dirty="0" smtClean="0"/>
          </a:p>
          <a:p>
            <a:pPr algn="r"/>
            <a:endParaRPr lang="en-US" sz="2800" dirty="0"/>
          </a:p>
          <a:p>
            <a:pPr algn="just"/>
            <a:r>
              <a:rPr lang="en-US" sz="3200" b="1" dirty="0" smtClean="0"/>
              <a:t>Gap Analysis As Per NABH (2015),Of Multispecialty Hospital, Faridabad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</a:endParaRPr>
          </a:p>
          <a:p>
            <a:pPr algn="just"/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sz="2800" dirty="0"/>
          </a:p>
          <a:p>
            <a:pPr algn="r"/>
            <a:endParaRPr lang="en-US" sz="2800" dirty="0" smtClean="0"/>
          </a:p>
          <a:p>
            <a:pPr algn="r"/>
            <a:endParaRPr lang="en-US" sz="2800" dirty="0"/>
          </a:p>
          <a:p>
            <a:r>
              <a:rPr lang="en-US" sz="2800" b="1" dirty="0" smtClean="0"/>
              <a:t>                         </a:t>
            </a:r>
            <a:endParaRPr lang="en-IN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86182" y="4857760"/>
            <a:ext cx="4714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Prepared By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Dr.Poonam Mishra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PG/16/035</a:t>
            </a:r>
          </a:p>
          <a:p>
            <a:pPr algn="ctr"/>
            <a:endParaRPr lang="en-I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Cont..</a:t>
            </a:r>
            <a:endParaRPr lang="en-IN" sz="40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928667"/>
          <a:ext cx="8572560" cy="577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5929354"/>
                <a:gridCol w="1643074"/>
              </a:tblGrid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Sr.</a:t>
                      </a:r>
                      <a:r>
                        <a:rPr lang="en-US" sz="1800" baseline="0" dirty="0" smtClean="0"/>
                        <a:t> No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Observation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NABH Stds.</a:t>
                      </a:r>
                      <a:endParaRPr lang="en-IN" sz="1800" dirty="0"/>
                    </a:p>
                  </a:txBody>
                  <a:tcPr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Lead apron is checked and documented but thyroid and ganoids shield is not checked and documented.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AAC11.a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RMOs handover form is not documented in the ward during each shift and during transfer between units/ department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AAC12. b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LAMA consent/ DOR consent is not proper documented.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AAC.13.c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ACLS ambulance is equipped but BLS ambulance is not proper equipped, there is no emergency drugs.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COP3 c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Disaster plan is not tested at least twice in a year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COP 4. e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Inform consent for transfusion of Blood is not proper signed by doctors .and as well as patients.(in dialysis)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COP 7. 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Admission and discharge criteria in ICU. Is documented but staff is not aware about this criteria.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COP 9..c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Cont</a:t>
            </a:r>
            <a:r>
              <a:rPr lang="en-US" sz="4400" b="1" dirty="0" smtClean="0"/>
              <a:t>..</a:t>
            </a:r>
            <a:endParaRPr lang="en-IN" sz="4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785794"/>
          <a:ext cx="8643999" cy="5725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6215106"/>
                <a:gridCol w="1500199"/>
              </a:tblGrid>
              <a:tr h="41484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Sr. No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Observation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NABH Stds.</a:t>
                      </a:r>
                      <a:endParaRPr lang="en-IN" sz="1800" dirty="0"/>
                    </a:p>
                  </a:txBody>
                  <a:tcPr/>
                </a:tc>
              </a:tr>
              <a:tr h="8104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Inform consent of moderate sedation is not signed by Anaesthetics and also risk is not mentioned in the consent form.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COP 13.b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04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17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Surgical safety checklist is not proper filled by surgeons. Site marking is not done in surgical safety checklist.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COP 15.d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04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Nursing staff in the ward is not proper trained for “End of life care policy.”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COP 22.e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3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LASA drugs are identified and stored physically each other in OT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MOM 3. 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4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Medication orders are written in illegible hand writing.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Medication chart is not signed by doctors. In ward and proper drug, dose, route and frequency of administration is not proper mentioned.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While discontinue of drugs there is no signed by doctors.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MOM 4.g,h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13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Prescription Audit is not done in proper way.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MOM 4.k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Cont..</a:t>
            </a:r>
            <a:endParaRPr lang="en-IN" sz="44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857232"/>
          <a:ext cx="8643998" cy="5753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6215106"/>
                <a:gridCol w="1571636"/>
              </a:tblGrid>
              <a:tr h="4286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Sr. No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observation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NABH Stds.</a:t>
                      </a:r>
                      <a:endParaRPr lang="en-IN" sz="1600" dirty="0"/>
                    </a:p>
                  </a:txBody>
                  <a:tcPr/>
                </a:tc>
              </a:tr>
              <a:tr h="723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Medication error is not collected and analyzed in proper way in the ward and ICUs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MOM 8. d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98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Near about expiry drugs inj. Adrenalin is found in Crash Cart Trolley.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MOM 5.d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batch and serial no. of Ortho implant or medical devices are not recorded in Patients Medical record or any master log book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MOM 12 d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Patient’s rights and responsibilities are not displayed prominently in OPD.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 1.b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 patient’s rights identified and displayed do not include right to complain and information on how to voice a complaint.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PRE2. h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Informed consent is not taken by the person Who performs the procedure. (dialysis, Cath. lab.)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 4.f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Hand hygiene facilities are not available for HCW especially 3</a:t>
                      </a:r>
                      <a:r>
                        <a:rPr lang="en-IN" sz="1600" baseline="30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floor and 4</a:t>
                      </a:r>
                      <a:r>
                        <a:rPr lang="en-IN" sz="1600" baseline="30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floor of ward. And Hand Hygiene posters are not available in hand hygiene area- Deluxe ward, Kitchen, In minor OT of Emergency Room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HIC 5. b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Cont…</a:t>
            </a:r>
            <a:endParaRPr lang="en-IN" sz="44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681597"/>
          <a:ext cx="8501121" cy="581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487"/>
                <a:gridCol w="5567999"/>
                <a:gridCol w="1571635"/>
              </a:tblGrid>
              <a:tr h="5430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Sr.No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Observation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NABH Stds.</a:t>
                      </a:r>
                      <a:endParaRPr lang="en-IN" sz="1600" dirty="0"/>
                    </a:p>
                  </a:txBody>
                  <a:tcPr/>
                </a:tc>
              </a:tr>
              <a:tr h="4570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BMW segregation is not done as per BMW rules in OLD OT Complex. 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HIC 8.b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Personnel protective measures are not used by housekeeping staff while handling Bio Medical Waste.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HIC 8. 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3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Audits are  not conducted at regular intervals  for continuous monitoring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HIC 1.h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 patient safety programme there is no evidence of any risk measures like HIRA (Hazard Identification and Risk Analysis)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CQI 2. C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FMS </a:t>
                      </a:r>
                      <a:r>
                        <a:rPr lang="en-IN" sz="16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1.aROM </a:t>
                      </a: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75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organization has not proper incident report system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CQI 8.a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Scope of services are not identified in OPD specially for Oncology, Neuroscience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ROM 4.a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64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Internal sign posting and </a:t>
                      </a:r>
                      <a:r>
                        <a:rPr lang="en-IN" sz="16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signage's </a:t>
                      </a: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are not displayed in bilingual language especially OPD name, Doctors availability time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FMS 2.c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64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There is no documentation for maintenance plan for facilities and furniture. 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FMS2.k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Cont..</a:t>
            </a:r>
            <a:endParaRPr lang="en-IN" sz="44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4" y="1000108"/>
          <a:ext cx="7929617" cy="5620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391"/>
                <a:gridCol w="5391563"/>
                <a:gridCol w="1641663"/>
              </a:tblGrid>
              <a:tr h="5000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Sr.No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Observation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NABH Stds.</a:t>
                      </a:r>
                      <a:endParaRPr lang="en-IN" sz="1800" dirty="0"/>
                    </a:p>
                  </a:txBody>
                  <a:tcPr/>
                </a:tc>
              </a:tr>
              <a:tr h="619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List of Hazardous material MSDS sheet is not in bilingual and few staffs are not trained about MSDS sheet. and HAZMAT 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FMS 7.b,e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Job specification and job description is not well defined by Human Resource Department.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HRM1.c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39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Patient’s rights and responsibilities are not included in induction training.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HRM 2.f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Few staffs are not aware about organization’s wide policies and procedure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HRM 2.h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There is no system to address security and integrity of information when patient’s records are issued to the Clinicians, hospital staff.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IMS 5. c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1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There is no system to address security and integrity of information when patient’s records are issued to the Clinicians, hospital staff.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IMS 5. c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72518" cy="1143008"/>
          </a:xfrm>
        </p:spPr>
        <p:txBody>
          <a:bodyPr>
            <a:noAutofit/>
          </a:bodyPr>
          <a:lstStyle/>
          <a:p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4000" b="1" dirty="0" smtClean="0">
                <a:solidFill>
                  <a:srgbClr val="00B050"/>
                </a:solidFill>
              </a:rPr>
              <a:t>Gap Analysis as Per NABH Standards (2015</a:t>
            </a:r>
            <a:r>
              <a:rPr lang="en-IN" sz="3200" dirty="0" smtClean="0"/>
              <a:t>)</a:t>
            </a:r>
            <a:endParaRPr lang="en-IN" sz="32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42910" y="1500174"/>
          <a:ext cx="7572427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solidFill>
                  <a:srgbClr val="00B050"/>
                </a:solidFill>
              </a:rPr>
              <a:t>Recommendation</a:t>
            </a:r>
            <a:endParaRPr lang="en-IN" sz="4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786478"/>
          </a:xfrm>
        </p:spPr>
        <p:txBody>
          <a:bodyPr>
            <a:noAutofit/>
          </a:bodyPr>
          <a:lstStyle/>
          <a:p>
            <a:pPr lvl="0"/>
            <a:r>
              <a:rPr lang="en-IN" sz="2400" dirty="0" smtClean="0"/>
              <a:t>Training should be given to all Housekeeping Staff and also GDAs. For use of PPE while handling of BMW and also about Hand hygiene practice.</a:t>
            </a:r>
          </a:p>
          <a:p>
            <a:pPr lvl="0"/>
            <a:r>
              <a:rPr lang="en-IN" sz="2400" dirty="0" smtClean="0"/>
              <a:t>Random Audit should be done by Quality team in each and every department.</a:t>
            </a:r>
          </a:p>
          <a:p>
            <a:pPr lvl="0"/>
            <a:r>
              <a:rPr lang="en-IN" sz="2400" dirty="0" smtClean="0"/>
              <a:t>There is a requirement of Clinical Pharmacologist for prescription audit and for capturing the data of medication error.</a:t>
            </a:r>
          </a:p>
          <a:p>
            <a:pPr lvl="0"/>
            <a:r>
              <a:rPr lang="en-IN" sz="2400" dirty="0" smtClean="0"/>
              <a:t>HIC team needs to be more active to prevent Healthcare Associated Infection (HAI) or </a:t>
            </a:r>
            <a:r>
              <a:rPr lang="en-IN" sz="2400" dirty="0" err="1" smtClean="0"/>
              <a:t>Nosocomial</a:t>
            </a:r>
            <a:r>
              <a:rPr lang="en-IN" sz="2400" dirty="0" smtClean="0"/>
              <a:t> Infection</a:t>
            </a:r>
            <a:r>
              <a:rPr lang="en-IN" sz="2400" dirty="0" smtClean="0"/>
              <a:t>.</a:t>
            </a:r>
            <a:r>
              <a:rPr lang="en-IN" sz="2400" dirty="0" smtClean="0"/>
              <a:t> </a:t>
            </a:r>
            <a:endParaRPr lang="en-IN" sz="2400" dirty="0" smtClean="0"/>
          </a:p>
          <a:p>
            <a:pPr lvl="0"/>
            <a:r>
              <a:rPr lang="en-IN" sz="2400" dirty="0" smtClean="0"/>
              <a:t>Training </a:t>
            </a:r>
            <a:r>
              <a:rPr lang="en-IN" sz="2400" dirty="0" smtClean="0"/>
              <a:t>for communication skill is required for all front office staff.</a:t>
            </a:r>
          </a:p>
          <a:p>
            <a:pPr lvl="0"/>
            <a:r>
              <a:rPr lang="en-IN" sz="2400" dirty="0" smtClean="0"/>
              <a:t>Annual manpower planning should be done by Human Resource Department.</a:t>
            </a:r>
          </a:p>
          <a:p>
            <a:pPr lvl="0"/>
            <a:r>
              <a:rPr lang="en-IN" sz="2400" dirty="0" smtClean="0"/>
              <a:t>Signage must be displayed in bilingual language.</a:t>
            </a:r>
          </a:p>
          <a:p>
            <a:pPr lvl="0"/>
            <a:endParaRPr lang="en-IN" sz="2400" dirty="0" smtClean="0"/>
          </a:p>
          <a:p>
            <a:pPr lvl="0">
              <a:buNone/>
            </a:pPr>
            <a:endParaRPr lang="en-IN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086724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</a:rPr>
              <a:t>CONCLUSION</a:t>
            </a:r>
            <a:endParaRPr lang="en-IN" sz="4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 algn="just">
              <a:buNone/>
            </a:pPr>
            <a:r>
              <a:rPr lang="en-IN" sz="2800" dirty="0" smtClean="0"/>
              <a:t>The investigation demonstrates that there are a </a:t>
            </a:r>
            <a:r>
              <a:rPr lang="en-IN" sz="2800" dirty="0" smtClean="0"/>
              <a:t>few</a:t>
            </a:r>
          </a:p>
          <a:p>
            <a:pPr algn="just">
              <a:buNone/>
            </a:pPr>
            <a:r>
              <a:rPr lang="en-IN" sz="2800" dirty="0" smtClean="0"/>
              <a:t>holes </a:t>
            </a:r>
            <a:r>
              <a:rPr lang="en-IN" sz="2800" dirty="0" smtClean="0"/>
              <a:t>in the healing facility according to </a:t>
            </a:r>
            <a:r>
              <a:rPr lang="en-IN" sz="2800" dirty="0" smtClean="0"/>
              <a:t>NABH</a:t>
            </a:r>
          </a:p>
          <a:p>
            <a:pPr algn="just">
              <a:buNone/>
            </a:pPr>
            <a:r>
              <a:rPr lang="en-IN" sz="2800" dirty="0" smtClean="0"/>
              <a:t>standards.</a:t>
            </a:r>
          </a:p>
          <a:p>
            <a:pPr algn="just">
              <a:buNone/>
            </a:pPr>
            <a:r>
              <a:rPr lang="en-IN" sz="2800" dirty="0" smtClean="0"/>
              <a:t> </a:t>
            </a:r>
            <a:r>
              <a:rPr lang="en-IN" sz="2800" dirty="0" smtClean="0"/>
              <a:t>The healing facility had Score 8.47 and </a:t>
            </a:r>
            <a:r>
              <a:rPr lang="en-IN" sz="2800" dirty="0" smtClean="0"/>
              <a:t>was fit for accreditation. </a:t>
            </a:r>
          </a:p>
          <a:p>
            <a:pPr algn="just">
              <a:buNone/>
            </a:pPr>
            <a:r>
              <a:rPr lang="en-IN" sz="2800" dirty="0" smtClean="0"/>
              <a:t>Scarcely </a:t>
            </a:r>
            <a:r>
              <a:rPr lang="en-IN" sz="2800" dirty="0" smtClean="0"/>
              <a:t>any </a:t>
            </a:r>
            <a:r>
              <a:rPr lang="en-IN" sz="2800" dirty="0" smtClean="0"/>
              <a:t>gaps were distinguished if satisfied</a:t>
            </a:r>
            <a:r>
              <a:rPr lang="en-IN" sz="2800" dirty="0" smtClean="0"/>
              <a:t>, </a:t>
            </a:r>
            <a:r>
              <a:rPr lang="en-IN" sz="2800" dirty="0" smtClean="0"/>
              <a:t>will help </a:t>
            </a:r>
            <a:r>
              <a:rPr lang="en-IN" sz="2800" dirty="0" smtClean="0"/>
              <a:t>in enhancing proficiency of </a:t>
            </a:r>
            <a:r>
              <a:rPr lang="en-IN" sz="2800" dirty="0" smtClean="0"/>
              <a:t>the Hospital </a:t>
            </a:r>
            <a:r>
              <a:rPr lang="en-IN" sz="2800" dirty="0" smtClean="0"/>
              <a:t>and furthermore help </a:t>
            </a:r>
            <a:r>
              <a:rPr lang="en-IN" sz="2800" dirty="0" smtClean="0"/>
              <a:t>to expand persistent </a:t>
            </a:r>
            <a:r>
              <a:rPr lang="en-IN" sz="2800" dirty="0" smtClean="0"/>
              <a:t>fulfilment level.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B050"/>
                </a:solidFill>
              </a:rPr>
              <a:t>References</a:t>
            </a:r>
            <a:endParaRPr lang="en-IN" sz="4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IN" dirty="0" smtClean="0"/>
              <a:t>Quality Assurance in Patient care, Management System of Hospital System, Module 3, Distance learning in Health and Family welfare Management .New Delhi National Institute of Health and Family Welfare.2005:45-7</a:t>
            </a:r>
          </a:p>
          <a:p>
            <a:pPr lvl="0"/>
            <a:r>
              <a:rPr lang="en-IN" dirty="0" smtClean="0"/>
              <a:t>National Accreditation Board for Hospital and Health Care Providers. (Last Accessed on 2010 jul22) available from </a:t>
            </a:r>
            <a:r>
              <a:rPr lang="en-IN" u="sng" dirty="0" smtClean="0">
                <a:solidFill>
                  <a:srgbClr val="FF0000"/>
                </a:solidFill>
                <a:hlinkClick r:id="rId2"/>
              </a:rPr>
              <a:t>http://www.qcin.org/nabh/index.php</a:t>
            </a:r>
            <a:r>
              <a:rPr lang="en-IN" dirty="0" smtClean="0"/>
              <a:t>.</a:t>
            </a:r>
          </a:p>
          <a:p>
            <a:pPr lvl="0"/>
            <a:r>
              <a:rPr lang="en-IN" dirty="0" err="1" smtClean="0"/>
              <a:t>Dastur</a:t>
            </a:r>
            <a:r>
              <a:rPr lang="en-IN" dirty="0" smtClean="0"/>
              <a:t> </a:t>
            </a:r>
            <a:r>
              <a:rPr lang="en-IN" dirty="0" err="1" smtClean="0"/>
              <a:t>FD.Hospital</a:t>
            </a:r>
            <a:r>
              <a:rPr lang="en-IN" dirty="0" smtClean="0"/>
              <a:t> Accreditation a certificate of proficiency for healthcare institution J </a:t>
            </a:r>
            <a:r>
              <a:rPr lang="en-IN" dirty="0" err="1" smtClean="0"/>
              <a:t>Asoc</a:t>
            </a:r>
            <a:r>
              <a:rPr lang="en-IN" dirty="0" smtClean="0"/>
              <a:t> physician India 2012 April 60:12-3 (Pub med)</a:t>
            </a:r>
          </a:p>
          <a:p>
            <a:pPr lvl="0"/>
            <a:r>
              <a:rPr lang="en-IN" dirty="0" smtClean="0"/>
              <a:t>Wendy </a:t>
            </a:r>
            <a:r>
              <a:rPr lang="en-IN" dirty="0" err="1" smtClean="0"/>
              <a:t>Nicklin</a:t>
            </a:r>
            <a:r>
              <a:rPr lang="en-IN" dirty="0" smtClean="0"/>
              <a:t> : The value and Impact of health care accreditation a literature Lain. Quality in hospital Quality India (a QCI publication) 2011:3:32-33</a:t>
            </a:r>
          </a:p>
          <a:p>
            <a:pPr lvl="0"/>
            <a:r>
              <a:rPr lang="en-IN" dirty="0" err="1" smtClean="0"/>
              <a:t>Alkhenizen</a:t>
            </a:r>
            <a:r>
              <a:rPr lang="en-IN" dirty="0" smtClean="0"/>
              <a:t> A. Impact of accreditation on the quality of healthcare services a systematic review of literature. </a:t>
            </a:r>
            <a:r>
              <a:rPr lang="en-IN" dirty="0" err="1" smtClean="0"/>
              <a:t>Anu</a:t>
            </a:r>
            <a:r>
              <a:rPr lang="en-IN" dirty="0" smtClean="0"/>
              <a:t> Saudi: Med .2011.aug.31(4):407-16( </a:t>
            </a:r>
            <a:r>
              <a:rPr lang="en-IN" dirty="0" err="1" smtClean="0"/>
              <a:t>Pubmed</a:t>
            </a:r>
            <a:r>
              <a:rPr lang="en-IN" dirty="0" smtClean="0"/>
              <a:t>)</a:t>
            </a:r>
          </a:p>
          <a:p>
            <a:pPr lvl="0"/>
            <a:r>
              <a:rPr lang="en-IN" dirty="0" smtClean="0"/>
              <a:t>Greenfield </a:t>
            </a:r>
            <a:r>
              <a:rPr lang="en-IN" dirty="0" err="1" smtClean="0"/>
              <a:t>D,Braithwait</a:t>
            </a:r>
            <a:r>
              <a:rPr lang="en-IN" dirty="0" smtClean="0"/>
              <a:t> J (2008) Health sector accreditation research: a systemic review </a:t>
            </a:r>
            <a:r>
              <a:rPr lang="en-IN" dirty="0" err="1" smtClean="0"/>
              <a:t>int</a:t>
            </a:r>
            <a:r>
              <a:rPr lang="en-IN" dirty="0" smtClean="0"/>
              <a:t> J </a:t>
            </a:r>
            <a:r>
              <a:rPr lang="en-IN" dirty="0" err="1" smtClean="0"/>
              <a:t>Qual</a:t>
            </a:r>
            <a:r>
              <a:rPr lang="en-IN" dirty="0" smtClean="0"/>
              <a:t> Health Care .20 (3) :172-83.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000100" y="1571612"/>
            <a:ext cx="7072362" cy="292895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</a:t>
            </a: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endParaRPr lang="en-IN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92D050"/>
                </a:solidFill>
              </a:rPr>
              <a:t>Hospital Profile</a:t>
            </a:r>
            <a:endParaRPr lang="en-IN" sz="4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400 bedded hospital with all  specialties except Liver Transplant, Heart Transplant and Stem cell Transplant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Vision</a:t>
            </a:r>
          </a:p>
          <a:p>
            <a:pPr algn="ctr">
              <a:buNone/>
            </a:pPr>
            <a:r>
              <a:rPr lang="en-US" dirty="0" smtClean="0"/>
              <a:t>“All health care services under one roof”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   Mission</a:t>
            </a:r>
          </a:p>
          <a:p>
            <a:pPr>
              <a:buNone/>
            </a:pPr>
            <a:r>
              <a:rPr lang="en-US" dirty="0" smtClean="0"/>
              <a:t>    “World class healthcare at affordable coast”</a:t>
            </a:r>
            <a:endParaRPr lang="en-IN" dirty="0"/>
          </a:p>
        </p:txBody>
      </p:sp>
      <p:pic>
        <p:nvPicPr>
          <p:cNvPr id="4" name="Picture 3" descr="Image result for Logo Of Metro Hospital sec 16 fb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214422"/>
            <a:ext cx="435771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Introduction</a:t>
            </a:r>
            <a:endParaRPr lang="en-IN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NABH(</a:t>
            </a:r>
            <a:r>
              <a:rPr lang="en-US" dirty="0" smtClean="0"/>
              <a:t> National Accreditation Board for Hospital and Healthcare Provider)</a:t>
            </a:r>
          </a:p>
          <a:p>
            <a:r>
              <a:rPr lang="en-US" dirty="0" smtClean="0"/>
              <a:t>Constituent board of QCI(Quality Council Of India)</a:t>
            </a:r>
          </a:p>
          <a:p>
            <a:r>
              <a:rPr lang="en-US" dirty="0" smtClean="0"/>
              <a:t>Established in India, 2006</a:t>
            </a:r>
          </a:p>
          <a:p>
            <a:r>
              <a:rPr lang="en-US" dirty="0" smtClean="0"/>
              <a:t>Member of </a:t>
            </a:r>
            <a:r>
              <a:rPr lang="en-US" dirty="0" err="1" smtClean="0"/>
              <a:t>ISQua</a:t>
            </a:r>
            <a:r>
              <a:rPr lang="en-US" dirty="0" smtClean="0"/>
              <a:t> (International Society for Quality in Healthcare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Benefits of NABH Accreditation</a:t>
            </a:r>
            <a:r>
              <a:rPr lang="en-US" dirty="0" smtClean="0"/>
              <a:t>- Provide </a:t>
            </a:r>
            <a:r>
              <a:rPr lang="en-US" dirty="0" smtClean="0">
                <a:solidFill>
                  <a:srgbClr val="0070C0"/>
                </a:solidFill>
              </a:rPr>
              <a:t>high quality of care </a:t>
            </a:r>
            <a:r>
              <a:rPr lang="en-US" dirty="0" smtClean="0"/>
              <a:t>and patient </a:t>
            </a:r>
            <a:r>
              <a:rPr lang="en-US" dirty="0" smtClean="0">
                <a:solidFill>
                  <a:srgbClr val="0070C0"/>
                </a:solidFill>
              </a:rPr>
              <a:t>safety, Increase patient satisfaction, Set Benchmark </a:t>
            </a:r>
            <a:r>
              <a:rPr lang="en-US" dirty="0" smtClean="0"/>
              <a:t>in the market.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Cont…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en-US" sz="2800" dirty="0" smtClean="0"/>
              <a:t>NABH has 10 chapters,105 standards, and 683 objective elements. </a:t>
            </a:r>
          </a:p>
          <a:p>
            <a:r>
              <a:rPr lang="en-US" sz="2800" dirty="0" smtClean="0"/>
              <a:t>Outline of NABH Standards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4415" y="2428866"/>
          <a:ext cx="6143667" cy="3508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877"/>
                <a:gridCol w="4206475"/>
                <a:gridCol w="1162315"/>
              </a:tblGrid>
              <a:tr h="6997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Sr. 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Patient  Centered  Standard  Chapters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Stds.</a:t>
                      </a:r>
                      <a:endParaRPr lang="en-IN" sz="2000" dirty="0"/>
                    </a:p>
                  </a:txBody>
                  <a:tcPr/>
                </a:tc>
              </a:tr>
              <a:tr h="78376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Access  Assessment and</a:t>
                      </a:r>
                      <a:r>
                        <a:rPr lang="en-US" sz="2000" baseline="0" dirty="0" smtClean="0"/>
                        <a:t> Continuity of Care(AAC)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</a:t>
                      </a:r>
                      <a:endParaRPr lang="en-IN" sz="2000" dirty="0"/>
                    </a:p>
                  </a:txBody>
                  <a:tcPr/>
                </a:tc>
              </a:tr>
              <a:tr h="5058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Care Of Patient (COP)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</a:t>
                      </a:r>
                      <a:endParaRPr lang="en-IN" sz="2000" dirty="0"/>
                    </a:p>
                  </a:txBody>
                  <a:tcPr/>
                </a:tc>
              </a:tr>
              <a:tr h="5058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Management of Medication (MOM)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</a:t>
                      </a:r>
                      <a:endParaRPr lang="en-IN" sz="2000" dirty="0"/>
                    </a:p>
                  </a:txBody>
                  <a:tcPr/>
                </a:tc>
              </a:tr>
              <a:tr h="5058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Patients Right and Education (PRE)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07</a:t>
                      </a:r>
                      <a:endParaRPr lang="en-IN" sz="2000" dirty="0"/>
                    </a:p>
                  </a:txBody>
                  <a:tcPr/>
                </a:tc>
              </a:tr>
              <a:tr h="5058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Hospital Infection Control (HIC)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09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Cont….</a:t>
            </a:r>
            <a:endParaRPr lang="en-IN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5" y="1785926"/>
          <a:ext cx="621510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515"/>
                <a:gridCol w="4337678"/>
                <a:gridCol w="927913"/>
              </a:tblGrid>
              <a:tr h="619129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Sr.no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Organization  Centered  Standards Chapters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Stds.</a:t>
                      </a:r>
                      <a:endParaRPr lang="en-IN" sz="2000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Continuous Quality Improvement (CQI)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08</a:t>
                      </a:r>
                      <a:endParaRPr lang="en-IN" sz="2000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Responsibility</a:t>
                      </a:r>
                      <a:r>
                        <a:rPr lang="en-US" sz="2000" baseline="0" dirty="0" smtClean="0"/>
                        <a:t> Of Management (ROM)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06</a:t>
                      </a:r>
                      <a:endParaRPr lang="en-IN" sz="2000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Facility Management And Safety</a:t>
                      </a:r>
                      <a:r>
                        <a:rPr lang="en-US" sz="2000" baseline="0" dirty="0" smtClean="0"/>
                        <a:t> (FMS)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06</a:t>
                      </a:r>
                      <a:endParaRPr lang="en-IN" sz="2000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Human Resource Management(HRM)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IN" sz="2000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Information Management System (IMS)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07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B050"/>
                </a:solidFill>
              </a:rPr>
              <a:t>Aim and Objective</a:t>
            </a:r>
            <a:endParaRPr lang="en-IN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Aim:- </a:t>
            </a:r>
          </a:p>
          <a:p>
            <a:pPr lvl="0"/>
            <a:r>
              <a:rPr lang="en-US" dirty="0" smtClean="0"/>
              <a:t> </a:t>
            </a:r>
            <a:r>
              <a:rPr lang="en-IN" dirty="0" smtClean="0"/>
              <a:t>To improve quality of healthcare services in the hospital.</a:t>
            </a:r>
          </a:p>
          <a:p>
            <a:pPr lvl="0"/>
            <a:r>
              <a:rPr lang="en-IN" dirty="0" smtClean="0"/>
              <a:t>To increase patient satisfaction level in the hospital. </a:t>
            </a:r>
          </a:p>
          <a:p>
            <a:r>
              <a:rPr lang="en-IN" dirty="0" smtClean="0"/>
              <a:t>To achieve international Patient Safety goals in the hospital</a:t>
            </a:r>
            <a:r>
              <a:rPr lang="en-US" dirty="0" smtClean="0"/>
              <a:t>   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Objective:-</a:t>
            </a:r>
          </a:p>
          <a:p>
            <a:pPr lvl="0"/>
            <a:r>
              <a:rPr lang="en-IN" dirty="0" smtClean="0"/>
              <a:t>To evaluate the current service delivery of a Multispecialty Hospital.</a:t>
            </a:r>
          </a:p>
          <a:p>
            <a:pPr lvl="0"/>
            <a:r>
              <a:rPr lang="en-IN" dirty="0" smtClean="0"/>
              <a:t>To distinguish gaps in tertiary care healing facility. </a:t>
            </a:r>
            <a:endParaRPr lang="en-IN" dirty="0" smtClean="0"/>
          </a:p>
          <a:p>
            <a:pPr lvl="0"/>
            <a:r>
              <a:rPr lang="en-IN" dirty="0" smtClean="0"/>
              <a:t>To </a:t>
            </a:r>
            <a:r>
              <a:rPr lang="en-IN" dirty="0" smtClean="0"/>
              <a:t>prescribe Corrective and preventive activities for crossing over the gaps in department in view of redid prerequisites for the clinic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Methodology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IN" sz="9600" b="1" u="sng" dirty="0" smtClean="0">
                <a:solidFill>
                  <a:srgbClr val="FF0000"/>
                </a:solidFill>
              </a:rPr>
              <a:t>Study </a:t>
            </a:r>
            <a:r>
              <a:rPr lang="en-IN" sz="9600" b="1" u="sng" dirty="0" smtClean="0">
                <a:solidFill>
                  <a:srgbClr val="FF0000"/>
                </a:solidFill>
              </a:rPr>
              <a:t>Design</a:t>
            </a:r>
            <a:r>
              <a:rPr lang="en-IN" sz="9600" dirty="0" smtClean="0">
                <a:solidFill>
                  <a:srgbClr val="FF0000"/>
                </a:solidFill>
              </a:rPr>
              <a:t>: </a:t>
            </a:r>
            <a:r>
              <a:rPr lang="en-IN" sz="9600" dirty="0" smtClean="0">
                <a:solidFill>
                  <a:srgbClr val="FF0000"/>
                </a:solidFill>
              </a:rPr>
              <a:t>   </a:t>
            </a:r>
            <a:r>
              <a:rPr lang="en-IN" sz="9600" dirty="0" smtClean="0"/>
              <a:t>Descriptive </a:t>
            </a:r>
            <a:r>
              <a:rPr lang="en-IN" sz="9600" dirty="0" smtClean="0"/>
              <a:t>study </a:t>
            </a:r>
          </a:p>
          <a:p>
            <a:pPr algn="just">
              <a:lnSpc>
                <a:spcPct val="170000"/>
              </a:lnSpc>
              <a:buNone/>
            </a:pPr>
            <a:r>
              <a:rPr lang="en-IN" sz="9600" b="1" u="sng" dirty="0" smtClean="0">
                <a:solidFill>
                  <a:srgbClr val="FF0000"/>
                </a:solidFill>
              </a:rPr>
              <a:t>Study </a:t>
            </a:r>
            <a:r>
              <a:rPr lang="en-IN" sz="9600" b="1" u="sng" dirty="0" smtClean="0">
                <a:solidFill>
                  <a:srgbClr val="FF0000"/>
                </a:solidFill>
              </a:rPr>
              <a:t>Area: </a:t>
            </a:r>
            <a:r>
              <a:rPr lang="en-IN" sz="9600" dirty="0" smtClean="0"/>
              <a:t>Metro </a:t>
            </a:r>
            <a:r>
              <a:rPr lang="en-IN" sz="9600" dirty="0" smtClean="0"/>
              <a:t>Heart Institute with Multispecialty </a:t>
            </a:r>
            <a:r>
              <a:rPr lang="en-IN" sz="9600" dirty="0" smtClean="0"/>
              <a:t>   Hospital</a:t>
            </a:r>
          </a:p>
          <a:p>
            <a:pPr>
              <a:lnSpc>
                <a:spcPct val="170000"/>
              </a:lnSpc>
              <a:buNone/>
            </a:pPr>
            <a:r>
              <a:rPr lang="en-IN" sz="9600" b="1" u="sng" dirty="0" smtClean="0">
                <a:solidFill>
                  <a:srgbClr val="FF0000"/>
                </a:solidFill>
              </a:rPr>
              <a:t>Study </a:t>
            </a:r>
            <a:r>
              <a:rPr lang="en-IN" sz="9600" b="1" u="sng" dirty="0" smtClean="0">
                <a:solidFill>
                  <a:srgbClr val="FF0000"/>
                </a:solidFill>
              </a:rPr>
              <a:t>Location:</a:t>
            </a:r>
            <a:r>
              <a:rPr lang="en-IN" sz="9600" dirty="0" smtClean="0">
                <a:solidFill>
                  <a:srgbClr val="FF0000"/>
                </a:solidFill>
              </a:rPr>
              <a:t> </a:t>
            </a:r>
            <a:r>
              <a:rPr lang="en-IN" sz="9600" dirty="0" smtClean="0"/>
              <a:t>All Clinical and Non-Clinical Departments.</a:t>
            </a:r>
          </a:p>
          <a:p>
            <a:pPr>
              <a:lnSpc>
                <a:spcPct val="170000"/>
              </a:lnSpc>
              <a:buNone/>
            </a:pPr>
            <a:r>
              <a:rPr lang="en-IN" sz="9600" b="1" u="sng" dirty="0" smtClean="0">
                <a:solidFill>
                  <a:srgbClr val="FF0000"/>
                </a:solidFill>
              </a:rPr>
              <a:t>Study Period:</a:t>
            </a:r>
            <a:r>
              <a:rPr lang="en-IN" sz="9600" dirty="0" smtClean="0">
                <a:solidFill>
                  <a:srgbClr val="FF0000"/>
                </a:solidFill>
              </a:rPr>
              <a:t>  </a:t>
            </a:r>
            <a:r>
              <a:rPr lang="en-IN" sz="9600" dirty="0" smtClean="0"/>
              <a:t>1</a:t>
            </a:r>
            <a:r>
              <a:rPr lang="en-IN" sz="9600" baseline="30000" dirty="0" smtClean="0"/>
              <a:t>st</a:t>
            </a:r>
            <a:r>
              <a:rPr lang="en-IN" sz="9600" dirty="0" smtClean="0"/>
              <a:t> </a:t>
            </a:r>
            <a:r>
              <a:rPr lang="en-IN" sz="9600" dirty="0" smtClean="0"/>
              <a:t>March 2018 to 30</a:t>
            </a:r>
            <a:r>
              <a:rPr lang="en-IN" sz="9600" baseline="30000" dirty="0" smtClean="0"/>
              <a:t>th</a:t>
            </a:r>
            <a:r>
              <a:rPr lang="en-IN" sz="9600" dirty="0" smtClean="0"/>
              <a:t> April </a:t>
            </a:r>
            <a:r>
              <a:rPr lang="en-IN" sz="9600" dirty="0" smtClean="0"/>
              <a:t>2018</a:t>
            </a:r>
          </a:p>
          <a:p>
            <a:pPr>
              <a:lnSpc>
                <a:spcPct val="170000"/>
              </a:lnSpc>
              <a:buNone/>
            </a:pPr>
            <a:r>
              <a:rPr lang="en-IN" sz="9600" dirty="0" smtClean="0"/>
              <a:t> </a:t>
            </a:r>
            <a:r>
              <a:rPr lang="en-IN" sz="9600" b="1" u="sng" dirty="0" smtClean="0">
                <a:solidFill>
                  <a:srgbClr val="FF0000"/>
                </a:solidFill>
              </a:rPr>
              <a:t>Study </a:t>
            </a:r>
            <a:r>
              <a:rPr lang="en-IN" sz="9600" b="1" u="sng" dirty="0" smtClean="0">
                <a:solidFill>
                  <a:srgbClr val="FF0000"/>
                </a:solidFill>
              </a:rPr>
              <a:t>Tool:</a:t>
            </a:r>
            <a:r>
              <a:rPr lang="en-IN" sz="9600" dirty="0" smtClean="0">
                <a:solidFill>
                  <a:srgbClr val="FF0000"/>
                </a:solidFill>
              </a:rPr>
              <a:t>  </a:t>
            </a:r>
            <a:r>
              <a:rPr lang="en-IN" sz="9600" dirty="0" smtClean="0"/>
              <a:t>Checklist of NABH Self Assessment Tool </a:t>
            </a:r>
            <a:r>
              <a:rPr lang="en-IN" sz="9600" dirty="0" smtClean="0"/>
              <a:t>Kit.</a:t>
            </a:r>
          </a:p>
          <a:p>
            <a:pPr>
              <a:lnSpc>
                <a:spcPct val="170000"/>
              </a:lnSpc>
              <a:buNone/>
            </a:pPr>
            <a:r>
              <a:rPr lang="en-IN" sz="7200" b="1" dirty="0" smtClean="0"/>
              <a:t>Scoring </a:t>
            </a:r>
            <a:r>
              <a:rPr lang="en-IN" sz="7200" b="1" dirty="0" smtClean="0"/>
              <a:t>Criteria </a:t>
            </a:r>
            <a:r>
              <a:rPr lang="en-IN" sz="7200" b="1" dirty="0" smtClean="0"/>
              <a:t>would </a:t>
            </a:r>
            <a:r>
              <a:rPr lang="en-IN" sz="7200" b="1" dirty="0" smtClean="0"/>
              <a:t>be </a:t>
            </a:r>
            <a:r>
              <a:rPr lang="en-IN" sz="7200" b="1" dirty="0" smtClean="0"/>
              <a:t>applicable-</a:t>
            </a:r>
          </a:p>
          <a:p>
            <a:pPr>
              <a:lnSpc>
                <a:spcPct val="170000"/>
              </a:lnSpc>
              <a:buNone/>
            </a:pPr>
            <a:r>
              <a:rPr lang="en-IN" sz="7200" b="1" dirty="0" smtClean="0"/>
              <a:t> </a:t>
            </a:r>
            <a:r>
              <a:rPr lang="en-IN" sz="7200" dirty="0" smtClean="0"/>
              <a:t>Partial Compliance required- </a:t>
            </a:r>
            <a:r>
              <a:rPr lang="en-IN" sz="7200" dirty="0" smtClean="0"/>
              <a:t>5</a:t>
            </a:r>
          </a:p>
          <a:p>
            <a:pPr>
              <a:lnSpc>
                <a:spcPct val="170000"/>
              </a:lnSpc>
              <a:buNone/>
            </a:pPr>
            <a:r>
              <a:rPr lang="en-IN" sz="7200" dirty="0" smtClean="0"/>
              <a:t>Full </a:t>
            </a:r>
            <a:r>
              <a:rPr lang="en-IN" sz="7200" dirty="0" smtClean="0"/>
              <a:t>compliance </a:t>
            </a:r>
            <a:r>
              <a:rPr lang="en-IN" sz="7200" dirty="0" smtClean="0"/>
              <a:t>required-10</a:t>
            </a:r>
          </a:p>
          <a:p>
            <a:pPr>
              <a:lnSpc>
                <a:spcPct val="170000"/>
              </a:lnSpc>
              <a:buNone/>
            </a:pPr>
            <a:r>
              <a:rPr lang="en-IN" sz="7200" dirty="0" smtClean="0"/>
              <a:t>Non </a:t>
            </a:r>
            <a:r>
              <a:rPr lang="en-IN" sz="7200" dirty="0" smtClean="0"/>
              <a:t>compliance required- </a:t>
            </a:r>
            <a:r>
              <a:rPr lang="en-IN" sz="7200" dirty="0" smtClean="0"/>
              <a:t>0</a:t>
            </a:r>
          </a:p>
          <a:p>
            <a:pPr>
              <a:lnSpc>
                <a:spcPct val="170000"/>
              </a:lnSpc>
              <a:buNone/>
            </a:pPr>
            <a:r>
              <a:rPr lang="en-IN" sz="7200" dirty="0" smtClean="0"/>
              <a:t>Not </a:t>
            </a:r>
            <a:r>
              <a:rPr lang="en-IN" sz="7200" dirty="0" smtClean="0"/>
              <a:t>Applicable=NA</a:t>
            </a:r>
            <a:r>
              <a:rPr lang="en-IN" sz="7200" b="1" dirty="0" smtClean="0"/>
              <a:t> </a:t>
            </a:r>
            <a:endParaRPr lang="en-IN" sz="7200" dirty="0" smtClean="0"/>
          </a:p>
          <a:p>
            <a:pPr>
              <a:buNone/>
            </a:pPr>
            <a:endParaRPr lang="en-IN" sz="7200" dirty="0" smtClean="0"/>
          </a:p>
          <a:p>
            <a:r>
              <a:rPr lang="en-US" sz="7200" dirty="0" smtClean="0"/>
              <a:t>     </a:t>
            </a:r>
            <a:endParaRPr lang="en-IN" sz="7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Cont:-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 algn="just">
              <a:buNone/>
            </a:pPr>
            <a:r>
              <a:rPr lang="en-IN" sz="2800" b="1" u="sng" dirty="0" smtClean="0">
                <a:solidFill>
                  <a:srgbClr val="FF0000"/>
                </a:solidFill>
              </a:rPr>
              <a:t>Data collection Technique</a:t>
            </a:r>
            <a:r>
              <a:rPr lang="en-IN" sz="2800" b="1" dirty="0" smtClean="0">
                <a:solidFill>
                  <a:srgbClr val="FF0000"/>
                </a:solidFill>
              </a:rPr>
              <a:t>:</a:t>
            </a:r>
          </a:p>
          <a:p>
            <a:pPr lvl="0" algn="just"/>
            <a:r>
              <a:rPr lang="en-IN" sz="2800" dirty="0" smtClean="0">
                <a:solidFill>
                  <a:srgbClr val="002060"/>
                </a:solidFill>
              </a:rPr>
              <a:t>Primary data-  </a:t>
            </a:r>
          </a:p>
          <a:p>
            <a:pPr lvl="0" algn="just">
              <a:buNone/>
            </a:pPr>
            <a:r>
              <a:rPr lang="en-IN" sz="2800" dirty="0" smtClean="0"/>
              <a:t>                         1.  Direct Observation</a:t>
            </a:r>
          </a:p>
          <a:p>
            <a:pPr lvl="0" algn="just">
              <a:buNone/>
            </a:pPr>
            <a:r>
              <a:rPr lang="en-IN" sz="2800" dirty="0" smtClean="0"/>
              <a:t>                          2. Discussion with the hospital Staff</a:t>
            </a:r>
          </a:p>
          <a:p>
            <a:pPr lvl="0" algn="just"/>
            <a:r>
              <a:rPr lang="en-IN" sz="2800" dirty="0" smtClean="0">
                <a:solidFill>
                  <a:srgbClr val="002060"/>
                </a:solidFill>
              </a:rPr>
              <a:t>Secondary data-</a:t>
            </a:r>
          </a:p>
          <a:p>
            <a:pPr algn="just">
              <a:buNone/>
            </a:pPr>
            <a:r>
              <a:rPr lang="en-IN" sz="2800" dirty="0" smtClean="0">
                <a:solidFill>
                  <a:srgbClr val="002060"/>
                </a:solidFill>
              </a:rPr>
              <a:t>                           </a:t>
            </a:r>
            <a:r>
              <a:rPr lang="en-IN" sz="2800" dirty="0" smtClean="0"/>
              <a:t>1. Hospital Manuals, Policies</a:t>
            </a:r>
          </a:p>
          <a:p>
            <a:pPr algn="just">
              <a:buNone/>
            </a:pPr>
            <a:r>
              <a:rPr lang="en-IN" sz="2800" dirty="0" smtClean="0"/>
              <a:t>                          2. </a:t>
            </a:r>
            <a:r>
              <a:rPr lang="en-IN" sz="2800" dirty="0" smtClean="0"/>
              <a:t>Records-registers </a:t>
            </a:r>
            <a:r>
              <a:rPr lang="en-IN" sz="2800" dirty="0" smtClean="0"/>
              <a:t>of respective </a:t>
            </a:r>
            <a:r>
              <a:rPr lang="en-IN" sz="2800" dirty="0" smtClean="0"/>
              <a:t>                  departments. </a:t>
            </a:r>
            <a:endParaRPr lang="en-IN" sz="28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Finding Gaps</a:t>
            </a:r>
            <a:endParaRPr lang="en-IN" sz="4000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20" y="642917"/>
          <a:ext cx="8658228" cy="5606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653"/>
                <a:gridCol w="6388494"/>
                <a:gridCol w="1473081"/>
              </a:tblGrid>
              <a:tr h="383693">
                <a:tc>
                  <a:txBody>
                    <a:bodyPr/>
                    <a:lstStyle/>
                    <a:p>
                      <a:r>
                        <a:rPr lang="en-US" dirty="0" smtClean="0"/>
                        <a:t>Sr.No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NABH Stds.</a:t>
                      </a:r>
                      <a:endParaRPr lang="en-IN" dirty="0"/>
                    </a:p>
                  </a:txBody>
                  <a:tcPr/>
                </a:tc>
              </a:tr>
              <a:tr h="4887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The defined health care services not proper displayed in OPD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 1.c.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76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Front office staff is not oriented about services 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 1.d.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1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Initial assessment of inpatient form is not documented with in 24hrs. In ward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AAC4. d.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88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The initial assessment of care plan is not proper documented and countersigned by Clinician In charge of patient with in 24hrs. In ward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AAC4. </a:t>
                      </a:r>
                      <a:r>
                        <a:rPr lang="en-IN" sz="1800" dirty="0" err="1">
                          <a:latin typeface="Times New Roman"/>
                          <a:ea typeface="Calibri"/>
                          <a:cs typeface="Times New Roman"/>
                        </a:rPr>
                        <a:t>g.i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5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Critical results of Imagine is informed to doctor but not documented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 9.g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03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Recall register is not maintained  in radiology department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AAC.9.I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1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Out sourced services are available for imagine services but there is no MOU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AAC.9.J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8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Internal peer review for imagine services is not proper documented.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Times New Roman"/>
                          <a:ea typeface="Calibri"/>
                          <a:cs typeface="Times New Roman"/>
                        </a:rPr>
                        <a:t>AAC10. b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</TotalTime>
  <Words>1650</Words>
  <Application>Microsoft Office PowerPoint</Application>
  <PresentationFormat>On-screen Show (4:3)</PresentationFormat>
  <Paragraphs>278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Dissertation Report</vt:lpstr>
      <vt:lpstr>Hospital Profile</vt:lpstr>
      <vt:lpstr>Introduction</vt:lpstr>
      <vt:lpstr>Cont…</vt:lpstr>
      <vt:lpstr>Cont….</vt:lpstr>
      <vt:lpstr>Aim and Objective</vt:lpstr>
      <vt:lpstr>Methodology</vt:lpstr>
      <vt:lpstr>Cont:-</vt:lpstr>
      <vt:lpstr>Finding Gaps</vt:lpstr>
      <vt:lpstr>Cont..</vt:lpstr>
      <vt:lpstr>Cont..</vt:lpstr>
      <vt:lpstr>Cont..</vt:lpstr>
      <vt:lpstr>Cont…</vt:lpstr>
      <vt:lpstr>Cont..</vt:lpstr>
      <vt:lpstr> Gap Analysis as Per NABH Standards (2015)</vt:lpstr>
      <vt:lpstr>Recommendation</vt:lpstr>
      <vt:lpstr>CONCLUSION</vt:lpstr>
      <vt:lpstr>References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Report of</dc:title>
  <dc:creator>Brajesh Mishra</dc:creator>
  <cp:lastModifiedBy>Brajesh Mishra</cp:lastModifiedBy>
  <cp:revision>59</cp:revision>
  <dcterms:created xsi:type="dcterms:W3CDTF">2018-05-14T06:17:59Z</dcterms:created>
  <dcterms:modified xsi:type="dcterms:W3CDTF">2018-05-22T15:33:28Z</dcterms:modified>
</cp:coreProperties>
</file>