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5" r:id="rId5"/>
    <p:sldId id="257" r:id="rId6"/>
    <p:sldId id="258" r:id="rId7"/>
    <p:sldId id="268" r:id="rId8"/>
    <p:sldId id="259" r:id="rId9"/>
    <p:sldId id="260" r:id="rId10"/>
    <p:sldId id="262" r:id="rId11"/>
    <p:sldId id="269" r:id="rId12"/>
    <p:sldId id="267" r:id="rId13"/>
    <p:sldId id="270" r:id="rId14"/>
    <p:sldId id="266"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ndeep%20chawla\Desktop\Feedback%20data%2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ndeep%20chawla\Desktop\Feedback%20data%20(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a:t>Comparison of Percentage of Excellent Grade</a:t>
            </a:r>
          </a:p>
        </c:rich>
      </c:tx>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Sheet4!$B$1</c:f>
              <c:strCache>
                <c:ptCount val="1"/>
                <c:pt idx="0">
                  <c:v>Phase 1</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Sheet4!$A$3:$A$6</c:f>
              <c:strCache>
                <c:ptCount val="4"/>
                <c:pt idx="0">
                  <c:v>Nursing</c:v>
                </c:pt>
                <c:pt idx="1">
                  <c:v>Medical </c:v>
                </c:pt>
                <c:pt idx="2">
                  <c:v>Dietary</c:v>
                </c:pt>
                <c:pt idx="3">
                  <c:v>Housekeeping</c:v>
                </c:pt>
              </c:strCache>
            </c:strRef>
          </c:cat>
          <c:val>
            <c:numRef>
              <c:f>Sheet4!$B$3:$B$6</c:f>
              <c:numCache>
                <c:formatCode>General</c:formatCode>
                <c:ptCount val="4"/>
                <c:pt idx="0">
                  <c:v>66.67</c:v>
                </c:pt>
                <c:pt idx="1">
                  <c:v>68.180000000000007</c:v>
                </c:pt>
                <c:pt idx="2">
                  <c:v>54.55</c:v>
                </c:pt>
                <c:pt idx="3">
                  <c:v>57.58</c:v>
                </c:pt>
              </c:numCache>
            </c:numRef>
          </c:val>
          <c:extLst xmlns:c16r2="http://schemas.microsoft.com/office/drawing/2015/06/chart">
            <c:ext xmlns:c16="http://schemas.microsoft.com/office/drawing/2014/chart" uri="{C3380CC4-5D6E-409C-BE32-E72D297353CC}">
              <c16:uniqueId val="{00000000-DA87-4DB2-B65B-06E765F2B4E8}"/>
            </c:ext>
          </c:extLst>
        </c:ser>
        <c:ser>
          <c:idx val="1"/>
          <c:order val="1"/>
          <c:tx>
            <c:strRef>
              <c:f>Sheet4!$C$1</c:f>
              <c:strCache>
                <c:ptCount val="1"/>
                <c:pt idx="0">
                  <c:v>Phase 2</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Sheet4!$A$3:$A$6</c:f>
              <c:strCache>
                <c:ptCount val="4"/>
                <c:pt idx="0">
                  <c:v>Nursing</c:v>
                </c:pt>
                <c:pt idx="1">
                  <c:v>Medical </c:v>
                </c:pt>
                <c:pt idx="2">
                  <c:v>Dietary</c:v>
                </c:pt>
                <c:pt idx="3">
                  <c:v>Housekeeping</c:v>
                </c:pt>
              </c:strCache>
            </c:strRef>
          </c:cat>
          <c:val>
            <c:numRef>
              <c:f>Sheet4!$C$3:$C$6</c:f>
              <c:numCache>
                <c:formatCode>General</c:formatCode>
                <c:ptCount val="4"/>
                <c:pt idx="0">
                  <c:v>68.459999999999994</c:v>
                </c:pt>
                <c:pt idx="1">
                  <c:v>70.77</c:v>
                </c:pt>
                <c:pt idx="2">
                  <c:v>60</c:v>
                </c:pt>
                <c:pt idx="3">
                  <c:v>57.69</c:v>
                </c:pt>
              </c:numCache>
            </c:numRef>
          </c:val>
          <c:extLst xmlns:c16r2="http://schemas.microsoft.com/office/drawing/2015/06/chart">
            <c:ext xmlns:c16="http://schemas.microsoft.com/office/drawing/2014/chart" uri="{C3380CC4-5D6E-409C-BE32-E72D297353CC}">
              <c16:uniqueId val="{00000001-DA87-4DB2-B65B-06E765F2B4E8}"/>
            </c:ext>
          </c:extLst>
        </c:ser>
        <c:ser>
          <c:idx val="2"/>
          <c:order val="2"/>
          <c:tx>
            <c:strRef>
              <c:f>Sheet4!$D$1</c:f>
              <c:strCache>
                <c:ptCount val="1"/>
                <c:pt idx="0">
                  <c:v>Phase 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Sheet4!$A$3:$A$6</c:f>
              <c:strCache>
                <c:ptCount val="4"/>
                <c:pt idx="0">
                  <c:v>Nursing</c:v>
                </c:pt>
                <c:pt idx="1">
                  <c:v>Medical </c:v>
                </c:pt>
                <c:pt idx="2">
                  <c:v>Dietary</c:v>
                </c:pt>
                <c:pt idx="3">
                  <c:v>Housekeeping</c:v>
                </c:pt>
              </c:strCache>
            </c:strRef>
          </c:cat>
          <c:val>
            <c:numRef>
              <c:f>Sheet4!$D$3:$D$6</c:f>
              <c:numCache>
                <c:formatCode>General</c:formatCode>
                <c:ptCount val="4"/>
                <c:pt idx="0">
                  <c:v>73.33</c:v>
                </c:pt>
                <c:pt idx="1">
                  <c:v>76.67</c:v>
                </c:pt>
                <c:pt idx="2">
                  <c:v>64.44</c:v>
                </c:pt>
                <c:pt idx="3">
                  <c:v>59.6</c:v>
                </c:pt>
              </c:numCache>
            </c:numRef>
          </c:val>
          <c:extLst xmlns:c16r2="http://schemas.microsoft.com/office/drawing/2015/06/chart">
            <c:ext xmlns:c16="http://schemas.microsoft.com/office/drawing/2014/chart" uri="{C3380CC4-5D6E-409C-BE32-E72D297353CC}">
              <c16:uniqueId val="{00000002-DA87-4DB2-B65B-06E765F2B4E8}"/>
            </c:ext>
          </c:extLst>
        </c:ser>
        <c:dLbls>
          <c:dLblPos val="outEnd"/>
          <c:showLegendKey val="0"/>
          <c:showVal val="1"/>
          <c:showCatName val="0"/>
          <c:showSerName val="0"/>
          <c:showPercent val="0"/>
          <c:showBubbleSize val="0"/>
        </c:dLbls>
        <c:gapWidth val="219"/>
        <c:overlap val="-27"/>
        <c:axId val="159403376"/>
        <c:axId val="159403936"/>
      </c:barChart>
      <c:catAx>
        <c:axId val="159403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59403936"/>
        <c:crosses val="autoZero"/>
        <c:auto val="1"/>
        <c:lblAlgn val="ctr"/>
        <c:lblOffset val="100"/>
        <c:noMultiLvlLbl val="0"/>
      </c:catAx>
      <c:valAx>
        <c:axId val="159403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1594033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1"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Comparison of Percentage of Good Grade</a:t>
            </a:r>
          </a:p>
        </c:rich>
      </c:tx>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Sheet4!$B$9</c:f>
              <c:strCache>
                <c:ptCount val="1"/>
                <c:pt idx="0">
                  <c:v>Phase 1</c:v>
                </c:pt>
              </c:strCache>
            </c:strRef>
          </c:tx>
          <c:spPr>
            <a:gradFill rotWithShape="1">
              <a:gsLst>
                <a:gs pos="0">
                  <a:schemeClr val="accent1">
                    <a:tint val="100000"/>
                    <a:shade val="85000"/>
                    <a:satMod val="100000"/>
                    <a:lumMod val="100000"/>
                  </a:schemeClr>
                </a:gs>
                <a:gs pos="100000">
                  <a:schemeClr val="accent1">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Sheet4!$A$11:$A$14</c:f>
              <c:strCache>
                <c:ptCount val="4"/>
                <c:pt idx="0">
                  <c:v>Nursing</c:v>
                </c:pt>
                <c:pt idx="1">
                  <c:v>Medical </c:v>
                </c:pt>
                <c:pt idx="2">
                  <c:v>Dietary</c:v>
                </c:pt>
                <c:pt idx="3">
                  <c:v>Housekeeping</c:v>
                </c:pt>
              </c:strCache>
            </c:strRef>
          </c:cat>
          <c:val>
            <c:numRef>
              <c:f>Sheet4!$B$11:$B$14</c:f>
              <c:numCache>
                <c:formatCode>General</c:formatCode>
                <c:ptCount val="4"/>
                <c:pt idx="0" formatCode="0.00">
                  <c:v>33.33</c:v>
                </c:pt>
                <c:pt idx="1">
                  <c:v>31.82</c:v>
                </c:pt>
                <c:pt idx="2">
                  <c:v>45.45</c:v>
                </c:pt>
                <c:pt idx="3">
                  <c:v>42.42</c:v>
                </c:pt>
              </c:numCache>
            </c:numRef>
          </c:val>
          <c:extLst xmlns:c16r2="http://schemas.microsoft.com/office/drawing/2015/06/chart">
            <c:ext xmlns:c16="http://schemas.microsoft.com/office/drawing/2014/chart" uri="{C3380CC4-5D6E-409C-BE32-E72D297353CC}">
              <c16:uniqueId val="{00000000-948B-483F-978B-DC8E4D11E778}"/>
            </c:ext>
          </c:extLst>
        </c:ser>
        <c:ser>
          <c:idx val="1"/>
          <c:order val="1"/>
          <c:tx>
            <c:strRef>
              <c:f>Sheet4!$C$9</c:f>
              <c:strCache>
                <c:ptCount val="1"/>
                <c:pt idx="0">
                  <c:v>Phase 2</c:v>
                </c:pt>
              </c:strCache>
            </c:strRef>
          </c:tx>
          <c:spPr>
            <a:gradFill rotWithShape="1">
              <a:gsLst>
                <a:gs pos="0">
                  <a:schemeClr val="accent2">
                    <a:tint val="100000"/>
                    <a:shade val="85000"/>
                    <a:satMod val="100000"/>
                    <a:lumMod val="100000"/>
                  </a:schemeClr>
                </a:gs>
                <a:gs pos="100000">
                  <a:schemeClr val="accent2">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Sheet4!$A$11:$A$14</c:f>
              <c:strCache>
                <c:ptCount val="4"/>
                <c:pt idx="0">
                  <c:v>Nursing</c:v>
                </c:pt>
                <c:pt idx="1">
                  <c:v>Medical </c:v>
                </c:pt>
                <c:pt idx="2">
                  <c:v>Dietary</c:v>
                </c:pt>
                <c:pt idx="3">
                  <c:v>Housekeeping</c:v>
                </c:pt>
              </c:strCache>
            </c:strRef>
          </c:cat>
          <c:val>
            <c:numRef>
              <c:f>Sheet4!$C$11:$C$14</c:f>
              <c:numCache>
                <c:formatCode>General</c:formatCode>
                <c:ptCount val="4"/>
                <c:pt idx="0">
                  <c:v>31.54</c:v>
                </c:pt>
                <c:pt idx="1">
                  <c:v>29.23</c:v>
                </c:pt>
                <c:pt idx="2">
                  <c:v>40</c:v>
                </c:pt>
                <c:pt idx="3">
                  <c:v>42.31</c:v>
                </c:pt>
              </c:numCache>
            </c:numRef>
          </c:val>
          <c:extLst xmlns:c16r2="http://schemas.microsoft.com/office/drawing/2015/06/chart">
            <c:ext xmlns:c16="http://schemas.microsoft.com/office/drawing/2014/chart" uri="{C3380CC4-5D6E-409C-BE32-E72D297353CC}">
              <c16:uniqueId val="{00000001-948B-483F-978B-DC8E4D11E778}"/>
            </c:ext>
          </c:extLst>
        </c:ser>
        <c:ser>
          <c:idx val="2"/>
          <c:order val="2"/>
          <c:tx>
            <c:strRef>
              <c:f>Sheet4!$D$9</c:f>
              <c:strCache>
                <c:ptCount val="1"/>
                <c:pt idx="0">
                  <c:v>Phase 3</c:v>
                </c:pt>
              </c:strCache>
            </c:strRef>
          </c:tx>
          <c:spPr>
            <a:gradFill rotWithShape="1">
              <a:gsLst>
                <a:gs pos="0">
                  <a:schemeClr val="accent3">
                    <a:tint val="100000"/>
                    <a:shade val="85000"/>
                    <a:satMod val="100000"/>
                    <a:lumMod val="100000"/>
                  </a:schemeClr>
                </a:gs>
                <a:gs pos="100000">
                  <a:schemeClr val="accent3">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rgbClr r="0" g="0" b="0">
                  <a:shade val="35000"/>
                  <a:satMod val="160000"/>
                </a:scrgb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Sheet4!$A$11:$A$14</c:f>
              <c:strCache>
                <c:ptCount val="4"/>
                <c:pt idx="0">
                  <c:v>Nursing</c:v>
                </c:pt>
                <c:pt idx="1">
                  <c:v>Medical </c:v>
                </c:pt>
                <c:pt idx="2">
                  <c:v>Dietary</c:v>
                </c:pt>
                <c:pt idx="3">
                  <c:v>Housekeeping</c:v>
                </c:pt>
              </c:strCache>
            </c:strRef>
          </c:cat>
          <c:val>
            <c:numRef>
              <c:f>Sheet4!$D$11:$D$14</c:f>
              <c:numCache>
                <c:formatCode>General</c:formatCode>
                <c:ptCount val="4"/>
                <c:pt idx="0">
                  <c:v>26.67</c:v>
                </c:pt>
                <c:pt idx="1">
                  <c:v>23.33</c:v>
                </c:pt>
                <c:pt idx="2">
                  <c:v>35.56</c:v>
                </c:pt>
                <c:pt idx="3">
                  <c:v>44.6</c:v>
                </c:pt>
              </c:numCache>
            </c:numRef>
          </c:val>
          <c:extLst xmlns:c16r2="http://schemas.microsoft.com/office/drawing/2015/06/chart">
            <c:ext xmlns:c16="http://schemas.microsoft.com/office/drawing/2014/chart" uri="{C3380CC4-5D6E-409C-BE32-E72D297353CC}">
              <c16:uniqueId val="{00000002-948B-483F-978B-DC8E4D11E778}"/>
            </c:ext>
          </c:extLst>
        </c:ser>
        <c:dLbls>
          <c:dLblPos val="outEnd"/>
          <c:showLegendKey val="0"/>
          <c:showVal val="1"/>
          <c:showCatName val="0"/>
          <c:showSerName val="0"/>
          <c:showPercent val="0"/>
          <c:showBubbleSize val="0"/>
        </c:dLbls>
        <c:gapWidth val="100"/>
        <c:overlap val="-24"/>
        <c:axId val="160378800"/>
        <c:axId val="160379360"/>
      </c:barChart>
      <c:catAx>
        <c:axId val="16037880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60379360"/>
        <c:crosses val="autoZero"/>
        <c:auto val="1"/>
        <c:lblAlgn val="ctr"/>
        <c:lblOffset val="100"/>
        <c:noMultiLvlLbl val="0"/>
      </c:catAx>
      <c:valAx>
        <c:axId val="160379360"/>
        <c:scaling>
          <c:orientation val="minMax"/>
        </c:scaling>
        <c:delete val="0"/>
        <c:axPos val="l"/>
        <c:majorGridlines>
          <c:spPr>
            <a:ln w="9525" cap="flat" cmpd="sng" algn="ctr">
              <a:solidFill>
                <a:schemeClr val="lt1">
                  <a:lumMod val="95000"/>
                  <a:alpha val="1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60378800"/>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97"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5/14/2018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4790941"/>
            <a:ext cx="7772400" cy="1632236"/>
          </a:xfrm>
        </p:spPr>
        <p:txBody>
          <a:bodyPr>
            <a:normAutofit fontScale="90000"/>
          </a:bodyPr>
          <a:lstStyle/>
          <a:p>
            <a:r>
              <a:rPr lang="en-US" dirty="0" smtClean="0"/>
              <a:t>Analysis of satisfaction levels of patients admitted </a:t>
            </a:r>
            <a:r>
              <a:rPr lang="en-US" dirty="0" smtClean="0"/>
              <a:t>in economy </a:t>
            </a:r>
            <a:r>
              <a:rPr lang="en-US" dirty="0" smtClean="0"/>
              <a:t>ward of a private hospital in new </a:t>
            </a:r>
            <a:r>
              <a:rPr lang="en-US" dirty="0" err="1" smtClean="0"/>
              <a:t>delhi</a:t>
            </a:r>
            <a:r>
              <a:rPr lang="en-US" dirty="0" smtClean="0"/>
              <a:t> </a:t>
            </a:r>
            <a:endParaRPr lang="en-US" dirty="0"/>
          </a:p>
        </p:txBody>
      </p:sp>
      <p:sp>
        <p:nvSpPr>
          <p:cNvPr id="7" name="Subtitle 6"/>
          <p:cNvSpPr>
            <a:spLocks noGrp="1"/>
          </p:cNvSpPr>
          <p:nvPr>
            <p:ph type="subTitle" idx="1"/>
          </p:nvPr>
        </p:nvSpPr>
        <p:spPr/>
        <p:txBody>
          <a:bodyPr/>
          <a:lstStyle/>
          <a:p>
            <a:r>
              <a:rPr lang="en-US" b="1" dirty="0" smtClean="0">
                <a:solidFill>
                  <a:schemeClr val="accent2">
                    <a:lumMod val="50000"/>
                  </a:schemeClr>
                </a:solidFill>
              </a:rPr>
              <a:t>Submitted By:</a:t>
            </a:r>
          </a:p>
          <a:p>
            <a:r>
              <a:rPr lang="en-US" b="1" dirty="0" err="1" smtClean="0">
                <a:solidFill>
                  <a:schemeClr val="accent2">
                    <a:lumMod val="50000"/>
                  </a:schemeClr>
                </a:solidFill>
              </a:rPr>
              <a:t>Aarushi</a:t>
            </a:r>
            <a:r>
              <a:rPr lang="en-US" b="1" dirty="0" smtClean="0">
                <a:solidFill>
                  <a:schemeClr val="accent2">
                    <a:lumMod val="50000"/>
                  </a:schemeClr>
                </a:solidFill>
              </a:rPr>
              <a:t> Chawla</a:t>
            </a:r>
          </a:p>
          <a:p>
            <a:r>
              <a:rPr lang="en-US" b="1" dirty="0" smtClean="0">
                <a:solidFill>
                  <a:schemeClr val="accent2">
                    <a:lumMod val="50000"/>
                  </a:schemeClr>
                </a:solidFill>
              </a:rPr>
              <a:t>PG/16/01</a:t>
            </a:r>
          </a:p>
          <a:p>
            <a:r>
              <a:rPr lang="en-US" b="1" dirty="0" smtClean="0">
                <a:solidFill>
                  <a:schemeClr val="accent2">
                    <a:lumMod val="50000"/>
                  </a:schemeClr>
                </a:solidFill>
              </a:rPr>
              <a:t>2016 - 2018</a:t>
            </a:r>
            <a:endParaRPr lang="en-US" b="1" dirty="0">
              <a:solidFill>
                <a:schemeClr val="accent2">
                  <a:lumMod val="50000"/>
                </a:schemeClr>
              </a:solidFill>
            </a:endParaRPr>
          </a:p>
        </p:txBody>
      </p:sp>
    </p:spTree>
    <p:extLst>
      <p:ext uri="{BB962C8B-B14F-4D97-AF65-F5344CB8AC3E}">
        <p14:creationId xmlns:p14="http://schemas.microsoft.com/office/powerpoint/2010/main" val="2126559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1049627" y="5602310"/>
            <a:ext cx="9723549" cy="923330"/>
          </a:xfrm>
          <a:prstGeom prst="rect">
            <a:avLst/>
          </a:prstGeom>
          <a:noFill/>
        </p:spPr>
        <p:txBody>
          <a:bodyPr wrap="square" rtlCol="0">
            <a:spAutoFit/>
          </a:bodyPr>
          <a:lstStyle/>
          <a:p>
            <a:r>
              <a:rPr lang="en-US" dirty="0"/>
              <a:t>It is clearly stated in </a:t>
            </a:r>
            <a:r>
              <a:rPr lang="en-US" b="1" dirty="0"/>
              <a:t>Fig. 5. </a:t>
            </a:r>
            <a:r>
              <a:rPr lang="en-US" dirty="0"/>
              <a:t>that my percentage of good </a:t>
            </a:r>
            <a:r>
              <a:rPr lang="en-US" dirty="0" smtClean="0"/>
              <a:t>grade of </a:t>
            </a:r>
            <a:r>
              <a:rPr lang="en-US" dirty="0"/>
              <a:t>every service is decreasing in each phase. Only in one phase i.e. phase 3 housekeeping services good are </a:t>
            </a:r>
            <a:r>
              <a:rPr lang="en-US" dirty="0" smtClean="0"/>
              <a:t>decreasing.</a:t>
            </a:r>
            <a:endParaRPr lang="en-US" dirty="0"/>
          </a:p>
          <a:p>
            <a:endParaRPr lang="en-US" dirty="0"/>
          </a:p>
        </p:txBody>
      </p:sp>
      <p:sp>
        <p:nvSpPr>
          <p:cNvPr id="7" name="TextBox 6"/>
          <p:cNvSpPr txBox="1"/>
          <p:nvPr/>
        </p:nvSpPr>
        <p:spPr>
          <a:xfrm>
            <a:off x="5241699" y="5232978"/>
            <a:ext cx="1339403" cy="369332"/>
          </a:xfrm>
          <a:prstGeom prst="rect">
            <a:avLst/>
          </a:prstGeom>
          <a:noFill/>
        </p:spPr>
        <p:txBody>
          <a:bodyPr wrap="square" rtlCol="0">
            <a:spAutoFit/>
          </a:bodyPr>
          <a:lstStyle/>
          <a:p>
            <a:pPr algn="ctr"/>
            <a:r>
              <a:rPr lang="en-US" b="1" u="sng" dirty="0" smtClean="0"/>
              <a:t>Fig. 5</a:t>
            </a:r>
            <a:endParaRPr lang="en-US" b="1" u="sng" dirty="0"/>
          </a:p>
        </p:txBody>
      </p:sp>
      <p:graphicFrame>
        <p:nvGraphicFramePr>
          <p:cNvPr id="8" name="Chart 7">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022DEF3B-B299-4DD3-B401-CFD712D0BBAE}"/>
              </a:ext>
            </a:extLst>
          </p:cNvPr>
          <p:cNvGraphicFramePr/>
          <p:nvPr>
            <p:extLst>
              <p:ext uri="{D42A27DB-BD31-4B8C-83A1-F6EECF244321}">
                <p14:modId xmlns:p14="http://schemas.microsoft.com/office/powerpoint/2010/main" val="3965846984"/>
              </p:ext>
            </p:extLst>
          </p:nvPr>
        </p:nvGraphicFramePr>
        <p:xfrm>
          <a:off x="257577" y="150720"/>
          <a:ext cx="11526592" cy="50822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29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90366"/>
          </a:xfrm>
        </p:spPr>
        <p:txBody>
          <a:bodyPr/>
          <a:lstStyle/>
          <a:p>
            <a:r>
              <a:rPr lang="en-US" dirty="0" smtClean="0"/>
              <a:t>INTERVENTIONS DONE</a:t>
            </a:r>
            <a:endParaRPr lang="en-US" dirty="0"/>
          </a:p>
        </p:txBody>
      </p:sp>
      <p:sp>
        <p:nvSpPr>
          <p:cNvPr id="3" name="Content Placeholder 2"/>
          <p:cNvSpPr>
            <a:spLocks noGrp="1"/>
          </p:cNvSpPr>
          <p:nvPr>
            <p:ph idx="1"/>
          </p:nvPr>
        </p:nvSpPr>
        <p:spPr>
          <a:xfrm>
            <a:off x="1024128" y="1575583"/>
            <a:ext cx="9720073" cy="4733778"/>
          </a:xfrm>
        </p:spPr>
        <p:txBody>
          <a:bodyPr/>
          <a:lstStyle/>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Motivating </a:t>
            </a:r>
            <a:r>
              <a:rPr lang="en-US" dirty="0">
                <a:latin typeface="Times New Roman" panose="02020603050405020304" pitchFamily="18" charset="0"/>
                <a:cs typeface="Times New Roman" panose="02020603050405020304" pitchFamily="18" charset="0"/>
              </a:rPr>
              <a:t>the patients or attendants to fill feedback </a:t>
            </a:r>
            <a:r>
              <a:rPr lang="en-US" dirty="0" smtClean="0">
                <a:latin typeface="Times New Roman" panose="02020603050405020304" pitchFamily="18" charset="0"/>
                <a:cs typeface="Times New Roman" panose="02020603050405020304" pitchFamily="18" charset="0"/>
              </a:rPr>
              <a:t>form</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Meeting </a:t>
            </a:r>
            <a:r>
              <a:rPr lang="en-US" dirty="0">
                <a:latin typeface="Times New Roman" panose="02020603050405020304" pitchFamily="18" charset="0"/>
                <a:cs typeface="Times New Roman" panose="02020603050405020304" pitchFamily="18" charset="0"/>
              </a:rPr>
              <a:t>the concerned Department </a:t>
            </a:r>
            <a:r>
              <a:rPr lang="en-US" dirty="0" smtClean="0">
                <a:latin typeface="Times New Roman" panose="02020603050405020304" pitchFamily="18" charset="0"/>
                <a:cs typeface="Times New Roman" panose="02020603050405020304" pitchFamily="18" charset="0"/>
              </a:rPr>
              <a:t>Heads</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Counseling </a:t>
            </a:r>
            <a:r>
              <a:rPr lang="en-US" dirty="0">
                <a:latin typeface="Times New Roman" panose="02020603050405020304" pitchFamily="18" charset="0"/>
                <a:cs typeface="Times New Roman" panose="02020603050405020304" pitchFamily="18" charset="0"/>
              </a:rPr>
              <a:t>of concerned staff </a:t>
            </a:r>
            <a:endParaRPr lang="en-US" dirty="0" smtClean="0">
              <a:latin typeface="Times New Roman" panose="02020603050405020304" pitchFamily="18" charset="0"/>
              <a:cs typeface="Times New Roman" panose="02020603050405020304" pitchFamily="18" charset="0"/>
            </a:endParaRP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Reorientation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staff</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floor motivational support given to the staff</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347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6276"/>
            <a:ext cx="9720072" cy="895854"/>
          </a:xfrm>
        </p:spPr>
        <p:txBody>
          <a:bodyPr/>
          <a:lstStyle/>
          <a:p>
            <a:r>
              <a:rPr lang="en-US" dirty="0" smtClean="0"/>
              <a:t>conclusion</a:t>
            </a:r>
            <a:endParaRPr lang="en-US" dirty="0"/>
          </a:p>
        </p:txBody>
      </p:sp>
      <p:sp>
        <p:nvSpPr>
          <p:cNvPr id="3" name="Content Placeholder 2"/>
          <p:cNvSpPr>
            <a:spLocks noGrp="1"/>
          </p:cNvSpPr>
          <p:nvPr>
            <p:ph idx="1"/>
          </p:nvPr>
        </p:nvSpPr>
        <p:spPr>
          <a:xfrm>
            <a:off x="1024128" y="1262131"/>
            <a:ext cx="9720073" cy="5047230"/>
          </a:xfrm>
        </p:spPr>
        <p:txBody>
          <a:bodyPr>
            <a:normAutofit/>
          </a:bodyPr>
          <a:lstStyle/>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the above interventions made we can say that the level of patient satisfaction is increasing in every phase.</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When percentage of good grade is decreasing simultaneously percentage of excellent grade is increasing. This is good for </a:t>
            </a:r>
            <a:r>
              <a:rPr lang="en-US" dirty="0" smtClean="0">
                <a:latin typeface="Times New Roman" panose="02020603050405020304" pitchFamily="18" charset="0"/>
                <a:cs typeface="Times New Roman" panose="02020603050405020304" pitchFamily="18" charset="0"/>
              </a:rPr>
              <a:t>hospital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the long run.</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Only in one phase i.e. phase 3 housekeeping services percentage of good grade is increasing but at that point also </a:t>
            </a:r>
            <a:r>
              <a:rPr lang="en-US" dirty="0" smtClean="0">
                <a:latin typeface="Times New Roman" panose="02020603050405020304" pitchFamily="18" charset="0"/>
                <a:cs typeface="Times New Roman" panose="02020603050405020304" pitchFamily="18" charset="0"/>
              </a:rPr>
              <a:t>hospital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percentage of excellent grade is increasing.</a:t>
            </a:r>
          </a:p>
          <a:p>
            <a:pPr lvl="0">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Phase by phase all </a:t>
            </a:r>
            <a:r>
              <a:rPr lang="en-US" dirty="0" smtClean="0">
                <a:latin typeface="Times New Roman" panose="02020603050405020304" pitchFamily="18" charset="0"/>
                <a:cs typeface="Times New Roman" panose="02020603050405020304" pitchFamily="18" charset="0"/>
              </a:rPr>
              <a:t>hospital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services are getting better day by day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720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93183"/>
            <a:ext cx="9720072" cy="2092817"/>
          </a:xfrm>
        </p:spPr>
        <p:txBody>
          <a:bodyPr>
            <a:noAutofit/>
          </a:bodyPr>
          <a:lstStyle/>
          <a:p>
            <a:pPr lvl="0" algn="ctr"/>
            <a:r>
              <a:rPr lang="en-US" sz="4000" b="1" u="sng" dirty="0"/>
              <a:t>Other Important Information from Patient feedback form (Covers other 10 indicators and their miscellaneous suggestions)</a:t>
            </a:r>
            <a:r>
              <a:rPr lang="en-US" sz="4000" dirty="0"/>
              <a:t/>
            </a:r>
            <a:br>
              <a:rPr lang="en-US" sz="4000" dirty="0"/>
            </a:br>
            <a:endParaRPr lang="en-US" sz="4000" dirty="0"/>
          </a:p>
        </p:txBody>
      </p:sp>
      <p:sp>
        <p:nvSpPr>
          <p:cNvPr id="3" name="Content Placeholder 2"/>
          <p:cNvSpPr>
            <a:spLocks noGrp="1"/>
          </p:cNvSpPr>
          <p:nvPr>
            <p:ph idx="1"/>
          </p:nvPr>
        </p:nvSpPr>
        <p:spPr>
          <a:xfrm>
            <a:off x="708338" y="1931831"/>
            <a:ext cx="10586434" cy="4636394"/>
          </a:xfrm>
        </p:spPr>
        <p:txBody>
          <a:bodyPr>
            <a:normAutofit/>
          </a:bodyPr>
          <a:lstStyle/>
          <a:p>
            <a:pPr lvl="0">
              <a:buFont typeface="Wingdings" panose="05000000000000000000" pitchFamily="2" charset="2"/>
              <a:buChar char="q"/>
            </a:pPr>
            <a:r>
              <a:rPr lang="en-US" dirty="0" smtClean="0"/>
              <a:t> In </a:t>
            </a:r>
            <a:r>
              <a:rPr lang="en-US" dirty="0"/>
              <a:t>economy ward each nurse was allotted 7 or more </a:t>
            </a:r>
            <a:r>
              <a:rPr lang="en-US" dirty="0" smtClean="0"/>
              <a:t>patients.</a:t>
            </a:r>
          </a:p>
          <a:p>
            <a:pPr lvl="0">
              <a:buFont typeface="Wingdings" panose="05000000000000000000" pitchFamily="2" charset="2"/>
              <a:buChar char="q"/>
            </a:pPr>
            <a:r>
              <a:rPr lang="en-US" dirty="0"/>
              <a:t> </a:t>
            </a:r>
            <a:r>
              <a:rPr lang="en-US" dirty="0" smtClean="0"/>
              <a:t>Nurses </a:t>
            </a:r>
            <a:r>
              <a:rPr lang="en-US" dirty="0"/>
              <a:t>were doing double duties and this long duty hours were leading to fatigue and reduced </a:t>
            </a:r>
            <a:r>
              <a:rPr lang="en-US" dirty="0" smtClean="0"/>
              <a:t>efficiency.</a:t>
            </a:r>
          </a:p>
          <a:p>
            <a:pPr lvl="0">
              <a:buFont typeface="Wingdings" panose="05000000000000000000" pitchFamily="2" charset="2"/>
              <a:buChar char="q"/>
            </a:pPr>
            <a:r>
              <a:rPr lang="en-US" dirty="0"/>
              <a:t> </a:t>
            </a:r>
            <a:r>
              <a:rPr lang="en-US" dirty="0" smtClean="0"/>
              <a:t>All </a:t>
            </a:r>
            <a:r>
              <a:rPr lang="en-US" dirty="0"/>
              <a:t>sizes of dress for patients are not readily </a:t>
            </a:r>
            <a:r>
              <a:rPr lang="en-US" dirty="0" smtClean="0"/>
              <a:t>available.</a:t>
            </a:r>
          </a:p>
          <a:p>
            <a:pPr lvl="0">
              <a:buFont typeface="Wingdings" panose="05000000000000000000" pitchFamily="2" charset="2"/>
              <a:buChar char="q"/>
            </a:pPr>
            <a:r>
              <a:rPr lang="en-US" dirty="0"/>
              <a:t> </a:t>
            </a:r>
            <a:r>
              <a:rPr lang="en-US" dirty="0" smtClean="0"/>
              <a:t>On </a:t>
            </a:r>
            <a:r>
              <a:rPr lang="en-US" dirty="0"/>
              <a:t>other floors also there are  three housekeeping staff and in economy ward also they are providing three housekeeping staff. Whereas compared to semi-private or private room economy ward has much higher number of </a:t>
            </a:r>
            <a:r>
              <a:rPr lang="en-US" dirty="0" smtClean="0"/>
              <a:t>patients.</a:t>
            </a:r>
          </a:p>
          <a:p>
            <a:pPr lvl="0">
              <a:buFont typeface="Wingdings" panose="05000000000000000000" pitchFamily="2" charset="2"/>
              <a:buChar char="q"/>
            </a:pPr>
            <a:r>
              <a:rPr lang="en-US" dirty="0"/>
              <a:t> </a:t>
            </a:r>
            <a:r>
              <a:rPr lang="en-US" dirty="0" smtClean="0"/>
              <a:t>Toilets </a:t>
            </a:r>
            <a:r>
              <a:rPr lang="en-US" dirty="0"/>
              <a:t>of the room are not washed properly in every shift by housekeeping </a:t>
            </a:r>
            <a:r>
              <a:rPr lang="en-US" dirty="0" smtClean="0"/>
              <a:t>staff.</a:t>
            </a:r>
          </a:p>
          <a:p>
            <a:pPr lvl="0">
              <a:buFont typeface="Wingdings" panose="05000000000000000000" pitchFamily="2" charset="2"/>
              <a:buChar char="q"/>
            </a:pPr>
            <a:r>
              <a:rPr lang="en-US" dirty="0"/>
              <a:t> </a:t>
            </a:r>
            <a:r>
              <a:rPr lang="en-US" dirty="0" smtClean="0"/>
              <a:t>Communication </a:t>
            </a:r>
            <a:r>
              <a:rPr lang="en-US" dirty="0"/>
              <a:t>barriers were between Staff and </a:t>
            </a:r>
            <a:r>
              <a:rPr lang="en-US" dirty="0" smtClean="0"/>
              <a:t>Patient.</a:t>
            </a:r>
          </a:p>
          <a:p>
            <a:pPr lvl="0">
              <a:buFont typeface="Wingdings" panose="05000000000000000000" pitchFamily="2" charset="2"/>
              <a:buChar char="q"/>
            </a:pPr>
            <a:r>
              <a:rPr lang="en-US" dirty="0"/>
              <a:t> </a:t>
            </a:r>
            <a:r>
              <a:rPr lang="en-US" dirty="0" smtClean="0"/>
              <a:t>Liftmen </a:t>
            </a:r>
            <a:r>
              <a:rPr lang="en-US" dirty="0"/>
              <a:t>do not have anything available to sit in lift due to which they stand for whole 12 hours.</a:t>
            </a:r>
            <a:endParaRPr lang="en-US" dirty="0"/>
          </a:p>
        </p:txBody>
      </p:sp>
    </p:spTree>
    <p:extLst>
      <p:ext uri="{BB962C8B-B14F-4D97-AF65-F5344CB8AC3E}">
        <p14:creationId xmlns:p14="http://schemas.microsoft.com/office/powerpoint/2010/main" val="2177377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82097"/>
            <a:ext cx="9716852" cy="1021700"/>
          </a:xfrm>
        </p:spPr>
        <p:txBody>
          <a:bodyPr/>
          <a:lstStyle/>
          <a:p>
            <a:r>
              <a:rPr lang="en-US" dirty="0" smtClean="0"/>
              <a:t>Recommendations</a:t>
            </a:r>
            <a:endParaRPr lang="en-US" dirty="0"/>
          </a:p>
        </p:txBody>
      </p:sp>
      <p:sp>
        <p:nvSpPr>
          <p:cNvPr id="3" name="Content Placeholder 2"/>
          <p:cNvSpPr>
            <a:spLocks noGrp="1"/>
          </p:cNvSpPr>
          <p:nvPr>
            <p:ph idx="1"/>
          </p:nvPr>
        </p:nvSpPr>
        <p:spPr>
          <a:xfrm>
            <a:off x="1024127" y="1184857"/>
            <a:ext cx="10644131" cy="5370490"/>
          </a:xfrm>
        </p:spPr>
        <p:txBody>
          <a:bodyPr>
            <a:normAutofit lnSpcReduction="10000"/>
          </a:bodyPr>
          <a:lstStyle/>
          <a:p>
            <a:pPr lvl="0">
              <a:lnSpc>
                <a:spcPct val="150000"/>
              </a:lnSpc>
              <a:buFont typeface="Wingdings" panose="05000000000000000000" pitchFamily="2" charset="2"/>
              <a:buChar char="q"/>
            </a:pPr>
            <a:r>
              <a:rPr lang="en-US" dirty="0" smtClean="0"/>
              <a:t> </a:t>
            </a:r>
            <a:r>
              <a:rPr lang="en-US" dirty="0">
                <a:latin typeface="Times New Roman" panose="02020603050405020304" pitchFamily="18" charset="0"/>
                <a:cs typeface="Times New Roman" panose="02020603050405020304" pitchFamily="18" charset="0"/>
              </a:rPr>
              <a:t>One nurse in the ward should not be given more than 6 patients. </a:t>
            </a:r>
          </a:p>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Sisters </a:t>
            </a:r>
            <a:r>
              <a:rPr lang="en-US" dirty="0">
                <a:latin typeface="Times New Roman" panose="02020603050405020304" pitchFamily="18" charset="0"/>
                <a:cs typeface="Times New Roman" panose="02020603050405020304" pitchFamily="18" charset="0"/>
              </a:rPr>
              <a:t>should not be a made to do double duties, as long duty hours lead to fatigue and  </a:t>
            </a:r>
            <a:r>
              <a:rPr lang="en-US" dirty="0" smtClean="0">
                <a:latin typeface="Times New Roman" panose="02020603050405020304" pitchFamily="18" charset="0"/>
                <a:cs typeface="Times New Roman" panose="02020603050405020304" pitchFamily="18" charset="0"/>
              </a:rPr>
              <a:t>    thereby </a:t>
            </a:r>
            <a:r>
              <a:rPr lang="en-US" dirty="0">
                <a:latin typeface="Times New Roman" panose="02020603050405020304" pitchFamily="18" charset="0"/>
                <a:cs typeface="Times New Roman" panose="02020603050405020304" pitchFamily="18" charset="0"/>
              </a:rPr>
              <a:t>decreasing the efficiency of sister. </a:t>
            </a:r>
          </a:p>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There </a:t>
            </a:r>
            <a:r>
              <a:rPr lang="en-US" dirty="0">
                <a:latin typeface="Times New Roman" panose="02020603050405020304" pitchFamily="18" charset="0"/>
                <a:cs typeface="Times New Roman" panose="02020603050405020304" pitchFamily="18" charset="0"/>
              </a:rPr>
              <a:t>should be sufficient housekeeping staff at the floor i.e. for a ward of 42 beds there should be at least 2 ward boys and 2 ward ayes, a total of 4 housekeeping staff in comparison to 3 housekeeping staff currently available at the floors.</a:t>
            </a:r>
          </a:p>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Housekeeping </a:t>
            </a:r>
            <a:r>
              <a:rPr lang="en-US" dirty="0">
                <a:latin typeface="Times New Roman" panose="02020603050405020304" pitchFamily="18" charset="0"/>
                <a:cs typeface="Times New Roman" panose="02020603050405020304" pitchFamily="18" charset="0"/>
              </a:rPr>
              <a:t>staff should be advised to clean washroom positively in each shift.</a:t>
            </a:r>
          </a:p>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staff should be given training on soft skills on regular basis.</a:t>
            </a:r>
          </a:p>
          <a:p>
            <a:pPr lvl="0">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Liftmen </a:t>
            </a:r>
            <a:r>
              <a:rPr lang="en-US" dirty="0">
                <a:latin typeface="Times New Roman" panose="02020603050405020304" pitchFamily="18" charset="0"/>
                <a:cs typeface="Times New Roman" panose="02020603050405020304" pitchFamily="18" charset="0"/>
              </a:rPr>
              <a:t>should be given seating facility.</a:t>
            </a:r>
          </a:p>
          <a:p>
            <a:pPr>
              <a:lnSpc>
                <a:spcPct val="150000"/>
              </a:lnSpc>
            </a:pPr>
            <a:endParaRPr lang="en-US" dirty="0"/>
          </a:p>
        </p:txBody>
      </p:sp>
    </p:spTree>
    <p:extLst>
      <p:ext uri="{BB962C8B-B14F-4D97-AF65-F5344CB8AC3E}">
        <p14:creationId xmlns:p14="http://schemas.microsoft.com/office/powerpoint/2010/main" val="236927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1471827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5993" y="261660"/>
            <a:ext cx="9720072" cy="1074771"/>
          </a:xfrm>
        </p:spPr>
        <p:txBody>
          <a:bodyPr/>
          <a:lstStyle/>
          <a:p>
            <a:r>
              <a:rPr lang="en-US" u="sng" dirty="0" smtClean="0"/>
              <a:t>What is patient satisfaction</a:t>
            </a:r>
            <a:endParaRPr lang="en-US" u="sng" dirty="0"/>
          </a:p>
        </p:txBody>
      </p:sp>
      <p:sp>
        <p:nvSpPr>
          <p:cNvPr id="3" name="Content Placeholder 2"/>
          <p:cNvSpPr>
            <a:spLocks noGrp="1"/>
          </p:cNvSpPr>
          <p:nvPr>
            <p:ph idx="1"/>
          </p:nvPr>
        </p:nvSpPr>
        <p:spPr>
          <a:xfrm>
            <a:off x="995993" y="1223889"/>
            <a:ext cx="10504841" cy="5357215"/>
          </a:xfrm>
        </p:spPr>
        <p:txBody>
          <a:bodyPr>
            <a:normAutofit lnSpcReduction="10000"/>
          </a:bodyPr>
          <a:lstStyle/>
          <a:p>
            <a:pPr>
              <a:lnSpc>
                <a:spcPct val="200000"/>
              </a:lnSpc>
              <a:buFont typeface="Wingdings" panose="05000000000000000000" pitchFamily="2" charset="2"/>
              <a:buChar char="q"/>
            </a:pPr>
            <a:r>
              <a:rPr lang="en-US" dirty="0" smtClean="0"/>
              <a:t> </a:t>
            </a:r>
            <a:r>
              <a:rPr lang="en-US" dirty="0" smtClean="0">
                <a:latin typeface="Times New Roman" panose="02020603050405020304" pitchFamily="18" charset="0"/>
                <a:cs typeface="Times New Roman" panose="02020603050405020304" pitchFamily="18" charset="0"/>
              </a:rPr>
              <a:t>To provide patient – centered care creating a culture that accepts people for, who they are and where, they are in life cycle, by meeting their needs at that point, with the health systems mission to care for the body, mind and spirit of the patients.</a:t>
            </a:r>
          </a:p>
          <a:p>
            <a:pPr>
              <a:lnSpc>
                <a:spcPct val="20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patient being satisfied or perceiving satisfaction with their health </a:t>
            </a:r>
            <a:r>
              <a:rPr lang="en-US" dirty="0" smtClean="0">
                <a:latin typeface="Times New Roman" panose="02020603050405020304" pitchFamily="18" charset="0"/>
                <a:cs typeface="Times New Roman" panose="02020603050405020304" pitchFamily="18" charset="0"/>
              </a:rPr>
              <a:t>care.</a:t>
            </a:r>
          </a:p>
          <a:p>
            <a:pPr>
              <a:lnSpc>
                <a:spcPct val="20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Very </a:t>
            </a:r>
            <a:r>
              <a:rPr lang="en-US" dirty="0">
                <a:latin typeface="Times New Roman" panose="02020603050405020304" pitchFamily="18" charset="0"/>
                <a:cs typeface="Times New Roman" panose="02020603050405020304" pitchFamily="18" charset="0"/>
              </a:rPr>
              <a:t>multifaceted and very challenging outcome to </a:t>
            </a:r>
            <a:r>
              <a:rPr lang="en-US" dirty="0" smtClean="0">
                <a:latin typeface="Times New Roman" panose="02020603050405020304" pitchFamily="18" charset="0"/>
                <a:cs typeface="Times New Roman" panose="02020603050405020304" pitchFamily="18" charset="0"/>
              </a:rPr>
              <a:t>define.</a:t>
            </a:r>
          </a:p>
          <a:p>
            <a:pPr>
              <a:lnSpc>
                <a:spcPct val="20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 </a:t>
            </a:r>
            <a:r>
              <a:rPr lang="en-US" dirty="0">
                <a:latin typeface="Times New Roman" panose="02020603050405020304" pitchFamily="18" charset="0"/>
                <a:cs typeface="Times New Roman" panose="02020603050405020304" pitchFamily="18" charset="0"/>
              </a:rPr>
              <a:t>expectations of care and their attitudes greatly contribute to </a:t>
            </a:r>
            <a:r>
              <a:rPr lang="en-US" dirty="0" smtClean="0">
                <a:latin typeface="Times New Roman" panose="02020603050405020304" pitchFamily="18" charset="0"/>
                <a:cs typeface="Times New Roman" panose="02020603050405020304" pitchFamily="18" charset="0"/>
              </a:rPr>
              <a:t>satisfaction. </a:t>
            </a:r>
          </a:p>
          <a:p>
            <a:pPr>
              <a:lnSpc>
                <a:spcPct val="20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 </a:t>
            </a:r>
            <a:r>
              <a:rPr lang="en-US" dirty="0">
                <a:latin typeface="Times New Roman" panose="02020603050405020304" pitchFamily="18" charset="0"/>
                <a:cs typeface="Times New Roman" panose="02020603050405020304" pitchFamily="18" charset="0"/>
              </a:rPr>
              <a:t>satisfaction is </a:t>
            </a:r>
            <a:r>
              <a:rPr lang="en-US" dirty="0" smtClean="0">
                <a:latin typeface="Times New Roman" panose="02020603050405020304" pitchFamily="18" charset="0"/>
                <a:cs typeface="Times New Roman" panose="02020603050405020304" pitchFamily="18" charset="0"/>
              </a:rPr>
              <a:t>personal</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85399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145110"/>
          </a:xfrm>
        </p:spPr>
        <p:txBody>
          <a:bodyPr/>
          <a:lstStyle/>
          <a:p>
            <a:r>
              <a:rPr lang="en-US" dirty="0" smtClean="0"/>
              <a:t>Why it matters</a:t>
            </a:r>
            <a:endParaRPr lang="en-US" dirty="0"/>
          </a:p>
        </p:txBody>
      </p:sp>
      <p:sp>
        <p:nvSpPr>
          <p:cNvPr id="3" name="Content Placeholder 2"/>
          <p:cNvSpPr>
            <a:spLocks noGrp="1"/>
          </p:cNvSpPr>
          <p:nvPr>
            <p:ph idx="1"/>
          </p:nvPr>
        </p:nvSpPr>
        <p:spPr>
          <a:xfrm>
            <a:off x="1024128" y="1575582"/>
            <a:ext cx="9720073" cy="4733778"/>
          </a:xfrm>
        </p:spPr>
        <p:txBody>
          <a:bodyPr/>
          <a:lstStyle/>
          <a:p>
            <a:pPr>
              <a:lnSpc>
                <a:spcPct val="150000"/>
              </a:lnSpc>
              <a:buFont typeface="Wingdings" panose="05000000000000000000" pitchFamily="2" charset="2"/>
              <a:buChar char="q"/>
            </a:pPr>
            <a:r>
              <a:rPr lang="en-US" dirty="0" smtClean="0"/>
              <a:t> </a:t>
            </a:r>
            <a:r>
              <a:rPr lang="en-US" dirty="0" smtClean="0">
                <a:latin typeface="Times New Roman" panose="02020603050405020304" pitchFamily="18" charset="0"/>
                <a:cs typeface="Times New Roman" panose="02020603050405020304" pitchFamily="18" charset="0"/>
              </a:rPr>
              <a:t>CMS </a:t>
            </a:r>
            <a:r>
              <a:rPr lang="en-US" dirty="0">
                <a:latin typeface="Times New Roman" panose="02020603050405020304" pitchFamily="18" charset="0"/>
                <a:cs typeface="Times New Roman" panose="02020603050405020304" pitchFamily="18" charset="0"/>
              </a:rPr>
              <a:t>(Centers for Medicare &amp; Medicaid </a:t>
            </a:r>
            <a:r>
              <a:rPr lang="en-US" dirty="0" smtClean="0">
                <a:latin typeface="Times New Roman" panose="02020603050405020304" pitchFamily="18" charset="0"/>
                <a:cs typeface="Times New Roman" panose="02020603050405020304" pitchFamily="18" charset="0"/>
              </a:rPr>
              <a:t>Services, USA), </a:t>
            </a:r>
            <a:r>
              <a:rPr lang="en-US" dirty="0">
                <a:latin typeface="Times New Roman" panose="02020603050405020304" pitchFamily="18" charset="0"/>
                <a:cs typeface="Times New Roman" panose="02020603050405020304" pitchFamily="18" charset="0"/>
              </a:rPr>
              <a:t>hospitals and insurance providers are using patient satisfaction to help define and measure quality of health </a:t>
            </a:r>
            <a:r>
              <a:rPr lang="en-US" dirty="0" smtClean="0">
                <a:latin typeface="Times New Roman" panose="02020603050405020304" pitchFamily="18" charset="0"/>
                <a:cs typeface="Times New Roman" panose="02020603050405020304" pitchFamily="18" charset="0"/>
              </a:rPr>
              <a:t>care.</a:t>
            </a:r>
          </a:p>
          <a:p>
            <a:pPr>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 </a:t>
            </a:r>
            <a:r>
              <a:rPr lang="en-US" dirty="0">
                <a:latin typeface="Times New Roman" panose="02020603050405020304" pitchFamily="18" charset="0"/>
                <a:cs typeface="Times New Roman" panose="02020603050405020304" pitchFamily="18" charset="0"/>
              </a:rPr>
              <a:t>satisfaction is linked to better patient </a:t>
            </a:r>
            <a:r>
              <a:rPr lang="en-US" dirty="0" smtClean="0">
                <a:latin typeface="Times New Roman" panose="02020603050405020304" pitchFamily="18" charset="0"/>
                <a:cs typeface="Times New Roman" panose="02020603050405020304" pitchFamily="18" charset="0"/>
              </a:rPr>
              <a:t>outcomes. </a:t>
            </a:r>
          </a:p>
          <a:p>
            <a:pPr>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an important component of </a:t>
            </a:r>
            <a:r>
              <a:rPr lang="en-US" dirty="0" smtClean="0">
                <a:latin typeface="Times New Roman" panose="02020603050405020304" pitchFamily="18" charset="0"/>
                <a:cs typeface="Times New Roman" panose="02020603050405020304" pitchFamily="18" charset="0"/>
              </a:rPr>
              <a:t>pay- for </a:t>
            </a:r>
            <a:r>
              <a:rPr lang="en-US" dirty="0">
                <a:latin typeface="Times New Roman" panose="02020603050405020304" pitchFamily="18" charset="0"/>
                <a:cs typeface="Times New Roman" panose="02020603050405020304" pitchFamily="18" charset="0"/>
              </a:rPr>
              <a:t>-performance metrics for hospitals.</a:t>
            </a:r>
          </a:p>
          <a:p>
            <a:pPr>
              <a:lnSpc>
                <a:spcPct val="15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639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492369"/>
            <a:ext cx="6136327" cy="1139483"/>
          </a:xfrm>
        </p:spPr>
        <p:txBody>
          <a:bodyPr/>
          <a:lstStyle/>
          <a:p>
            <a:r>
              <a:rPr lang="en-US" dirty="0" smtClean="0"/>
              <a:t>The key</a:t>
            </a:r>
            <a:endParaRPr lang="en-US" dirty="0"/>
          </a:p>
        </p:txBody>
      </p:sp>
      <p:sp>
        <p:nvSpPr>
          <p:cNvPr id="3" name="Content Placeholder 2"/>
          <p:cNvSpPr>
            <a:spLocks noGrp="1"/>
          </p:cNvSpPr>
          <p:nvPr>
            <p:ph idx="1"/>
          </p:nvPr>
        </p:nvSpPr>
        <p:spPr>
          <a:xfrm>
            <a:off x="1024128" y="1631852"/>
            <a:ext cx="9720073" cy="4677508"/>
          </a:xfrm>
        </p:spPr>
        <p:txBody>
          <a:bodyPr/>
          <a:lstStyle/>
          <a:p>
            <a:pPr>
              <a:lnSpc>
                <a:spcPct val="150000"/>
              </a:lnSpc>
              <a:buFont typeface="Wingdings" panose="05000000000000000000" pitchFamily="2" charset="2"/>
              <a:buChar char="q"/>
            </a:pPr>
            <a:r>
              <a:rPr lang="en-US" dirty="0" smtClean="0"/>
              <a:t> </a:t>
            </a:r>
            <a:r>
              <a:rPr lang="en-US" dirty="0" smtClean="0">
                <a:latin typeface="Times New Roman" panose="02020603050405020304" pitchFamily="18" charset="0"/>
                <a:cs typeface="Times New Roman" panose="02020603050405020304" pitchFamily="18" charset="0"/>
              </a:rPr>
              <a:t>Communication </a:t>
            </a:r>
            <a:r>
              <a:rPr lang="en-US" dirty="0">
                <a:latin typeface="Times New Roman" panose="02020603050405020304" pitchFamily="18" charset="0"/>
                <a:cs typeface="Times New Roman" panose="02020603050405020304" pitchFamily="18" charset="0"/>
              </a:rPr>
              <a:t>is the key to patient </a:t>
            </a:r>
            <a:r>
              <a:rPr lang="en-US" dirty="0" smtClean="0">
                <a:latin typeface="Times New Roman" panose="02020603050405020304" pitchFamily="18" charset="0"/>
                <a:cs typeface="Times New Roman" panose="02020603050405020304" pitchFamily="18" charset="0"/>
              </a:rPr>
              <a:t>satisfaction.</a:t>
            </a:r>
          </a:p>
          <a:p>
            <a:pPr>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Physicians </a:t>
            </a:r>
            <a:r>
              <a:rPr lang="en-US" dirty="0">
                <a:latin typeface="Times New Roman" panose="02020603050405020304" pitchFamily="18" charset="0"/>
                <a:cs typeface="Times New Roman" panose="02020603050405020304" pitchFamily="18" charset="0"/>
              </a:rPr>
              <a:t>and staff must acknowledge patient’s feelings and concerns and let them know they are being listened </a:t>
            </a:r>
            <a:r>
              <a:rPr lang="en-US" dirty="0" smtClean="0">
                <a:latin typeface="Times New Roman" panose="02020603050405020304" pitchFamily="18" charset="0"/>
                <a:cs typeface="Times New Roman" panose="02020603050405020304" pitchFamily="18" charset="0"/>
              </a:rPr>
              <a:t>to.</a:t>
            </a:r>
          </a:p>
          <a:p>
            <a:pPr>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Patient </a:t>
            </a:r>
            <a:r>
              <a:rPr lang="en-US" dirty="0">
                <a:latin typeface="Times New Roman" panose="02020603050405020304" pitchFamily="18" charset="0"/>
                <a:cs typeface="Times New Roman" panose="02020603050405020304" pitchFamily="18" charset="0"/>
              </a:rPr>
              <a:t>evaluate the quality of the service they receive easier than evaluating the quality of care they receive.</a:t>
            </a:r>
          </a:p>
          <a:p>
            <a:pPr>
              <a:lnSpc>
                <a:spcPct val="200000"/>
              </a:lnSpc>
            </a:pPr>
            <a:endParaRPr lang="en-US" dirty="0"/>
          </a:p>
        </p:txBody>
      </p:sp>
    </p:spTree>
    <p:extLst>
      <p:ext uri="{BB962C8B-B14F-4D97-AF65-F5344CB8AC3E}">
        <p14:creationId xmlns:p14="http://schemas.microsoft.com/office/powerpoint/2010/main" val="138495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88642" y="188031"/>
            <a:ext cx="8319752" cy="1061219"/>
          </a:xfrm>
        </p:spPr>
        <p:txBody>
          <a:bodyPr>
            <a:normAutofit/>
          </a:bodyPr>
          <a:lstStyle/>
          <a:p>
            <a:r>
              <a:rPr lang="en-US" u="sng" dirty="0" smtClean="0"/>
              <a:t>Objectives</a:t>
            </a:r>
            <a:endParaRPr lang="en-US" u="sng" dirty="0"/>
          </a:p>
        </p:txBody>
      </p:sp>
      <p:sp>
        <p:nvSpPr>
          <p:cNvPr id="3" name="Content Placeholder 2"/>
          <p:cNvSpPr>
            <a:spLocks noGrp="1"/>
          </p:cNvSpPr>
          <p:nvPr>
            <p:ph idx="1"/>
          </p:nvPr>
        </p:nvSpPr>
        <p:spPr>
          <a:xfrm>
            <a:off x="888642" y="1249250"/>
            <a:ext cx="10844012" cy="5383370"/>
          </a:xfrm>
        </p:spPr>
        <p:txBody>
          <a:bodyPr>
            <a:normAutofit/>
          </a:bodyPr>
          <a:lstStyle/>
          <a:p>
            <a:pPr>
              <a:lnSpc>
                <a:spcPct val="150000"/>
              </a:lnSpc>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a:t>
            </a:r>
            <a:r>
              <a:rPr lang="en-US" sz="2400" b="1" u="sng" dirty="0" smtClean="0">
                <a:latin typeface="Times New Roman" panose="02020603050405020304" pitchFamily="18" charset="0"/>
                <a:cs typeface="Times New Roman" panose="02020603050405020304" pitchFamily="18" charset="0"/>
              </a:rPr>
              <a:t>General Objective:</a:t>
            </a:r>
          </a:p>
          <a:p>
            <a:pPr marL="310896" lvl="2" indent="0">
              <a:lnSpc>
                <a:spcPct val="150000"/>
              </a:lnSpc>
              <a:buNone/>
            </a:pPr>
            <a:r>
              <a:rPr lang="en-US" sz="2200" dirty="0" smtClean="0">
                <a:latin typeface="Times New Roman" panose="02020603050405020304" pitchFamily="18" charset="0"/>
                <a:cs typeface="Times New Roman" panose="02020603050405020304" pitchFamily="18" charset="0"/>
              </a:rPr>
              <a:t>To </a:t>
            </a:r>
            <a:r>
              <a:rPr lang="en-US" sz="2200" dirty="0" smtClean="0">
                <a:latin typeface="Times New Roman" panose="02020603050405020304" pitchFamily="18" charset="0"/>
                <a:cs typeface="Times New Roman" panose="02020603050405020304" pitchFamily="18" charset="0"/>
              </a:rPr>
              <a:t>assess the </a:t>
            </a:r>
            <a:r>
              <a:rPr lang="en-US" sz="2200" dirty="0" smtClean="0">
                <a:latin typeface="Times New Roman" panose="02020603050405020304" pitchFamily="18" charset="0"/>
                <a:cs typeface="Times New Roman" panose="02020603050405020304" pitchFamily="18" charset="0"/>
              </a:rPr>
              <a:t>hospital services </a:t>
            </a:r>
            <a:r>
              <a:rPr lang="en-US" sz="2200" dirty="0" smtClean="0">
                <a:latin typeface="Times New Roman" panose="02020603050405020304" pitchFamily="18" charset="0"/>
                <a:cs typeface="Times New Roman" panose="02020603050405020304" pitchFamily="18" charset="0"/>
              </a:rPr>
              <a:t>that are directly contributing towards the increase </a:t>
            </a:r>
            <a:r>
              <a:rPr lang="en-US" sz="2200" dirty="0" smtClean="0">
                <a:latin typeface="Times New Roman" panose="02020603050405020304" pitchFamily="18" charset="0"/>
                <a:cs typeface="Times New Roman" panose="02020603050405020304" pitchFamily="18" charset="0"/>
              </a:rPr>
              <a:t>in level </a:t>
            </a:r>
            <a:r>
              <a:rPr lang="en-US" sz="2200" dirty="0" smtClean="0">
                <a:latin typeface="Times New Roman" panose="02020603050405020304" pitchFamily="18" charset="0"/>
                <a:cs typeface="Times New Roman" panose="02020603050405020304" pitchFamily="18" charset="0"/>
              </a:rPr>
              <a:t>of patient satisfaction</a:t>
            </a:r>
            <a:r>
              <a:rPr lang="en-US" sz="2200" dirty="0" smtClean="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sz="2400" b="1" u="sng" dirty="0" smtClean="0">
                <a:latin typeface="Times New Roman" panose="02020603050405020304" pitchFamily="18" charset="0"/>
                <a:cs typeface="Times New Roman" panose="02020603050405020304" pitchFamily="18" charset="0"/>
              </a:rPr>
              <a:t>Specific Objectives:</a:t>
            </a:r>
          </a:p>
          <a:p>
            <a:pPr marL="688086" lvl="1" indent="-514350">
              <a:lnSpc>
                <a:spcPct val="150000"/>
              </a:lnSpc>
              <a:buFont typeface="+mj-lt"/>
              <a:buAutoNum type="romanLcPeriod"/>
            </a:pPr>
            <a:r>
              <a:rPr lang="en-US" sz="2200" dirty="0">
                <a:latin typeface="Times New Roman" panose="02020603050405020304" pitchFamily="18" charset="0"/>
                <a:cs typeface="Times New Roman" panose="02020603050405020304" pitchFamily="18" charset="0"/>
              </a:rPr>
              <a:t>To assess the role of nursing care, medical care, dietary services and housekeeping services towards patient </a:t>
            </a:r>
            <a:r>
              <a:rPr lang="en-US" sz="2200" dirty="0" smtClean="0">
                <a:latin typeface="Times New Roman" panose="02020603050405020304" pitchFamily="18" charset="0"/>
                <a:cs typeface="Times New Roman" panose="02020603050405020304" pitchFamily="18" charset="0"/>
              </a:rPr>
              <a:t>satisfaction.</a:t>
            </a:r>
            <a:endParaRPr lang="en-US" sz="2200" dirty="0">
              <a:latin typeface="Times New Roman" panose="02020603050405020304" pitchFamily="18" charset="0"/>
              <a:cs typeface="Times New Roman" panose="02020603050405020304" pitchFamily="18" charset="0"/>
            </a:endParaRPr>
          </a:p>
          <a:p>
            <a:pPr marL="688086" lvl="1" indent="-514350">
              <a:lnSpc>
                <a:spcPct val="150000"/>
              </a:lnSpc>
              <a:buFont typeface="+mj-lt"/>
              <a:buAutoNum type="romanLcPeriod"/>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identify the strategies to help the hospital to increase their patient satisfaction scores. </a:t>
            </a:r>
            <a:endParaRPr lang="en-US" sz="2200" dirty="0">
              <a:latin typeface="Times New Roman" panose="02020603050405020304" pitchFamily="18" charset="0"/>
              <a:cs typeface="Times New Roman" panose="02020603050405020304" pitchFamily="18" charset="0"/>
            </a:endParaRPr>
          </a:p>
          <a:p>
            <a:pPr marL="688086" lvl="1" indent="-514350">
              <a:lnSpc>
                <a:spcPct val="150000"/>
              </a:lnSpc>
              <a:buFont typeface="+mj-lt"/>
              <a:buAutoNum type="romanLcPeriod"/>
            </a:pPr>
            <a:r>
              <a:rPr lang="en-US" sz="2200" dirty="0" smtClean="0">
                <a:latin typeface="Times New Roman" panose="02020603050405020304" pitchFamily="18" charset="0"/>
                <a:cs typeface="Times New Roman" panose="02020603050405020304" pitchFamily="18" charset="0"/>
              </a:rPr>
              <a:t>To </a:t>
            </a:r>
            <a:r>
              <a:rPr lang="en-US" sz="2200" dirty="0">
                <a:latin typeface="Times New Roman" panose="02020603050405020304" pitchFamily="18" charset="0"/>
                <a:cs typeface="Times New Roman" panose="02020603050405020304" pitchFamily="18" charset="0"/>
              </a:rPr>
              <a:t>describe the patients’ opinions and suggestions on improving the services in IPD of South Wing 3</a:t>
            </a:r>
            <a:r>
              <a:rPr lang="en-US" sz="2200" baseline="30000" dirty="0">
                <a:latin typeface="Times New Roman" panose="02020603050405020304" pitchFamily="18" charset="0"/>
                <a:cs typeface="Times New Roman" panose="02020603050405020304" pitchFamily="18" charset="0"/>
              </a:rPr>
              <a:t>rd</a:t>
            </a:r>
            <a:r>
              <a:rPr lang="en-US" sz="2200" dirty="0">
                <a:latin typeface="Times New Roman" panose="02020603050405020304" pitchFamily="18" charset="0"/>
                <a:cs typeface="Times New Roman" panose="02020603050405020304" pitchFamily="18" charset="0"/>
              </a:rPr>
              <a:t> Floor, Sri </a:t>
            </a:r>
            <a:r>
              <a:rPr lang="en-US" sz="2200" dirty="0" err="1">
                <a:latin typeface="Times New Roman" panose="02020603050405020304" pitchFamily="18" charset="0"/>
                <a:cs typeface="Times New Roman" panose="02020603050405020304" pitchFamily="18" charset="0"/>
              </a:rPr>
              <a:t>Balaji</a:t>
            </a:r>
            <a:r>
              <a:rPr lang="en-US" sz="2200" dirty="0">
                <a:latin typeface="Times New Roman" panose="02020603050405020304" pitchFamily="18" charset="0"/>
                <a:cs typeface="Times New Roman" panose="02020603050405020304" pitchFamily="18" charset="0"/>
              </a:rPr>
              <a:t> Medical Institute, </a:t>
            </a:r>
            <a:r>
              <a:rPr lang="en-US" sz="2200" dirty="0" err="1">
                <a:latin typeface="Times New Roman" panose="02020603050405020304" pitchFamily="18" charset="0"/>
                <a:cs typeface="Times New Roman" panose="02020603050405020304" pitchFamily="18" charset="0"/>
              </a:rPr>
              <a:t>PaschimVihar</a:t>
            </a:r>
            <a:r>
              <a:rPr lang="en-US" sz="2200" dirty="0">
                <a:latin typeface="Times New Roman" panose="02020603050405020304" pitchFamily="18" charset="0"/>
                <a:cs typeface="Times New Roman" panose="02020603050405020304" pitchFamily="18" charset="0"/>
              </a:rPr>
              <a:t>, New Delhi</a:t>
            </a:r>
            <a:r>
              <a:rPr lang="en-US" sz="2400" dirty="0"/>
              <a:t>.</a:t>
            </a:r>
            <a:endParaRPr lang="en-US" sz="1800" dirty="0"/>
          </a:p>
          <a:p>
            <a:pPr marL="688086" lvl="1" indent="-514350">
              <a:lnSpc>
                <a:spcPct val="150000"/>
              </a:lnSpc>
              <a:buFont typeface="+mj-lt"/>
              <a:buAutoNum type="romanUcPeriod"/>
            </a:pPr>
            <a:endParaRPr lang="en-US" dirty="0" smtClean="0">
              <a:latin typeface="Times New Roman" panose="02020603050405020304" pitchFamily="18" charset="0"/>
              <a:cs typeface="Times New Roman" panose="02020603050405020304" pitchFamily="18" charset="0"/>
            </a:endParaRPr>
          </a:p>
          <a:p>
            <a:pPr marL="310896" lvl="2" indent="0">
              <a:lnSpc>
                <a:spcPct val="150000"/>
              </a:lnSpc>
              <a:buNone/>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112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656823"/>
            <a:ext cx="9720072" cy="888642"/>
          </a:xfrm>
        </p:spPr>
        <p:txBody>
          <a:bodyPr/>
          <a:lstStyle/>
          <a:p>
            <a:r>
              <a:rPr lang="en-US" dirty="0" smtClean="0"/>
              <a:t>Methodology</a:t>
            </a:r>
            <a:endParaRPr lang="en-US" dirty="0"/>
          </a:p>
        </p:txBody>
      </p:sp>
      <p:sp>
        <p:nvSpPr>
          <p:cNvPr id="3" name="Content Placeholder 2"/>
          <p:cNvSpPr>
            <a:spLocks noGrp="1"/>
          </p:cNvSpPr>
          <p:nvPr>
            <p:ph idx="1"/>
          </p:nvPr>
        </p:nvSpPr>
        <p:spPr>
          <a:xfrm>
            <a:off x="1024128" y="1545466"/>
            <a:ext cx="9836130" cy="5138670"/>
          </a:xfrm>
        </p:spPr>
        <p:txBody>
          <a:bodyPr>
            <a:normAutofit/>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Study Area:</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Sri </a:t>
            </a:r>
            <a:r>
              <a:rPr lang="en-US" dirty="0" err="1" smtClean="0">
                <a:latin typeface="Times New Roman" panose="02020603050405020304" pitchFamily="18" charset="0"/>
                <a:cs typeface="Times New Roman" panose="02020603050405020304" pitchFamily="18" charset="0"/>
              </a:rPr>
              <a:t>Balaji</a:t>
            </a:r>
            <a:r>
              <a:rPr lang="en-US" dirty="0" smtClean="0">
                <a:latin typeface="Times New Roman" panose="02020603050405020304" pitchFamily="18" charset="0"/>
                <a:cs typeface="Times New Roman" panose="02020603050405020304" pitchFamily="18" charset="0"/>
              </a:rPr>
              <a:t> Action Medical Institute, New Delhi</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Study Population:</a:t>
            </a: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Patients at South Wing 3</a:t>
            </a:r>
            <a:r>
              <a:rPr lang="en-US" sz="2200" baseline="30000" dirty="0" smtClean="0">
                <a:latin typeface="Times New Roman" panose="02020603050405020304" pitchFamily="18" charset="0"/>
                <a:cs typeface="Times New Roman" panose="02020603050405020304" pitchFamily="18" charset="0"/>
              </a:rPr>
              <a:t>rd</a:t>
            </a:r>
            <a:r>
              <a:rPr lang="en-US" sz="2200" dirty="0" smtClean="0">
                <a:latin typeface="Times New Roman" panose="02020603050405020304" pitchFamily="18" charset="0"/>
                <a:cs typeface="Times New Roman" panose="02020603050405020304" pitchFamily="18" charset="0"/>
              </a:rPr>
              <a:t> Floor of SBAMI, New Delhi</a:t>
            </a: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Sample Size:</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286 </a:t>
            </a:r>
            <a:r>
              <a:rPr lang="en-US" dirty="0" smtClean="0">
                <a:latin typeface="Times New Roman" panose="02020603050405020304" pitchFamily="18" charset="0"/>
                <a:cs typeface="Times New Roman" panose="02020603050405020304" pitchFamily="18" charset="0"/>
              </a:rPr>
              <a:t>IPD Patients</a:t>
            </a: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Sampling Method:</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Random Sampling</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128016" lvl="1" indent="0">
              <a:buNone/>
            </a:pPr>
            <a:endParaRPr lang="en-US" sz="22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068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5760"/>
            <a:ext cx="9720072" cy="1322363"/>
          </a:xfrm>
        </p:spPr>
        <p:txBody>
          <a:bodyPr>
            <a:normAutofit/>
          </a:bodyPr>
          <a:lstStyle/>
          <a:p>
            <a:r>
              <a:rPr lang="en-US" sz="7300" u="sng" dirty="0" smtClean="0"/>
              <a:t>Cont..</a:t>
            </a:r>
            <a:endParaRPr lang="en-US" u="sng" dirty="0"/>
          </a:p>
        </p:txBody>
      </p:sp>
      <p:sp>
        <p:nvSpPr>
          <p:cNvPr id="3" name="Content Placeholder 2"/>
          <p:cNvSpPr>
            <a:spLocks noGrp="1"/>
          </p:cNvSpPr>
          <p:nvPr>
            <p:ph idx="1"/>
          </p:nvPr>
        </p:nvSpPr>
        <p:spPr>
          <a:xfrm>
            <a:off x="1024128" y="1828800"/>
            <a:ext cx="9990875" cy="4670474"/>
          </a:xfrm>
        </p:spPr>
        <p:txBody>
          <a:bodyPr>
            <a:normAutofit/>
          </a:bodyPr>
          <a:lstStyle/>
          <a:p>
            <a:pPr>
              <a:buFont typeface="Wingdings" panose="05000000000000000000" pitchFamily="2" charset="2"/>
              <a:buChar char="q"/>
            </a:pPr>
            <a:r>
              <a:rPr lang="en-US" dirty="0" smtClean="0"/>
              <a:t> </a:t>
            </a:r>
            <a:r>
              <a:rPr lang="en-US" b="1" dirty="0" smtClean="0"/>
              <a:t>Research Instrument:</a:t>
            </a:r>
            <a:r>
              <a:rPr lang="en-US" dirty="0" smtClean="0"/>
              <a:t> </a:t>
            </a:r>
          </a:p>
          <a:p>
            <a:pPr marL="0" indent="0">
              <a:buNone/>
            </a:pPr>
            <a:r>
              <a:rPr lang="en-US" dirty="0"/>
              <a:t>	</a:t>
            </a:r>
            <a:r>
              <a:rPr lang="en-US" dirty="0" smtClean="0"/>
              <a:t>Structured Validated Feedback Form of SBAMI, New Delhi</a:t>
            </a:r>
          </a:p>
          <a:p>
            <a:pPr>
              <a:buFont typeface="Wingdings" panose="05000000000000000000" pitchFamily="2" charset="2"/>
              <a:buChar char="q"/>
            </a:pPr>
            <a:r>
              <a:rPr lang="en-US" dirty="0"/>
              <a:t> </a:t>
            </a:r>
            <a:r>
              <a:rPr lang="en-US" b="1" dirty="0" smtClean="0"/>
              <a:t>Study Period:</a:t>
            </a:r>
          </a:p>
          <a:p>
            <a:pPr marL="0" indent="0">
              <a:buNone/>
            </a:pPr>
            <a:r>
              <a:rPr lang="en-US" dirty="0"/>
              <a:t>	</a:t>
            </a:r>
            <a:r>
              <a:rPr lang="en-US" dirty="0" smtClean="0"/>
              <a:t>1</a:t>
            </a:r>
            <a:r>
              <a:rPr lang="en-US" baseline="30000" dirty="0" smtClean="0"/>
              <a:t>st</a:t>
            </a:r>
            <a:r>
              <a:rPr lang="en-US" dirty="0" smtClean="0"/>
              <a:t> </a:t>
            </a:r>
            <a:r>
              <a:rPr lang="en-US" dirty="0" smtClean="0"/>
              <a:t>March </a:t>
            </a:r>
            <a:r>
              <a:rPr lang="en-US" dirty="0" smtClean="0"/>
              <a:t>2018 </a:t>
            </a:r>
            <a:r>
              <a:rPr lang="en-US" dirty="0" smtClean="0"/>
              <a:t>– </a:t>
            </a:r>
            <a:r>
              <a:rPr lang="en-US" dirty="0" smtClean="0"/>
              <a:t>15</a:t>
            </a:r>
            <a:r>
              <a:rPr lang="en-US" baseline="30000" dirty="0" smtClean="0"/>
              <a:t>th</a:t>
            </a:r>
            <a:r>
              <a:rPr lang="en-US" dirty="0" smtClean="0"/>
              <a:t> </a:t>
            </a:r>
            <a:r>
              <a:rPr lang="en-US" dirty="0" smtClean="0"/>
              <a:t>April </a:t>
            </a:r>
            <a:r>
              <a:rPr lang="en-US" dirty="0" smtClean="0"/>
              <a:t>2018</a:t>
            </a:r>
            <a:endParaRPr lang="en-US" dirty="0" smtClean="0"/>
          </a:p>
          <a:p>
            <a:pPr>
              <a:buFont typeface="Wingdings" panose="05000000000000000000" pitchFamily="2" charset="2"/>
              <a:buChar char="q"/>
            </a:pPr>
            <a:r>
              <a:rPr lang="en-US" dirty="0"/>
              <a:t> </a:t>
            </a:r>
            <a:r>
              <a:rPr lang="en-US" b="1" dirty="0" smtClean="0"/>
              <a:t>Data Collection:</a:t>
            </a:r>
            <a:endParaRPr lang="en-US" b="1" dirty="0" smtClean="0">
              <a:latin typeface="Times New Roman" panose="02020603050405020304" pitchFamily="18" charset="0"/>
              <a:cs typeface="Times New Roman" panose="02020603050405020304" pitchFamily="18" charset="0"/>
            </a:endParaRPr>
          </a:p>
          <a:p>
            <a:pPr marL="1312164" lvl="6" indent="-342900">
              <a:buFont typeface="+mj-lt"/>
              <a:buAutoNum type="alphaLcPeriod"/>
            </a:pPr>
            <a:r>
              <a:rPr lang="en-US" sz="2200" dirty="0" smtClean="0">
                <a:latin typeface="Times New Roman" panose="02020603050405020304" pitchFamily="18" charset="0"/>
                <a:cs typeface="Times New Roman" panose="02020603050405020304" pitchFamily="18" charset="0"/>
              </a:rPr>
              <a:t>Collection </a:t>
            </a:r>
            <a:r>
              <a:rPr lang="en-US" sz="2200" dirty="0">
                <a:latin typeface="Times New Roman" panose="02020603050405020304" pitchFamily="18" charset="0"/>
                <a:cs typeface="Times New Roman" panose="02020603050405020304" pitchFamily="18" charset="0"/>
              </a:rPr>
              <a:t>of feedback forms in phase 1, phase 2, phase </a:t>
            </a:r>
            <a:r>
              <a:rPr lang="en-US" sz="2200" dirty="0" smtClean="0">
                <a:latin typeface="Times New Roman" panose="02020603050405020304" pitchFamily="18" charset="0"/>
                <a:cs typeface="Times New Roman" panose="02020603050405020304" pitchFamily="18" charset="0"/>
              </a:rPr>
              <a:t>3 (15 Days Each).</a:t>
            </a:r>
            <a:endParaRPr lang="en-US" sz="2200" dirty="0" smtClean="0">
              <a:latin typeface="Times New Roman" panose="02020603050405020304" pitchFamily="18" charset="0"/>
              <a:cs typeface="Times New Roman" panose="02020603050405020304" pitchFamily="18" charset="0"/>
            </a:endParaRPr>
          </a:p>
          <a:p>
            <a:pPr marL="1312164" lvl="6" indent="-342900">
              <a:buFont typeface="+mj-lt"/>
              <a:buAutoNum type="alphaLcPeriod"/>
            </a:pPr>
            <a:r>
              <a:rPr lang="en-US" sz="2200" dirty="0" smtClean="0">
                <a:latin typeface="Times New Roman" panose="02020603050405020304" pitchFamily="18" charset="0"/>
                <a:cs typeface="Times New Roman" panose="02020603050405020304" pitchFamily="18" charset="0"/>
              </a:rPr>
              <a:t>Observations </a:t>
            </a:r>
            <a:r>
              <a:rPr lang="en-US" sz="2200" dirty="0">
                <a:latin typeface="Times New Roman" panose="02020603050405020304" pitchFamily="18" charset="0"/>
                <a:cs typeface="Times New Roman" panose="02020603050405020304" pitchFamily="18" charset="0"/>
              </a:rPr>
              <a:t>of concerned department services on </a:t>
            </a:r>
            <a:r>
              <a:rPr lang="en-US" sz="2200" dirty="0" smtClean="0">
                <a:latin typeface="Times New Roman" panose="02020603050405020304" pitchFamily="18" charset="0"/>
                <a:cs typeface="Times New Roman" panose="02020603050405020304" pitchFamily="18" charset="0"/>
              </a:rPr>
              <a:t>floors.</a:t>
            </a:r>
          </a:p>
          <a:p>
            <a:pPr marL="1312164" lvl="6" indent="-342900">
              <a:buFont typeface="+mj-lt"/>
              <a:buAutoNum type="alphaLcPeriod"/>
            </a:pPr>
            <a:r>
              <a:rPr lang="en-US" sz="2200" dirty="0" smtClean="0">
                <a:latin typeface="Times New Roman" panose="02020603050405020304" pitchFamily="18" charset="0"/>
                <a:cs typeface="Times New Roman" panose="02020603050405020304" pitchFamily="18" charset="0"/>
              </a:rPr>
              <a:t>Group </a:t>
            </a:r>
            <a:r>
              <a:rPr lang="en-US" sz="2200" dirty="0">
                <a:latin typeface="Times New Roman" panose="02020603050405020304" pitchFamily="18" charset="0"/>
                <a:cs typeface="Times New Roman" panose="02020603050405020304" pitchFamily="18" charset="0"/>
              </a:rPr>
              <a:t>Meetings with the head of service department.</a:t>
            </a:r>
          </a:p>
          <a:p>
            <a:pPr marL="0" indent="0">
              <a:buNone/>
            </a:pPr>
            <a:endParaRPr lang="en-US" dirty="0"/>
          </a:p>
        </p:txBody>
      </p:sp>
    </p:spTree>
    <p:extLst>
      <p:ext uri="{BB962C8B-B14F-4D97-AF65-F5344CB8AC3E}">
        <p14:creationId xmlns:p14="http://schemas.microsoft.com/office/powerpoint/2010/main" val="2944868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5266943"/>
          </a:xfrm>
        </p:spPr>
        <p:txBody>
          <a:bodyPr>
            <a:normAutofit/>
          </a:bodyPr>
          <a:lstStyle/>
          <a:p>
            <a:pPr algn="ctr"/>
            <a:r>
              <a:rPr lang="en-US" sz="11500" u="sng" dirty="0" smtClean="0">
                <a:latin typeface="Times New Roman" panose="02020603050405020304" pitchFamily="18" charset="0"/>
                <a:cs typeface="Times New Roman" panose="02020603050405020304" pitchFamily="18" charset="0"/>
              </a:rPr>
              <a:t>Results</a:t>
            </a:r>
            <a:endParaRPr lang="en-US" sz="115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537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2E5FC1C5-A20E-4DFF-BDF8-2E305C29A578}"/>
              </a:ext>
            </a:extLst>
          </p:cNvPr>
          <p:cNvGraphicFramePr>
            <a:graphicFrameLocks noGrp="1"/>
          </p:cNvGraphicFramePr>
          <p:nvPr>
            <p:ph idx="1"/>
            <p:extLst>
              <p:ext uri="{D42A27DB-BD31-4B8C-83A1-F6EECF244321}">
                <p14:modId xmlns:p14="http://schemas.microsoft.com/office/powerpoint/2010/main" val="962588561"/>
              </p:ext>
            </p:extLst>
          </p:nvPr>
        </p:nvGraphicFramePr>
        <p:xfrm>
          <a:off x="281354" y="244474"/>
          <a:ext cx="11591778" cy="51731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049625" y="5786976"/>
            <a:ext cx="9723549" cy="923330"/>
          </a:xfrm>
          <a:prstGeom prst="rect">
            <a:avLst/>
          </a:prstGeom>
          <a:noFill/>
        </p:spPr>
        <p:txBody>
          <a:bodyPr wrap="square" rtlCol="0">
            <a:spAutoFit/>
          </a:bodyPr>
          <a:lstStyle/>
          <a:p>
            <a:pPr marL="285750" lvl="0" indent="-285750">
              <a:buFont typeface="Wingdings" panose="05000000000000000000" pitchFamily="2" charset="2"/>
              <a:buChar char="q"/>
            </a:pPr>
            <a:r>
              <a:rPr lang="en-US" dirty="0"/>
              <a:t>It is clearly stated that in </a:t>
            </a:r>
            <a:r>
              <a:rPr lang="en-US" b="1" dirty="0"/>
              <a:t>Fig. 4. </a:t>
            </a:r>
            <a:r>
              <a:rPr lang="en-US" dirty="0"/>
              <a:t>In each phase each service percentage of </a:t>
            </a:r>
            <a:r>
              <a:rPr lang="en-US" dirty="0" smtClean="0"/>
              <a:t>excellent grade </a:t>
            </a:r>
            <a:r>
              <a:rPr lang="en-US" dirty="0"/>
              <a:t>is increasing</a:t>
            </a:r>
            <a:r>
              <a:rPr lang="en-US" dirty="0" smtClean="0"/>
              <a:t>. So, this is directly contributing towards the increase in level of patient satisfaction.</a:t>
            </a:r>
            <a:endParaRPr lang="en-US" dirty="0"/>
          </a:p>
          <a:p>
            <a:endParaRPr lang="en-US" dirty="0"/>
          </a:p>
        </p:txBody>
      </p:sp>
      <p:sp>
        <p:nvSpPr>
          <p:cNvPr id="7" name="TextBox 6"/>
          <p:cNvSpPr txBox="1"/>
          <p:nvPr/>
        </p:nvSpPr>
        <p:spPr>
          <a:xfrm>
            <a:off x="5241699" y="5417644"/>
            <a:ext cx="1339403" cy="369332"/>
          </a:xfrm>
          <a:prstGeom prst="rect">
            <a:avLst/>
          </a:prstGeom>
          <a:noFill/>
        </p:spPr>
        <p:txBody>
          <a:bodyPr wrap="square" rtlCol="0">
            <a:spAutoFit/>
          </a:bodyPr>
          <a:lstStyle/>
          <a:p>
            <a:pPr algn="ctr"/>
            <a:r>
              <a:rPr lang="en-US" b="1" u="sng" dirty="0" smtClean="0"/>
              <a:t>Fig. 4</a:t>
            </a:r>
            <a:endParaRPr lang="en-US" b="1" u="sng" dirty="0"/>
          </a:p>
        </p:txBody>
      </p:sp>
    </p:spTree>
    <p:extLst>
      <p:ext uri="{BB962C8B-B14F-4D97-AF65-F5344CB8AC3E}">
        <p14:creationId xmlns:p14="http://schemas.microsoft.com/office/powerpoint/2010/main" val="9441831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306</TotalTime>
  <Words>833</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Times New Roman</vt:lpstr>
      <vt:lpstr>Tw Cen MT</vt:lpstr>
      <vt:lpstr>Tw Cen MT Condensed</vt:lpstr>
      <vt:lpstr>Wingdings</vt:lpstr>
      <vt:lpstr>Wingdings 3</vt:lpstr>
      <vt:lpstr>Integral</vt:lpstr>
      <vt:lpstr>Analysis of satisfaction levels of patients admitted in economy ward of a private hospital in new delhi </vt:lpstr>
      <vt:lpstr>What is patient satisfaction</vt:lpstr>
      <vt:lpstr>Why it matters</vt:lpstr>
      <vt:lpstr>The key</vt:lpstr>
      <vt:lpstr>Objectives</vt:lpstr>
      <vt:lpstr>Methodology</vt:lpstr>
      <vt:lpstr>Cont..</vt:lpstr>
      <vt:lpstr>Results</vt:lpstr>
      <vt:lpstr>PowerPoint Presentation</vt:lpstr>
      <vt:lpstr>PowerPoint Presentation</vt:lpstr>
      <vt:lpstr>INTERVENTIONS DONE</vt:lpstr>
      <vt:lpstr>conclusion</vt:lpstr>
      <vt:lpstr>Other Important Information from Patient feedback form (Covers other 10 indicators and their miscellaneous suggestions) </vt:lpstr>
      <vt:lpstr>Recommendations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Jyoti</dc:creator>
  <cp:lastModifiedBy>Jyoti</cp:lastModifiedBy>
  <cp:revision>32</cp:revision>
  <dcterms:created xsi:type="dcterms:W3CDTF">2018-05-11T07:16:29Z</dcterms:created>
  <dcterms:modified xsi:type="dcterms:W3CDTF">2018-05-14T03:59:11Z</dcterms:modified>
</cp:coreProperties>
</file>