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59"/>
  </p:notesMasterIdLst>
  <p:sldIdLst>
    <p:sldId id="371" r:id="rId2"/>
    <p:sldId id="372" r:id="rId3"/>
    <p:sldId id="391" r:id="rId4"/>
    <p:sldId id="373" r:id="rId5"/>
    <p:sldId id="397" r:id="rId6"/>
    <p:sldId id="374" r:id="rId7"/>
    <p:sldId id="375" r:id="rId8"/>
    <p:sldId id="392" r:id="rId9"/>
    <p:sldId id="398" r:id="rId10"/>
    <p:sldId id="401" r:id="rId11"/>
    <p:sldId id="400" r:id="rId12"/>
    <p:sldId id="406" r:id="rId13"/>
    <p:sldId id="410" r:id="rId14"/>
    <p:sldId id="404" r:id="rId15"/>
    <p:sldId id="419" r:id="rId16"/>
    <p:sldId id="403" r:id="rId17"/>
    <p:sldId id="420" r:id="rId18"/>
    <p:sldId id="402" r:id="rId19"/>
    <p:sldId id="421" r:id="rId20"/>
    <p:sldId id="425" r:id="rId21"/>
    <p:sldId id="405" r:id="rId22"/>
    <p:sldId id="422" r:id="rId23"/>
    <p:sldId id="399" r:id="rId24"/>
    <p:sldId id="418" r:id="rId25"/>
    <p:sldId id="408" r:id="rId26"/>
    <p:sldId id="407" r:id="rId27"/>
    <p:sldId id="423" r:id="rId28"/>
    <p:sldId id="426" r:id="rId29"/>
    <p:sldId id="427" r:id="rId30"/>
    <p:sldId id="409" r:id="rId31"/>
    <p:sldId id="424" r:id="rId32"/>
    <p:sldId id="446" r:id="rId33"/>
    <p:sldId id="378" r:id="rId34"/>
    <p:sldId id="428" r:id="rId35"/>
    <p:sldId id="379" r:id="rId36"/>
    <p:sldId id="380" r:id="rId37"/>
    <p:sldId id="447" r:id="rId38"/>
    <p:sldId id="381" r:id="rId39"/>
    <p:sldId id="429" r:id="rId40"/>
    <p:sldId id="430" r:id="rId41"/>
    <p:sldId id="448" r:id="rId42"/>
    <p:sldId id="382" r:id="rId43"/>
    <p:sldId id="431" r:id="rId44"/>
    <p:sldId id="432" r:id="rId45"/>
    <p:sldId id="433" r:id="rId46"/>
    <p:sldId id="434" r:id="rId47"/>
    <p:sldId id="436" r:id="rId48"/>
    <p:sldId id="437" r:id="rId49"/>
    <p:sldId id="438" r:id="rId50"/>
    <p:sldId id="449" r:id="rId51"/>
    <p:sldId id="439" r:id="rId52"/>
    <p:sldId id="441" r:id="rId53"/>
    <p:sldId id="442" r:id="rId54"/>
    <p:sldId id="443" r:id="rId55"/>
    <p:sldId id="444" r:id="rId56"/>
    <p:sldId id="445" r:id="rId57"/>
    <p:sldId id="390"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19" autoAdjust="0"/>
    <p:restoredTop sz="94624" autoAdjust="0"/>
  </p:normalViewPr>
  <p:slideViewPr>
    <p:cSldViewPr snapToGrid="0">
      <p:cViewPr varScale="1">
        <p:scale>
          <a:sx n="69" d="100"/>
          <a:sy n="69" d="100"/>
        </p:scale>
        <p:origin x="-756" y="-114"/>
      </p:cViewPr>
      <p:guideLst>
        <p:guide orient="horz" pos="2160"/>
        <p:guide pos="3840"/>
      </p:guideLst>
    </p:cSldViewPr>
  </p:slideViewPr>
  <p:outlineViewPr>
    <p:cViewPr>
      <p:scale>
        <a:sx n="33" d="100"/>
        <a:sy n="33" d="100"/>
      </p:scale>
      <p:origin x="120" y="13194"/>
    </p:cViewPr>
  </p:outlineViewPr>
  <p:notesTextViewPr>
    <p:cViewPr>
      <p:scale>
        <a:sx n="1" d="1"/>
        <a:sy n="1" d="1"/>
      </p:scale>
      <p:origin x="0" y="0"/>
    </p:cViewPr>
  </p:notesTextViewPr>
  <p:sorterViewPr>
    <p:cViewPr>
      <p:scale>
        <a:sx n="66" d="100"/>
        <a:sy n="66" d="100"/>
      </p:scale>
      <p:origin x="0" y="789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10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3A5230-6E46-4464-9B78-57AF6B9101AA}" type="datetimeFigureOut">
              <a:rPr lang="en-IN" smtClean="0"/>
              <a:pPr/>
              <a:t>24-05-2018</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A0934C-3AEE-4ED3-A137-69865EA62909}" type="slidenum">
              <a:rPr lang="en-IN" smtClean="0"/>
              <a:pPr/>
              <a:t>‹#›</a:t>
            </a:fld>
            <a:endParaRPr lang="en-IN"/>
          </a:p>
        </p:txBody>
      </p:sp>
    </p:spTree>
    <p:extLst>
      <p:ext uri="{BB962C8B-B14F-4D97-AF65-F5344CB8AC3E}">
        <p14:creationId xmlns:p14="http://schemas.microsoft.com/office/powerpoint/2010/main" xmlns="" val="2757453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5/24/2018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218" y="1537856"/>
            <a:ext cx="11485418" cy="4849090"/>
          </a:xfrm>
          <a:solidFill>
            <a:srgbClr val="FFFF00"/>
          </a:solidFill>
          <a:ln w="76200">
            <a:solidFill>
              <a:srgbClr val="FF0000"/>
            </a:solidFill>
          </a:ln>
        </p:spPr>
        <p:txBody>
          <a:bodyPr>
            <a:normAutofit fontScale="90000"/>
          </a:bodyPr>
          <a:lstStyle/>
          <a:p>
            <a:pPr algn="l"/>
            <a:r>
              <a:rPr lang="en-US" b="1" dirty="0" smtClean="0">
                <a:solidFill>
                  <a:srgbClr val="0000FF"/>
                </a:solidFill>
              </a:rPr>
              <a:t>	</a:t>
            </a:r>
            <a:br>
              <a:rPr lang="en-US" b="1" dirty="0" smtClean="0">
                <a:solidFill>
                  <a:srgbClr val="0000FF"/>
                </a:solidFill>
              </a:rPr>
            </a:br>
            <a:r>
              <a:rPr lang="en-US" b="1" dirty="0" smtClean="0">
                <a:solidFill>
                  <a:srgbClr val="0000FF"/>
                </a:solidFill>
              </a:rPr>
              <a:t>		</a:t>
            </a:r>
            <a:r>
              <a:rPr lang="en-US" b="1" u="sng" dirty="0" smtClean="0">
                <a:solidFill>
                  <a:srgbClr val="0000FF"/>
                </a:solidFill>
              </a:rPr>
              <a:t>A STUDY OF MEDICAL RECORD KEEPING</a:t>
            </a:r>
            <a:r>
              <a:rPr lang="en-US" b="1" dirty="0" smtClean="0">
                <a:solidFill>
                  <a:srgbClr val="0000FF"/>
                </a:solidFill>
              </a:rPr>
              <a:t> 		     </a:t>
            </a:r>
            <a:r>
              <a:rPr lang="en-US" b="1" u="sng" dirty="0" smtClean="0">
                <a:solidFill>
                  <a:srgbClr val="0000FF"/>
                </a:solidFill>
              </a:rPr>
              <a:t>STANDARDS IN HOSPITALS AND RETENTION </a:t>
            </a:r>
            <a:br>
              <a:rPr lang="en-US" b="1" u="sng" dirty="0" smtClean="0">
                <a:solidFill>
                  <a:srgbClr val="0000FF"/>
                </a:solidFill>
              </a:rPr>
            </a:br>
            <a:r>
              <a:rPr lang="en-US" b="1" u="sng" dirty="0" smtClean="0">
                <a:solidFill>
                  <a:srgbClr val="0000FF"/>
                </a:solidFill>
              </a:rPr>
              <a:t/>
            </a:r>
            <a:br>
              <a:rPr lang="en-US" b="1" u="sng" dirty="0" smtClean="0">
                <a:solidFill>
                  <a:srgbClr val="0000FF"/>
                </a:solidFill>
              </a:rPr>
            </a:br>
            <a:r>
              <a:rPr lang="en-US" b="1" dirty="0" smtClean="0">
                <a:solidFill>
                  <a:srgbClr val="0000FF"/>
                </a:solidFill>
              </a:rPr>
              <a:t/>
            </a:r>
            <a:br>
              <a:rPr lang="en-US" b="1" dirty="0" smtClean="0">
                <a:solidFill>
                  <a:srgbClr val="0000FF"/>
                </a:solidFill>
              </a:rPr>
            </a:br>
            <a:r>
              <a:rPr lang="en-US" b="1" dirty="0" smtClean="0">
                <a:solidFill>
                  <a:srgbClr val="0000FF"/>
                </a:solidFill>
              </a:rPr>
              <a:t>                                                            </a:t>
            </a:r>
            <a:br>
              <a:rPr lang="en-US" b="1" dirty="0" smtClean="0">
                <a:solidFill>
                  <a:srgbClr val="0000FF"/>
                </a:solidFill>
              </a:rPr>
            </a:br>
            <a:r>
              <a:rPr lang="en-US" b="1" dirty="0" smtClean="0">
                <a:solidFill>
                  <a:srgbClr val="0000FF"/>
                </a:solidFill>
              </a:rPr>
              <a:t>	</a:t>
            </a:r>
            <a:r>
              <a:rPr lang="en-US" sz="3600" dirty="0" smtClean="0">
                <a:solidFill>
                  <a:srgbClr val="0000FF"/>
                </a:solidFill>
              </a:rPr>
              <a:t>Dr </a:t>
            </a:r>
            <a:r>
              <a:rPr lang="en-US" sz="3600" dirty="0" err="1" smtClean="0">
                <a:solidFill>
                  <a:srgbClr val="0000FF"/>
                </a:solidFill>
              </a:rPr>
              <a:t>Sanjiv</a:t>
            </a:r>
            <a:r>
              <a:rPr lang="en-US" sz="3600" dirty="0" smtClean="0">
                <a:solidFill>
                  <a:srgbClr val="0000FF"/>
                </a:solidFill>
              </a:rPr>
              <a:t> Kumar</a:t>
            </a:r>
            <a:r>
              <a:rPr lang="en-US" b="1" dirty="0" smtClean="0">
                <a:solidFill>
                  <a:srgbClr val="0000FF"/>
                </a:solidFill>
              </a:rPr>
              <a:t>				 </a:t>
            </a:r>
            <a:r>
              <a:rPr lang="en-US" b="1" dirty="0" smtClean="0">
                <a:solidFill>
                  <a:srgbClr val="0000FF"/>
                </a:solidFill>
              </a:rPr>
              <a:t>      </a:t>
            </a:r>
            <a:r>
              <a:rPr lang="en-US" sz="4000" dirty="0" smtClean="0">
                <a:solidFill>
                  <a:srgbClr val="0000FF"/>
                </a:solidFill>
              </a:rPr>
              <a:t>Col </a:t>
            </a:r>
            <a:r>
              <a:rPr lang="en-US" sz="4000" dirty="0" err="1" smtClean="0">
                <a:solidFill>
                  <a:srgbClr val="0000FF"/>
                </a:solidFill>
              </a:rPr>
              <a:t>Jatinder</a:t>
            </a:r>
            <a:r>
              <a:rPr lang="en-US" sz="4000" dirty="0" smtClean="0">
                <a:solidFill>
                  <a:srgbClr val="0000FF"/>
                </a:solidFill>
              </a:rPr>
              <a:t> </a:t>
            </a:r>
            <a:r>
              <a:rPr lang="en-US" sz="4000" dirty="0" err="1" smtClean="0">
                <a:solidFill>
                  <a:srgbClr val="0000FF"/>
                </a:solidFill>
              </a:rPr>
              <a:t>Wali</a:t>
            </a:r>
            <a:r>
              <a:rPr lang="en-US" sz="4000" dirty="0" err="1" smtClean="0">
                <a:solidFill>
                  <a:srgbClr val="0000FF"/>
                </a:solidFill>
              </a:rPr>
              <a:t>a</a:t>
            </a:r>
            <a:r>
              <a:rPr lang="en-US" dirty="0" smtClean="0">
                <a:solidFill>
                  <a:srgbClr val="FF0000"/>
                </a:solidFill>
              </a:rPr>
              <a:t>        </a:t>
            </a:r>
            <a:r>
              <a:rPr lang="en-US" dirty="0" smtClean="0">
                <a:solidFill>
                  <a:srgbClr val="FF0000"/>
                </a:solidFill>
              </a:rPr>
              <a:t>	</a:t>
            </a:r>
            <a:r>
              <a:rPr lang="en-US" sz="3600" dirty="0" smtClean="0">
                <a:solidFill>
                  <a:srgbClr val="0000FF"/>
                </a:solidFill>
              </a:rPr>
              <a:t>Mentor</a:t>
            </a:r>
            <a:endParaRPr lang="en-US" sz="3600" dirty="0">
              <a:solidFill>
                <a:srgbClr val="0000FF"/>
              </a:solidFill>
            </a:endParaRPr>
          </a:p>
        </p:txBody>
      </p:sp>
      <p:pic>
        <p:nvPicPr>
          <p:cNvPr id="3" name="Picture 2"/>
          <p:cNvPicPr/>
          <p:nvPr/>
        </p:nvPicPr>
        <p:blipFill>
          <a:blip r:embed="rId2">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4031772" y="249376"/>
            <a:ext cx="4003964" cy="117763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70"/>
            <a:ext cx="12192000" cy="990600"/>
          </a:xfrm>
        </p:spPr>
        <p:txBody>
          <a:bodyPr>
            <a:normAutofit/>
          </a:bodyPr>
          <a:lstStyle/>
          <a:p>
            <a:pPr lvl="0"/>
            <a:r>
              <a:rPr lang="en-US" b="1" u="sng" dirty="0" smtClean="0">
                <a:solidFill>
                  <a:srgbClr val="0000FF"/>
                </a:solidFill>
              </a:rPr>
              <a:t>MRD ANALYSIS</a:t>
            </a:r>
            <a:endParaRPr lang="en-US" u="sng" dirty="0">
              <a:solidFill>
                <a:srgbClr val="0000FF"/>
              </a:solidFill>
            </a:endParaRPr>
          </a:p>
        </p:txBody>
      </p:sp>
      <p:graphicFrame>
        <p:nvGraphicFramePr>
          <p:cNvPr id="4" name="Content Placeholder 3"/>
          <p:cNvGraphicFramePr>
            <a:graphicFrameLocks noGrp="1"/>
          </p:cNvGraphicFramePr>
          <p:nvPr>
            <p:ph idx="1"/>
          </p:nvPr>
        </p:nvGraphicFramePr>
        <p:xfrm>
          <a:off x="0" y="960438"/>
          <a:ext cx="12192000" cy="5897562"/>
        </p:xfrm>
        <a:graphic>
          <a:graphicData uri="http://schemas.openxmlformats.org/drawingml/2006/table">
            <a:tbl>
              <a:tblPr firstRow="1" bandRow="1">
                <a:tableStyleId>{5C22544A-7EE6-4342-B048-85BDC9FD1C3A}</a:tableStyleId>
              </a:tblPr>
              <a:tblGrid>
                <a:gridCol w="3048000"/>
                <a:gridCol w="3048000"/>
                <a:gridCol w="3048000"/>
                <a:gridCol w="3048000"/>
              </a:tblGrid>
              <a:tr h="982927">
                <a:tc>
                  <a:txBody>
                    <a:bodyPr/>
                    <a:lstStyle/>
                    <a:p>
                      <a:pPr>
                        <a:lnSpc>
                          <a:spcPct val="115000"/>
                        </a:lnSpc>
                        <a:spcBef>
                          <a:spcPts val="1200"/>
                        </a:spcBef>
                        <a:spcAft>
                          <a:spcPts val="0"/>
                        </a:spcAft>
                      </a:pPr>
                      <a:r>
                        <a:rPr lang="en-US" sz="3200" b="1" dirty="0">
                          <a:solidFill>
                            <a:srgbClr val="000000"/>
                          </a:solidFill>
                          <a:latin typeface="Times New Roman"/>
                          <a:ea typeface="Times New Roman"/>
                          <a:cs typeface="Times New Roman"/>
                        </a:rPr>
                        <a:t>Incidents</a:t>
                      </a:r>
                      <a:endParaRPr lang="en-IN" sz="3200" dirty="0">
                        <a:latin typeface="Calibri"/>
                        <a:ea typeface="Times New Roman"/>
                        <a:cs typeface="Times New Roman"/>
                      </a:endParaRPr>
                    </a:p>
                  </a:txBody>
                  <a:tcPr marL="68580" marR="68580" marT="0" marB="0"/>
                </a:tc>
                <a:tc>
                  <a:txBody>
                    <a:bodyPr/>
                    <a:lstStyle/>
                    <a:p>
                      <a:pPr>
                        <a:lnSpc>
                          <a:spcPct val="115000"/>
                        </a:lnSpc>
                        <a:spcBef>
                          <a:spcPts val="1200"/>
                        </a:spcBef>
                        <a:spcAft>
                          <a:spcPts val="0"/>
                        </a:spcAft>
                      </a:pPr>
                      <a:r>
                        <a:rPr lang="en-US" sz="2800" b="1" dirty="0">
                          <a:solidFill>
                            <a:srgbClr val="000000"/>
                          </a:solidFill>
                          <a:latin typeface="Times New Roman"/>
                          <a:ea typeface="Times New Roman"/>
                          <a:cs typeface="Times New Roman"/>
                        </a:rPr>
                        <a:t>Signature Appended</a:t>
                      </a:r>
                      <a:endParaRPr lang="en-IN" sz="2800" dirty="0">
                        <a:latin typeface="Calibri"/>
                        <a:ea typeface="Times New Roman"/>
                        <a:cs typeface="Times New Roman"/>
                      </a:endParaRPr>
                    </a:p>
                  </a:txBody>
                  <a:tcPr marL="68580" marR="68580" marT="0" marB="0"/>
                </a:tc>
                <a:tc>
                  <a:txBody>
                    <a:bodyPr/>
                    <a:lstStyle/>
                    <a:p>
                      <a:pPr>
                        <a:lnSpc>
                          <a:spcPct val="115000"/>
                        </a:lnSpc>
                        <a:spcBef>
                          <a:spcPts val="1200"/>
                        </a:spcBef>
                        <a:spcAft>
                          <a:spcPts val="0"/>
                        </a:spcAft>
                      </a:pPr>
                      <a:r>
                        <a:rPr lang="en-US" sz="2800" b="1" dirty="0">
                          <a:solidFill>
                            <a:srgbClr val="000000"/>
                          </a:solidFill>
                          <a:latin typeface="Times New Roman"/>
                          <a:ea typeface="Times New Roman"/>
                          <a:cs typeface="Times New Roman"/>
                        </a:rPr>
                        <a:t>Signature Not Appended</a:t>
                      </a:r>
                      <a:endParaRPr lang="en-IN" sz="2800" dirty="0">
                        <a:latin typeface="Calibri"/>
                        <a:ea typeface="Times New Roman"/>
                        <a:cs typeface="Times New Roman"/>
                      </a:endParaRPr>
                    </a:p>
                  </a:txBody>
                  <a:tcPr marL="68580" marR="68580" marT="0" marB="0"/>
                </a:tc>
                <a:tc>
                  <a:txBody>
                    <a:bodyPr/>
                    <a:lstStyle/>
                    <a:p>
                      <a:pPr>
                        <a:lnSpc>
                          <a:spcPct val="115000"/>
                        </a:lnSpc>
                        <a:spcBef>
                          <a:spcPts val="1200"/>
                        </a:spcBef>
                        <a:spcAft>
                          <a:spcPts val="0"/>
                        </a:spcAft>
                      </a:pPr>
                      <a:r>
                        <a:rPr lang="en-US" sz="2800" b="1" dirty="0">
                          <a:solidFill>
                            <a:srgbClr val="000000"/>
                          </a:solidFill>
                          <a:latin typeface="Times New Roman"/>
                          <a:ea typeface="Times New Roman"/>
                          <a:cs typeface="Times New Roman"/>
                        </a:rPr>
                        <a:t>Not Legible</a:t>
                      </a:r>
                      <a:endParaRPr lang="en-IN" sz="2800" dirty="0">
                        <a:latin typeface="Calibri"/>
                        <a:ea typeface="Times New Roman"/>
                        <a:cs typeface="Times New Roman"/>
                      </a:endParaRPr>
                    </a:p>
                  </a:txBody>
                  <a:tcPr marL="68580" marR="68580" marT="0" marB="0"/>
                </a:tc>
              </a:tr>
              <a:tr h="982927">
                <a:tc>
                  <a:txBody>
                    <a:bodyPr/>
                    <a:lstStyle/>
                    <a:p>
                      <a:pPr>
                        <a:lnSpc>
                          <a:spcPct val="115000"/>
                        </a:lnSpc>
                        <a:spcBef>
                          <a:spcPts val="1200"/>
                        </a:spcBef>
                        <a:spcAft>
                          <a:spcPts val="0"/>
                        </a:spcAft>
                      </a:pPr>
                      <a:r>
                        <a:rPr lang="en-US" sz="2800" dirty="0">
                          <a:solidFill>
                            <a:srgbClr val="000000"/>
                          </a:solidFill>
                          <a:latin typeface="Times New Roman"/>
                          <a:ea typeface="Times New Roman"/>
                          <a:cs typeface="Times New Roman"/>
                        </a:rPr>
                        <a:t>Initial Assessment Form</a:t>
                      </a:r>
                      <a:endParaRPr lang="en-IN" sz="2800" dirty="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138</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19</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08</a:t>
                      </a:r>
                      <a:endParaRPr lang="en-IN" sz="2800">
                        <a:latin typeface="Calibri"/>
                        <a:ea typeface="Times New Roman"/>
                        <a:cs typeface="Times New Roman"/>
                      </a:endParaRPr>
                    </a:p>
                  </a:txBody>
                  <a:tcPr marL="68580" marR="68580" marT="0" marB="0"/>
                </a:tc>
              </a:tr>
              <a:tr h="982927">
                <a:tc>
                  <a:txBody>
                    <a:bodyPr/>
                    <a:lstStyle/>
                    <a:p>
                      <a:pPr>
                        <a:lnSpc>
                          <a:spcPct val="115000"/>
                        </a:lnSpc>
                        <a:spcBef>
                          <a:spcPts val="1200"/>
                        </a:spcBef>
                        <a:spcAft>
                          <a:spcPts val="0"/>
                        </a:spcAft>
                      </a:pPr>
                      <a:r>
                        <a:rPr lang="en-US" sz="2800">
                          <a:solidFill>
                            <a:srgbClr val="000000"/>
                          </a:solidFill>
                          <a:latin typeface="Times New Roman"/>
                          <a:ea typeface="Times New Roman"/>
                          <a:cs typeface="Times New Roman"/>
                        </a:rPr>
                        <a:t>Doctor's Note</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127</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27</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11</a:t>
                      </a:r>
                      <a:endParaRPr lang="en-IN" sz="2800">
                        <a:latin typeface="Calibri"/>
                        <a:ea typeface="Times New Roman"/>
                        <a:cs typeface="Times New Roman"/>
                      </a:endParaRPr>
                    </a:p>
                  </a:txBody>
                  <a:tcPr marL="68580" marR="68580" marT="0" marB="0"/>
                </a:tc>
              </a:tr>
              <a:tr h="982927">
                <a:tc>
                  <a:txBody>
                    <a:bodyPr/>
                    <a:lstStyle/>
                    <a:p>
                      <a:pPr>
                        <a:lnSpc>
                          <a:spcPct val="115000"/>
                        </a:lnSpc>
                        <a:spcBef>
                          <a:spcPts val="1200"/>
                        </a:spcBef>
                        <a:spcAft>
                          <a:spcPts val="0"/>
                        </a:spcAft>
                      </a:pPr>
                      <a:r>
                        <a:rPr lang="en-US" sz="2800">
                          <a:solidFill>
                            <a:srgbClr val="000000"/>
                          </a:solidFill>
                          <a:latin typeface="Times New Roman"/>
                          <a:ea typeface="Times New Roman"/>
                          <a:cs typeface="Times New Roman"/>
                        </a:rPr>
                        <a:t>Patient Consent Form</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162</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01</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02</a:t>
                      </a:r>
                      <a:endParaRPr lang="en-IN" sz="2800">
                        <a:latin typeface="Calibri"/>
                        <a:ea typeface="Times New Roman"/>
                        <a:cs typeface="Times New Roman"/>
                      </a:endParaRPr>
                    </a:p>
                  </a:txBody>
                  <a:tcPr marL="68580" marR="68580" marT="0" marB="0"/>
                </a:tc>
              </a:tr>
              <a:tr h="982927">
                <a:tc>
                  <a:txBody>
                    <a:bodyPr/>
                    <a:lstStyle/>
                    <a:p>
                      <a:pPr>
                        <a:lnSpc>
                          <a:spcPct val="115000"/>
                        </a:lnSpc>
                        <a:spcBef>
                          <a:spcPts val="1200"/>
                        </a:spcBef>
                        <a:spcAft>
                          <a:spcPts val="0"/>
                        </a:spcAft>
                      </a:pPr>
                      <a:r>
                        <a:rPr lang="en-US" sz="2800">
                          <a:solidFill>
                            <a:srgbClr val="000000"/>
                          </a:solidFill>
                          <a:latin typeface="Times New Roman"/>
                          <a:ea typeface="Times New Roman"/>
                          <a:cs typeface="Times New Roman"/>
                        </a:rPr>
                        <a:t>OT Notes</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141</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09</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15</a:t>
                      </a:r>
                      <a:endParaRPr lang="en-IN" sz="2800">
                        <a:latin typeface="Calibri"/>
                        <a:ea typeface="Times New Roman"/>
                        <a:cs typeface="Times New Roman"/>
                      </a:endParaRPr>
                    </a:p>
                  </a:txBody>
                  <a:tcPr marL="68580" marR="68580" marT="0" marB="0"/>
                </a:tc>
              </a:tr>
              <a:tr h="982927">
                <a:tc>
                  <a:txBody>
                    <a:bodyPr/>
                    <a:lstStyle/>
                    <a:p>
                      <a:pPr>
                        <a:lnSpc>
                          <a:spcPct val="115000"/>
                        </a:lnSpc>
                        <a:spcBef>
                          <a:spcPts val="1200"/>
                        </a:spcBef>
                        <a:spcAft>
                          <a:spcPts val="0"/>
                        </a:spcAft>
                      </a:pPr>
                      <a:r>
                        <a:rPr lang="en-US" sz="2800">
                          <a:solidFill>
                            <a:srgbClr val="000000"/>
                          </a:solidFill>
                          <a:latin typeface="Times New Roman"/>
                          <a:ea typeface="Times New Roman"/>
                          <a:cs typeface="Times New Roman"/>
                        </a:rPr>
                        <a:t>Discharge Summary</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139</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a:solidFill>
                            <a:srgbClr val="000000"/>
                          </a:solidFill>
                          <a:latin typeface="Times New Roman"/>
                          <a:ea typeface="Times New Roman"/>
                          <a:cs typeface="Times New Roman"/>
                        </a:rPr>
                        <a:t>12</a:t>
                      </a:r>
                      <a:endParaRPr lang="en-IN" sz="280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r>
                        <a:rPr lang="en-US" sz="2800" dirty="0">
                          <a:solidFill>
                            <a:srgbClr val="000000"/>
                          </a:solidFill>
                          <a:latin typeface="Times New Roman"/>
                          <a:ea typeface="Times New Roman"/>
                          <a:cs typeface="Times New Roman"/>
                        </a:rPr>
                        <a:t>14</a:t>
                      </a:r>
                      <a:endParaRPr lang="en-IN" sz="28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12192000" cy="5943600"/>
          </a:xfrm>
        </p:spPr>
        <p:txBody>
          <a:bodyPr>
            <a:noAutofit/>
          </a:bodyPr>
          <a:lstStyle/>
          <a:p>
            <a:pPr lvl="0"/>
            <a:endParaRPr lang="en-US" sz="2400" b="1" u="sng" dirty="0">
              <a:solidFill>
                <a:srgbClr val="FF0000"/>
              </a:solidFill>
            </a:endParaRPr>
          </a:p>
        </p:txBody>
      </p:sp>
      <p:sp>
        <p:nvSpPr>
          <p:cNvPr id="5" name="Title 1"/>
          <p:cNvSpPr>
            <a:spLocks noGrp="1"/>
          </p:cNvSpPr>
          <p:nvPr>
            <p:ph type="title"/>
          </p:nvPr>
        </p:nvSpPr>
        <p:spPr>
          <a:xfrm>
            <a:off x="0" y="259080"/>
            <a:ext cx="12192000" cy="752302"/>
          </a:xfrm>
        </p:spPr>
        <p:txBody>
          <a:bodyPr>
            <a:noAutofit/>
          </a:bodyPr>
          <a:lstStyle/>
          <a:p>
            <a:pPr lvl="0"/>
            <a:r>
              <a:rPr lang="en-US" sz="3600" b="1" u="sng" dirty="0" smtClean="0">
                <a:solidFill>
                  <a:srgbClr val="0000FF"/>
                </a:solidFill>
              </a:rPr>
              <a:t>MRD DATA ANALYSIS</a:t>
            </a:r>
            <a:br>
              <a:rPr lang="en-US" sz="3600" b="1" u="sng" dirty="0" smtClean="0">
                <a:solidFill>
                  <a:srgbClr val="0000FF"/>
                </a:solidFill>
              </a:rPr>
            </a:br>
            <a:endParaRPr lang="en-US" sz="3600" b="1" u="sng" dirty="0">
              <a:solidFill>
                <a:srgbClr val="0000FF"/>
              </a:solidFill>
            </a:endParaRPr>
          </a:p>
        </p:txBody>
      </p:sp>
      <p:pic>
        <p:nvPicPr>
          <p:cNvPr id="1026" name="Picture 2" descr="C:\Users\DELL\Downloads\chart (10).png"/>
          <p:cNvPicPr>
            <a:picLocks noChangeAspect="1" noChangeArrowheads="1"/>
          </p:cNvPicPr>
          <p:nvPr/>
        </p:nvPicPr>
        <p:blipFill>
          <a:blip r:embed="rId2"/>
          <a:srcRect/>
          <a:stretch>
            <a:fillRect/>
          </a:stretch>
        </p:blipFill>
        <p:spPr bwMode="auto">
          <a:xfrm>
            <a:off x="0" y="766152"/>
            <a:ext cx="12192000" cy="609184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8420"/>
            <a:ext cx="12192000" cy="990600"/>
          </a:xfrm>
        </p:spPr>
        <p:txBody>
          <a:bodyPr>
            <a:normAutofit fontScale="90000"/>
          </a:bodyPr>
          <a:lstStyle/>
          <a:p>
            <a:pPr lvl="0"/>
            <a:r>
              <a:rPr lang="en-US" b="1" u="sng" dirty="0" smtClean="0">
                <a:solidFill>
                  <a:srgbClr val="0000FF"/>
                </a:solidFill>
              </a:rPr>
              <a:t>PIE CHART INITIAL ASSESSMENT</a:t>
            </a:r>
            <a:r>
              <a:rPr lang="en-US" u="sng" dirty="0" smtClean="0">
                <a:solidFill>
                  <a:srgbClr val="0000FF"/>
                </a:solidFill>
              </a:rPr>
              <a:t/>
            </a:r>
            <a:br>
              <a:rPr lang="en-US" u="sng" dirty="0" smtClean="0">
                <a:solidFill>
                  <a:srgbClr val="0000FF"/>
                </a:solidFill>
              </a:rPr>
            </a:br>
            <a:endParaRPr lang="en-US" u="sng" dirty="0">
              <a:solidFill>
                <a:srgbClr val="0000FF"/>
              </a:solidFill>
            </a:endParaRPr>
          </a:p>
        </p:txBody>
      </p:sp>
      <p:sp>
        <p:nvSpPr>
          <p:cNvPr id="3" name="Content Placeholder 2"/>
          <p:cNvSpPr>
            <a:spLocks noGrp="1"/>
          </p:cNvSpPr>
          <p:nvPr>
            <p:ph idx="1"/>
          </p:nvPr>
        </p:nvSpPr>
        <p:spPr>
          <a:xfrm>
            <a:off x="0" y="960120"/>
            <a:ext cx="12192000" cy="5394960"/>
          </a:xfrm>
        </p:spPr>
        <p:txBody>
          <a:bodyPr>
            <a:noAutofit/>
          </a:bodyPr>
          <a:lstStyle/>
          <a:p>
            <a:endParaRPr lang="en-US" sz="2000" dirty="0"/>
          </a:p>
        </p:txBody>
      </p:sp>
      <p:pic>
        <p:nvPicPr>
          <p:cNvPr id="2050" name="Picture 2" descr="C:\Users\DELL\Downloads\chart (12).png"/>
          <p:cNvPicPr>
            <a:picLocks noChangeAspect="1" noChangeArrowheads="1"/>
          </p:cNvPicPr>
          <p:nvPr/>
        </p:nvPicPr>
        <p:blipFill>
          <a:blip r:embed="rId2"/>
          <a:srcRect/>
          <a:stretch>
            <a:fillRect/>
          </a:stretch>
        </p:blipFill>
        <p:spPr bwMode="auto">
          <a:xfrm>
            <a:off x="0" y="942110"/>
            <a:ext cx="12192000" cy="591589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 INITIAL ASSESSMENT FORM</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a:buFont typeface="Wingdings" pitchFamily="2" charset="2"/>
              <a:buChar char="Ø"/>
            </a:pPr>
            <a:r>
              <a:rPr lang="en-US" sz="2800" b="1" dirty="0" smtClean="0"/>
              <a:t>Initial assessment form must enter the following details:</a:t>
            </a:r>
            <a:endParaRPr lang="en-IN" sz="2800" dirty="0" smtClean="0"/>
          </a:p>
          <a:p>
            <a:pPr lvl="0">
              <a:buNone/>
            </a:pPr>
            <a:r>
              <a:rPr lang="en-US" sz="2800" dirty="0" smtClean="0"/>
              <a:t>      </a:t>
            </a:r>
            <a:r>
              <a:rPr lang="en-US" sz="2800" b="1" dirty="0" smtClean="0">
                <a:solidFill>
                  <a:srgbClr val="0000FF"/>
                </a:solidFill>
              </a:rPr>
              <a:t>-  Presenting complaint</a:t>
            </a:r>
            <a:endParaRPr lang="en-IN" sz="2800" b="1" dirty="0" smtClean="0">
              <a:solidFill>
                <a:srgbClr val="0000FF"/>
              </a:solidFill>
            </a:endParaRPr>
          </a:p>
          <a:p>
            <a:pPr lvl="0">
              <a:buNone/>
            </a:pPr>
            <a:r>
              <a:rPr lang="en-US" sz="2800" b="1" dirty="0" smtClean="0">
                <a:solidFill>
                  <a:srgbClr val="0000FF"/>
                </a:solidFill>
              </a:rPr>
              <a:t>      -  History of illness</a:t>
            </a:r>
            <a:endParaRPr lang="en-IN" sz="2800" b="1" dirty="0" smtClean="0">
              <a:solidFill>
                <a:srgbClr val="0000FF"/>
              </a:solidFill>
            </a:endParaRPr>
          </a:p>
          <a:p>
            <a:pPr lvl="0">
              <a:buNone/>
            </a:pPr>
            <a:r>
              <a:rPr lang="en-US" sz="2800" b="1" dirty="0" smtClean="0">
                <a:solidFill>
                  <a:srgbClr val="0000FF"/>
                </a:solidFill>
              </a:rPr>
              <a:t>      -  The user’s name</a:t>
            </a:r>
            <a:endParaRPr lang="en-IN" sz="2800" b="1" dirty="0" smtClean="0">
              <a:solidFill>
                <a:srgbClr val="0000FF"/>
              </a:solidFill>
            </a:endParaRPr>
          </a:p>
          <a:p>
            <a:pPr lvl="0">
              <a:buNone/>
            </a:pPr>
            <a:r>
              <a:rPr lang="en-US" sz="2800" b="1" dirty="0" smtClean="0">
                <a:solidFill>
                  <a:srgbClr val="0000FF"/>
                </a:solidFill>
              </a:rPr>
              <a:t>      -  Vitals</a:t>
            </a:r>
            <a:endParaRPr lang="en-IN" sz="2800" b="1" dirty="0" smtClean="0">
              <a:solidFill>
                <a:srgbClr val="0000FF"/>
              </a:solidFill>
            </a:endParaRPr>
          </a:p>
          <a:p>
            <a:pPr lvl="0">
              <a:buNone/>
            </a:pPr>
            <a:r>
              <a:rPr lang="en-US" sz="2800" b="1" dirty="0" smtClean="0">
                <a:solidFill>
                  <a:srgbClr val="0000FF"/>
                </a:solidFill>
              </a:rPr>
              <a:t>      -  Salient physical examination findings</a:t>
            </a:r>
            <a:endParaRPr lang="en-IN" sz="2800" b="1" dirty="0" smtClean="0">
              <a:solidFill>
                <a:srgbClr val="0000FF"/>
              </a:solidFill>
            </a:endParaRPr>
          </a:p>
          <a:p>
            <a:pPr lvl="0">
              <a:buNone/>
            </a:pPr>
            <a:r>
              <a:rPr lang="en-US" sz="2800" b="1" dirty="0" smtClean="0">
                <a:solidFill>
                  <a:srgbClr val="0000FF"/>
                </a:solidFill>
              </a:rPr>
              <a:t>      -  Drug Allergies</a:t>
            </a:r>
            <a:endParaRPr lang="en-IN" sz="2800" b="1" dirty="0" smtClean="0">
              <a:solidFill>
                <a:srgbClr val="0000FF"/>
              </a:solidFill>
            </a:endParaRPr>
          </a:p>
          <a:p>
            <a:pPr lvl="0">
              <a:buNone/>
            </a:pPr>
            <a:r>
              <a:rPr lang="en-US" sz="2800" b="1" dirty="0" smtClean="0">
                <a:solidFill>
                  <a:srgbClr val="0000FF"/>
                </a:solidFill>
              </a:rPr>
              <a:t>      -  Provisional Diagnosis</a:t>
            </a:r>
            <a:endParaRPr lang="en-IN" sz="2800" b="1" dirty="0" smtClean="0">
              <a:solidFill>
                <a:srgbClr val="0000FF"/>
              </a:solidFill>
            </a:endParaRPr>
          </a:p>
          <a:p>
            <a:pPr lvl="0">
              <a:buNone/>
            </a:pPr>
            <a:r>
              <a:rPr lang="en-US" sz="2800" b="1" dirty="0" smtClean="0">
                <a:solidFill>
                  <a:srgbClr val="0000FF"/>
                </a:solidFill>
              </a:rPr>
              <a:t>      -  Identify any Nursing needs and Special needs</a:t>
            </a:r>
            <a:endParaRPr lang="en-IN" sz="2800" b="1" dirty="0" smtClean="0">
              <a:solidFill>
                <a:srgbClr val="0000FF"/>
              </a:solidFill>
            </a:endParaRPr>
          </a:p>
          <a:p>
            <a:pPr lvl="0">
              <a:buNone/>
            </a:pPr>
            <a:r>
              <a:rPr lang="en-US" sz="2800" b="1" dirty="0" smtClean="0">
                <a:solidFill>
                  <a:srgbClr val="0000FF"/>
                </a:solidFill>
              </a:rPr>
              <a:t>      -  Nutritional needs</a:t>
            </a:r>
            <a:endParaRPr lang="en-IN" sz="2800" b="1" dirty="0" smtClean="0">
              <a:solidFill>
                <a:srgbClr val="0000FF"/>
              </a:solidFill>
            </a:endParaRPr>
          </a:p>
          <a:p>
            <a:pPr>
              <a:buNone/>
            </a:pPr>
            <a:r>
              <a:rPr lang="en-US" sz="2800" b="1" dirty="0" smtClean="0">
                <a:solidFill>
                  <a:srgbClr val="0000FF"/>
                </a:solidFill>
              </a:rPr>
              <a:t>      -  Care plan</a:t>
            </a:r>
            <a:endParaRPr lang="en-US" sz="2800" b="1" u="sng" dirty="0">
              <a:solidFill>
                <a:srgbClr val="0000FF"/>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65"/>
            <a:ext cx="12192000" cy="990600"/>
          </a:xfrm>
        </p:spPr>
        <p:txBody>
          <a:bodyPr>
            <a:normAutofit/>
          </a:bodyPr>
          <a:lstStyle/>
          <a:p>
            <a:pPr lvl="0"/>
            <a:r>
              <a:rPr lang="en-US" b="1" u="sng" dirty="0" smtClean="0">
                <a:solidFill>
                  <a:srgbClr val="0000FF"/>
                </a:solidFill>
              </a:rPr>
              <a:t>PIE CHART DOCTOR’S NOTE</a:t>
            </a:r>
            <a:endParaRPr lang="en-US" u="sng" dirty="0">
              <a:solidFill>
                <a:srgbClr val="0000FF"/>
              </a:solidFill>
            </a:endParaRPr>
          </a:p>
        </p:txBody>
      </p:sp>
      <p:sp>
        <p:nvSpPr>
          <p:cNvPr id="3" name="Content Placeholder 2"/>
          <p:cNvSpPr>
            <a:spLocks noGrp="1"/>
          </p:cNvSpPr>
          <p:nvPr>
            <p:ph idx="1"/>
          </p:nvPr>
        </p:nvSpPr>
        <p:spPr>
          <a:xfrm>
            <a:off x="0" y="960120"/>
            <a:ext cx="12192000" cy="5394960"/>
          </a:xfrm>
        </p:spPr>
        <p:txBody>
          <a:bodyPr>
            <a:noAutofit/>
          </a:bodyPr>
          <a:lstStyle/>
          <a:p>
            <a:endParaRPr lang="en-US" sz="2000" dirty="0"/>
          </a:p>
        </p:txBody>
      </p:sp>
      <p:pic>
        <p:nvPicPr>
          <p:cNvPr id="4098" name="Picture 2" descr="C:\Users\DELL\Downloads\chart (13).png"/>
          <p:cNvPicPr>
            <a:picLocks noChangeAspect="1" noChangeArrowheads="1"/>
          </p:cNvPicPr>
          <p:nvPr/>
        </p:nvPicPr>
        <p:blipFill>
          <a:blip r:embed="rId2"/>
          <a:srcRect/>
          <a:stretch>
            <a:fillRect/>
          </a:stretch>
        </p:blipFill>
        <p:spPr bwMode="auto">
          <a:xfrm>
            <a:off x="0" y="762000"/>
            <a:ext cx="12192000" cy="60960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 DOCTOR’S NOTE</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a:buFont typeface="Wingdings" pitchFamily="2" charset="2"/>
              <a:buChar char="Ø"/>
            </a:pPr>
            <a:r>
              <a:rPr lang="en-US" sz="2800" b="1" dirty="0" smtClean="0"/>
              <a:t>  Doctor’s note should have:</a:t>
            </a:r>
          </a:p>
          <a:p>
            <a:pPr lvl="0">
              <a:buNone/>
            </a:pPr>
            <a:r>
              <a:rPr lang="en-US" sz="2800" dirty="0" smtClean="0">
                <a:solidFill>
                  <a:srgbClr val="0000FF"/>
                </a:solidFill>
              </a:rPr>
              <a:t>      </a:t>
            </a:r>
            <a:r>
              <a:rPr lang="en-US" sz="2800" b="1" dirty="0" smtClean="0">
                <a:solidFill>
                  <a:srgbClr val="0000FF"/>
                </a:solidFill>
              </a:rPr>
              <a:t>-  </a:t>
            </a:r>
            <a:r>
              <a:rPr lang="en-US" sz="2400" b="1" dirty="0" smtClean="0">
                <a:solidFill>
                  <a:srgbClr val="0000FF"/>
                </a:solidFill>
              </a:rPr>
              <a:t>The contacts of the doctor that is his/her name, their address as well as the phone number</a:t>
            </a:r>
            <a:endParaRPr lang="en-IN" sz="2400" b="1" dirty="0" smtClean="0">
              <a:solidFill>
                <a:srgbClr val="0000FF"/>
              </a:solidFill>
            </a:endParaRPr>
          </a:p>
          <a:p>
            <a:pPr lvl="0">
              <a:buNone/>
            </a:pPr>
            <a:r>
              <a:rPr lang="en-US" sz="2400" b="1" dirty="0" smtClean="0">
                <a:solidFill>
                  <a:srgbClr val="0000FF"/>
                </a:solidFill>
              </a:rPr>
              <a:t>      -  The date and time of generating the document</a:t>
            </a:r>
            <a:endParaRPr lang="en-IN" sz="2400" b="1" dirty="0" smtClean="0">
              <a:solidFill>
                <a:srgbClr val="0000FF"/>
              </a:solidFill>
            </a:endParaRPr>
          </a:p>
          <a:p>
            <a:pPr lvl="0">
              <a:buNone/>
            </a:pPr>
            <a:r>
              <a:rPr lang="en-US" sz="2400" b="1" dirty="0" smtClean="0">
                <a:solidFill>
                  <a:srgbClr val="0000FF"/>
                </a:solidFill>
              </a:rPr>
              <a:t>      -  The user’s name</a:t>
            </a:r>
            <a:endParaRPr lang="en-IN" sz="2400" b="1" dirty="0" smtClean="0">
              <a:solidFill>
                <a:srgbClr val="0000FF"/>
              </a:solidFill>
            </a:endParaRPr>
          </a:p>
          <a:p>
            <a:pPr lvl="0">
              <a:buNone/>
            </a:pPr>
            <a:r>
              <a:rPr lang="en-US" sz="2400" b="1" dirty="0" smtClean="0">
                <a:solidFill>
                  <a:srgbClr val="0000FF"/>
                </a:solidFill>
              </a:rPr>
              <a:t>      -  The reason as to why one chose to consult a medical doctor</a:t>
            </a:r>
            <a:endParaRPr lang="en-IN" sz="2400" b="1" dirty="0" smtClean="0">
              <a:solidFill>
                <a:srgbClr val="0000FF"/>
              </a:solidFill>
            </a:endParaRPr>
          </a:p>
          <a:p>
            <a:pPr lvl="0">
              <a:buNone/>
            </a:pPr>
            <a:r>
              <a:rPr lang="en-US" sz="2400" b="1" dirty="0" smtClean="0">
                <a:solidFill>
                  <a:srgbClr val="0000FF"/>
                </a:solidFill>
              </a:rPr>
              <a:t>      -  A certificate of medical consultation</a:t>
            </a:r>
            <a:endParaRPr lang="en-IN" sz="2400" b="1" dirty="0" smtClean="0">
              <a:solidFill>
                <a:srgbClr val="0000FF"/>
              </a:solidFill>
            </a:endParaRPr>
          </a:p>
          <a:p>
            <a:pPr lvl="0">
              <a:buNone/>
            </a:pPr>
            <a:r>
              <a:rPr lang="en-US" sz="2400" b="1" dirty="0" smtClean="0">
                <a:solidFill>
                  <a:srgbClr val="0000FF"/>
                </a:solidFill>
              </a:rPr>
              <a:t>      -  Documentation of the Patient Encounter</a:t>
            </a:r>
            <a:endParaRPr lang="en-IN" sz="2400" b="1" dirty="0" smtClean="0">
              <a:solidFill>
                <a:srgbClr val="0000FF"/>
              </a:solidFill>
            </a:endParaRPr>
          </a:p>
          <a:p>
            <a:pPr lvl="0">
              <a:buNone/>
            </a:pPr>
            <a:r>
              <a:rPr lang="en-US" sz="2400" b="1" dirty="0" smtClean="0">
                <a:solidFill>
                  <a:srgbClr val="0000FF"/>
                </a:solidFill>
              </a:rPr>
              <a:t>      -  A detailed review of the problem originally consulted on and any response to therapy</a:t>
            </a:r>
            <a:endParaRPr lang="en-IN" sz="2400" b="1" dirty="0" smtClean="0">
              <a:solidFill>
                <a:srgbClr val="0000FF"/>
              </a:solidFill>
            </a:endParaRPr>
          </a:p>
          <a:p>
            <a:pPr lvl="0">
              <a:buNone/>
            </a:pPr>
            <a:r>
              <a:rPr lang="en-US" sz="2400" b="1" dirty="0" smtClean="0">
                <a:solidFill>
                  <a:srgbClr val="0000FF"/>
                </a:solidFill>
              </a:rPr>
              <a:t>      -  A detailed physical examination related to the system/problem</a:t>
            </a:r>
            <a:endParaRPr lang="en-IN" sz="2400" b="1" dirty="0" smtClean="0">
              <a:solidFill>
                <a:srgbClr val="0000FF"/>
              </a:solidFill>
            </a:endParaRPr>
          </a:p>
          <a:p>
            <a:pPr lvl="0">
              <a:buNone/>
            </a:pPr>
            <a:r>
              <a:rPr lang="en-US" sz="2400" b="1" dirty="0" smtClean="0">
                <a:solidFill>
                  <a:srgbClr val="0000FF"/>
                </a:solidFill>
              </a:rPr>
              <a:t>      -  A review of any laboratory reports, consultation reports, reports of investigations performed</a:t>
            </a:r>
            <a:endParaRPr lang="en-IN" sz="2400" b="1" dirty="0" smtClean="0">
              <a:solidFill>
                <a:srgbClr val="0000FF"/>
              </a:solidFill>
            </a:endParaRPr>
          </a:p>
          <a:p>
            <a:pPr lvl="0">
              <a:buNone/>
            </a:pPr>
            <a:r>
              <a:rPr lang="en-US" sz="2400" b="1" dirty="0" smtClean="0">
                <a:solidFill>
                  <a:srgbClr val="0000FF"/>
                </a:solidFill>
              </a:rPr>
              <a:t>      -  A summary of conclusions, recommendations, and follow-up plans</a:t>
            </a:r>
            <a:endParaRPr lang="en-IN" sz="2400" b="1" dirty="0" smtClean="0">
              <a:solidFill>
                <a:srgbClr val="0000FF"/>
              </a:solidFill>
            </a:endParaRPr>
          </a:p>
          <a:p>
            <a:pPr lvl="0">
              <a:buNone/>
            </a:pPr>
            <a:endParaRPr lang="en-IN" sz="2800" dirty="0" smtClean="0">
              <a:solidFill>
                <a:srgbClr val="0000FF"/>
              </a:solidFill>
            </a:endParaRPr>
          </a:p>
          <a:p>
            <a:pPr lvl="0">
              <a:buNone/>
            </a:pPr>
            <a:r>
              <a:rPr lang="en-US" sz="2800" dirty="0" smtClean="0">
                <a:solidFill>
                  <a:srgbClr val="0000FF"/>
                </a:solidFill>
              </a:rPr>
              <a:t>      </a:t>
            </a:r>
            <a:endParaRPr lang="en-US" sz="2800" b="1" u="sng" dirty="0">
              <a:solidFill>
                <a:srgbClr val="0000FF"/>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145"/>
            <a:ext cx="12192000" cy="990600"/>
          </a:xfrm>
        </p:spPr>
        <p:txBody>
          <a:bodyPr>
            <a:normAutofit fontScale="90000"/>
          </a:bodyPr>
          <a:lstStyle/>
          <a:p>
            <a:pPr lvl="0"/>
            <a:r>
              <a:rPr lang="en-US" b="1" u="sng" dirty="0" smtClean="0">
                <a:solidFill>
                  <a:srgbClr val="0000FF"/>
                </a:solidFill>
              </a:rPr>
              <a:t>PIE CHART PATIENT CONSENT FORM</a:t>
            </a:r>
            <a:r>
              <a:rPr lang="en-US" u="sng" dirty="0" smtClean="0">
                <a:solidFill>
                  <a:srgbClr val="0000FF"/>
                </a:solidFill>
              </a:rPr>
              <a:t/>
            </a:r>
            <a:br>
              <a:rPr lang="en-US" u="sng" dirty="0" smtClean="0">
                <a:solidFill>
                  <a:srgbClr val="0000FF"/>
                </a:solidFill>
              </a:rPr>
            </a:br>
            <a:endParaRPr lang="en-US" u="sng" dirty="0">
              <a:solidFill>
                <a:srgbClr val="0000FF"/>
              </a:solidFill>
            </a:endParaRPr>
          </a:p>
        </p:txBody>
      </p:sp>
      <p:sp>
        <p:nvSpPr>
          <p:cNvPr id="3" name="Content Placeholder 2"/>
          <p:cNvSpPr>
            <a:spLocks noGrp="1"/>
          </p:cNvSpPr>
          <p:nvPr>
            <p:ph idx="1"/>
          </p:nvPr>
        </p:nvSpPr>
        <p:spPr>
          <a:xfrm>
            <a:off x="0" y="960120"/>
            <a:ext cx="12192000" cy="5394960"/>
          </a:xfrm>
        </p:spPr>
        <p:txBody>
          <a:bodyPr>
            <a:noAutofit/>
          </a:bodyPr>
          <a:lstStyle/>
          <a:p>
            <a:endParaRPr lang="en-US" sz="2000" dirty="0"/>
          </a:p>
        </p:txBody>
      </p:sp>
      <p:pic>
        <p:nvPicPr>
          <p:cNvPr id="5122" name="Picture 2" descr="C:\Users\DELL\Downloads\chart (14).png"/>
          <p:cNvPicPr>
            <a:picLocks noChangeAspect="1" noChangeArrowheads="1"/>
          </p:cNvPicPr>
          <p:nvPr/>
        </p:nvPicPr>
        <p:blipFill>
          <a:blip r:embed="rId2"/>
          <a:srcRect/>
          <a:stretch>
            <a:fillRect/>
          </a:stretch>
        </p:blipFill>
        <p:spPr bwMode="auto">
          <a:xfrm>
            <a:off x="0" y="581891"/>
            <a:ext cx="12191999" cy="6276109"/>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 PATIENT CONSENT FORM</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a:buFont typeface="Wingdings" pitchFamily="2" charset="2"/>
              <a:buChar char="Ø"/>
            </a:pPr>
            <a:r>
              <a:rPr lang="en-US" sz="2800" b="1" dirty="0" smtClean="0"/>
              <a:t>Patient Consent Form :</a:t>
            </a:r>
          </a:p>
          <a:p>
            <a:pPr lvl="0">
              <a:buNone/>
            </a:pPr>
            <a:r>
              <a:rPr lang="en-US" sz="2800" b="1" dirty="0" smtClean="0">
                <a:solidFill>
                  <a:srgbClr val="0000FF"/>
                </a:solidFill>
              </a:rPr>
              <a:t>     -  Name and signature of the patient, or if appropriate, legal representative</a:t>
            </a:r>
            <a:endParaRPr lang="en-IN" sz="2800" b="1" dirty="0" smtClean="0">
              <a:solidFill>
                <a:srgbClr val="0000FF"/>
              </a:solidFill>
            </a:endParaRPr>
          </a:p>
          <a:p>
            <a:pPr lvl="0">
              <a:buNone/>
            </a:pPr>
            <a:r>
              <a:rPr lang="en-US" sz="2800" b="1" dirty="0" smtClean="0">
                <a:solidFill>
                  <a:srgbClr val="0000FF"/>
                </a:solidFill>
              </a:rPr>
              <a:t>     -  Name of the hospital</a:t>
            </a:r>
            <a:endParaRPr lang="en-IN" sz="2800" b="1" dirty="0" smtClean="0">
              <a:solidFill>
                <a:srgbClr val="0000FF"/>
              </a:solidFill>
            </a:endParaRPr>
          </a:p>
          <a:p>
            <a:pPr lvl="0">
              <a:buNone/>
            </a:pPr>
            <a:r>
              <a:rPr lang="en-US" sz="2800" b="1" dirty="0" smtClean="0">
                <a:solidFill>
                  <a:srgbClr val="0000FF"/>
                </a:solidFill>
              </a:rPr>
              <a:t>     -  Name of procedure(s)</a:t>
            </a:r>
            <a:endParaRPr lang="en-IN" sz="2800" b="1" dirty="0" smtClean="0">
              <a:solidFill>
                <a:srgbClr val="0000FF"/>
              </a:solidFill>
            </a:endParaRPr>
          </a:p>
          <a:p>
            <a:pPr lvl="0">
              <a:buNone/>
            </a:pPr>
            <a:r>
              <a:rPr lang="en-US" sz="2800" b="1" dirty="0" smtClean="0">
                <a:solidFill>
                  <a:srgbClr val="0000FF"/>
                </a:solidFill>
              </a:rPr>
              <a:t>     -  Name of all practitioners performing the procedure </a:t>
            </a:r>
            <a:endParaRPr lang="en-IN" sz="2800" b="1" dirty="0" smtClean="0">
              <a:solidFill>
                <a:srgbClr val="0000FF"/>
              </a:solidFill>
            </a:endParaRPr>
          </a:p>
          <a:p>
            <a:pPr lvl="0">
              <a:buNone/>
            </a:pPr>
            <a:r>
              <a:rPr lang="en-US" sz="2800" b="1" dirty="0" smtClean="0">
                <a:solidFill>
                  <a:srgbClr val="0000FF"/>
                </a:solidFill>
              </a:rPr>
              <a:t>     -  Risks&amp; Benefits</a:t>
            </a:r>
            <a:endParaRPr lang="en-IN" sz="2800" b="1" dirty="0" smtClean="0">
              <a:solidFill>
                <a:srgbClr val="0000FF"/>
              </a:solidFill>
            </a:endParaRPr>
          </a:p>
          <a:p>
            <a:pPr lvl="0">
              <a:buNone/>
            </a:pPr>
            <a:r>
              <a:rPr lang="en-US" sz="2800" b="1" dirty="0" smtClean="0">
                <a:solidFill>
                  <a:srgbClr val="0000FF"/>
                </a:solidFill>
              </a:rPr>
              <a:t>    -  Alternative procedures and treatments and their risks</a:t>
            </a:r>
            <a:endParaRPr lang="en-IN" sz="2800" b="1" dirty="0" smtClean="0">
              <a:solidFill>
                <a:srgbClr val="0000FF"/>
              </a:solidFill>
            </a:endParaRPr>
          </a:p>
          <a:p>
            <a:pPr lvl="0">
              <a:buNone/>
            </a:pPr>
            <a:r>
              <a:rPr lang="en-US" sz="2800" b="1" dirty="0" smtClean="0">
                <a:solidFill>
                  <a:srgbClr val="0000FF"/>
                </a:solidFill>
              </a:rPr>
              <a:t>    -  Date and time consent is obtained</a:t>
            </a:r>
            <a:endParaRPr lang="en-IN" sz="2800" b="1" dirty="0" smtClean="0">
              <a:solidFill>
                <a:srgbClr val="0000FF"/>
              </a:solidFill>
            </a:endParaRPr>
          </a:p>
          <a:p>
            <a:pPr lvl="0">
              <a:buNone/>
            </a:pPr>
            <a:r>
              <a:rPr lang="en-US" sz="2800" b="1" dirty="0" smtClean="0">
                <a:solidFill>
                  <a:srgbClr val="0000FF"/>
                </a:solidFill>
              </a:rPr>
              <a:t>    -  Statement that procedure was explained to patient or guardian</a:t>
            </a:r>
            <a:endParaRPr lang="en-IN" sz="2800" b="1" dirty="0" smtClean="0">
              <a:solidFill>
                <a:srgbClr val="0000FF"/>
              </a:solidFill>
            </a:endParaRPr>
          </a:p>
          <a:p>
            <a:pPr lvl="0">
              <a:buNone/>
            </a:pPr>
            <a:r>
              <a:rPr lang="en-US" sz="2800" b="1" dirty="0" smtClean="0">
                <a:solidFill>
                  <a:srgbClr val="0000FF"/>
                </a:solidFill>
              </a:rPr>
              <a:t>    -  Signature of person witnessing the consent</a:t>
            </a:r>
            <a:endParaRPr lang="en-IN" sz="2800" b="1" dirty="0" smtClean="0">
              <a:solidFill>
                <a:srgbClr val="0000FF"/>
              </a:solidFill>
            </a:endParaRPr>
          </a:p>
          <a:p>
            <a:pPr lvl="0">
              <a:buNone/>
            </a:pPr>
            <a:r>
              <a:rPr lang="en-US" sz="2800" b="1" dirty="0" smtClean="0">
                <a:solidFill>
                  <a:srgbClr val="0000FF"/>
                </a:solidFill>
              </a:rPr>
              <a:t>    -  Name and signature of person who explained the procedure to the patient </a:t>
            </a:r>
            <a:endParaRPr lang="en-IN" sz="2800" b="1" dirty="0" smtClean="0">
              <a:solidFill>
                <a:srgbClr val="0000FF"/>
              </a:solidFill>
            </a:endParaRPr>
          </a:p>
          <a:p>
            <a:pPr>
              <a:buNone/>
            </a:pPr>
            <a:endParaRPr lang="en-IN" sz="2800" dirty="0" smtClean="0">
              <a:solidFill>
                <a:srgbClr val="0000FF"/>
              </a:solidFill>
            </a:endParaRPr>
          </a:p>
          <a:p>
            <a:pPr lvl="0">
              <a:buNone/>
            </a:pPr>
            <a:r>
              <a:rPr lang="en-US" sz="2800" dirty="0" smtClean="0">
                <a:solidFill>
                  <a:srgbClr val="0000FF"/>
                </a:solidFill>
              </a:rPr>
              <a:t>      </a:t>
            </a:r>
            <a:endParaRPr lang="en-US" sz="2800" b="1" u="sng" dirty="0">
              <a:solidFill>
                <a:srgbClr val="0000FF"/>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840"/>
            <a:ext cx="12192000" cy="990600"/>
          </a:xfrm>
        </p:spPr>
        <p:txBody>
          <a:bodyPr>
            <a:normAutofit fontScale="90000"/>
          </a:bodyPr>
          <a:lstStyle/>
          <a:p>
            <a:pPr lvl="0"/>
            <a:r>
              <a:rPr lang="en-US" b="1" u="sng" dirty="0" smtClean="0">
                <a:solidFill>
                  <a:srgbClr val="0000FF"/>
                </a:solidFill>
              </a:rPr>
              <a:t>PIE CHART OT NOTES</a:t>
            </a:r>
            <a:r>
              <a:rPr lang="en-US" u="sng" dirty="0" smtClean="0">
                <a:solidFill>
                  <a:srgbClr val="0000FF"/>
                </a:solidFill>
              </a:rPr>
              <a:t/>
            </a:r>
            <a:br>
              <a:rPr lang="en-US" u="sng" dirty="0" smtClean="0">
                <a:solidFill>
                  <a:srgbClr val="0000FF"/>
                </a:solidFill>
              </a:rPr>
            </a:br>
            <a:endParaRPr lang="en-US" u="sng" dirty="0">
              <a:solidFill>
                <a:srgbClr val="0000FF"/>
              </a:solidFill>
            </a:endParaRPr>
          </a:p>
        </p:txBody>
      </p:sp>
      <p:sp>
        <p:nvSpPr>
          <p:cNvPr id="3" name="Content Placeholder 2"/>
          <p:cNvSpPr>
            <a:spLocks noGrp="1"/>
          </p:cNvSpPr>
          <p:nvPr>
            <p:ph idx="1"/>
          </p:nvPr>
        </p:nvSpPr>
        <p:spPr>
          <a:xfrm>
            <a:off x="0" y="960120"/>
            <a:ext cx="12192000" cy="5394960"/>
          </a:xfrm>
        </p:spPr>
        <p:txBody>
          <a:bodyPr>
            <a:noAutofit/>
          </a:bodyPr>
          <a:lstStyle/>
          <a:p>
            <a:endParaRPr lang="en-US" sz="2000" dirty="0"/>
          </a:p>
        </p:txBody>
      </p:sp>
      <p:pic>
        <p:nvPicPr>
          <p:cNvPr id="6146" name="Picture 2" descr="C:\Users\DELL\Downloads\chart (15).png"/>
          <p:cNvPicPr>
            <a:picLocks noChangeAspect="1" noChangeArrowheads="1"/>
          </p:cNvPicPr>
          <p:nvPr/>
        </p:nvPicPr>
        <p:blipFill>
          <a:blip r:embed="rId2"/>
          <a:srcRect/>
          <a:stretch>
            <a:fillRect/>
          </a:stretch>
        </p:blipFill>
        <p:spPr bwMode="auto">
          <a:xfrm>
            <a:off x="0" y="680028"/>
            <a:ext cx="12192000" cy="6177972"/>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232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 OT NOTES</a:t>
            </a:r>
            <a:endParaRPr lang="en-US" sz="3200" b="1" u="sng" dirty="0">
              <a:solidFill>
                <a:srgbClr val="0000FF"/>
              </a:solidFill>
            </a:endParaRPr>
          </a:p>
        </p:txBody>
      </p:sp>
      <p:sp>
        <p:nvSpPr>
          <p:cNvPr id="3" name="Content Placeholder 2"/>
          <p:cNvSpPr>
            <a:spLocks noGrp="1"/>
          </p:cNvSpPr>
          <p:nvPr>
            <p:ph idx="1"/>
          </p:nvPr>
        </p:nvSpPr>
        <p:spPr>
          <a:xfrm>
            <a:off x="320040" y="559720"/>
            <a:ext cx="11658600" cy="6187440"/>
          </a:xfrm>
        </p:spPr>
        <p:txBody>
          <a:bodyPr>
            <a:noAutofit/>
          </a:bodyPr>
          <a:lstStyle/>
          <a:p>
            <a:pPr>
              <a:buFont typeface="Wingdings" pitchFamily="2" charset="2"/>
              <a:buChar char="Ø"/>
            </a:pPr>
            <a:r>
              <a:rPr lang="en-US" sz="2800" b="1" dirty="0" smtClean="0"/>
              <a:t>OT Notes : </a:t>
            </a:r>
          </a:p>
          <a:p>
            <a:pPr lvl="0">
              <a:buNone/>
            </a:pPr>
            <a:r>
              <a:rPr lang="en-US" sz="2800" dirty="0" smtClean="0"/>
              <a:t>   </a:t>
            </a:r>
            <a:r>
              <a:rPr lang="en-US" sz="2800" b="1" dirty="0" smtClean="0">
                <a:solidFill>
                  <a:srgbClr val="0000FF"/>
                </a:solidFill>
              </a:rPr>
              <a:t>-  </a:t>
            </a:r>
            <a:r>
              <a:rPr lang="en-US" sz="2400" b="1" dirty="0" smtClean="0">
                <a:solidFill>
                  <a:srgbClr val="0000FF"/>
                </a:solidFill>
              </a:rPr>
              <a:t>Date and time</a:t>
            </a:r>
            <a:endParaRPr lang="en-IN" sz="2400" b="1" dirty="0" smtClean="0">
              <a:solidFill>
                <a:srgbClr val="0000FF"/>
              </a:solidFill>
            </a:endParaRPr>
          </a:p>
          <a:p>
            <a:pPr lvl="0">
              <a:buNone/>
            </a:pPr>
            <a:r>
              <a:rPr lang="en-US" sz="2400" b="1" dirty="0" smtClean="0">
                <a:solidFill>
                  <a:srgbClr val="0000FF"/>
                </a:solidFill>
              </a:rPr>
              <a:t>    -  Elective or emergency</a:t>
            </a:r>
            <a:endParaRPr lang="en-IN" sz="2400" b="1" dirty="0" smtClean="0">
              <a:solidFill>
                <a:srgbClr val="0000FF"/>
              </a:solidFill>
            </a:endParaRPr>
          </a:p>
          <a:p>
            <a:pPr lvl="0">
              <a:buNone/>
            </a:pPr>
            <a:r>
              <a:rPr lang="en-US" sz="2400" b="1" dirty="0" smtClean="0">
                <a:solidFill>
                  <a:srgbClr val="0000FF"/>
                </a:solidFill>
              </a:rPr>
              <a:t>    -  Name of surgeon and assistants</a:t>
            </a:r>
            <a:endParaRPr lang="en-IN" sz="2400" b="1" dirty="0" smtClean="0">
              <a:solidFill>
                <a:srgbClr val="0000FF"/>
              </a:solidFill>
            </a:endParaRPr>
          </a:p>
          <a:p>
            <a:pPr lvl="0">
              <a:buNone/>
            </a:pPr>
            <a:r>
              <a:rPr lang="en-US" sz="2400" b="1" dirty="0" smtClean="0">
                <a:solidFill>
                  <a:srgbClr val="0000FF"/>
                </a:solidFill>
              </a:rPr>
              <a:t>    -  Incision</a:t>
            </a:r>
            <a:endParaRPr lang="en-IN" sz="2400" b="1" dirty="0" smtClean="0">
              <a:solidFill>
                <a:srgbClr val="0000FF"/>
              </a:solidFill>
            </a:endParaRPr>
          </a:p>
          <a:p>
            <a:pPr lvl="0">
              <a:buNone/>
            </a:pPr>
            <a:r>
              <a:rPr lang="en-US" sz="2400" b="1" dirty="0" smtClean="0">
                <a:solidFill>
                  <a:srgbClr val="0000FF"/>
                </a:solidFill>
              </a:rPr>
              <a:t>    -  Operative diagnosis</a:t>
            </a:r>
            <a:endParaRPr lang="en-IN" sz="2400" b="1" dirty="0" smtClean="0">
              <a:solidFill>
                <a:srgbClr val="0000FF"/>
              </a:solidFill>
            </a:endParaRPr>
          </a:p>
          <a:p>
            <a:pPr lvl="0">
              <a:buNone/>
            </a:pPr>
            <a:r>
              <a:rPr lang="en-US" sz="2400" b="1" dirty="0" smtClean="0">
                <a:solidFill>
                  <a:srgbClr val="0000FF"/>
                </a:solidFill>
              </a:rPr>
              <a:t>    -  Operative findings</a:t>
            </a:r>
            <a:endParaRPr lang="en-IN" sz="2400" b="1" dirty="0" smtClean="0">
              <a:solidFill>
                <a:srgbClr val="0000FF"/>
              </a:solidFill>
            </a:endParaRPr>
          </a:p>
          <a:p>
            <a:pPr lvl="0">
              <a:buNone/>
            </a:pPr>
            <a:r>
              <a:rPr lang="en-US" sz="2400" b="1" dirty="0" smtClean="0">
                <a:solidFill>
                  <a:srgbClr val="0000FF"/>
                </a:solidFill>
              </a:rPr>
              <a:t>    -  Any problems/complications</a:t>
            </a:r>
            <a:endParaRPr lang="en-IN" sz="2400" b="1" dirty="0" smtClean="0">
              <a:solidFill>
                <a:srgbClr val="0000FF"/>
              </a:solidFill>
            </a:endParaRPr>
          </a:p>
          <a:p>
            <a:pPr lvl="0">
              <a:buNone/>
            </a:pPr>
            <a:r>
              <a:rPr lang="en-US" sz="2400" b="1" dirty="0" smtClean="0">
                <a:solidFill>
                  <a:srgbClr val="0000FF"/>
                </a:solidFill>
              </a:rPr>
              <a:t>    -  Any extra procedure and reasons for it</a:t>
            </a:r>
            <a:endParaRPr lang="en-IN" sz="2400" b="1" dirty="0" smtClean="0">
              <a:solidFill>
                <a:srgbClr val="0000FF"/>
              </a:solidFill>
            </a:endParaRPr>
          </a:p>
          <a:p>
            <a:pPr lvl="0">
              <a:buNone/>
            </a:pPr>
            <a:r>
              <a:rPr lang="en-US" sz="2400" b="1" dirty="0" smtClean="0">
                <a:solidFill>
                  <a:srgbClr val="0000FF"/>
                </a:solidFill>
              </a:rPr>
              <a:t>    -  Details of tissue removed,  added or altered</a:t>
            </a:r>
            <a:endParaRPr lang="en-IN" sz="2400" b="1" dirty="0" smtClean="0">
              <a:solidFill>
                <a:srgbClr val="0000FF"/>
              </a:solidFill>
            </a:endParaRPr>
          </a:p>
          <a:p>
            <a:pPr lvl="0">
              <a:buNone/>
            </a:pPr>
            <a:r>
              <a:rPr lang="en-US" sz="2400" b="1" dirty="0" smtClean="0">
                <a:solidFill>
                  <a:srgbClr val="0000FF"/>
                </a:solidFill>
              </a:rPr>
              <a:t>    -  Identification of any prosthesis used</a:t>
            </a:r>
            <a:endParaRPr lang="en-IN" sz="2400" b="1" dirty="0" smtClean="0">
              <a:solidFill>
                <a:srgbClr val="0000FF"/>
              </a:solidFill>
            </a:endParaRPr>
          </a:p>
          <a:p>
            <a:pPr lvl="0">
              <a:buNone/>
            </a:pPr>
            <a:r>
              <a:rPr lang="en-US" sz="2400" b="1" dirty="0" smtClean="0">
                <a:solidFill>
                  <a:srgbClr val="0000FF"/>
                </a:solidFill>
              </a:rPr>
              <a:t>    -  Details of closure technique</a:t>
            </a:r>
            <a:endParaRPr lang="en-IN" sz="2400" b="1" dirty="0" smtClean="0">
              <a:solidFill>
                <a:srgbClr val="0000FF"/>
              </a:solidFill>
            </a:endParaRPr>
          </a:p>
          <a:p>
            <a:pPr lvl="0">
              <a:buNone/>
            </a:pPr>
            <a:r>
              <a:rPr lang="en-US" sz="2400" b="1" dirty="0" smtClean="0">
                <a:solidFill>
                  <a:srgbClr val="0000FF"/>
                </a:solidFill>
              </a:rPr>
              <a:t>    -  Post operative care instructions</a:t>
            </a:r>
          </a:p>
          <a:p>
            <a:pPr lvl="0">
              <a:buNone/>
            </a:pPr>
            <a:r>
              <a:rPr lang="en-US" sz="2400" dirty="0" smtClean="0">
                <a:solidFill>
                  <a:srgbClr val="0000FF"/>
                </a:solidFill>
              </a:rPr>
              <a:t>												</a:t>
            </a:r>
            <a:r>
              <a:rPr lang="en-US" sz="2400" dirty="0" smtClean="0"/>
              <a:t>contd.</a:t>
            </a:r>
            <a:endParaRPr lang="en-IN" sz="2400" dirty="0" smtClean="0"/>
          </a:p>
          <a:p>
            <a:pPr lvl="0">
              <a:buNone/>
            </a:pPr>
            <a:r>
              <a:rPr lang="en-US" sz="2800" dirty="0" smtClean="0">
                <a:solidFill>
                  <a:srgbClr val="0000FF"/>
                </a:solidFill>
              </a:rPr>
              <a:t>      </a:t>
            </a:r>
            <a:endParaRPr lang="en-US" sz="2800" b="1" u="sng" dirty="0">
              <a:solidFill>
                <a:srgbClr val="0000FF"/>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964" y="1004473"/>
            <a:ext cx="11236036" cy="5821363"/>
          </a:xfrm>
        </p:spPr>
        <p:txBody>
          <a:bodyPr>
            <a:normAutofit/>
          </a:bodyPr>
          <a:lstStyle/>
          <a:p>
            <a:endParaRPr lang="en-US" sz="2800" b="1" dirty="0" smtClean="0"/>
          </a:p>
          <a:p>
            <a:r>
              <a:rPr lang="en-US" sz="2800" b="1" dirty="0" smtClean="0"/>
              <a:t>Introduction</a:t>
            </a:r>
          </a:p>
          <a:p>
            <a:r>
              <a:rPr lang="en-US" sz="2800" b="1" dirty="0" smtClean="0"/>
              <a:t>Rationale of the study</a:t>
            </a:r>
            <a:endParaRPr lang="en-US" sz="2800" dirty="0">
              <a:solidFill>
                <a:srgbClr val="FF0000"/>
              </a:solidFill>
            </a:endParaRPr>
          </a:p>
          <a:p>
            <a:r>
              <a:rPr lang="en-US" sz="2800" b="1" dirty="0" smtClean="0"/>
              <a:t>Aim</a:t>
            </a:r>
            <a:endParaRPr lang="en-US" sz="2800" b="1" dirty="0"/>
          </a:p>
          <a:p>
            <a:r>
              <a:rPr lang="en-US" sz="2800" b="1" dirty="0" smtClean="0"/>
              <a:t>Objectives</a:t>
            </a:r>
          </a:p>
          <a:p>
            <a:r>
              <a:rPr lang="en-US" sz="2800" b="1" dirty="0" smtClean="0"/>
              <a:t>Methodology</a:t>
            </a:r>
          </a:p>
          <a:p>
            <a:r>
              <a:rPr lang="en-US" sz="2800" b="1" dirty="0" smtClean="0"/>
              <a:t>Review of Literature</a:t>
            </a:r>
          </a:p>
          <a:p>
            <a:r>
              <a:rPr lang="en-US" sz="2800" b="1" dirty="0" err="1" smtClean="0"/>
              <a:t>Organisational</a:t>
            </a:r>
            <a:r>
              <a:rPr lang="en-US" sz="2800" b="1" dirty="0" smtClean="0"/>
              <a:t> Brief</a:t>
            </a:r>
          </a:p>
          <a:p>
            <a:r>
              <a:rPr lang="en-US" sz="2800" b="1" dirty="0" smtClean="0"/>
              <a:t>Findings and Recommendations</a:t>
            </a:r>
          </a:p>
          <a:p>
            <a:endParaRPr lang="en-US" sz="2800" b="1" dirty="0"/>
          </a:p>
        </p:txBody>
      </p:sp>
      <p:sp>
        <p:nvSpPr>
          <p:cNvPr id="4" name="Title 1"/>
          <p:cNvSpPr txBox="1">
            <a:spLocks/>
          </p:cNvSpPr>
          <p:nvPr/>
        </p:nvSpPr>
        <p:spPr>
          <a:xfrm>
            <a:off x="101600" y="526491"/>
            <a:ext cx="11785600" cy="678869"/>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sng" strike="noStrike" kern="1200" cap="none" spc="0" normalizeH="0" baseline="0" noProof="0" dirty="0" smtClean="0">
                <a:ln>
                  <a:noFill/>
                </a:ln>
                <a:solidFill>
                  <a:srgbClr val="FF0000"/>
                </a:solidFill>
                <a:effectLst/>
                <a:uLnTx/>
                <a:uFillTx/>
                <a:latin typeface="+mj-lt"/>
                <a:ea typeface="+mj-ea"/>
                <a:cs typeface="+mj-cs"/>
              </a:rPr>
              <a:t>PERVIEW</a:t>
            </a:r>
            <a:r>
              <a:rPr kumimoji="0" lang="en-US" sz="3600" b="0" i="0" u="none" strike="noStrike" kern="1200" cap="none" spc="0" normalizeH="0" baseline="0" noProof="0" dirty="0" smtClean="0">
                <a:ln>
                  <a:noFill/>
                </a:ln>
                <a:solidFill>
                  <a:srgbClr val="FF0000"/>
                </a:solidFill>
                <a:effectLst/>
                <a:uLnTx/>
                <a:uFillTx/>
                <a:latin typeface="+mj-lt"/>
                <a:ea typeface="+mj-ea"/>
                <a:cs typeface="+mj-cs"/>
              </a:rPr>
              <a:t/>
            </a:r>
            <a:br>
              <a:rPr kumimoji="0" lang="en-US" sz="3600" b="0" i="0" u="none" strike="noStrike" kern="1200" cap="none" spc="0" normalizeH="0" baseline="0" noProof="0" dirty="0" smtClean="0">
                <a:ln>
                  <a:noFill/>
                </a:ln>
                <a:solidFill>
                  <a:srgbClr val="FF0000"/>
                </a:solidFill>
                <a:effectLst/>
                <a:uLnTx/>
                <a:uFillTx/>
                <a:latin typeface="+mj-lt"/>
                <a:ea typeface="+mj-ea"/>
                <a:cs typeface="+mj-cs"/>
              </a:rPr>
            </a:br>
            <a:endParaRPr kumimoji="0" lang="en-US" sz="36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 OT NOTES</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a:buFont typeface="Wingdings" pitchFamily="2" charset="2"/>
              <a:buChar char="Ø"/>
            </a:pPr>
            <a:r>
              <a:rPr lang="en-US" sz="2800" b="1" dirty="0" smtClean="0"/>
              <a:t> OT Notes : </a:t>
            </a:r>
          </a:p>
          <a:p>
            <a:pPr lvl="0">
              <a:buNone/>
            </a:pPr>
            <a:r>
              <a:rPr lang="en-US" sz="2800" dirty="0" smtClean="0"/>
              <a:t>      </a:t>
            </a:r>
            <a:r>
              <a:rPr lang="en-US" sz="2400" dirty="0" smtClean="0">
                <a:solidFill>
                  <a:srgbClr val="0000FF"/>
                </a:solidFill>
              </a:rPr>
              <a:t>-  </a:t>
            </a:r>
            <a:r>
              <a:rPr lang="en-US" sz="2400" b="1" dirty="0" err="1" smtClean="0">
                <a:solidFill>
                  <a:srgbClr val="0000FF"/>
                </a:solidFill>
              </a:rPr>
              <a:t>Preop</a:t>
            </a:r>
            <a:r>
              <a:rPr lang="en-US" sz="2400" b="1" dirty="0" smtClean="0">
                <a:solidFill>
                  <a:srgbClr val="0000FF"/>
                </a:solidFill>
              </a:rPr>
              <a:t> diagnosis:              </a:t>
            </a:r>
            <a:r>
              <a:rPr lang="en-US" sz="2400" dirty="0" smtClean="0"/>
              <a:t>reason for surgery</a:t>
            </a:r>
            <a:endParaRPr lang="en-IN" sz="2400" dirty="0" smtClean="0"/>
          </a:p>
          <a:p>
            <a:pPr lvl="0">
              <a:buNone/>
            </a:pPr>
            <a:r>
              <a:rPr lang="en-US" sz="2400" dirty="0" smtClean="0">
                <a:solidFill>
                  <a:srgbClr val="0000FF"/>
                </a:solidFill>
              </a:rPr>
              <a:t>       -  </a:t>
            </a:r>
            <a:r>
              <a:rPr lang="en-US" sz="2400" b="1" dirty="0" smtClean="0">
                <a:solidFill>
                  <a:srgbClr val="0000FF"/>
                </a:solidFill>
              </a:rPr>
              <a:t>Procedure performed </a:t>
            </a:r>
            <a:endParaRPr lang="en-IN" sz="2400" b="1" dirty="0" smtClean="0">
              <a:solidFill>
                <a:srgbClr val="0000FF"/>
              </a:solidFill>
            </a:endParaRPr>
          </a:p>
          <a:p>
            <a:pPr lvl="0">
              <a:buNone/>
            </a:pPr>
            <a:r>
              <a:rPr lang="en-US" sz="2400" b="1" dirty="0" smtClean="0">
                <a:solidFill>
                  <a:srgbClr val="0000FF"/>
                </a:solidFill>
              </a:rPr>
              <a:t>       -  </a:t>
            </a:r>
            <a:r>
              <a:rPr lang="en-US" sz="2400" b="1" dirty="0" err="1" smtClean="0">
                <a:solidFill>
                  <a:srgbClr val="0000FF"/>
                </a:solidFill>
              </a:rPr>
              <a:t>Postop</a:t>
            </a:r>
            <a:r>
              <a:rPr lang="en-US" sz="2400" b="1" dirty="0" smtClean="0">
                <a:solidFill>
                  <a:srgbClr val="0000FF"/>
                </a:solidFill>
              </a:rPr>
              <a:t> diagnosis:             </a:t>
            </a:r>
            <a:r>
              <a:rPr lang="en-US" sz="2400" dirty="0" smtClean="0"/>
              <a:t>actual finding at surgery</a:t>
            </a:r>
            <a:endParaRPr lang="en-IN" sz="2400" dirty="0" smtClean="0"/>
          </a:p>
          <a:p>
            <a:pPr lvl="0">
              <a:buNone/>
            </a:pPr>
            <a:r>
              <a:rPr lang="en-US" sz="2400" b="1" dirty="0" smtClean="0">
                <a:solidFill>
                  <a:srgbClr val="0000FF"/>
                </a:solidFill>
              </a:rPr>
              <a:t>       -  Anesthesia:                        </a:t>
            </a:r>
            <a:r>
              <a:rPr lang="en-US" sz="2400" dirty="0" smtClean="0"/>
              <a:t>type; </a:t>
            </a:r>
            <a:r>
              <a:rPr lang="en-US" sz="2400" dirty="0" err="1" smtClean="0"/>
              <a:t>i.e</a:t>
            </a:r>
            <a:r>
              <a:rPr lang="en-US" sz="2400" dirty="0" smtClean="0"/>
              <a:t>, general, spinal, epidural, etc</a:t>
            </a:r>
            <a:endParaRPr lang="en-IN" sz="2400" dirty="0" smtClean="0"/>
          </a:p>
          <a:p>
            <a:pPr lvl="0">
              <a:buNone/>
            </a:pPr>
            <a:r>
              <a:rPr lang="en-US" sz="2400" b="1" dirty="0" smtClean="0">
                <a:solidFill>
                  <a:srgbClr val="0000FF"/>
                </a:solidFill>
              </a:rPr>
              <a:t>       -  Surgeon:                             </a:t>
            </a:r>
            <a:r>
              <a:rPr lang="en-US" sz="2400" dirty="0" smtClean="0"/>
              <a:t>attending physician</a:t>
            </a:r>
            <a:endParaRPr lang="en-IN" sz="2400" dirty="0" smtClean="0"/>
          </a:p>
          <a:p>
            <a:pPr lvl="0">
              <a:buNone/>
            </a:pPr>
            <a:r>
              <a:rPr lang="en-US" sz="2400" b="1" dirty="0" smtClean="0">
                <a:solidFill>
                  <a:srgbClr val="0000FF"/>
                </a:solidFill>
              </a:rPr>
              <a:t>       -  Assistant(s):                       </a:t>
            </a:r>
            <a:r>
              <a:rPr lang="en-US" sz="2400" dirty="0" smtClean="0"/>
              <a:t>resident/medical student</a:t>
            </a:r>
            <a:endParaRPr lang="en-IN" sz="2400" dirty="0" smtClean="0"/>
          </a:p>
          <a:p>
            <a:pPr lvl="0">
              <a:buNone/>
            </a:pPr>
            <a:r>
              <a:rPr lang="en-US" sz="2400" b="1" dirty="0" smtClean="0">
                <a:solidFill>
                  <a:srgbClr val="0000FF"/>
                </a:solidFill>
              </a:rPr>
              <a:t>       -  Estimated Blood Loss</a:t>
            </a:r>
            <a:endParaRPr lang="en-IN" sz="2400" dirty="0" smtClean="0">
              <a:solidFill>
                <a:srgbClr val="0000FF"/>
              </a:solidFill>
            </a:endParaRPr>
          </a:p>
          <a:p>
            <a:pPr lvl="0">
              <a:buNone/>
            </a:pPr>
            <a:r>
              <a:rPr lang="en-US" sz="2400" b="1" dirty="0" smtClean="0">
                <a:solidFill>
                  <a:srgbClr val="0000FF"/>
                </a:solidFill>
              </a:rPr>
              <a:t>       -  IV Fluids</a:t>
            </a:r>
            <a:endParaRPr lang="en-IN" sz="2400" dirty="0" smtClean="0">
              <a:solidFill>
                <a:srgbClr val="0000FF"/>
              </a:solidFill>
            </a:endParaRPr>
          </a:p>
          <a:p>
            <a:pPr lvl="0">
              <a:buNone/>
            </a:pPr>
            <a:r>
              <a:rPr lang="en-US" sz="2400" b="1" dirty="0" smtClean="0">
                <a:solidFill>
                  <a:srgbClr val="0000FF"/>
                </a:solidFill>
              </a:rPr>
              <a:t>       -  Urine output</a:t>
            </a:r>
            <a:endParaRPr lang="en-IN" sz="2400" dirty="0" smtClean="0">
              <a:solidFill>
                <a:srgbClr val="0000FF"/>
              </a:solidFill>
            </a:endParaRPr>
          </a:p>
          <a:p>
            <a:pPr lvl="0">
              <a:buNone/>
            </a:pPr>
            <a:r>
              <a:rPr lang="en-US" sz="2400" b="1" dirty="0" smtClean="0">
                <a:solidFill>
                  <a:srgbClr val="0000FF"/>
                </a:solidFill>
              </a:rPr>
              <a:t>       -  Findings:                             </a:t>
            </a:r>
            <a:r>
              <a:rPr lang="en-US" sz="2400" dirty="0" smtClean="0"/>
              <a:t>in detail </a:t>
            </a:r>
            <a:endParaRPr lang="en-IN" sz="2400" dirty="0" smtClean="0"/>
          </a:p>
          <a:p>
            <a:pPr lvl="0">
              <a:buNone/>
            </a:pPr>
            <a:r>
              <a:rPr lang="en-US" sz="2400" b="1" dirty="0" smtClean="0">
                <a:solidFill>
                  <a:srgbClr val="0000FF"/>
                </a:solidFill>
              </a:rPr>
              <a:t>       -  Pathology:                          </a:t>
            </a:r>
            <a:r>
              <a:rPr lang="en-US" sz="2400" dirty="0" smtClean="0"/>
              <a:t>what was sent to the pathologist for evaluation</a:t>
            </a:r>
            <a:endParaRPr lang="en-IN" sz="2400" dirty="0" smtClean="0"/>
          </a:p>
          <a:p>
            <a:pPr lvl="0">
              <a:buNone/>
            </a:pPr>
            <a:r>
              <a:rPr lang="en-US" sz="2400" b="1" dirty="0" smtClean="0"/>
              <a:t>       </a:t>
            </a:r>
            <a:r>
              <a:rPr lang="en-US" sz="2400" b="1" dirty="0" smtClean="0">
                <a:solidFill>
                  <a:srgbClr val="0000FF"/>
                </a:solidFill>
              </a:rPr>
              <a:t>-  Disposition:</a:t>
            </a:r>
            <a:r>
              <a:rPr lang="en-US" sz="2400" b="1" dirty="0" smtClean="0"/>
              <a:t>                        </a:t>
            </a:r>
            <a:r>
              <a:rPr lang="en-US" sz="2400" dirty="0" smtClean="0"/>
              <a:t>where patient is going from operating room</a:t>
            </a:r>
            <a:endParaRPr lang="en-IN"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9870"/>
            <a:ext cx="12192000" cy="781396"/>
          </a:xfrm>
        </p:spPr>
        <p:txBody>
          <a:bodyPr>
            <a:normAutofit/>
          </a:bodyPr>
          <a:lstStyle/>
          <a:p>
            <a:pPr lvl="0"/>
            <a:r>
              <a:rPr lang="en-US" b="1" u="sng" dirty="0" smtClean="0">
                <a:solidFill>
                  <a:srgbClr val="0000FF"/>
                </a:solidFill>
              </a:rPr>
              <a:t>PIE CHART DISCHARGE SUMMARY</a:t>
            </a:r>
            <a:endParaRPr lang="en-US" u="sng" dirty="0">
              <a:solidFill>
                <a:srgbClr val="0000FF"/>
              </a:solidFill>
            </a:endParaRPr>
          </a:p>
        </p:txBody>
      </p:sp>
      <p:sp>
        <p:nvSpPr>
          <p:cNvPr id="3" name="Content Placeholder 2"/>
          <p:cNvSpPr>
            <a:spLocks noGrp="1"/>
          </p:cNvSpPr>
          <p:nvPr>
            <p:ph idx="1"/>
          </p:nvPr>
        </p:nvSpPr>
        <p:spPr>
          <a:xfrm>
            <a:off x="0" y="960120"/>
            <a:ext cx="12192000" cy="5394960"/>
          </a:xfrm>
        </p:spPr>
        <p:txBody>
          <a:bodyPr>
            <a:noAutofit/>
          </a:bodyPr>
          <a:lstStyle/>
          <a:p>
            <a:endParaRPr lang="en-US" sz="2000" dirty="0"/>
          </a:p>
        </p:txBody>
      </p:sp>
      <p:pic>
        <p:nvPicPr>
          <p:cNvPr id="3074" name="Picture 2" descr="C:\Users\DELL\Downloads\chart (11).png"/>
          <p:cNvPicPr>
            <a:picLocks noChangeAspect="1" noChangeArrowheads="1"/>
          </p:cNvPicPr>
          <p:nvPr/>
        </p:nvPicPr>
        <p:blipFill>
          <a:blip r:embed="rId2"/>
          <a:srcRect/>
          <a:stretch>
            <a:fillRect/>
          </a:stretch>
        </p:blipFill>
        <p:spPr bwMode="auto">
          <a:xfrm>
            <a:off x="0" y="944252"/>
            <a:ext cx="12192000" cy="5913747"/>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dirty="0" smtClean="0">
                <a:solidFill>
                  <a:srgbClr val="0000FF"/>
                </a:solidFill>
              </a:rPr>
              <a:t> </a:t>
            </a:r>
            <a:r>
              <a:rPr lang="en-US" sz="3200" b="1" u="sng" dirty="0" smtClean="0">
                <a:solidFill>
                  <a:srgbClr val="0000FF"/>
                </a:solidFill>
              </a:rPr>
              <a:t>DISCHARGE SUMMARY</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a:buFont typeface="Wingdings" pitchFamily="2" charset="2"/>
              <a:buChar char="Ø"/>
            </a:pPr>
            <a:r>
              <a:rPr lang="en-US" sz="2800" b="1" dirty="0" smtClean="0"/>
              <a:t> Discharge Summary to include :</a:t>
            </a:r>
            <a:r>
              <a:rPr lang="en-US" sz="2800" dirty="0" smtClean="0"/>
              <a:t>      </a:t>
            </a:r>
          </a:p>
          <a:p>
            <a:pPr>
              <a:buNone/>
            </a:pPr>
            <a:r>
              <a:rPr lang="en-US" sz="2800" dirty="0" smtClean="0">
                <a:solidFill>
                  <a:srgbClr val="0000FF"/>
                </a:solidFill>
              </a:rPr>
              <a:t>      </a:t>
            </a:r>
            <a:r>
              <a:rPr lang="en-US" sz="2800" b="1" dirty="0" smtClean="0">
                <a:solidFill>
                  <a:srgbClr val="0000FF"/>
                </a:solidFill>
              </a:rPr>
              <a:t>-  Presenting complaint</a:t>
            </a:r>
            <a:endParaRPr lang="en-IN" sz="2800" b="1" dirty="0" smtClean="0">
              <a:solidFill>
                <a:srgbClr val="0000FF"/>
              </a:solidFill>
            </a:endParaRPr>
          </a:p>
          <a:p>
            <a:pPr lvl="0">
              <a:buNone/>
            </a:pPr>
            <a:r>
              <a:rPr lang="en-US" sz="2800" b="1" dirty="0" smtClean="0">
                <a:solidFill>
                  <a:srgbClr val="0000FF"/>
                </a:solidFill>
              </a:rPr>
              <a:t>      -  History of illness</a:t>
            </a:r>
            <a:endParaRPr lang="en-IN" sz="2800" b="1" dirty="0" smtClean="0">
              <a:solidFill>
                <a:srgbClr val="0000FF"/>
              </a:solidFill>
            </a:endParaRPr>
          </a:p>
          <a:p>
            <a:pPr lvl="0">
              <a:buNone/>
            </a:pPr>
            <a:r>
              <a:rPr lang="en-US" sz="2800" b="1" dirty="0" smtClean="0">
                <a:solidFill>
                  <a:srgbClr val="0000FF"/>
                </a:solidFill>
              </a:rPr>
              <a:t>      -  The user’s name</a:t>
            </a:r>
            <a:endParaRPr lang="en-IN" sz="2800" b="1" dirty="0" smtClean="0">
              <a:solidFill>
                <a:srgbClr val="0000FF"/>
              </a:solidFill>
            </a:endParaRPr>
          </a:p>
          <a:p>
            <a:pPr lvl="0">
              <a:buNone/>
            </a:pPr>
            <a:r>
              <a:rPr lang="en-US" sz="2800" b="1" dirty="0" smtClean="0">
                <a:solidFill>
                  <a:srgbClr val="0000FF"/>
                </a:solidFill>
              </a:rPr>
              <a:t>      -  Vitals</a:t>
            </a:r>
            <a:endParaRPr lang="en-IN" sz="2800" b="1" dirty="0" smtClean="0">
              <a:solidFill>
                <a:srgbClr val="0000FF"/>
              </a:solidFill>
            </a:endParaRPr>
          </a:p>
          <a:p>
            <a:pPr lvl="0">
              <a:buNone/>
            </a:pPr>
            <a:r>
              <a:rPr lang="en-US" sz="2800" b="1" dirty="0" smtClean="0">
                <a:solidFill>
                  <a:srgbClr val="0000FF"/>
                </a:solidFill>
              </a:rPr>
              <a:t>      -  Salient physical examination findings</a:t>
            </a:r>
            <a:endParaRPr lang="en-IN" sz="2800" b="1" dirty="0" smtClean="0">
              <a:solidFill>
                <a:srgbClr val="0000FF"/>
              </a:solidFill>
            </a:endParaRPr>
          </a:p>
          <a:p>
            <a:pPr lvl="0">
              <a:buNone/>
            </a:pPr>
            <a:r>
              <a:rPr lang="en-US" sz="2800" b="1" dirty="0" smtClean="0">
                <a:solidFill>
                  <a:srgbClr val="0000FF"/>
                </a:solidFill>
              </a:rPr>
              <a:t>      -  Drug Allergies</a:t>
            </a:r>
            <a:endParaRPr lang="en-IN" sz="2800" b="1" dirty="0" smtClean="0">
              <a:solidFill>
                <a:srgbClr val="0000FF"/>
              </a:solidFill>
            </a:endParaRPr>
          </a:p>
          <a:p>
            <a:pPr lvl="0">
              <a:buNone/>
            </a:pPr>
            <a:r>
              <a:rPr lang="en-US" sz="2800" b="1" dirty="0" smtClean="0">
                <a:solidFill>
                  <a:srgbClr val="0000FF"/>
                </a:solidFill>
              </a:rPr>
              <a:t>      -  Provisional Diagnosis</a:t>
            </a:r>
            <a:endParaRPr lang="en-IN" sz="2800" b="1" dirty="0" smtClean="0">
              <a:solidFill>
                <a:srgbClr val="0000FF"/>
              </a:solidFill>
            </a:endParaRPr>
          </a:p>
          <a:p>
            <a:pPr lvl="0">
              <a:buNone/>
            </a:pPr>
            <a:r>
              <a:rPr lang="en-US" sz="2800" b="1" dirty="0" smtClean="0">
                <a:solidFill>
                  <a:srgbClr val="0000FF"/>
                </a:solidFill>
              </a:rPr>
              <a:t>      -  Identify any Nursing needs and Special needs</a:t>
            </a:r>
            <a:endParaRPr lang="en-IN" sz="2800" b="1" dirty="0" smtClean="0">
              <a:solidFill>
                <a:srgbClr val="0000FF"/>
              </a:solidFill>
            </a:endParaRPr>
          </a:p>
          <a:p>
            <a:pPr lvl="0">
              <a:buNone/>
            </a:pPr>
            <a:r>
              <a:rPr lang="en-US" sz="2800" b="1" dirty="0" smtClean="0">
                <a:solidFill>
                  <a:srgbClr val="0000FF"/>
                </a:solidFill>
              </a:rPr>
              <a:t>      -  Nutritional needs</a:t>
            </a:r>
            <a:endParaRPr lang="en-IN" sz="2800" b="1" dirty="0" smtClean="0">
              <a:solidFill>
                <a:srgbClr val="0000FF"/>
              </a:solidFill>
            </a:endParaRPr>
          </a:p>
          <a:p>
            <a:pPr>
              <a:buNone/>
            </a:pPr>
            <a:r>
              <a:rPr lang="en-US" sz="2800" b="1" dirty="0" smtClean="0">
                <a:solidFill>
                  <a:srgbClr val="0000FF"/>
                </a:solidFill>
              </a:rPr>
              <a:t>      -  Care plan</a:t>
            </a:r>
            <a:endParaRPr lang="en-US" sz="2800" b="1" u="sng" dirty="0">
              <a:solidFill>
                <a:srgbClr val="0000FF"/>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5"/>
            <a:ext cx="12192000" cy="1066800"/>
          </a:xfrm>
        </p:spPr>
        <p:txBody>
          <a:bodyPr>
            <a:noAutofit/>
          </a:bodyPr>
          <a:lstStyle/>
          <a:p>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METHODOLOGY</a:t>
            </a:r>
            <a:r>
              <a:rPr lang="en-US" sz="3600" dirty="0" smtClean="0">
                <a:solidFill>
                  <a:srgbClr val="0000FF"/>
                </a:solidFill>
              </a:rPr>
              <a:t> </a:t>
            </a:r>
            <a:br>
              <a:rPr lang="en-US" sz="3600" dirty="0" smtClean="0">
                <a:solidFill>
                  <a:srgbClr val="0000FF"/>
                </a:solidFill>
              </a:rPr>
            </a:br>
            <a:r>
              <a:rPr lang="en-US" sz="3600" dirty="0" smtClean="0">
                <a:solidFill>
                  <a:srgbClr val="0000FF"/>
                </a:solidFill>
              </a:rPr>
              <a:t/>
            </a:r>
            <a:br>
              <a:rPr lang="en-US" sz="3600" dirty="0" smtClean="0">
                <a:solidFill>
                  <a:srgbClr val="0000FF"/>
                </a:solidFill>
              </a:rPr>
            </a:br>
            <a:endParaRPr lang="en-US" sz="3600" dirty="0">
              <a:solidFill>
                <a:srgbClr val="0000FF"/>
              </a:solidFill>
            </a:endParaRPr>
          </a:p>
        </p:txBody>
      </p:sp>
      <p:sp>
        <p:nvSpPr>
          <p:cNvPr id="3" name="Content Placeholder 2"/>
          <p:cNvSpPr>
            <a:spLocks noGrp="1"/>
          </p:cNvSpPr>
          <p:nvPr>
            <p:ph idx="1"/>
          </p:nvPr>
        </p:nvSpPr>
        <p:spPr>
          <a:xfrm>
            <a:off x="360218" y="762000"/>
            <a:ext cx="11831782" cy="6019800"/>
          </a:xfrm>
        </p:spPr>
        <p:txBody>
          <a:bodyPr>
            <a:noAutofit/>
          </a:bodyPr>
          <a:lstStyle/>
          <a:p>
            <a:pPr lvl="0">
              <a:buFont typeface="Wingdings" pitchFamily="2" charset="2"/>
              <a:buChar char="Ø"/>
            </a:pPr>
            <a:r>
              <a:rPr lang="en-US" b="1" dirty="0" smtClean="0"/>
              <a:t>Sampling Method:  Simple random sampling technique</a:t>
            </a:r>
          </a:p>
          <a:p>
            <a:pPr lvl="0">
              <a:buFont typeface="Wingdings" pitchFamily="2" charset="2"/>
              <a:buChar char="Ø"/>
            </a:pPr>
            <a:endParaRPr lang="en-US" b="1" dirty="0" smtClean="0"/>
          </a:p>
          <a:p>
            <a:pPr>
              <a:buFont typeface="Wingdings" pitchFamily="2" charset="2"/>
              <a:buChar char="Ø"/>
            </a:pPr>
            <a:r>
              <a:rPr lang="en-US" b="1" dirty="0" smtClean="0"/>
              <a:t>Sample size : 103 case files (gynecology) selected to check MRD standards</a:t>
            </a:r>
          </a:p>
          <a:p>
            <a:pPr lvl="0">
              <a:buFont typeface="Wingdings" pitchFamily="2" charset="2"/>
              <a:buChar char="Ø"/>
            </a:pPr>
            <a:endParaRPr lang="en-US" b="1" dirty="0" smtClean="0"/>
          </a:p>
          <a:p>
            <a:pPr lvl="0">
              <a:buFont typeface="Wingdings" pitchFamily="2" charset="2"/>
              <a:buChar char="Ø"/>
            </a:pPr>
            <a:r>
              <a:rPr lang="en-US" b="1" dirty="0" smtClean="0"/>
              <a:t>Tools and Techniques : Explorative study of </a:t>
            </a:r>
            <a:r>
              <a:rPr lang="en-US" b="1" dirty="0" smtClean="0"/>
              <a:t>02 </a:t>
            </a:r>
            <a:r>
              <a:rPr lang="en-US" b="1" dirty="0" smtClean="0"/>
              <a:t>Variables </a:t>
            </a:r>
          </a:p>
          <a:p>
            <a:pPr lvl="0">
              <a:buNone/>
            </a:pPr>
            <a:r>
              <a:rPr lang="en-US" b="1" dirty="0" smtClean="0">
                <a:solidFill>
                  <a:srgbClr val="FF0000"/>
                </a:solidFill>
              </a:rPr>
              <a:t>      </a:t>
            </a:r>
            <a:r>
              <a:rPr lang="en-US" b="1" dirty="0" smtClean="0">
                <a:solidFill>
                  <a:srgbClr val="0000FF"/>
                </a:solidFill>
              </a:rPr>
              <a:t>- Delivery Note</a:t>
            </a:r>
          </a:p>
          <a:p>
            <a:pPr lvl="0">
              <a:buNone/>
            </a:pPr>
            <a:r>
              <a:rPr lang="en-US" b="1" dirty="0" smtClean="0">
                <a:solidFill>
                  <a:srgbClr val="0000FF"/>
                </a:solidFill>
              </a:rPr>
              <a:t>       - APGAR Score</a:t>
            </a:r>
          </a:p>
          <a:p>
            <a:pPr lvl="0">
              <a:buNone/>
            </a:pPr>
            <a:r>
              <a:rPr lang="en-US" sz="2800" b="1" dirty="0" smtClean="0">
                <a:solidFill>
                  <a:srgbClr val="0000FF"/>
                </a:solidFill>
              </a:rPr>
              <a:t>       </a:t>
            </a:r>
          </a:p>
          <a:p>
            <a:pPr lvl="0">
              <a:buNone/>
            </a:pPr>
            <a:endParaRPr lang="en-US" sz="2400" b="1" i="1" u="sng"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70"/>
            <a:ext cx="12192000" cy="990600"/>
          </a:xfrm>
        </p:spPr>
        <p:txBody>
          <a:bodyPr>
            <a:normAutofit/>
          </a:bodyPr>
          <a:lstStyle/>
          <a:p>
            <a:pPr lvl="0"/>
            <a:r>
              <a:rPr lang="en-US" b="1" u="sng" dirty="0" smtClean="0">
                <a:solidFill>
                  <a:srgbClr val="0000FF"/>
                </a:solidFill>
              </a:rPr>
              <a:t>MRD ANALYSIS</a:t>
            </a:r>
            <a:endParaRPr lang="en-US" u="sng" dirty="0">
              <a:solidFill>
                <a:srgbClr val="0000FF"/>
              </a:solidFill>
            </a:endParaRPr>
          </a:p>
        </p:txBody>
      </p:sp>
      <p:graphicFrame>
        <p:nvGraphicFramePr>
          <p:cNvPr id="4" name="Content Placeholder 3"/>
          <p:cNvGraphicFramePr>
            <a:graphicFrameLocks noGrp="1"/>
          </p:cNvGraphicFramePr>
          <p:nvPr>
            <p:ph idx="1"/>
          </p:nvPr>
        </p:nvGraphicFramePr>
        <p:xfrm>
          <a:off x="0" y="762000"/>
          <a:ext cx="12192000" cy="6096000"/>
        </p:xfrm>
        <a:graphic>
          <a:graphicData uri="http://schemas.openxmlformats.org/drawingml/2006/table">
            <a:tbl>
              <a:tblPr firstRow="1" bandRow="1">
                <a:tableStyleId>{5C22544A-7EE6-4342-B048-85BDC9FD1C3A}</a:tableStyleId>
              </a:tblPr>
              <a:tblGrid>
                <a:gridCol w="3048000"/>
                <a:gridCol w="3048000"/>
                <a:gridCol w="3048000"/>
                <a:gridCol w="3048000"/>
              </a:tblGrid>
              <a:tr h="2032000">
                <a:tc>
                  <a:txBody>
                    <a:bodyPr/>
                    <a:lstStyle/>
                    <a:p>
                      <a:pPr>
                        <a:lnSpc>
                          <a:spcPct val="115000"/>
                        </a:lnSpc>
                        <a:spcBef>
                          <a:spcPts val="1200"/>
                        </a:spcBef>
                        <a:spcAft>
                          <a:spcPts val="0"/>
                        </a:spcAft>
                      </a:pPr>
                      <a:r>
                        <a:rPr lang="en-US" sz="3200" b="1" dirty="0">
                          <a:solidFill>
                            <a:srgbClr val="000000"/>
                          </a:solidFill>
                          <a:latin typeface="Times New Roman"/>
                          <a:ea typeface="Times New Roman"/>
                          <a:cs typeface="Times New Roman"/>
                        </a:rPr>
                        <a:t>Incidents</a:t>
                      </a:r>
                      <a:endParaRPr lang="en-IN" sz="3200" dirty="0">
                        <a:latin typeface="Calibri"/>
                        <a:ea typeface="Times New Roman"/>
                        <a:cs typeface="Times New Roman"/>
                      </a:endParaRPr>
                    </a:p>
                  </a:txBody>
                  <a:tcPr marL="68580" marR="68580" marT="0" marB="0"/>
                </a:tc>
                <a:tc>
                  <a:txBody>
                    <a:bodyPr/>
                    <a:lstStyle/>
                    <a:p>
                      <a:pPr>
                        <a:lnSpc>
                          <a:spcPct val="115000"/>
                        </a:lnSpc>
                        <a:spcBef>
                          <a:spcPts val="1200"/>
                        </a:spcBef>
                        <a:spcAft>
                          <a:spcPts val="0"/>
                        </a:spcAft>
                      </a:pPr>
                      <a:r>
                        <a:rPr lang="en-US" sz="2800" b="1" dirty="0">
                          <a:solidFill>
                            <a:srgbClr val="000000"/>
                          </a:solidFill>
                          <a:latin typeface="Times New Roman"/>
                          <a:ea typeface="Times New Roman"/>
                          <a:cs typeface="Times New Roman"/>
                        </a:rPr>
                        <a:t>Signature Appended</a:t>
                      </a:r>
                      <a:endParaRPr lang="en-IN" sz="2800" dirty="0">
                        <a:latin typeface="Calibri"/>
                        <a:ea typeface="Times New Roman"/>
                        <a:cs typeface="Times New Roman"/>
                      </a:endParaRPr>
                    </a:p>
                  </a:txBody>
                  <a:tcPr marL="68580" marR="68580" marT="0" marB="0"/>
                </a:tc>
                <a:tc>
                  <a:txBody>
                    <a:bodyPr/>
                    <a:lstStyle/>
                    <a:p>
                      <a:pPr>
                        <a:lnSpc>
                          <a:spcPct val="115000"/>
                        </a:lnSpc>
                        <a:spcBef>
                          <a:spcPts val="1200"/>
                        </a:spcBef>
                        <a:spcAft>
                          <a:spcPts val="0"/>
                        </a:spcAft>
                      </a:pPr>
                      <a:r>
                        <a:rPr lang="en-US" sz="2800" b="1" dirty="0">
                          <a:solidFill>
                            <a:srgbClr val="000000"/>
                          </a:solidFill>
                          <a:latin typeface="Times New Roman"/>
                          <a:ea typeface="Times New Roman"/>
                          <a:cs typeface="Times New Roman"/>
                        </a:rPr>
                        <a:t>Signature Not Appended</a:t>
                      </a:r>
                      <a:endParaRPr lang="en-IN" sz="2800" dirty="0">
                        <a:latin typeface="Calibri"/>
                        <a:ea typeface="Times New Roman"/>
                        <a:cs typeface="Times New Roman"/>
                      </a:endParaRPr>
                    </a:p>
                  </a:txBody>
                  <a:tcPr marL="68580" marR="68580" marT="0" marB="0"/>
                </a:tc>
                <a:tc>
                  <a:txBody>
                    <a:bodyPr/>
                    <a:lstStyle/>
                    <a:p>
                      <a:pPr>
                        <a:lnSpc>
                          <a:spcPct val="115000"/>
                        </a:lnSpc>
                        <a:spcBef>
                          <a:spcPts val="1200"/>
                        </a:spcBef>
                        <a:spcAft>
                          <a:spcPts val="0"/>
                        </a:spcAft>
                      </a:pPr>
                      <a:r>
                        <a:rPr lang="en-US" sz="2800" b="1" dirty="0">
                          <a:solidFill>
                            <a:srgbClr val="000000"/>
                          </a:solidFill>
                          <a:latin typeface="Times New Roman"/>
                          <a:ea typeface="Times New Roman"/>
                          <a:cs typeface="Times New Roman"/>
                        </a:rPr>
                        <a:t>Not Legible</a:t>
                      </a:r>
                      <a:endParaRPr lang="en-IN" sz="2800" dirty="0">
                        <a:latin typeface="Calibri"/>
                        <a:ea typeface="Times New Roman"/>
                        <a:cs typeface="Times New Roman"/>
                      </a:endParaRPr>
                    </a:p>
                  </a:txBody>
                  <a:tcPr marL="68580" marR="68580" marT="0" marB="0"/>
                </a:tc>
              </a:tr>
              <a:tr h="2032000">
                <a:tc>
                  <a:txBody>
                    <a:bodyPr/>
                    <a:lstStyle/>
                    <a:p>
                      <a:pPr>
                        <a:lnSpc>
                          <a:spcPct val="115000"/>
                        </a:lnSpc>
                        <a:spcBef>
                          <a:spcPts val="1200"/>
                        </a:spcBef>
                        <a:spcAft>
                          <a:spcPts val="0"/>
                        </a:spcAft>
                      </a:pPr>
                      <a:endParaRPr lang="en-US" sz="2800" b="1" dirty="0" smtClean="0">
                        <a:latin typeface="Times New Roman"/>
                        <a:ea typeface="Times New Roman"/>
                        <a:cs typeface="Times New Roman"/>
                      </a:endParaRPr>
                    </a:p>
                    <a:p>
                      <a:pPr>
                        <a:lnSpc>
                          <a:spcPct val="115000"/>
                        </a:lnSpc>
                        <a:spcBef>
                          <a:spcPts val="1200"/>
                        </a:spcBef>
                        <a:spcAft>
                          <a:spcPts val="0"/>
                        </a:spcAft>
                      </a:pPr>
                      <a:r>
                        <a:rPr lang="en-US" sz="2800" b="1" dirty="0" smtClean="0">
                          <a:latin typeface="Times New Roman"/>
                          <a:ea typeface="Times New Roman"/>
                          <a:cs typeface="Times New Roman"/>
                        </a:rPr>
                        <a:t>Delivery </a:t>
                      </a:r>
                      <a:r>
                        <a:rPr lang="en-US" sz="2800" b="1" dirty="0">
                          <a:latin typeface="Times New Roman"/>
                          <a:ea typeface="Times New Roman"/>
                          <a:cs typeface="Times New Roman"/>
                        </a:rPr>
                        <a:t>Note</a:t>
                      </a:r>
                      <a:endParaRPr lang="en-IN" sz="2800" dirty="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endParaRPr lang="en-US" sz="2800" b="1" dirty="0" smtClean="0">
                        <a:latin typeface="Times New Roman"/>
                        <a:ea typeface="Times New Roman"/>
                        <a:cs typeface="Times New Roman"/>
                      </a:endParaRPr>
                    </a:p>
                    <a:p>
                      <a:pPr algn="ctr">
                        <a:lnSpc>
                          <a:spcPct val="115000"/>
                        </a:lnSpc>
                        <a:spcBef>
                          <a:spcPts val="1200"/>
                        </a:spcBef>
                        <a:spcAft>
                          <a:spcPts val="0"/>
                        </a:spcAft>
                      </a:pPr>
                      <a:r>
                        <a:rPr lang="en-US" sz="2800" b="1" dirty="0" smtClean="0">
                          <a:latin typeface="Times New Roman"/>
                          <a:ea typeface="Times New Roman"/>
                          <a:cs typeface="Times New Roman"/>
                        </a:rPr>
                        <a:t>96</a:t>
                      </a:r>
                      <a:endParaRPr lang="en-IN" sz="2800" dirty="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endParaRPr lang="en-US" sz="2800" b="1" dirty="0" smtClean="0">
                        <a:latin typeface="Times New Roman"/>
                        <a:ea typeface="Times New Roman"/>
                        <a:cs typeface="Times New Roman"/>
                      </a:endParaRPr>
                    </a:p>
                    <a:p>
                      <a:pPr algn="ctr">
                        <a:lnSpc>
                          <a:spcPct val="115000"/>
                        </a:lnSpc>
                        <a:spcBef>
                          <a:spcPts val="1200"/>
                        </a:spcBef>
                        <a:spcAft>
                          <a:spcPts val="0"/>
                        </a:spcAft>
                      </a:pPr>
                      <a:r>
                        <a:rPr lang="en-US" sz="2800" b="1" dirty="0" smtClean="0">
                          <a:latin typeface="Times New Roman"/>
                          <a:ea typeface="Times New Roman"/>
                          <a:cs typeface="Times New Roman"/>
                        </a:rPr>
                        <a:t>0</a:t>
                      </a:r>
                      <a:endParaRPr lang="en-IN" sz="2800" dirty="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endParaRPr lang="en-US" sz="2800" b="1" dirty="0" smtClean="0">
                        <a:latin typeface="Times New Roman"/>
                        <a:ea typeface="Times New Roman"/>
                        <a:cs typeface="Times New Roman"/>
                      </a:endParaRPr>
                    </a:p>
                    <a:p>
                      <a:pPr algn="ctr">
                        <a:lnSpc>
                          <a:spcPct val="115000"/>
                        </a:lnSpc>
                        <a:spcBef>
                          <a:spcPts val="1200"/>
                        </a:spcBef>
                        <a:spcAft>
                          <a:spcPts val="0"/>
                        </a:spcAft>
                      </a:pPr>
                      <a:r>
                        <a:rPr lang="en-US" sz="2800" b="1" dirty="0" smtClean="0">
                          <a:latin typeface="Times New Roman"/>
                          <a:ea typeface="Times New Roman"/>
                          <a:cs typeface="Times New Roman"/>
                        </a:rPr>
                        <a:t>7</a:t>
                      </a:r>
                      <a:endParaRPr lang="en-IN" sz="2800" dirty="0">
                        <a:latin typeface="Calibri"/>
                        <a:ea typeface="Times New Roman"/>
                        <a:cs typeface="Times New Roman"/>
                      </a:endParaRPr>
                    </a:p>
                  </a:txBody>
                  <a:tcPr marL="68580" marR="68580" marT="0" marB="0"/>
                </a:tc>
              </a:tr>
              <a:tr h="2032000">
                <a:tc>
                  <a:txBody>
                    <a:bodyPr/>
                    <a:lstStyle/>
                    <a:p>
                      <a:pPr>
                        <a:lnSpc>
                          <a:spcPct val="115000"/>
                        </a:lnSpc>
                        <a:spcBef>
                          <a:spcPts val="1200"/>
                        </a:spcBef>
                        <a:spcAft>
                          <a:spcPts val="0"/>
                        </a:spcAft>
                      </a:pPr>
                      <a:endParaRPr lang="en-US" sz="2800" b="1" dirty="0" smtClean="0">
                        <a:latin typeface="Times New Roman"/>
                        <a:ea typeface="Times New Roman"/>
                        <a:cs typeface="Times New Roman"/>
                      </a:endParaRPr>
                    </a:p>
                    <a:p>
                      <a:pPr>
                        <a:lnSpc>
                          <a:spcPct val="115000"/>
                        </a:lnSpc>
                        <a:spcBef>
                          <a:spcPts val="1200"/>
                        </a:spcBef>
                        <a:spcAft>
                          <a:spcPts val="0"/>
                        </a:spcAft>
                      </a:pPr>
                      <a:r>
                        <a:rPr lang="en-US" sz="2800" b="1" dirty="0" smtClean="0">
                          <a:latin typeface="Times New Roman"/>
                          <a:ea typeface="Times New Roman"/>
                          <a:cs typeface="Times New Roman"/>
                        </a:rPr>
                        <a:t>APGAR </a:t>
                      </a:r>
                      <a:r>
                        <a:rPr lang="en-US" sz="2800" b="1" dirty="0">
                          <a:latin typeface="Times New Roman"/>
                          <a:ea typeface="Times New Roman"/>
                          <a:cs typeface="Times New Roman"/>
                        </a:rPr>
                        <a:t>Score</a:t>
                      </a:r>
                      <a:endParaRPr lang="en-IN" sz="2800" dirty="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endParaRPr lang="en-US" sz="2800" b="1" dirty="0" smtClean="0">
                        <a:latin typeface="Times New Roman"/>
                        <a:ea typeface="Times New Roman"/>
                        <a:cs typeface="Times New Roman"/>
                      </a:endParaRPr>
                    </a:p>
                    <a:p>
                      <a:pPr algn="ctr">
                        <a:lnSpc>
                          <a:spcPct val="115000"/>
                        </a:lnSpc>
                        <a:spcBef>
                          <a:spcPts val="1200"/>
                        </a:spcBef>
                        <a:spcAft>
                          <a:spcPts val="0"/>
                        </a:spcAft>
                      </a:pPr>
                      <a:r>
                        <a:rPr lang="en-US" sz="2800" b="1" dirty="0" smtClean="0">
                          <a:latin typeface="Times New Roman"/>
                          <a:ea typeface="Times New Roman"/>
                          <a:cs typeface="Times New Roman"/>
                        </a:rPr>
                        <a:t>101</a:t>
                      </a:r>
                      <a:endParaRPr lang="en-IN" sz="2800" dirty="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endParaRPr lang="en-US" sz="2800" b="1" dirty="0" smtClean="0">
                        <a:latin typeface="Times New Roman"/>
                        <a:ea typeface="Times New Roman"/>
                        <a:cs typeface="Times New Roman"/>
                      </a:endParaRPr>
                    </a:p>
                    <a:p>
                      <a:pPr algn="ctr">
                        <a:lnSpc>
                          <a:spcPct val="115000"/>
                        </a:lnSpc>
                        <a:spcBef>
                          <a:spcPts val="1200"/>
                        </a:spcBef>
                        <a:spcAft>
                          <a:spcPts val="0"/>
                        </a:spcAft>
                      </a:pPr>
                      <a:r>
                        <a:rPr lang="en-US" sz="2800" b="1" dirty="0" smtClean="0">
                          <a:latin typeface="Times New Roman"/>
                          <a:ea typeface="Times New Roman"/>
                          <a:cs typeface="Times New Roman"/>
                        </a:rPr>
                        <a:t>0</a:t>
                      </a:r>
                      <a:endParaRPr lang="en-IN" sz="2800" dirty="0">
                        <a:latin typeface="Calibri"/>
                        <a:ea typeface="Times New Roman"/>
                        <a:cs typeface="Times New Roman"/>
                      </a:endParaRPr>
                    </a:p>
                  </a:txBody>
                  <a:tcPr marL="68580" marR="68580" marT="0" marB="0"/>
                </a:tc>
                <a:tc>
                  <a:txBody>
                    <a:bodyPr/>
                    <a:lstStyle/>
                    <a:p>
                      <a:pPr algn="ctr">
                        <a:lnSpc>
                          <a:spcPct val="115000"/>
                        </a:lnSpc>
                        <a:spcBef>
                          <a:spcPts val="1200"/>
                        </a:spcBef>
                        <a:spcAft>
                          <a:spcPts val="0"/>
                        </a:spcAft>
                      </a:pPr>
                      <a:endParaRPr lang="en-US" sz="2800" b="1" dirty="0" smtClean="0">
                        <a:latin typeface="Times New Roman"/>
                        <a:ea typeface="Times New Roman"/>
                        <a:cs typeface="Times New Roman"/>
                      </a:endParaRPr>
                    </a:p>
                    <a:p>
                      <a:pPr algn="ctr">
                        <a:lnSpc>
                          <a:spcPct val="115000"/>
                        </a:lnSpc>
                        <a:spcBef>
                          <a:spcPts val="1200"/>
                        </a:spcBef>
                        <a:spcAft>
                          <a:spcPts val="0"/>
                        </a:spcAft>
                      </a:pPr>
                      <a:r>
                        <a:rPr lang="en-US" sz="2800" b="1" dirty="0" smtClean="0">
                          <a:latin typeface="Times New Roman"/>
                          <a:ea typeface="Times New Roman"/>
                          <a:cs typeface="Times New Roman"/>
                        </a:rPr>
                        <a:t>2</a:t>
                      </a:r>
                      <a:endParaRPr lang="en-IN" sz="28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0100"/>
            <a:ext cx="12192000" cy="990600"/>
          </a:xfrm>
        </p:spPr>
        <p:txBody>
          <a:bodyPr>
            <a:normAutofit fontScale="90000"/>
          </a:bodyPr>
          <a:lstStyle/>
          <a:p>
            <a:pPr lvl="0"/>
            <a:r>
              <a:rPr lang="en-US" b="1" u="sng" dirty="0" smtClean="0">
                <a:solidFill>
                  <a:srgbClr val="0000FF"/>
                </a:solidFill>
              </a:rPr>
              <a:t>MRD DATA ANALYSIS</a:t>
            </a:r>
            <a:br>
              <a:rPr lang="en-US" b="1" u="sng" dirty="0" smtClean="0">
                <a:solidFill>
                  <a:srgbClr val="0000FF"/>
                </a:solidFill>
              </a:rPr>
            </a:br>
            <a:r>
              <a:rPr lang="en-US" u="sng" dirty="0" smtClean="0">
                <a:solidFill>
                  <a:srgbClr val="0000FF"/>
                </a:solidFill>
              </a:rPr>
              <a:t/>
            </a:r>
            <a:br>
              <a:rPr lang="en-US" u="sng" dirty="0" smtClean="0">
                <a:solidFill>
                  <a:srgbClr val="0000FF"/>
                </a:solidFill>
              </a:rPr>
            </a:br>
            <a:endParaRPr lang="en-US" u="sng" dirty="0">
              <a:solidFill>
                <a:srgbClr val="0000FF"/>
              </a:solidFill>
            </a:endParaRPr>
          </a:p>
        </p:txBody>
      </p:sp>
      <p:pic>
        <p:nvPicPr>
          <p:cNvPr id="1026" name="Picture 2" descr="C:\Users\DELL\Downloads\chart (19).png"/>
          <p:cNvPicPr>
            <a:picLocks noGrp="1" noChangeAspect="1" noChangeArrowheads="1"/>
          </p:cNvPicPr>
          <p:nvPr>
            <p:ph idx="1"/>
          </p:nvPr>
        </p:nvPicPr>
        <p:blipFill>
          <a:blip r:embed="rId2"/>
          <a:srcRect/>
          <a:stretch>
            <a:fillRect/>
          </a:stretch>
        </p:blipFill>
        <p:spPr bwMode="auto">
          <a:xfrm>
            <a:off x="0" y="547879"/>
            <a:ext cx="12192000" cy="6279412"/>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840"/>
            <a:ext cx="12192000" cy="990600"/>
          </a:xfrm>
        </p:spPr>
        <p:txBody>
          <a:bodyPr>
            <a:normAutofit fontScale="90000"/>
          </a:bodyPr>
          <a:lstStyle/>
          <a:p>
            <a:pPr lvl="0"/>
            <a:r>
              <a:rPr lang="en-US" b="1" u="sng" dirty="0" smtClean="0">
                <a:solidFill>
                  <a:srgbClr val="0000FF"/>
                </a:solidFill>
              </a:rPr>
              <a:t>PIE CHART DELIVERY NOTE</a:t>
            </a:r>
            <a:r>
              <a:rPr lang="en-US" u="sng" dirty="0" smtClean="0">
                <a:solidFill>
                  <a:srgbClr val="0000FF"/>
                </a:solidFill>
              </a:rPr>
              <a:t/>
            </a:r>
            <a:br>
              <a:rPr lang="en-US" u="sng" dirty="0" smtClean="0">
                <a:solidFill>
                  <a:srgbClr val="0000FF"/>
                </a:solidFill>
              </a:rPr>
            </a:br>
            <a:endParaRPr lang="en-US" u="sng" dirty="0">
              <a:solidFill>
                <a:srgbClr val="0000FF"/>
              </a:solidFill>
            </a:endParaRPr>
          </a:p>
        </p:txBody>
      </p:sp>
      <p:sp>
        <p:nvSpPr>
          <p:cNvPr id="3" name="Content Placeholder 2"/>
          <p:cNvSpPr>
            <a:spLocks noGrp="1"/>
          </p:cNvSpPr>
          <p:nvPr>
            <p:ph idx="1"/>
          </p:nvPr>
        </p:nvSpPr>
        <p:spPr>
          <a:xfrm>
            <a:off x="0" y="960120"/>
            <a:ext cx="12192000" cy="5394960"/>
          </a:xfrm>
        </p:spPr>
        <p:txBody>
          <a:bodyPr>
            <a:noAutofit/>
          </a:bodyPr>
          <a:lstStyle/>
          <a:p>
            <a:endParaRPr lang="en-US" sz="2000" dirty="0"/>
          </a:p>
        </p:txBody>
      </p:sp>
      <p:pic>
        <p:nvPicPr>
          <p:cNvPr id="8194" name="Picture 2" descr="C:\Users\DELL\Downloads\chart (17).png"/>
          <p:cNvPicPr>
            <a:picLocks noChangeAspect="1" noChangeArrowheads="1"/>
          </p:cNvPicPr>
          <p:nvPr/>
        </p:nvPicPr>
        <p:blipFill>
          <a:blip r:embed="rId2"/>
          <a:srcRect/>
          <a:stretch>
            <a:fillRect/>
          </a:stretch>
        </p:blipFill>
        <p:spPr bwMode="auto">
          <a:xfrm>
            <a:off x="0" y="665018"/>
            <a:ext cx="12192000" cy="607556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 DELIVERY NOTE</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a:buFont typeface="Wingdings" pitchFamily="2" charset="2"/>
              <a:buChar char="Ø"/>
            </a:pPr>
            <a:r>
              <a:rPr lang="en-US" sz="2800" b="1" dirty="0" smtClean="0"/>
              <a:t> Delivery Note : </a:t>
            </a:r>
            <a:r>
              <a:rPr lang="en-US" sz="2800" dirty="0" smtClean="0"/>
              <a:t>Details of labor and delivery procedure, tool for assessment/ review. Contents are </a:t>
            </a:r>
            <a:r>
              <a:rPr lang="en-US" sz="2800" b="1" dirty="0" smtClean="0"/>
              <a:t>:</a:t>
            </a:r>
            <a:endParaRPr lang="en-IN" sz="2800" dirty="0" smtClean="0"/>
          </a:p>
          <a:p>
            <a:pPr>
              <a:buNone/>
            </a:pPr>
            <a:r>
              <a:rPr lang="en-US" sz="2800" dirty="0" smtClean="0">
                <a:solidFill>
                  <a:srgbClr val="0000FF"/>
                </a:solidFill>
              </a:rPr>
              <a:t>    -  </a:t>
            </a:r>
            <a:r>
              <a:rPr lang="en-US" sz="2800" b="1" dirty="0" smtClean="0"/>
              <a:t>Stage I: Duration </a:t>
            </a:r>
            <a:endParaRPr lang="en-IN" sz="2800" dirty="0" smtClean="0"/>
          </a:p>
          <a:p>
            <a:pPr lvl="0">
              <a:buNone/>
            </a:pPr>
            <a:r>
              <a:rPr lang="en-US" sz="2800" dirty="0" smtClean="0">
                <a:solidFill>
                  <a:srgbClr val="0000FF"/>
                </a:solidFill>
              </a:rPr>
              <a:t>    </a:t>
            </a:r>
            <a:r>
              <a:rPr lang="en-US" sz="2800" b="1" dirty="0" smtClean="0">
                <a:solidFill>
                  <a:srgbClr val="0000FF"/>
                </a:solidFill>
              </a:rPr>
              <a:t>-  Description of labor </a:t>
            </a:r>
            <a:endParaRPr lang="en-IN" sz="2800" b="1" dirty="0" smtClean="0">
              <a:solidFill>
                <a:srgbClr val="0000FF"/>
              </a:solidFill>
            </a:endParaRPr>
          </a:p>
          <a:p>
            <a:pPr lvl="0">
              <a:buNone/>
            </a:pPr>
            <a:r>
              <a:rPr lang="en-US" sz="2800" b="1" dirty="0" smtClean="0">
                <a:solidFill>
                  <a:srgbClr val="0000FF"/>
                </a:solidFill>
              </a:rPr>
              <a:t>    -  Onset Progression </a:t>
            </a:r>
            <a:endParaRPr lang="en-IN" sz="2800" b="1" dirty="0" smtClean="0">
              <a:solidFill>
                <a:srgbClr val="0000FF"/>
              </a:solidFill>
            </a:endParaRPr>
          </a:p>
          <a:p>
            <a:pPr lvl="0">
              <a:buNone/>
            </a:pPr>
            <a:r>
              <a:rPr lang="en-US" sz="2800" b="1" dirty="0" smtClean="0">
                <a:solidFill>
                  <a:srgbClr val="0000FF"/>
                </a:solidFill>
              </a:rPr>
              <a:t>    -  Membrane status</a:t>
            </a:r>
            <a:endParaRPr lang="en-IN" sz="2800" b="1" dirty="0" smtClean="0">
              <a:solidFill>
                <a:srgbClr val="0000FF"/>
              </a:solidFill>
            </a:endParaRPr>
          </a:p>
          <a:p>
            <a:pPr lvl="0">
              <a:buNone/>
            </a:pPr>
            <a:r>
              <a:rPr lang="en-US" sz="2800" b="1" dirty="0" smtClean="0">
                <a:solidFill>
                  <a:srgbClr val="0000FF"/>
                </a:solidFill>
              </a:rPr>
              <a:t>    -  Fetal well being Type of monitoring</a:t>
            </a:r>
            <a:endParaRPr lang="en-IN" sz="2800" b="1" dirty="0" smtClean="0">
              <a:solidFill>
                <a:srgbClr val="0000FF"/>
              </a:solidFill>
            </a:endParaRPr>
          </a:p>
          <a:p>
            <a:pPr lvl="0">
              <a:buNone/>
            </a:pPr>
            <a:r>
              <a:rPr lang="en-US" sz="2800" b="1" dirty="0" smtClean="0">
                <a:solidFill>
                  <a:srgbClr val="0000FF"/>
                </a:solidFill>
              </a:rPr>
              <a:t>    -  Analgesics used</a:t>
            </a:r>
            <a:endParaRPr lang="en-IN" sz="2800" b="1" dirty="0" smtClean="0">
              <a:solidFill>
                <a:srgbClr val="0000FF"/>
              </a:solidFill>
            </a:endParaRPr>
          </a:p>
          <a:p>
            <a:pPr lvl="0">
              <a:buNone/>
            </a:pPr>
            <a:r>
              <a:rPr lang="en-US" sz="2800" b="1" dirty="0" smtClean="0">
                <a:solidFill>
                  <a:srgbClr val="0000FF"/>
                </a:solidFill>
              </a:rPr>
              <a:t>    -  Position of infant presentation</a:t>
            </a:r>
            <a:endParaRPr lang="en-IN" sz="2800" b="1" dirty="0" smtClean="0">
              <a:solidFill>
                <a:srgbClr val="0000FF"/>
              </a:solidFill>
            </a:endParaRPr>
          </a:p>
          <a:p>
            <a:pPr>
              <a:buNone/>
            </a:pPr>
            <a:r>
              <a:rPr lang="en-US" sz="2800" b="1" dirty="0" smtClean="0">
                <a:solidFill>
                  <a:srgbClr val="0000FF"/>
                </a:solidFill>
              </a:rPr>
              <a:t>    -  Any other pertinent information from this stage</a:t>
            </a:r>
          </a:p>
          <a:p>
            <a:pPr>
              <a:buNone/>
            </a:pPr>
            <a:endParaRPr lang="en-US" sz="2800" dirty="0" smtClean="0">
              <a:solidFill>
                <a:srgbClr val="0000FF"/>
              </a:solidFill>
            </a:endParaRPr>
          </a:p>
          <a:p>
            <a:pPr>
              <a:buNone/>
            </a:pPr>
            <a:r>
              <a:rPr lang="en-US" sz="2800" dirty="0" smtClean="0">
                <a:solidFill>
                  <a:srgbClr val="0000FF"/>
                </a:solidFill>
              </a:rPr>
              <a:t>												</a:t>
            </a:r>
            <a:r>
              <a:rPr lang="en-US" sz="2800" dirty="0" err="1" smtClean="0">
                <a:solidFill>
                  <a:srgbClr val="0000FF"/>
                </a:solidFill>
              </a:rPr>
              <a:t>contd</a:t>
            </a:r>
            <a:endParaRPr lang="en-IN" sz="2800" dirty="0" smtClean="0">
              <a:solidFill>
                <a:srgbClr val="0000FF"/>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 DELIVERY NOTE</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a:buFont typeface="Wingdings" pitchFamily="2" charset="2"/>
              <a:buChar char="Ø"/>
            </a:pPr>
            <a:r>
              <a:rPr lang="en-US" sz="2800" b="1" dirty="0" smtClean="0"/>
              <a:t> Delivery Note : </a:t>
            </a:r>
            <a:r>
              <a:rPr lang="en-US" sz="2800" dirty="0" smtClean="0"/>
              <a:t>Details of labor and delivery procedure, tool for assessment/ review. Contents are </a:t>
            </a:r>
            <a:r>
              <a:rPr lang="en-US" sz="2800" b="1" dirty="0" smtClean="0"/>
              <a:t>:</a:t>
            </a:r>
            <a:endParaRPr lang="en-IN" sz="2800" dirty="0" smtClean="0"/>
          </a:p>
          <a:p>
            <a:pPr>
              <a:buNone/>
            </a:pPr>
            <a:r>
              <a:rPr lang="en-US" sz="2800" dirty="0" smtClean="0"/>
              <a:t>    -</a:t>
            </a:r>
            <a:r>
              <a:rPr lang="en-US" sz="2800" dirty="0" smtClean="0">
                <a:solidFill>
                  <a:srgbClr val="0000FF"/>
                </a:solidFill>
              </a:rPr>
              <a:t>  </a:t>
            </a:r>
            <a:r>
              <a:rPr lang="en-US" sz="2800" b="1" dirty="0" smtClean="0"/>
              <a:t>Stage II: Duration</a:t>
            </a:r>
            <a:endParaRPr lang="en-IN" sz="2800" dirty="0" smtClean="0"/>
          </a:p>
          <a:p>
            <a:pPr lvl="0">
              <a:buNone/>
            </a:pPr>
            <a:r>
              <a:rPr lang="en-US" sz="2800" b="1" dirty="0" smtClean="0"/>
              <a:t>   </a:t>
            </a:r>
            <a:r>
              <a:rPr lang="en-US" sz="2800" b="1" dirty="0" smtClean="0">
                <a:solidFill>
                  <a:srgbClr val="0000FF"/>
                </a:solidFill>
              </a:rPr>
              <a:t>-  Description of this stage (to include same points as above) as well as the description of delivery  (</a:t>
            </a:r>
            <a:r>
              <a:rPr lang="en-US" sz="2800" b="1" smtClean="0">
                <a:solidFill>
                  <a:srgbClr val="0000FF"/>
                </a:solidFill>
              </a:rPr>
              <a:t>i.e. </a:t>
            </a:r>
            <a:r>
              <a:rPr lang="en-US" sz="2800" b="1" dirty="0" smtClean="0">
                <a:solidFill>
                  <a:srgbClr val="0000FF"/>
                </a:solidFill>
              </a:rPr>
              <a:t>spontaneous vs. forceps, etc.)</a:t>
            </a:r>
            <a:endParaRPr lang="en-IN" sz="2800" b="1" dirty="0" smtClean="0">
              <a:solidFill>
                <a:srgbClr val="0000FF"/>
              </a:solidFill>
            </a:endParaRPr>
          </a:p>
          <a:p>
            <a:pPr lvl="0">
              <a:buNone/>
            </a:pPr>
            <a:r>
              <a:rPr lang="en-US" sz="2800" b="1" dirty="0" smtClean="0">
                <a:solidFill>
                  <a:srgbClr val="0000FF"/>
                </a:solidFill>
              </a:rPr>
              <a:t>   -  Episiotomy – if applicable Analgesics used</a:t>
            </a:r>
            <a:endParaRPr lang="en-IN" sz="2800" b="1" dirty="0" smtClean="0">
              <a:solidFill>
                <a:srgbClr val="0000FF"/>
              </a:solidFill>
            </a:endParaRPr>
          </a:p>
          <a:p>
            <a:pPr lvl="0">
              <a:buNone/>
            </a:pPr>
            <a:r>
              <a:rPr lang="en-US" sz="2800" b="1" dirty="0" smtClean="0">
                <a:solidFill>
                  <a:srgbClr val="0000FF"/>
                </a:solidFill>
              </a:rPr>
              <a:t>   -  Infant status ,Sex, weight and any other pertinent infant data </a:t>
            </a:r>
            <a:endParaRPr lang="en-IN" sz="2800" b="1" dirty="0" smtClean="0">
              <a:solidFill>
                <a:srgbClr val="0000FF"/>
              </a:solidFill>
            </a:endParaRPr>
          </a:p>
          <a:p>
            <a:pPr lvl="0">
              <a:buNone/>
            </a:pPr>
            <a:r>
              <a:rPr lang="en-US" sz="2800" b="1" dirty="0" smtClean="0">
                <a:solidFill>
                  <a:srgbClr val="0000FF"/>
                </a:solidFill>
              </a:rPr>
              <a:t>   -  Any other pertinent information from this stage </a:t>
            </a:r>
            <a:endParaRPr lang="en-IN" sz="2800" b="1" dirty="0" smtClean="0">
              <a:solidFill>
                <a:srgbClr val="0000FF"/>
              </a:solidFill>
            </a:endParaRPr>
          </a:p>
          <a:p>
            <a:pPr>
              <a:buNone/>
            </a:pPr>
            <a:endParaRPr lang="en-US" sz="2800" b="1" dirty="0" smtClean="0">
              <a:solidFill>
                <a:srgbClr val="0000FF"/>
              </a:solidFill>
            </a:endParaRPr>
          </a:p>
          <a:p>
            <a:pPr>
              <a:buNone/>
            </a:pPr>
            <a:r>
              <a:rPr lang="en-US" sz="2800" b="1" dirty="0" smtClean="0">
                <a:solidFill>
                  <a:srgbClr val="0000FF"/>
                </a:solidFill>
              </a:rPr>
              <a:t>									</a:t>
            </a:r>
            <a:r>
              <a:rPr lang="en-US" sz="2800" dirty="0" smtClean="0">
                <a:solidFill>
                  <a:srgbClr val="0000FF"/>
                </a:solidFill>
              </a:rPr>
              <a:t>			</a:t>
            </a:r>
            <a:r>
              <a:rPr lang="en-US" sz="2800" dirty="0" err="1" smtClean="0">
                <a:solidFill>
                  <a:srgbClr val="0000FF"/>
                </a:solidFill>
              </a:rPr>
              <a:t>contd</a:t>
            </a:r>
            <a:endParaRPr lang="en-IN" sz="2800" dirty="0" smtClean="0">
              <a:solidFill>
                <a:srgbClr val="0000FF"/>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 DELIVERY NOTE</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a:buFont typeface="Wingdings" pitchFamily="2" charset="2"/>
              <a:buChar char="Ø"/>
            </a:pPr>
            <a:r>
              <a:rPr lang="en-US" sz="2800" b="1" dirty="0" smtClean="0"/>
              <a:t> Delivery Note : </a:t>
            </a:r>
            <a:r>
              <a:rPr lang="en-US" sz="2800" dirty="0" smtClean="0"/>
              <a:t>Details of labor and delivery procedure, tool for assessment/ review. Contents are </a:t>
            </a:r>
            <a:r>
              <a:rPr lang="en-US" sz="2800" b="1" dirty="0" smtClean="0"/>
              <a:t>:</a:t>
            </a:r>
            <a:endParaRPr lang="en-IN" sz="2800" dirty="0" smtClean="0"/>
          </a:p>
          <a:p>
            <a:pPr>
              <a:buNone/>
            </a:pPr>
            <a:r>
              <a:rPr lang="en-US" sz="2800" dirty="0" smtClean="0">
                <a:solidFill>
                  <a:srgbClr val="0000FF"/>
                </a:solidFill>
              </a:rPr>
              <a:t>    -  </a:t>
            </a:r>
            <a:r>
              <a:rPr lang="en-US" sz="2800" b="1" dirty="0" smtClean="0"/>
              <a:t>Stage III: Duration</a:t>
            </a:r>
            <a:endParaRPr lang="en-IN" sz="2800" dirty="0" smtClean="0"/>
          </a:p>
          <a:p>
            <a:pPr lvl="0">
              <a:buNone/>
            </a:pPr>
            <a:r>
              <a:rPr lang="en-US" sz="2800" b="1" dirty="0" smtClean="0">
                <a:solidFill>
                  <a:srgbClr val="0000FF"/>
                </a:solidFill>
              </a:rPr>
              <a:t>    -  Description of placental delivery and cord status  (i.e. expressed, spontaneous, etc.)</a:t>
            </a:r>
            <a:endParaRPr lang="en-IN" sz="2800" b="1" dirty="0" smtClean="0">
              <a:solidFill>
                <a:srgbClr val="0000FF"/>
              </a:solidFill>
            </a:endParaRPr>
          </a:p>
          <a:p>
            <a:pPr lvl="0">
              <a:buNone/>
            </a:pPr>
            <a:r>
              <a:rPr lang="en-US" sz="2800" b="1" dirty="0" smtClean="0">
                <a:solidFill>
                  <a:srgbClr val="0000FF"/>
                </a:solidFill>
              </a:rPr>
              <a:t>    -  Medications given</a:t>
            </a:r>
            <a:endParaRPr lang="en-IN" sz="2800" b="1" dirty="0" smtClean="0">
              <a:solidFill>
                <a:srgbClr val="0000FF"/>
              </a:solidFill>
            </a:endParaRPr>
          </a:p>
          <a:p>
            <a:pPr lvl="0">
              <a:buNone/>
            </a:pPr>
            <a:r>
              <a:rPr lang="en-US" sz="2800" b="1" dirty="0" smtClean="0">
                <a:solidFill>
                  <a:srgbClr val="0000FF"/>
                </a:solidFill>
              </a:rPr>
              <a:t>    -  Estimated Blood Loss Status of perineum and further maternal anatomy </a:t>
            </a:r>
            <a:endParaRPr lang="en-IN" sz="2800" b="1" dirty="0" smtClean="0">
              <a:solidFill>
                <a:srgbClr val="0000FF"/>
              </a:solidFill>
            </a:endParaRPr>
          </a:p>
          <a:p>
            <a:pPr lvl="0">
              <a:buNone/>
            </a:pPr>
            <a:r>
              <a:rPr lang="en-US" sz="2800" b="1" dirty="0" smtClean="0">
                <a:solidFill>
                  <a:srgbClr val="0000FF"/>
                </a:solidFill>
              </a:rPr>
              <a:t>    and description of any repair required</a:t>
            </a:r>
            <a:endParaRPr lang="en-IN" sz="2800" b="1" dirty="0" smtClean="0">
              <a:solidFill>
                <a:srgbClr val="0000FF"/>
              </a:solidFill>
            </a:endParaRPr>
          </a:p>
          <a:p>
            <a:pPr lvl="0">
              <a:buNone/>
            </a:pPr>
            <a:r>
              <a:rPr lang="en-US" sz="2800" b="1" dirty="0" smtClean="0">
                <a:solidFill>
                  <a:srgbClr val="0000FF"/>
                </a:solidFill>
              </a:rPr>
              <a:t>    -  Complications Status of mother and baby</a:t>
            </a:r>
            <a:endParaRPr lang="en-IN" sz="2800" b="1" dirty="0" smtClean="0">
              <a:solidFill>
                <a:srgbClr val="0000FF"/>
              </a:solidFill>
            </a:endParaRPr>
          </a:p>
          <a:p>
            <a:pPr lvl="0">
              <a:buNone/>
            </a:pPr>
            <a:r>
              <a:rPr lang="en-US" sz="2800" b="1" dirty="0" smtClean="0">
                <a:solidFill>
                  <a:srgbClr val="0000FF"/>
                </a:solidFill>
              </a:rPr>
              <a:t>    -  Any other pertinent information from this stage.</a:t>
            </a:r>
            <a:endParaRPr lang="en-IN" sz="2800" b="1" dirty="0" smtClean="0">
              <a:solidFill>
                <a:srgbClr val="0000FF"/>
              </a:solidFill>
            </a:endParaRPr>
          </a:p>
          <a:p>
            <a:pPr>
              <a:buNone/>
            </a:pPr>
            <a:r>
              <a:rPr lang="en-US" sz="2800" b="1" dirty="0" smtClean="0"/>
              <a:t> </a:t>
            </a:r>
            <a:endParaRPr lang="en-IN" sz="2800" b="1" dirty="0" smtClean="0"/>
          </a:p>
          <a:p>
            <a:pPr>
              <a:buNone/>
            </a:pPr>
            <a:endParaRPr lang="en-US" sz="2800" dirty="0" smtClean="0">
              <a:solidFill>
                <a:srgbClr val="0000FF"/>
              </a:solidFill>
            </a:endParaRPr>
          </a:p>
          <a:p>
            <a:pPr>
              <a:buNone/>
            </a:pPr>
            <a:r>
              <a:rPr lang="en-US" sz="2800" dirty="0" smtClean="0">
                <a:solidFill>
                  <a:srgbClr val="0000FF"/>
                </a:solidFill>
              </a:rPr>
              <a:t>												</a:t>
            </a:r>
            <a:endParaRPr lang="en-IN" sz="2800" dirty="0" smtClean="0">
              <a:solidFill>
                <a:srgbClr val="0000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10424160" cy="2895603"/>
          </a:xfrm>
          <a:solidFill>
            <a:srgbClr val="FFFF00"/>
          </a:solidFill>
          <a:ln w="76200">
            <a:solidFill>
              <a:srgbClr val="FF0000"/>
            </a:solidFill>
          </a:ln>
        </p:spPr>
        <p:txBody>
          <a:bodyPr>
            <a:normAutofit fontScale="90000"/>
          </a:bodyPr>
          <a:lstStyle/>
          <a:p>
            <a:r>
              <a:rPr lang="en-US" b="1" u="sng" dirty="0" smtClean="0">
                <a:solidFill>
                  <a:srgbClr val="0000FF"/>
                </a:solidFill>
              </a:rPr>
              <a:t/>
            </a:r>
            <a:br>
              <a:rPr lang="en-US" b="1" u="sng" dirty="0" smtClean="0">
                <a:solidFill>
                  <a:srgbClr val="0000FF"/>
                </a:solidFill>
              </a:rPr>
            </a:br>
            <a:r>
              <a:rPr lang="en-US" b="1" u="sng" dirty="0" smtClean="0">
                <a:solidFill>
                  <a:srgbClr val="0000FF"/>
                </a:solidFill>
              </a:rPr>
              <a:t/>
            </a:r>
            <a:br>
              <a:rPr lang="en-US" b="1" u="sng" dirty="0" smtClean="0">
                <a:solidFill>
                  <a:srgbClr val="0000FF"/>
                </a:solidFill>
              </a:rPr>
            </a:br>
            <a:r>
              <a:rPr lang="en-US" b="1" u="sng" dirty="0" smtClean="0">
                <a:solidFill>
                  <a:srgbClr val="0000FF"/>
                </a:solidFill>
              </a:rPr>
              <a:t>RATIONALE OF THE STUDY</a:t>
            </a:r>
            <a:r>
              <a:rPr lang="en-US" dirty="0" smtClean="0">
                <a:solidFill>
                  <a:srgbClr val="0000FF"/>
                </a:solidFill>
              </a:rPr>
              <a:t/>
            </a:r>
            <a:br>
              <a:rPr lang="en-US" dirty="0" smtClean="0">
                <a:solidFill>
                  <a:srgbClr val="0000FF"/>
                </a:solidFill>
              </a:rPr>
            </a:br>
            <a:r>
              <a:rPr lang="en-US" b="1" dirty="0" smtClean="0">
                <a:solidFill>
                  <a:srgbClr val="0000FF"/>
                </a:solidFill>
              </a:rPr>
              <a:t> </a:t>
            </a:r>
            <a:r>
              <a:rPr lang="en-US" dirty="0" smtClean="0">
                <a:solidFill>
                  <a:srgbClr val="0000FF"/>
                </a:solidFill>
              </a:rPr>
              <a:t/>
            </a:r>
            <a:br>
              <a:rPr lang="en-US" dirty="0" smtClean="0">
                <a:solidFill>
                  <a:srgbClr val="0000FF"/>
                </a:solidFill>
              </a:rPr>
            </a:br>
            <a:r>
              <a:rPr lang="en-US" dirty="0" smtClean="0">
                <a:solidFill>
                  <a:srgbClr val="0000FF"/>
                </a:solidFill>
              </a:rPr>
              <a:t>							</a:t>
            </a:r>
            <a:r>
              <a:rPr lang="en-US" dirty="0" smtClean="0">
                <a:solidFill>
                  <a:srgbClr val="FF0000"/>
                </a:solidFill>
              </a:rPr>
              <a:t/>
            </a:r>
            <a:br>
              <a:rPr lang="en-US" dirty="0" smtClean="0">
                <a:solidFill>
                  <a:srgbClr val="FF0000"/>
                </a:solidFill>
              </a:rPr>
            </a:br>
            <a:endParaRPr lang="en-US"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160"/>
            <a:ext cx="12192000" cy="990600"/>
          </a:xfrm>
        </p:spPr>
        <p:txBody>
          <a:bodyPr>
            <a:normAutofit/>
          </a:bodyPr>
          <a:lstStyle/>
          <a:p>
            <a:pPr lvl="0"/>
            <a:r>
              <a:rPr lang="en-US" b="1" u="sng" dirty="0" smtClean="0">
                <a:solidFill>
                  <a:srgbClr val="0000FF"/>
                </a:solidFill>
              </a:rPr>
              <a:t>PIE CHART APGAR SCORE</a:t>
            </a:r>
            <a:endParaRPr lang="en-US" u="sng" dirty="0">
              <a:solidFill>
                <a:srgbClr val="0000FF"/>
              </a:solidFill>
            </a:endParaRPr>
          </a:p>
        </p:txBody>
      </p:sp>
      <p:pic>
        <p:nvPicPr>
          <p:cNvPr id="2050" name="Picture 2" descr="C:\Users\DELL\Downloads\chart (21).png"/>
          <p:cNvPicPr>
            <a:picLocks noGrp="1" noChangeAspect="1" noChangeArrowheads="1"/>
          </p:cNvPicPr>
          <p:nvPr>
            <p:ph idx="1"/>
          </p:nvPr>
        </p:nvPicPr>
        <p:blipFill>
          <a:blip r:embed="rId2"/>
          <a:srcRect/>
          <a:stretch>
            <a:fillRect/>
          </a:stretch>
        </p:blipFill>
        <p:spPr bwMode="auto">
          <a:xfrm>
            <a:off x="1" y="817418"/>
            <a:ext cx="12192000" cy="6052707"/>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APGAR SCORE </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a:buFont typeface="Wingdings" pitchFamily="2" charset="2"/>
              <a:buChar char="Ø"/>
            </a:pPr>
            <a:r>
              <a:rPr lang="en-US" sz="2800" b="1" dirty="0" err="1" smtClean="0"/>
              <a:t>Apgar</a:t>
            </a:r>
            <a:r>
              <a:rPr lang="en-US" sz="2800" b="1" dirty="0" smtClean="0"/>
              <a:t>.  </a:t>
            </a:r>
            <a:r>
              <a:rPr lang="en-US" sz="2800" dirty="0" err="1" smtClean="0"/>
              <a:t>Apgar</a:t>
            </a:r>
            <a:r>
              <a:rPr lang="en-US" sz="2800" dirty="0" smtClean="0"/>
              <a:t> is a quick test performed on a baby at 1 and 5 minutes after birth</a:t>
            </a:r>
            <a:r>
              <a:rPr lang="en-US" sz="2800" b="1" dirty="0" smtClean="0"/>
              <a:t>:</a:t>
            </a:r>
            <a:endParaRPr lang="en-IN" sz="2800" dirty="0" smtClean="0"/>
          </a:p>
          <a:p>
            <a:pPr lvl="0" fontAlgn="base">
              <a:buNone/>
            </a:pPr>
            <a:r>
              <a:rPr lang="en-US" sz="2800" b="1" dirty="0" smtClean="0">
                <a:solidFill>
                  <a:srgbClr val="0000FF"/>
                </a:solidFill>
              </a:rPr>
              <a:t>    -  Breathing effort</a:t>
            </a:r>
            <a:endParaRPr lang="en-IN" sz="2800" b="1" dirty="0" smtClean="0">
              <a:solidFill>
                <a:srgbClr val="0000FF"/>
              </a:solidFill>
            </a:endParaRPr>
          </a:p>
          <a:p>
            <a:pPr lvl="0" fontAlgn="base">
              <a:buNone/>
            </a:pPr>
            <a:r>
              <a:rPr lang="en-US" sz="2800" b="1" dirty="0" smtClean="0">
                <a:solidFill>
                  <a:srgbClr val="0000FF"/>
                </a:solidFill>
              </a:rPr>
              <a:t>    -  Heart rate</a:t>
            </a:r>
            <a:endParaRPr lang="en-IN" sz="2800" b="1" dirty="0" smtClean="0">
              <a:solidFill>
                <a:srgbClr val="0000FF"/>
              </a:solidFill>
            </a:endParaRPr>
          </a:p>
          <a:p>
            <a:pPr lvl="0" fontAlgn="base">
              <a:buNone/>
            </a:pPr>
            <a:r>
              <a:rPr lang="en-US" sz="2800" b="1" dirty="0" smtClean="0">
                <a:solidFill>
                  <a:srgbClr val="0000FF"/>
                </a:solidFill>
              </a:rPr>
              <a:t>    -  Muscle tone</a:t>
            </a:r>
            <a:endParaRPr lang="en-IN" sz="2800" b="1" dirty="0" smtClean="0">
              <a:solidFill>
                <a:srgbClr val="0000FF"/>
              </a:solidFill>
            </a:endParaRPr>
          </a:p>
          <a:p>
            <a:pPr lvl="0" fontAlgn="base">
              <a:buNone/>
            </a:pPr>
            <a:r>
              <a:rPr lang="en-US" sz="2800" b="1" dirty="0" smtClean="0">
                <a:solidFill>
                  <a:srgbClr val="0000FF"/>
                </a:solidFill>
              </a:rPr>
              <a:t>    -  Reflexes</a:t>
            </a:r>
            <a:endParaRPr lang="en-IN" sz="2800" b="1" dirty="0" smtClean="0">
              <a:solidFill>
                <a:srgbClr val="0000FF"/>
              </a:solidFill>
            </a:endParaRPr>
          </a:p>
          <a:p>
            <a:pPr lvl="0" fontAlgn="base">
              <a:buNone/>
            </a:pPr>
            <a:r>
              <a:rPr lang="en-US" sz="2800" b="1" dirty="0" smtClean="0">
                <a:solidFill>
                  <a:srgbClr val="0000FF"/>
                </a:solidFill>
              </a:rPr>
              <a:t>    -  Skin color</a:t>
            </a:r>
            <a:endParaRPr lang="en-IN" sz="2800" b="1" dirty="0" smtClean="0">
              <a:solidFill>
                <a:srgbClr val="0000FF"/>
              </a:solidFill>
            </a:endParaRPr>
          </a:p>
          <a:p>
            <a:pPr lvl="0" fontAlgn="base">
              <a:buNone/>
            </a:pPr>
            <a:r>
              <a:rPr lang="en-US" sz="2800" b="1" dirty="0" smtClean="0">
                <a:solidFill>
                  <a:srgbClr val="0000FF"/>
                </a:solidFill>
              </a:rPr>
              <a:t>    -  Each category is scored with 0, 1, or 2, depending on the observed condition</a:t>
            </a:r>
            <a:r>
              <a:rPr lang="en-US" sz="2800" dirty="0" smtClean="0">
                <a:solidFill>
                  <a:srgbClr val="0000FF"/>
                </a:solidFill>
              </a:rPr>
              <a:t>.</a:t>
            </a:r>
            <a:endParaRPr lang="en-IN" sz="2800" dirty="0">
              <a:solidFill>
                <a:srgbClr val="0000FF"/>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10424160" cy="2895603"/>
          </a:xfrm>
          <a:solidFill>
            <a:srgbClr val="FFFF00"/>
          </a:solidFill>
          <a:ln w="76200">
            <a:solidFill>
              <a:srgbClr val="FF0000"/>
            </a:solidFill>
          </a:ln>
        </p:spPr>
        <p:txBody>
          <a:bodyPr>
            <a:normAutofit/>
          </a:bodyPr>
          <a:lstStyle/>
          <a:p>
            <a:r>
              <a:rPr lang="en-US" b="1" u="sng" dirty="0" smtClean="0">
                <a:solidFill>
                  <a:srgbClr val="0000FF"/>
                </a:solidFill>
              </a:rPr>
              <a:t>RETENTION POLICY</a:t>
            </a:r>
            <a:r>
              <a:rPr lang="en-US" dirty="0" smtClean="0">
                <a:solidFill>
                  <a:srgbClr val="0000FF"/>
                </a:solidFill>
              </a:rPr>
              <a:t>	</a:t>
            </a:r>
            <a:r>
              <a:rPr lang="en-US" dirty="0" smtClean="0">
                <a:solidFill>
                  <a:srgbClr val="FF0000"/>
                </a:solidFill>
              </a:rPr>
              <a:t/>
            </a:r>
            <a:br>
              <a:rPr lang="en-US" dirty="0" smtClean="0">
                <a:solidFill>
                  <a:srgbClr val="FF0000"/>
                </a:solidFill>
              </a:rPr>
            </a:br>
            <a:endParaRPr lang="en-US"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405"/>
            <a:ext cx="12192000" cy="990600"/>
          </a:xfrm>
        </p:spPr>
        <p:txBody>
          <a:bodyPr>
            <a:normAutofit/>
          </a:bodyPr>
          <a:lstStyle/>
          <a:p>
            <a:pPr lvl="0"/>
            <a:r>
              <a:rPr lang="en-US" b="1" u="sng" dirty="0" smtClean="0">
                <a:solidFill>
                  <a:srgbClr val="0000FF"/>
                </a:solidFill>
              </a:rPr>
              <a:t>RETENTION POLICY</a:t>
            </a:r>
            <a:endParaRPr lang="en-US" u="sng" dirty="0">
              <a:solidFill>
                <a:srgbClr val="0000FF"/>
              </a:solidFill>
            </a:endParaRPr>
          </a:p>
        </p:txBody>
      </p:sp>
      <p:sp>
        <p:nvSpPr>
          <p:cNvPr id="3" name="Content Placeholder 2"/>
          <p:cNvSpPr>
            <a:spLocks noGrp="1"/>
          </p:cNvSpPr>
          <p:nvPr>
            <p:ph idx="1"/>
          </p:nvPr>
        </p:nvSpPr>
        <p:spPr>
          <a:xfrm>
            <a:off x="277090" y="973974"/>
            <a:ext cx="11914909" cy="5884025"/>
          </a:xfrm>
        </p:spPr>
        <p:txBody>
          <a:bodyPr>
            <a:noAutofit/>
          </a:bodyPr>
          <a:lstStyle/>
          <a:p>
            <a:pPr>
              <a:buNone/>
            </a:pPr>
            <a:r>
              <a:rPr lang="en-US" b="1" dirty="0" smtClean="0"/>
              <a:t>DOCUMENTS 						      TIME</a:t>
            </a:r>
            <a:endParaRPr lang="en-IN" sz="2000" dirty="0" smtClean="0"/>
          </a:p>
          <a:p>
            <a:pPr>
              <a:buFont typeface="Wingdings" pitchFamily="2" charset="2"/>
              <a:buChar char="Ø"/>
            </a:pPr>
            <a:r>
              <a:rPr lang="en-US" b="1" dirty="0" smtClean="0"/>
              <a:t>Inpatient Medical Records (case sheet) 	       10yrs</a:t>
            </a:r>
            <a:endParaRPr lang="en-IN" sz="2000" dirty="0" smtClean="0"/>
          </a:p>
          <a:p>
            <a:pPr>
              <a:buFont typeface="Wingdings" pitchFamily="2" charset="2"/>
              <a:buChar char="Ø"/>
            </a:pPr>
            <a:r>
              <a:rPr lang="en-US" b="1" dirty="0" smtClean="0"/>
              <a:t>Outpatient Medical Records 			       05yrs</a:t>
            </a:r>
            <a:endParaRPr lang="en-IN" sz="2000" dirty="0" smtClean="0"/>
          </a:p>
          <a:p>
            <a:pPr>
              <a:buFont typeface="Wingdings" pitchFamily="2" charset="2"/>
              <a:buChar char="Ø"/>
            </a:pPr>
            <a:r>
              <a:rPr lang="en-US" b="1" dirty="0" smtClean="0"/>
              <a:t>Medico-Legal Cases	                			        10yrs / till finalization</a:t>
            </a:r>
            <a:endParaRPr lang="en-IN" sz="2000" dirty="0" smtClean="0"/>
          </a:p>
          <a:p>
            <a:pPr>
              <a:buFont typeface="Wingdings" pitchFamily="2" charset="2"/>
              <a:buChar char="Ø"/>
            </a:pPr>
            <a:r>
              <a:rPr lang="en-US" b="1" dirty="0" smtClean="0"/>
              <a:t>X-Ray(outpatient/Inpatient) 			        5/10yrs</a:t>
            </a:r>
            <a:endParaRPr lang="en-IN" sz="2000" dirty="0" smtClean="0"/>
          </a:p>
          <a:p>
            <a:pPr>
              <a:buFont typeface="Wingdings" pitchFamily="2" charset="2"/>
              <a:buChar char="Ø"/>
            </a:pPr>
            <a:r>
              <a:rPr lang="en-US" b="1" dirty="0" smtClean="0"/>
              <a:t>Statistical Reports 					        Permanent</a:t>
            </a:r>
            <a:endParaRPr lang="en-IN" sz="2000" dirty="0" smtClean="0"/>
          </a:p>
          <a:p>
            <a:pPr>
              <a:buFont typeface="Wingdings" pitchFamily="2" charset="2"/>
              <a:buChar char="Ø"/>
            </a:pPr>
            <a:r>
              <a:rPr lang="en-US" b="1" dirty="0" smtClean="0"/>
              <a:t>All Registers 						        Permanent</a:t>
            </a:r>
            <a:endParaRPr lang="en-IN" sz="2000" dirty="0" smtClean="0"/>
          </a:p>
          <a:p>
            <a:pPr>
              <a:buFont typeface="Wingdings" pitchFamily="2" charset="2"/>
              <a:buChar char="Ø"/>
            </a:pPr>
            <a:r>
              <a:rPr lang="en-US" b="1" dirty="0" smtClean="0"/>
              <a:t>Log Book 						        2yrs</a:t>
            </a:r>
          </a:p>
          <a:p>
            <a:pPr>
              <a:buFont typeface="Wingdings" pitchFamily="2" charset="2"/>
              <a:buChar char="Ø"/>
            </a:pPr>
            <a:endParaRPr lang="en-US" sz="2000" b="1" dirty="0" smtClean="0"/>
          </a:p>
          <a:p>
            <a:pPr>
              <a:buFont typeface="Wingdings" pitchFamily="2" charset="2"/>
              <a:buChar char="Ø"/>
            </a:pPr>
            <a:endParaRPr lang="en-US" sz="2000" b="1" dirty="0" smtClean="0"/>
          </a:p>
          <a:p>
            <a:pPr>
              <a:buNone/>
            </a:pPr>
            <a:r>
              <a:rPr lang="en-US" sz="2000" b="1" dirty="0" smtClean="0"/>
              <a:t>												contd.</a:t>
            </a:r>
            <a:endParaRPr lang="en-IN" sz="2000" dirty="0" smtClean="0"/>
          </a:p>
          <a:p>
            <a:pPr lvl="1"/>
            <a:endParaRPr lang="en-US" sz="2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405"/>
            <a:ext cx="12192000" cy="990600"/>
          </a:xfrm>
        </p:spPr>
        <p:txBody>
          <a:bodyPr>
            <a:normAutofit/>
          </a:bodyPr>
          <a:lstStyle/>
          <a:p>
            <a:pPr lvl="0"/>
            <a:r>
              <a:rPr lang="en-US" sz="3600" b="1" u="sng" dirty="0" smtClean="0">
                <a:solidFill>
                  <a:srgbClr val="0000FF"/>
                </a:solidFill>
              </a:rPr>
              <a:t>RETENTION POLICY MCI GUIDELINES ON MEDICAL RECORDS </a:t>
            </a:r>
            <a:endParaRPr lang="en-US" sz="3600" u="sng" dirty="0">
              <a:solidFill>
                <a:srgbClr val="0000FF"/>
              </a:solidFill>
            </a:endParaRPr>
          </a:p>
        </p:txBody>
      </p:sp>
      <p:sp>
        <p:nvSpPr>
          <p:cNvPr id="3" name="Content Placeholder 2"/>
          <p:cNvSpPr>
            <a:spLocks noGrp="1"/>
          </p:cNvSpPr>
          <p:nvPr>
            <p:ph idx="1"/>
          </p:nvPr>
        </p:nvSpPr>
        <p:spPr>
          <a:xfrm>
            <a:off x="277090" y="973974"/>
            <a:ext cx="11914909" cy="5884025"/>
          </a:xfrm>
        </p:spPr>
        <p:txBody>
          <a:bodyPr>
            <a:noAutofit/>
          </a:bodyPr>
          <a:lstStyle/>
          <a:p>
            <a:pPr lvl="0">
              <a:buFont typeface="Wingdings" pitchFamily="2" charset="2"/>
              <a:buChar char="Ø"/>
            </a:pPr>
            <a:r>
              <a:rPr lang="en-US" b="1" dirty="0" smtClean="0"/>
              <a:t> 1.3.1 Every physician shall maintain the medical records pertaining to his / her indoor patients for a period of 3 years from the date of commencement of the treatment in a standard Performa laid down by the Medical Council of India and attached as Appendix 3. </a:t>
            </a:r>
          </a:p>
          <a:p>
            <a:pPr lvl="0"/>
            <a:endParaRPr lang="en-IN" sz="2000" b="1" dirty="0" smtClean="0"/>
          </a:p>
          <a:p>
            <a:pPr lvl="0">
              <a:buFont typeface="Wingdings" pitchFamily="2" charset="2"/>
              <a:buChar char="Ø"/>
            </a:pPr>
            <a:r>
              <a:rPr lang="en-US" b="1" dirty="0" smtClean="0"/>
              <a:t> 1.3.2. If any request is made for medical records either by the patients / </a:t>
            </a:r>
            <a:r>
              <a:rPr lang="en-US" b="1" dirty="0" err="1" smtClean="0"/>
              <a:t>authorised</a:t>
            </a:r>
            <a:r>
              <a:rPr lang="en-US" b="1" dirty="0" smtClean="0"/>
              <a:t> attendant or legal authorities involved, the same may be duly acknowledged and documents shall be issued within the period of 72 hours</a:t>
            </a:r>
          </a:p>
          <a:p>
            <a:pPr lvl="0">
              <a:buFont typeface="Wingdings" pitchFamily="2" charset="2"/>
              <a:buChar char="Ø"/>
            </a:pPr>
            <a:endParaRPr lang="en-US" sz="2000" b="1" dirty="0" smtClean="0"/>
          </a:p>
          <a:p>
            <a:pPr lvl="0">
              <a:buFont typeface="Wingdings" pitchFamily="2" charset="2"/>
              <a:buChar char="Ø"/>
            </a:pPr>
            <a:endParaRPr lang="en-US" sz="2000" b="1" dirty="0" smtClean="0"/>
          </a:p>
          <a:p>
            <a:pPr lvl="8">
              <a:buFont typeface="Wingdings" pitchFamily="2" charset="2"/>
              <a:buChar char="Ø"/>
            </a:pPr>
            <a:r>
              <a:rPr lang="en-US" sz="800" b="1" dirty="0" smtClean="0"/>
              <a:t>                                                    	                                                                                                                                                                                                                         </a:t>
            </a:r>
            <a:r>
              <a:rPr lang="en-US" b="1" dirty="0" smtClean="0"/>
              <a:t>contd.</a:t>
            </a:r>
            <a:endParaRPr lang="en-IN" b="1" dirty="0" smtClean="0"/>
          </a:p>
          <a:p>
            <a:pPr lvl="0"/>
            <a:endParaRPr lang="en-IN" sz="2000" dirty="0" smtClean="0"/>
          </a:p>
          <a:p>
            <a:pPr lvl="1"/>
            <a:endParaRPr lang="en-US" sz="2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72190"/>
            <a:ext cx="12192000" cy="5364163"/>
          </a:xfrm>
        </p:spPr>
        <p:txBody>
          <a:bodyPr>
            <a:noAutofit/>
          </a:bodyPr>
          <a:lstStyle/>
          <a:p>
            <a:pPr lvl="0">
              <a:buFont typeface="Wingdings" pitchFamily="2" charset="2"/>
              <a:buChar char="Ø"/>
            </a:pPr>
            <a:r>
              <a:rPr lang="en-US" sz="2800" b="1" dirty="0" smtClean="0"/>
              <a:t>1.3.3 A Registered medical practitioner shall maintain a Register of Medical Certificates giving full details of certificates issued. When issuing a medical certificate he / she shall always enter the identification marks of the patient and keep a copy of the certificate. He / She shall not omit to record the signature and/or thumb mark, address and at least one identification mark of the patient on the medical certificates or report</a:t>
            </a:r>
          </a:p>
          <a:p>
            <a:pPr lvl="0">
              <a:buFont typeface="Wingdings" pitchFamily="2" charset="2"/>
              <a:buChar char="Ø"/>
            </a:pPr>
            <a:endParaRPr lang="en-IN" sz="2800" b="1" dirty="0" smtClean="0"/>
          </a:p>
          <a:p>
            <a:pPr>
              <a:buFont typeface="Wingdings" pitchFamily="2" charset="2"/>
              <a:buChar char="Ø"/>
            </a:pPr>
            <a:r>
              <a:rPr lang="en-US" sz="2800" b="1" dirty="0" smtClean="0"/>
              <a:t> 1.3.4 Efforts shall be made to computerize medical records for quick retrieval</a:t>
            </a:r>
            <a:endParaRPr lang="en-US" sz="2800" b="1" i="1" dirty="0">
              <a:solidFill>
                <a:srgbClr val="FF0000"/>
              </a:solidFill>
            </a:endParaRPr>
          </a:p>
        </p:txBody>
      </p:sp>
      <p:sp>
        <p:nvSpPr>
          <p:cNvPr id="4" name="Title 1"/>
          <p:cNvSpPr>
            <a:spLocks noGrp="1"/>
          </p:cNvSpPr>
          <p:nvPr>
            <p:ph type="title"/>
          </p:nvPr>
        </p:nvSpPr>
        <p:spPr>
          <a:xfrm>
            <a:off x="0" y="290955"/>
            <a:ext cx="12192000" cy="637309"/>
          </a:xfrm>
        </p:spPr>
        <p:txBody>
          <a:bodyPr>
            <a:normAutofit fontScale="90000"/>
          </a:bodyPr>
          <a:lstStyle/>
          <a:p>
            <a:pPr lvl="0"/>
            <a:r>
              <a:rPr lang="en-US" sz="3600" b="1" u="sng" dirty="0" smtClean="0">
                <a:solidFill>
                  <a:srgbClr val="0000FF"/>
                </a:solidFill>
              </a:rPr>
              <a:t>RETENTION POLICY MCI GUIDELINES ON MEDICAL RECORDS </a:t>
            </a:r>
            <a:r>
              <a:rPr lang="en-US" u="sng" dirty="0" smtClean="0">
                <a:solidFill>
                  <a:srgbClr val="0000FF"/>
                </a:solidFill>
              </a:rPr>
              <a:t/>
            </a:r>
            <a:br>
              <a:rPr lang="en-US" u="sng" dirty="0" smtClean="0">
                <a:solidFill>
                  <a:srgbClr val="0000FF"/>
                </a:solidFill>
              </a:rPr>
            </a:br>
            <a:endParaRPr lang="en-US" u="sng" dirty="0">
              <a:solidFill>
                <a:srgbClr val="0000FF"/>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64880"/>
            <a:ext cx="12192000" cy="1143000"/>
          </a:xfrm>
        </p:spPr>
        <p:txBody>
          <a:bodyPr>
            <a:noAutofit/>
          </a:bodyPr>
          <a:lstStyle/>
          <a:p>
            <a:pPr lvl="0"/>
            <a:r>
              <a:rPr lang="en-US" sz="3600" b="1" u="sng" dirty="0" smtClean="0">
                <a:solidFill>
                  <a:srgbClr val="0000FF"/>
                </a:solidFill>
              </a:rPr>
              <a:t>RETENTION POLICY MCI GUIDELINES ON MEDICAL RECORDS </a:t>
            </a:r>
            <a:endParaRPr lang="en-US" sz="3600" b="1" u="sng" dirty="0">
              <a:solidFill>
                <a:srgbClr val="0000FF"/>
              </a:solidFill>
            </a:endParaRPr>
          </a:p>
        </p:txBody>
      </p:sp>
      <p:sp>
        <p:nvSpPr>
          <p:cNvPr id="3" name="Content Placeholder 2"/>
          <p:cNvSpPr>
            <a:spLocks noGrp="1"/>
          </p:cNvSpPr>
          <p:nvPr>
            <p:ph idx="1"/>
          </p:nvPr>
        </p:nvSpPr>
        <p:spPr>
          <a:xfrm>
            <a:off x="207818" y="872830"/>
            <a:ext cx="11984182" cy="5791200"/>
          </a:xfrm>
        </p:spPr>
        <p:txBody>
          <a:bodyPr>
            <a:noAutofit/>
          </a:bodyPr>
          <a:lstStyle/>
          <a:p>
            <a:pPr>
              <a:buFont typeface="Wingdings" pitchFamily="2" charset="2"/>
              <a:buChar char="Ø"/>
            </a:pPr>
            <a:r>
              <a:rPr lang="en-US" sz="2000" b="1" dirty="0" smtClean="0"/>
              <a:t>APPENDIX-3 </a:t>
            </a:r>
            <a:endParaRPr lang="en-IN" sz="2000" b="1" dirty="0" smtClean="0"/>
          </a:p>
          <a:p>
            <a:pPr>
              <a:buFont typeface="Wingdings" pitchFamily="2" charset="2"/>
              <a:buChar char="Ø"/>
            </a:pPr>
            <a:r>
              <a:rPr lang="en-US" sz="2000" b="1" dirty="0" smtClean="0"/>
              <a:t>FORMAT FOR MEDICAL RECORD (see regulation 3.1) </a:t>
            </a:r>
            <a:endParaRPr lang="en-IN" sz="2000" b="1" dirty="0" smtClean="0"/>
          </a:p>
          <a:p>
            <a:pPr>
              <a:buNone/>
            </a:pPr>
            <a:r>
              <a:rPr lang="en-US" sz="2000" b="1" dirty="0" smtClean="0"/>
              <a:t>      </a:t>
            </a:r>
            <a:r>
              <a:rPr lang="en-US" sz="2000" b="1" dirty="0" smtClean="0">
                <a:solidFill>
                  <a:srgbClr val="0000FF"/>
                </a:solidFill>
              </a:rPr>
              <a:t>-  Name of the patient :</a:t>
            </a:r>
            <a:endParaRPr lang="en-IN" sz="2000" b="1" dirty="0" smtClean="0">
              <a:solidFill>
                <a:srgbClr val="0000FF"/>
              </a:solidFill>
            </a:endParaRPr>
          </a:p>
          <a:p>
            <a:pPr>
              <a:buNone/>
            </a:pPr>
            <a:r>
              <a:rPr lang="en-US" sz="2000" b="1" dirty="0" smtClean="0">
                <a:solidFill>
                  <a:srgbClr val="0000FF"/>
                </a:solidFill>
              </a:rPr>
              <a:t>      -  Age : </a:t>
            </a:r>
            <a:endParaRPr lang="en-IN" sz="2000" b="1" dirty="0" smtClean="0">
              <a:solidFill>
                <a:srgbClr val="0000FF"/>
              </a:solidFill>
            </a:endParaRPr>
          </a:p>
          <a:p>
            <a:pPr>
              <a:buNone/>
            </a:pPr>
            <a:r>
              <a:rPr lang="en-US" sz="2000" b="1" dirty="0" smtClean="0">
                <a:solidFill>
                  <a:srgbClr val="0000FF"/>
                </a:solidFill>
              </a:rPr>
              <a:t>      -  Sex :</a:t>
            </a:r>
            <a:endParaRPr lang="en-IN" sz="2000" b="1" dirty="0" smtClean="0">
              <a:solidFill>
                <a:srgbClr val="0000FF"/>
              </a:solidFill>
            </a:endParaRPr>
          </a:p>
          <a:p>
            <a:pPr>
              <a:buNone/>
            </a:pPr>
            <a:r>
              <a:rPr lang="en-US" sz="2000" b="1" dirty="0" smtClean="0">
                <a:solidFill>
                  <a:srgbClr val="0000FF"/>
                </a:solidFill>
              </a:rPr>
              <a:t>      -   Address : </a:t>
            </a:r>
            <a:endParaRPr lang="en-IN" sz="2000" b="1" dirty="0" smtClean="0">
              <a:solidFill>
                <a:srgbClr val="0000FF"/>
              </a:solidFill>
            </a:endParaRPr>
          </a:p>
          <a:p>
            <a:pPr>
              <a:buNone/>
            </a:pPr>
            <a:r>
              <a:rPr lang="en-US" sz="2000" b="1" dirty="0" smtClean="0">
                <a:solidFill>
                  <a:srgbClr val="0000FF"/>
                </a:solidFill>
              </a:rPr>
              <a:t>      -  Occupation : </a:t>
            </a:r>
            <a:endParaRPr lang="en-IN" sz="2000" b="1" dirty="0" smtClean="0">
              <a:solidFill>
                <a:srgbClr val="0000FF"/>
              </a:solidFill>
            </a:endParaRPr>
          </a:p>
          <a:p>
            <a:pPr>
              <a:buNone/>
            </a:pPr>
            <a:r>
              <a:rPr lang="en-US" sz="2000" b="1" dirty="0" smtClean="0">
                <a:solidFill>
                  <a:srgbClr val="0000FF"/>
                </a:solidFill>
              </a:rPr>
              <a:t>      -  Date of 1st visit : </a:t>
            </a:r>
            <a:endParaRPr lang="en-IN" sz="2000" b="1" dirty="0" smtClean="0">
              <a:solidFill>
                <a:srgbClr val="0000FF"/>
              </a:solidFill>
            </a:endParaRPr>
          </a:p>
          <a:p>
            <a:pPr>
              <a:buNone/>
            </a:pPr>
            <a:r>
              <a:rPr lang="en-US" sz="2000" b="1" dirty="0" smtClean="0">
                <a:solidFill>
                  <a:srgbClr val="0000FF"/>
                </a:solidFill>
              </a:rPr>
              <a:t>      -  Clinical note (summary) of the case : </a:t>
            </a:r>
            <a:endParaRPr lang="en-IN" sz="2000" b="1" dirty="0" smtClean="0">
              <a:solidFill>
                <a:srgbClr val="0000FF"/>
              </a:solidFill>
            </a:endParaRPr>
          </a:p>
          <a:p>
            <a:pPr>
              <a:buNone/>
            </a:pPr>
            <a:r>
              <a:rPr lang="en-US" sz="2000" b="1" dirty="0" smtClean="0">
                <a:solidFill>
                  <a:srgbClr val="0000FF"/>
                </a:solidFill>
              </a:rPr>
              <a:t>      -  Prov. : Diagnosis : </a:t>
            </a:r>
            <a:endParaRPr lang="en-IN" sz="2000" b="1" dirty="0" smtClean="0">
              <a:solidFill>
                <a:srgbClr val="0000FF"/>
              </a:solidFill>
            </a:endParaRPr>
          </a:p>
          <a:p>
            <a:pPr>
              <a:buNone/>
            </a:pPr>
            <a:r>
              <a:rPr lang="en-US" sz="2000" b="1" dirty="0" smtClean="0">
                <a:solidFill>
                  <a:srgbClr val="0000FF"/>
                </a:solidFill>
              </a:rPr>
              <a:t>      -  Investigations advised with reports : </a:t>
            </a:r>
            <a:endParaRPr lang="en-IN" sz="2000" b="1" dirty="0" smtClean="0">
              <a:solidFill>
                <a:srgbClr val="0000FF"/>
              </a:solidFill>
            </a:endParaRPr>
          </a:p>
          <a:p>
            <a:pPr>
              <a:buNone/>
            </a:pPr>
            <a:r>
              <a:rPr lang="en-US" sz="2000" b="1" dirty="0" smtClean="0">
                <a:solidFill>
                  <a:srgbClr val="0000FF"/>
                </a:solidFill>
              </a:rPr>
              <a:t>      -  Diagnosis after investigation : </a:t>
            </a:r>
            <a:endParaRPr lang="en-IN" sz="2000" b="1" dirty="0" smtClean="0">
              <a:solidFill>
                <a:srgbClr val="0000FF"/>
              </a:solidFill>
            </a:endParaRPr>
          </a:p>
          <a:p>
            <a:pPr>
              <a:buNone/>
            </a:pPr>
            <a:r>
              <a:rPr lang="en-US" sz="2000" b="1" dirty="0" smtClean="0">
                <a:solidFill>
                  <a:srgbClr val="0000FF"/>
                </a:solidFill>
              </a:rPr>
              <a:t>      -  Advice : Follow up : </a:t>
            </a:r>
            <a:endParaRPr lang="en-IN" sz="2000" b="1" dirty="0" smtClean="0">
              <a:solidFill>
                <a:srgbClr val="0000FF"/>
              </a:solidFill>
            </a:endParaRPr>
          </a:p>
          <a:p>
            <a:pPr>
              <a:buNone/>
            </a:pPr>
            <a:r>
              <a:rPr lang="en-US" sz="2000" b="1" dirty="0" smtClean="0">
                <a:solidFill>
                  <a:srgbClr val="0000FF"/>
                </a:solidFill>
              </a:rPr>
              <a:t>      -  Date: Observations: </a:t>
            </a:r>
            <a:endParaRPr lang="en-IN" sz="2000" b="1" dirty="0" smtClean="0">
              <a:solidFill>
                <a:srgbClr val="0000FF"/>
              </a:solidFill>
            </a:endParaRPr>
          </a:p>
          <a:p>
            <a:r>
              <a:rPr lang="en-IN" sz="800" b="1" dirty="0" smtClean="0">
                <a:solidFill>
                  <a:srgbClr val="0000FF"/>
                </a:solidFill>
              </a:rPr>
              <a:t>                                                                                                                                                                                                                               				</a:t>
            </a:r>
            <a:r>
              <a:rPr lang="en-US" sz="2000" b="1" dirty="0" smtClean="0">
                <a:solidFill>
                  <a:srgbClr val="0000FF"/>
                </a:solidFill>
              </a:rPr>
              <a:t>Signature in full ……………………</a:t>
            </a:r>
            <a:endParaRPr lang="en-IN" sz="2000" b="1" dirty="0" smtClean="0">
              <a:solidFill>
                <a:srgbClr val="0000FF"/>
              </a:solidFill>
            </a:endParaRPr>
          </a:p>
          <a:p>
            <a:pPr>
              <a:buNone/>
            </a:pPr>
            <a:r>
              <a:rPr lang="en-US" sz="2000" b="1" dirty="0" smtClean="0">
                <a:solidFill>
                  <a:srgbClr val="0000FF"/>
                </a:solidFill>
              </a:rPr>
              <a:t>										Name of Treating Physician</a:t>
            </a:r>
            <a:endParaRPr lang="en-IN" sz="2000" b="1" dirty="0" smtClean="0">
              <a:solidFill>
                <a:srgbClr val="0000FF"/>
              </a:solidFill>
            </a:endParaRPr>
          </a:p>
          <a:p>
            <a:pPr lvl="8"/>
            <a:endParaRPr lang="en-IN" sz="800" b="1" dirty="0" smtClean="0"/>
          </a:p>
          <a:p>
            <a:pPr>
              <a:buNone/>
            </a:pPr>
            <a:r>
              <a:rPr lang="en-US" sz="2000" b="1" dirty="0" smtClean="0"/>
              <a:t> </a:t>
            </a:r>
            <a:endParaRPr lang="en-IN" sz="2000" b="1" dirty="0" smtClean="0"/>
          </a:p>
          <a:p>
            <a:pPr>
              <a:lnSpc>
                <a:spcPct val="150000"/>
              </a:lnSpc>
            </a:pPr>
            <a:endParaRPr lang="en-US" sz="2400"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10424160" cy="2895603"/>
          </a:xfrm>
          <a:solidFill>
            <a:srgbClr val="FFFF00"/>
          </a:solidFill>
          <a:ln w="76200">
            <a:solidFill>
              <a:srgbClr val="FF0000"/>
            </a:solidFill>
          </a:ln>
        </p:spPr>
        <p:txBody>
          <a:bodyPr>
            <a:normAutofit/>
          </a:bodyPr>
          <a:lstStyle/>
          <a:p>
            <a:r>
              <a:rPr lang="en-US" b="1" u="sng" dirty="0" smtClean="0">
                <a:solidFill>
                  <a:srgbClr val="0000FF"/>
                </a:solidFill>
              </a:rPr>
              <a:t>REVIEW OF LITERATURE</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u="sng" dirty="0" smtClean="0">
                <a:solidFill>
                  <a:srgbClr val="0000FF"/>
                </a:solidFill>
              </a:rPr>
              <a:t> </a:t>
            </a:r>
            <a:r>
              <a:rPr lang="en-US" sz="3200" b="1" dirty="0" smtClean="0">
                <a:solidFill>
                  <a:srgbClr val="0000FF"/>
                </a:solidFill>
              </a:rPr>
              <a:t> </a:t>
            </a:r>
            <a:r>
              <a:rPr lang="en-US" sz="3200" b="1" u="sng" dirty="0" smtClean="0">
                <a:solidFill>
                  <a:srgbClr val="0000FF"/>
                </a:solidFill>
              </a:rPr>
              <a:t>REVIEW OF LITERATURE</a:t>
            </a:r>
            <a:endParaRPr lang="en-US" sz="3200" b="1" u="sng" dirty="0">
              <a:solidFill>
                <a:srgbClr val="0000FF"/>
              </a:solidFill>
            </a:endParaRPr>
          </a:p>
        </p:txBody>
      </p:sp>
      <p:sp>
        <p:nvSpPr>
          <p:cNvPr id="3" name="Content Placeholder 2"/>
          <p:cNvSpPr>
            <a:spLocks noGrp="1"/>
          </p:cNvSpPr>
          <p:nvPr>
            <p:ph idx="1"/>
          </p:nvPr>
        </p:nvSpPr>
        <p:spPr>
          <a:xfrm>
            <a:off x="320040" y="670560"/>
            <a:ext cx="11658600" cy="6187440"/>
          </a:xfrm>
        </p:spPr>
        <p:txBody>
          <a:bodyPr>
            <a:noAutofit/>
          </a:bodyPr>
          <a:lstStyle/>
          <a:p>
            <a:pPr lvl="0">
              <a:buFont typeface="Wingdings" pitchFamily="2" charset="2"/>
              <a:buChar char="Ø"/>
            </a:pPr>
            <a:r>
              <a:rPr lang="en-US" sz="2400" dirty="0" smtClean="0"/>
              <a:t> </a:t>
            </a:r>
            <a:r>
              <a:rPr lang="en-US" sz="2400" b="1" dirty="0" smtClean="0"/>
              <a:t>This dissertation reviews literature relevant to the study. It encompasses both theoretical and empirical works that bears on the study and the variables are measured. An extensive literature search reveals no previous research </a:t>
            </a:r>
            <a:r>
              <a:rPr lang="en-US" sz="2400" b="1" dirty="0" err="1" smtClean="0"/>
              <a:t>utilisation</a:t>
            </a:r>
            <a:r>
              <a:rPr lang="en-US" sz="2400" b="1" dirty="0" smtClean="0"/>
              <a:t> of the study variables.</a:t>
            </a:r>
          </a:p>
          <a:p>
            <a:pPr lvl="0">
              <a:buNone/>
            </a:pPr>
            <a:endParaRPr lang="en-IN" sz="2400" b="1" dirty="0" smtClean="0"/>
          </a:p>
          <a:p>
            <a:pPr lvl="0">
              <a:buFont typeface="Wingdings" pitchFamily="2" charset="2"/>
              <a:buChar char="Ø"/>
            </a:pPr>
            <a:r>
              <a:rPr lang="en-US" sz="2400" b="1" dirty="0" smtClean="0"/>
              <a:t>The idea of recording patient information electronically instead of on paper the Electronic Medical Record (EMR) has been around since the late 1960‘s, when Larry Weed introduced the concept of the Problem Oriented Medical Record into medical practice. Until then, doctor‘s usually recorded only their diagnoses and the treatment they provided.</a:t>
            </a:r>
          </a:p>
          <a:p>
            <a:pPr lvl="0">
              <a:buNone/>
            </a:pPr>
            <a:endParaRPr lang="en-IN" sz="2400" b="1" dirty="0" smtClean="0"/>
          </a:p>
          <a:p>
            <a:pPr>
              <a:buFont typeface="Wingdings" pitchFamily="2" charset="2"/>
              <a:buChar char="Ø"/>
            </a:pPr>
            <a:r>
              <a:rPr lang="en-US" sz="2400" b="1" dirty="0" smtClean="0"/>
              <a:t>Weed‘s innovation was to generate a record that would allow a third party to independently verify the diagnosis. In 1972, the Regenstein Institute developed the first medical records system. Although the concept was widely hailed as a major advance in medical practice, physicians did not  move  towards this technology                         </a:t>
            </a:r>
            <a:r>
              <a:rPr lang="en-US" sz="2400" b="1" dirty="0" smtClean="0">
                <a:solidFill>
                  <a:srgbClr val="0000FF"/>
                </a:solidFill>
              </a:rPr>
              <a:t>contd.</a:t>
            </a:r>
          </a:p>
          <a:p>
            <a:endParaRPr lang="en-US" sz="2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dirty="0" smtClean="0">
                <a:solidFill>
                  <a:srgbClr val="0000FF"/>
                </a:solidFill>
              </a:rPr>
              <a:t>  </a:t>
            </a:r>
            <a:r>
              <a:rPr lang="en-US" sz="3200" b="1" u="sng" dirty="0" smtClean="0">
                <a:solidFill>
                  <a:srgbClr val="0000FF"/>
                </a:solidFill>
              </a:rPr>
              <a:t>REVIEW OF LITERATURE</a:t>
            </a:r>
            <a:endParaRPr lang="en-US" sz="3200" b="1" u="sng" dirty="0">
              <a:solidFill>
                <a:srgbClr val="0000FF"/>
              </a:solidFill>
            </a:endParaRPr>
          </a:p>
        </p:txBody>
      </p:sp>
      <p:sp>
        <p:nvSpPr>
          <p:cNvPr id="3" name="Content Placeholder 2"/>
          <p:cNvSpPr>
            <a:spLocks noGrp="1"/>
          </p:cNvSpPr>
          <p:nvPr>
            <p:ph idx="1"/>
          </p:nvPr>
        </p:nvSpPr>
        <p:spPr>
          <a:xfrm>
            <a:off x="320040" y="670560"/>
            <a:ext cx="11871960" cy="6187440"/>
          </a:xfrm>
        </p:spPr>
        <p:txBody>
          <a:bodyPr>
            <a:noAutofit/>
          </a:bodyPr>
          <a:lstStyle/>
          <a:p>
            <a:pPr lvl="0">
              <a:buFont typeface="Wingdings" pitchFamily="2" charset="2"/>
              <a:buChar char="Ø"/>
            </a:pPr>
            <a:endParaRPr lang="en-US" sz="2000" dirty="0" smtClean="0"/>
          </a:p>
          <a:p>
            <a:pPr lvl="0">
              <a:buFont typeface="Wingdings" pitchFamily="2" charset="2"/>
              <a:buChar char="Ø"/>
            </a:pPr>
            <a:r>
              <a:rPr lang="en-US" sz="2000" dirty="0" smtClean="0"/>
              <a:t> </a:t>
            </a:r>
            <a:r>
              <a:rPr lang="en-US" sz="2800" b="1" dirty="0" smtClean="0"/>
              <a:t>In 1991, the Institute of Medicine, a highly respected think tank in the US recommended that by the year 2000, every physician should be using computers in their practice to improve patient care and made policy recommendations on how to achieve that goal. EMR is now moving into health care industry.</a:t>
            </a:r>
          </a:p>
          <a:p>
            <a:pPr lvl="0">
              <a:buFont typeface="Wingdings" pitchFamily="2" charset="2"/>
              <a:buChar char="Ø"/>
            </a:pPr>
            <a:endParaRPr lang="en-US" sz="2800" b="1" dirty="0" smtClean="0"/>
          </a:p>
          <a:p>
            <a:pPr lvl="0">
              <a:buFont typeface="Wingdings" pitchFamily="2" charset="2"/>
              <a:buChar char="Ø"/>
            </a:pPr>
            <a:r>
              <a:rPr lang="en-US" sz="2800" b="1" dirty="0" smtClean="0"/>
              <a:t> Standards Analysis for EMRs:</a:t>
            </a:r>
            <a:r>
              <a:rPr lang="en-US" sz="2800" b="1" u="sng" dirty="0" smtClean="0"/>
              <a:t>  </a:t>
            </a:r>
            <a:r>
              <a:rPr lang="en-US" sz="2800" b="1" dirty="0" smtClean="0"/>
              <a:t>There are many standards that have to be met in providing electronic medical records. These standards are set by the government. </a:t>
            </a:r>
            <a:endParaRPr lang="en-IN" sz="2800" b="1" dirty="0" smtClean="0"/>
          </a:p>
          <a:p>
            <a:pPr>
              <a:buNone/>
            </a:pPr>
            <a:r>
              <a:rPr lang="en-US" sz="2800" b="1" dirty="0" smtClean="0"/>
              <a:t> </a:t>
            </a:r>
            <a:endParaRPr lang="en-IN" sz="2800" b="1" dirty="0" smtClean="0"/>
          </a:p>
          <a:p>
            <a:pPr lvl="0">
              <a:buFont typeface="Wingdings" pitchFamily="2" charset="2"/>
              <a:buChar char="Ø"/>
            </a:pPr>
            <a:r>
              <a:rPr lang="en-US" sz="2800" b="1" dirty="0" smtClean="0"/>
              <a:t>Privacy and Confidentiality- Patient consent is mandatory</a:t>
            </a:r>
          </a:p>
          <a:p>
            <a:pPr lvl="0">
              <a:buNone/>
            </a:pPr>
            <a:r>
              <a:rPr lang="en-US" sz="2800" b="1" dirty="0" smtClean="0"/>
              <a:t>												</a:t>
            </a:r>
            <a:r>
              <a:rPr lang="en-US" sz="2000" b="1" dirty="0" smtClean="0">
                <a:solidFill>
                  <a:srgbClr val="0000FF"/>
                </a:solidFill>
              </a:rPr>
              <a:t>contd.</a:t>
            </a:r>
            <a:endParaRPr lang="en-IN" sz="2000" b="1" dirty="0" smtClean="0">
              <a:solidFill>
                <a:srgbClr val="0000FF"/>
              </a:solidFill>
            </a:endParaRPr>
          </a:p>
          <a:p>
            <a:pPr>
              <a:buNone/>
            </a:pPr>
            <a:r>
              <a:rPr lang="en-US" sz="2800" b="1" dirty="0" smtClean="0"/>
              <a:t> </a:t>
            </a:r>
            <a:endParaRPr lang="en-IN" sz="28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90600"/>
          </a:xfrm>
        </p:spPr>
        <p:txBody>
          <a:bodyPr>
            <a:noAutofit/>
          </a:bodyPr>
          <a:lstStyle/>
          <a:p>
            <a:r>
              <a:rPr lang="en-US" sz="3600" b="1" u="sng" dirty="0">
                <a:solidFill>
                  <a:srgbClr val="0000FF"/>
                </a:solidFill>
              </a:rPr>
              <a:t/>
            </a:r>
            <a:br>
              <a:rPr lang="en-US" sz="3600" b="1" u="sng" dirty="0">
                <a:solidFill>
                  <a:srgbClr val="0000FF"/>
                </a:solidFill>
              </a:rPr>
            </a:br>
            <a:r>
              <a:rPr lang="en-US" sz="3600" b="1" u="sng" dirty="0" smtClean="0">
                <a:solidFill>
                  <a:srgbClr val="0000FF"/>
                </a:solidFill>
              </a:rPr>
              <a:t> RATIONALE OF THE STUDY </a:t>
            </a:r>
            <a:r>
              <a:rPr lang="en-US" sz="3600" dirty="0" smtClean="0">
                <a:solidFill>
                  <a:srgbClr val="0000FF"/>
                </a:solidFill>
              </a:rPr>
              <a:t/>
            </a:r>
            <a:br>
              <a:rPr lang="en-US" sz="3600" dirty="0" smtClean="0">
                <a:solidFill>
                  <a:srgbClr val="0000FF"/>
                </a:solidFill>
              </a:rPr>
            </a:br>
            <a:endParaRPr lang="en-US" sz="3600" dirty="0">
              <a:solidFill>
                <a:srgbClr val="0000FF"/>
              </a:solidFill>
            </a:endParaRPr>
          </a:p>
        </p:txBody>
      </p:sp>
      <p:sp>
        <p:nvSpPr>
          <p:cNvPr id="3" name="Content Placeholder 2"/>
          <p:cNvSpPr>
            <a:spLocks noGrp="1"/>
          </p:cNvSpPr>
          <p:nvPr>
            <p:ph idx="1"/>
          </p:nvPr>
        </p:nvSpPr>
        <p:spPr>
          <a:xfrm>
            <a:off x="401782" y="762000"/>
            <a:ext cx="11790218" cy="6096000"/>
          </a:xfrm>
        </p:spPr>
        <p:txBody>
          <a:bodyPr>
            <a:noAutofit/>
          </a:bodyPr>
          <a:lstStyle/>
          <a:p>
            <a:pPr lvl="0">
              <a:buFont typeface="Wingdings" pitchFamily="2" charset="2"/>
              <a:buChar char="Ø"/>
            </a:pPr>
            <a:r>
              <a:rPr lang="en-US" sz="2800" b="1" dirty="0" smtClean="0"/>
              <a:t>Changing phase of healthcare Industry</a:t>
            </a:r>
          </a:p>
          <a:p>
            <a:pPr lvl="0">
              <a:buNone/>
            </a:pPr>
            <a:r>
              <a:rPr lang="en-US" sz="2800" b="1" dirty="0" smtClean="0"/>
              <a:t> 	</a:t>
            </a:r>
            <a:r>
              <a:rPr lang="en-US" sz="2800" b="1" dirty="0" smtClean="0">
                <a:solidFill>
                  <a:srgbClr val="0000FF"/>
                </a:solidFill>
              </a:rPr>
              <a:t>  -  Literacy</a:t>
            </a:r>
          </a:p>
          <a:p>
            <a:pPr lvl="0">
              <a:buNone/>
            </a:pPr>
            <a:r>
              <a:rPr lang="en-US" sz="2800" b="1" dirty="0" smtClean="0">
                <a:solidFill>
                  <a:srgbClr val="0000FF"/>
                </a:solidFill>
              </a:rPr>
              <a:t>	  -  Higher Income</a:t>
            </a:r>
          </a:p>
          <a:p>
            <a:pPr lvl="0">
              <a:buNone/>
            </a:pPr>
            <a:r>
              <a:rPr lang="en-US" sz="2800" b="1" dirty="0" smtClean="0">
                <a:solidFill>
                  <a:srgbClr val="0000FF"/>
                </a:solidFill>
              </a:rPr>
              <a:t>	  -  Working Hours</a:t>
            </a:r>
          </a:p>
          <a:p>
            <a:pPr lvl="0">
              <a:buNone/>
            </a:pPr>
            <a:r>
              <a:rPr lang="en-US" sz="2800" b="1" dirty="0" smtClean="0">
                <a:solidFill>
                  <a:srgbClr val="0000FF"/>
                </a:solidFill>
              </a:rPr>
              <a:t>      -  Ageing</a:t>
            </a:r>
          </a:p>
          <a:p>
            <a:pPr lvl="0">
              <a:buNone/>
            </a:pPr>
            <a:r>
              <a:rPr lang="en-US" sz="2800" b="1" dirty="0" smtClean="0">
                <a:solidFill>
                  <a:srgbClr val="0000FF"/>
                </a:solidFill>
              </a:rPr>
              <a:t>      -  Awareness</a:t>
            </a:r>
          </a:p>
          <a:p>
            <a:pPr lvl="0">
              <a:buFont typeface="Wingdings" pitchFamily="2" charset="2"/>
              <a:buChar char="Ø"/>
            </a:pPr>
            <a:r>
              <a:rPr lang="en-US" sz="2800" b="1" dirty="0" smtClean="0"/>
              <a:t>Healthcare Is A Service Industry</a:t>
            </a:r>
          </a:p>
          <a:p>
            <a:pPr lvl="0">
              <a:buNone/>
            </a:pPr>
            <a:r>
              <a:rPr lang="en-US" sz="2800" b="1" dirty="0" smtClean="0"/>
              <a:t> 	  </a:t>
            </a:r>
            <a:r>
              <a:rPr lang="en-US" sz="2800" b="1" dirty="0" smtClean="0">
                <a:solidFill>
                  <a:srgbClr val="0000FF"/>
                </a:solidFill>
              </a:rPr>
              <a:t>-  Data of patients</a:t>
            </a:r>
          </a:p>
          <a:p>
            <a:pPr lvl="0">
              <a:buNone/>
            </a:pPr>
            <a:r>
              <a:rPr lang="en-US" sz="2800" b="1" dirty="0" smtClean="0">
                <a:solidFill>
                  <a:srgbClr val="0000FF"/>
                </a:solidFill>
              </a:rPr>
              <a:t>	  -  Maintained</a:t>
            </a:r>
          </a:p>
          <a:p>
            <a:pPr lvl="0">
              <a:buNone/>
            </a:pPr>
            <a:r>
              <a:rPr lang="en-US" sz="2800" b="1" dirty="0" smtClean="0">
                <a:solidFill>
                  <a:srgbClr val="0000FF"/>
                </a:solidFill>
              </a:rPr>
              <a:t>	  -  Evaluated</a:t>
            </a:r>
          </a:p>
          <a:p>
            <a:pPr lvl="0">
              <a:buNone/>
            </a:pPr>
            <a:r>
              <a:rPr lang="en-US" sz="2800" b="1" dirty="0" smtClean="0">
                <a:solidFill>
                  <a:srgbClr val="0000FF"/>
                </a:solidFill>
              </a:rPr>
              <a:t>      -  Retention</a:t>
            </a:r>
          </a:p>
          <a:p>
            <a:pPr lvl="0">
              <a:buNone/>
            </a:pPr>
            <a:r>
              <a:rPr lang="en-US" sz="2800" b="1" dirty="0" smtClean="0">
                <a:solidFill>
                  <a:srgbClr val="0000FF"/>
                </a:solidFill>
              </a:rPr>
              <a:t>      -  Clinician performance</a:t>
            </a:r>
            <a:endParaRPr lang="en-US" sz="2800" b="1" dirty="0">
              <a:solidFill>
                <a:srgbClr val="0000FF"/>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1480"/>
            <a:ext cx="12192000" cy="1143000"/>
          </a:xfrm>
        </p:spPr>
        <p:txBody>
          <a:bodyPr>
            <a:noAutofit/>
          </a:bodyPr>
          <a:lstStyle/>
          <a:p>
            <a:pPr lvl="0"/>
            <a:r>
              <a:rPr lang="en-US" sz="3200" b="1" u="sng" dirty="0" smtClean="0">
                <a:solidFill>
                  <a:srgbClr val="0000FF"/>
                </a:solidFill>
              </a:rPr>
              <a:t/>
            </a:r>
            <a:br>
              <a:rPr lang="en-US" sz="3200" b="1" u="sng" dirty="0" smtClean="0">
                <a:solidFill>
                  <a:srgbClr val="0000FF"/>
                </a:solidFill>
              </a:rPr>
            </a:br>
            <a:r>
              <a:rPr lang="en-US" sz="3200" b="1" dirty="0" smtClean="0">
                <a:solidFill>
                  <a:srgbClr val="0000FF"/>
                </a:solidFill>
              </a:rPr>
              <a:t>  </a:t>
            </a:r>
            <a:r>
              <a:rPr lang="en-US" sz="3200" b="1" u="sng" dirty="0" smtClean="0">
                <a:solidFill>
                  <a:srgbClr val="0000FF"/>
                </a:solidFill>
              </a:rPr>
              <a:t>REVIEW OF LITERATURE</a:t>
            </a:r>
            <a:endParaRPr lang="en-US" sz="3200" b="1" u="sng" dirty="0">
              <a:solidFill>
                <a:srgbClr val="0000FF"/>
              </a:solidFill>
            </a:endParaRPr>
          </a:p>
        </p:txBody>
      </p:sp>
      <p:sp>
        <p:nvSpPr>
          <p:cNvPr id="3" name="Content Placeholder 2"/>
          <p:cNvSpPr>
            <a:spLocks noGrp="1"/>
          </p:cNvSpPr>
          <p:nvPr>
            <p:ph idx="1"/>
          </p:nvPr>
        </p:nvSpPr>
        <p:spPr>
          <a:xfrm>
            <a:off x="320040" y="670560"/>
            <a:ext cx="11871960" cy="6187440"/>
          </a:xfrm>
        </p:spPr>
        <p:txBody>
          <a:bodyPr>
            <a:noAutofit/>
          </a:bodyPr>
          <a:lstStyle/>
          <a:p>
            <a:pPr lvl="0">
              <a:buFont typeface="Wingdings" pitchFamily="2" charset="2"/>
              <a:buChar char="Ø"/>
            </a:pPr>
            <a:endParaRPr lang="en-US" sz="2000" dirty="0" smtClean="0"/>
          </a:p>
          <a:p>
            <a:pPr lvl="0">
              <a:buFont typeface="Wingdings" pitchFamily="2" charset="2"/>
              <a:buChar char="Ø"/>
            </a:pPr>
            <a:r>
              <a:rPr lang="en-US" sz="2000" dirty="0" smtClean="0"/>
              <a:t>	</a:t>
            </a:r>
            <a:r>
              <a:rPr lang="en-US" sz="2800" b="1" dirty="0" smtClean="0"/>
              <a:t> Similarity Standards - Vocabulary standards to record symptom and diagnostic information. Medication standards to allow decision-support tools to work by implementing ICD (10) code </a:t>
            </a:r>
            <a:endParaRPr lang="en-IN" sz="2800" b="1" dirty="0" smtClean="0"/>
          </a:p>
          <a:p>
            <a:endParaRPr lang="en-IN" sz="2800" b="1" dirty="0" smtClean="0"/>
          </a:p>
          <a:p>
            <a:pPr>
              <a:buFont typeface="Wingdings" pitchFamily="2" charset="2"/>
              <a:buChar char="Ø"/>
            </a:pPr>
            <a:r>
              <a:rPr lang="en-US" sz="2800" b="1" dirty="0" smtClean="0"/>
              <a:t>	Compatibility Standards - Platform specifications, are concerned with the </a:t>
            </a:r>
            <a:r>
              <a:rPr lang="en-US" sz="2800" b="1" i="1" dirty="0" smtClean="0"/>
              <a:t>transmission </a:t>
            </a:r>
            <a:r>
              <a:rPr lang="en-US" sz="2800" b="1" dirty="0" smtClean="0"/>
              <a:t>of data between systems so that various healthcare institutions involved in patient care and can share information</a:t>
            </a:r>
            <a:endParaRPr lang="en-IN" sz="2800" b="1"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10424160" cy="2895603"/>
          </a:xfrm>
          <a:solidFill>
            <a:srgbClr val="FFFF00"/>
          </a:solidFill>
          <a:ln w="76200">
            <a:solidFill>
              <a:srgbClr val="FF0000"/>
            </a:solidFill>
          </a:ln>
        </p:spPr>
        <p:txBody>
          <a:bodyPr>
            <a:normAutofit/>
          </a:bodyPr>
          <a:lstStyle/>
          <a:p>
            <a:r>
              <a:rPr lang="en-US" b="1" u="sng" dirty="0" smtClean="0">
                <a:solidFill>
                  <a:srgbClr val="0000FF"/>
                </a:solidFill>
              </a:rPr>
              <a:t>ORGANISATION BRIEF</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7926" y="651164"/>
            <a:ext cx="11804073" cy="6206836"/>
          </a:xfrm>
        </p:spPr>
        <p:txBody>
          <a:bodyPr>
            <a:noAutofit/>
          </a:bodyPr>
          <a:lstStyle/>
          <a:p>
            <a:pPr>
              <a:buFont typeface="Wingdings" pitchFamily="2" charset="2"/>
              <a:buChar char="Ø"/>
            </a:pPr>
            <a:r>
              <a:rPr lang="en-US" sz="2400" b="1" dirty="0" smtClean="0"/>
              <a:t>Dr JL </a:t>
            </a:r>
            <a:r>
              <a:rPr lang="en-US" sz="2400" b="1" dirty="0" err="1" smtClean="0"/>
              <a:t>Bassi</a:t>
            </a:r>
            <a:r>
              <a:rPr lang="en-US" sz="2400" b="1" dirty="0" smtClean="0"/>
              <a:t> Hospital was established in the year 1999 at Ludhiana, Punjab</a:t>
            </a:r>
          </a:p>
          <a:p>
            <a:pPr>
              <a:buFont typeface="Wingdings" pitchFamily="2" charset="2"/>
              <a:buChar char="Ø"/>
            </a:pPr>
            <a:endParaRPr lang="en-US" sz="2400" b="1" dirty="0" smtClean="0"/>
          </a:p>
          <a:p>
            <a:pPr>
              <a:buFont typeface="Wingdings" pitchFamily="2" charset="2"/>
              <a:buChar char="Ø"/>
            </a:pPr>
            <a:r>
              <a:rPr lang="en-US" sz="2400" b="1" dirty="0" smtClean="0"/>
              <a:t> The location of the hospital</a:t>
            </a:r>
          </a:p>
          <a:p>
            <a:pPr>
              <a:buFont typeface="Wingdings" pitchFamily="2" charset="2"/>
              <a:buChar char="Ø"/>
            </a:pPr>
            <a:endParaRPr lang="en-US" sz="2400" b="1" dirty="0" smtClean="0"/>
          </a:p>
          <a:p>
            <a:pPr>
              <a:buFont typeface="Wingdings" pitchFamily="2" charset="2"/>
              <a:buChar char="Ø"/>
            </a:pPr>
            <a:r>
              <a:rPr lang="en-US" sz="2400" b="1" dirty="0" smtClean="0"/>
              <a:t>  It is a 40- bedded hospital</a:t>
            </a:r>
          </a:p>
          <a:p>
            <a:pPr>
              <a:buFont typeface="Wingdings" pitchFamily="2" charset="2"/>
              <a:buChar char="Ø"/>
            </a:pPr>
            <a:endParaRPr lang="en-US" sz="2400" b="1" dirty="0" smtClean="0"/>
          </a:p>
          <a:p>
            <a:pPr>
              <a:buFont typeface="Wingdings" pitchFamily="2" charset="2"/>
              <a:buChar char="Ø"/>
            </a:pPr>
            <a:r>
              <a:rPr lang="en-US" sz="2400" b="1" dirty="0" smtClean="0"/>
              <a:t> Facilities : OPD, Orthopedics &amp; Joint Replacement, Surgery, Dental, Gynecology &amp; Obstetrics Medicine, Pediatrics and support services</a:t>
            </a:r>
          </a:p>
          <a:p>
            <a:pPr>
              <a:buFont typeface="Wingdings" pitchFamily="2" charset="2"/>
              <a:buChar char="Ø"/>
            </a:pPr>
            <a:endParaRPr lang="en-US" sz="2400" b="1" dirty="0" smtClean="0"/>
          </a:p>
          <a:p>
            <a:pPr>
              <a:buFont typeface="Wingdings" pitchFamily="2" charset="2"/>
              <a:buChar char="Ø"/>
            </a:pPr>
            <a:r>
              <a:rPr lang="en-US" sz="2400" b="1" u="sng" dirty="0" smtClean="0"/>
              <a:t>Vision.</a:t>
            </a:r>
            <a:r>
              <a:rPr lang="en-US" sz="2400" b="1" dirty="0" smtClean="0"/>
              <a:t>	We have built an institution with dream to provide health to all with setting the highest standards of healthcare delivery across the world, where care is provided to patients at an affordable cost ‘Feel at Home’ gestures. Restoration of health by personal  care of the doctors. To have a long lasting  relationship with the patients and their wards and  through research must integrate different forms of modern and traditional forms of medicine to provide accessible and affordable healthcare 			</a:t>
            </a:r>
            <a:r>
              <a:rPr lang="en-US" sz="2000" b="1" dirty="0" smtClean="0">
                <a:solidFill>
                  <a:srgbClr val="0000FF"/>
                </a:solidFill>
              </a:rPr>
              <a:t>contd.</a:t>
            </a:r>
          </a:p>
          <a:p>
            <a:endParaRPr lang="en-IN" sz="2400" dirty="0" smtClean="0"/>
          </a:p>
          <a:p>
            <a:endParaRPr lang="en-US" sz="2400" dirty="0" smtClean="0"/>
          </a:p>
          <a:p>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pPr lvl="0"/>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ORGANISATION BRIEF</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34294"/>
            <a:ext cx="11887200" cy="6123706"/>
          </a:xfrm>
        </p:spPr>
        <p:txBody>
          <a:bodyPr>
            <a:noAutofit/>
          </a:bodyPr>
          <a:lstStyle/>
          <a:p>
            <a:pPr>
              <a:buNone/>
            </a:pPr>
            <a:r>
              <a:rPr lang="en-US" sz="2400" b="1" u="sng" dirty="0" smtClean="0"/>
              <a:t>Mission</a:t>
            </a:r>
            <a:endParaRPr lang="en-IN" sz="2400" dirty="0" smtClean="0"/>
          </a:p>
          <a:p>
            <a:pPr lvl="0">
              <a:buFont typeface="Wingdings" pitchFamily="2" charset="2"/>
              <a:buChar char="Ø"/>
            </a:pPr>
            <a:r>
              <a:rPr lang="en-US" sz="2600" dirty="0" smtClean="0"/>
              <a:t> </a:t>
            </a:r>
            <a:r>
              <a:rPr lang="en-US" sz="2600" b="1" dirty="0" smtClean="0"/>
              <a:t>Deliver best patient care services at affordable cost</a:t>
            </a:r>
            <a:endParaRPr lang="en-IN" sz="2600" b="1" dirty="0" smtClean="0"/>
          </a:p>
          <a:p>
            <a:pPr lvl="0">
              <a:buFont typeface="Wingdings" pitchFamily="2" charset="2"/>
              <a:buChar char="Ø"/>
            </a:pPr>
            <a:r>
              <a:rPr lang="en-US" sz="2600" b="1" dirty="0" smtClean="0"/>
              <a:t> Be the leading hospital and choice of patients</a:t>
            </a:r>
            <a:endParaRPr lang="en-IN" sz="2600" b="1" dirty="0" smtClean="0"/>
          </a:p>
          <a:p>
            <a:pPr lvl="0">
              <a:buFont typeface="Wingdings" pitchFamily="2" charset="2"/>
              <a:buChar char="Ø"/>
            </a:pPr>
            <a:r>
              <a:rPr lang="en-US" sz="2600" b="1" dirty="0" smtClean="0"/>
              <a:t> Excel in medical care supported by research and education</a:t>
            </a:r>
            <a:endParaRPr lang="en-IN" sz="2600" b="1" dirty="0" smtClean="0"/>
          </a:p>
          <a:p>
            <a:pPr lvl="0">
              <a:buFont typeface="Wingdings" pitchFamily="2" charset="2"/>
              <a:buChar char="Ø"/>
            </a:pPr>
            <a:r>
              <a:rPr lang="en-US" sz="2600" b="1" dirty="0" smtClean="0"/>
              <a:t> Value patient relationship</a:t>
            </a:r>
            <a:endParaRPr lang="en-IN" sz="2600" b="1" dirty="0" smtClean="0"/>
          </a:p>
          <a:p>
            <a:pPr lvl="0">
              <a:buFont typeface="Wingdings" pitchFamily="2" charset="2"/>
              <a:buChar char="Ø"/>
            </a:pPr>
            <a:r>
              <a:rPr lang="en-US" sz="2600" b="1" dirty="0" smtClean="0"/>
              <a:t> Apply and share new technology</a:t>
            </a:r>
            <a:endParaRPr lang="en-IN" sz="2600" b="1" dirty="0" smtClean="0"/>
          </a:p>
          <a:p>
            <a:pPr>
              <a:buNone/>
            </a:pPr>
            <a:r>
              <a:rPr lang="en-US" sz="2600" b="1" u="sng" dirty="0" smtClean="0"/>
              <a:t>Core Values</a:t>
            </a:r>
            <a:r>
              <a:rPr lang="en-US" sz="2600" b="1" dirty="0" smtClean="0"/>
              <a:t>.	</a:t>
            </a:r>
            <a:endParaRPr lang="en-IN" sz="2600" dirty="0" smtClean="0"/>
          </a:p>
          <a:p>
            <a:pPr lvl="0">
              <a:buFont typeface="Wingdings" pitchFamily="2" charset="2"/>
              <a:buChar char="Ø"/>
            </a:pPr>
            <a:r>
              <a:rPr lang="en-US" sz="2600" b="1" dirty="0" smtClean="0"/>
              <a:t>Customer Care with dedication and Integrity</a:t>
            </a:r>
            <a:endParaRPr lang="en-IN" sz="2600" b="1" dirty="0" smtClean="0"/>
          </a:p>
          <a:p>
            <a:pPr lvl="0">
              <a:buFont typeface="Wingdings" pitchFamily="2" charset="2"/>
              <a:buChar char="Ø"/>
            </a:pPr>
            <a:r>
              <a:rPr lang="en-US" sz="2600" b="1" dirty="0" smtClean="0"/>
              <a:t>Faith on associates</a:t>
            </a:r>
            <a:endParaRPr lang="en-IN" sz="2600" b="1" dirty="0" smtClean="0"/>
          </a:p>
          <a:p>
            <a:pPr lvl="0">
              <a:buFont typeface="Wingdings" pitchFamily="2" charset="2"/>
              <a:buChar char="Ø"/>
            </a:pPr>
            <a:r>
              <a:rPr lang="en-US" sz="2600" b="1" dirty="0" smtClean="0"/>
              <a:t>Teamwork</a:t>
            </a:r>
            <a:endParaRPr lang="en-IN" sz="2600" b="1" dirty="0" smtClean="0"/>
          </a:p>
          <a:p>
            <a:pPr lvl="0">
              <a:buFont typeface="Wingdings" pitchFamily="2" charset="2"/>
              <a:buChar char="Ø"/>
            </a:pPr>
            <a:r>
              <a:rPr lang="en-US" sz="2600" b="1" dirty="0" smtClean="0"/>
              <a:t>Mutual trust</a:t>
            </a:r>
            <a:endParaRPr lang="en-IN" sz="2600" b="1" dirty="0" smtClean="0"/>
          </a:p>
          <a:p>
            <a:pPr lvl="0">
              <a:buFont typeface="Wingdings" pitchFamily="2" charset="2"/>
              <a:buChar char="Ø"/>
            </a:pPr>
            <a:r>
              <a:rPr lang="en-US" sz="2600" b="1" dirty="0" smtClean="0"/>
              <a:t>Honest and ethical practices</a:t>
            </a:r>
          </a:p>
          <a:p>
            <a:pPr lvl="8">
              <a:buNone/>
            </a:pPr>
            <a:r>
              <a:rPr lang="en-US" sz="1200" b="1" dirty="0" smtClean="0"/>
              <a:t>														 	                                                </a:t>
            </a:r>
            <a:r>
              <a:rPr lang="en-US" b="1" dirty="0" smtClean="0">
                <a:solidFill>
                  <a:srgbClr val="0000FF"/>
                </a:solidFill>
              </a:rPr>
              <a:t>CONTD.                                                       </a:t>
            </a:r>
            <a:endParaRPr lang="en-IN" b="1" dirty="0" smtClean="0">
              <a:solidFill>
                <a:srgbClr val="0000FF"/>
              </a:solidFill>
            </a:endParaRPr>
          </a:p>
          <a:p>
            <a:pPr>
              <a:buNone/>
            </a:pPr>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pPr lvl="0"/>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ORGANISATION BRIEF</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6123706"/>
          </a:xfrm>
        </p:spPr>
        <p:txBody>
          <a:bodyPr>
            <a:noAutofit/>
          </a:bodyPr>
          <a:lstStyle/>
          <a:p>
            <a:pPr>
              <a:buNone/>
            </a:pPr>
            <a:r>
              <a:rPr lang="en-US" sz="2400" b="1" u="sng" dirty="0" smtClean="0"/>
              <a:t>Departments in the Hospital.</a:t>
            </a:r>
            <a:r>
              <a:rPr lang="en-US" sz="2400" b="1" dirty="0" smtClean="0"/>
              <a:t>   </a:t>
            </a:r>
            <a:endParaRPr lang="en-IN" sz="2400" dirty="0" smtClean="0"/>
          </a:p>
          <a:p>
            <a:pPr lvl="0">
              <a:buFont typeface="Wingdings" pitchFamily="2" charset="2"/>
              <a:buChar char="Ø"/>
            </a:pPr>
            <a:r>
              <a:rPr lang="en-US" sz="2400" b="1" dirty="0" smtClean="0"/>
              <a:t>Orthopedics</a:t>
            </a:r>
            <a:endParaRPr lang="en-IN" sz="2400" b="1" dirty="0" smtClean="0"/>
          </a:p>
          <a:p>
            <a:pPr lvl="0">
              <a:buFont typeface="Wingdings" pitchFamily="2" charset="2"/>
              <a:buChar char="Ø"/>
            </a:pPr>
            <a:r>
              <a:rPr lang="en-US" sz="2400" b="1" dirty="0" smtClean="0"/>
              <a:t>Obstetrics and Gynecology</a:t>
            </a:r>
            <a:endParaRPr lang="en-IN" sz="2400" b="1" dirty="0" smtClean="0"/>
          </a:p>
          <a:p>
            <a:pPr lvl="0">
              <a:buFont typeface="Wingdings" pitchFamily="2" charset="2"/>
              <a:buChar char="Ø"/>
            </a:pPr>
            <a:r>
              <a:rPr lang="en-US" sz="2400" b="1" dirty="0" smtClean="0"/>
              <a:t>Medical</a:t>
            </a:r>
            <a:endParaRPr lang="en-IN" sz="2400" b="1" dirty="0" smtClean="0"/>
          </a:p>
          <a:p>
            <a:pPr lvl="0">
              <a:buFont typeface="Wingdings" pitchFamily="2" charset="2"/>
              <a:buChar char="Ø"/>
            </a:pPr>
            <a:r>
              <a:rPr lang="en-US" sz="2400" b="1" dirty="0" smtClean="0"/>
              <a:t>Pediatrics </a:t>
            </a:r>
            <a:endParaRPr lang="en-IN" sz="2400" b="1" dirty="0" smtClean="0"/>
          </a:p>
          <a:p>
            <a:pPr lvl="0">
              <a:buFont typeface="Wingdings" pitchFamily="2" charset="2"/>
              <a:buChar char="Ø"/>
            </a:pPr>
            <a:r>
              <a:rPr lang="en-US" sz="2400" b="1" dirty="0" smtClean="0"/>
              <a:t>Dental</a:t>
            </a:r>
            <a:endParaRPr lang="en-IN" sz="2400" b="1" dirty="0" smtClean="0"/>
          </a:p>
          <a:p>
            <a:pPr lvl="0">
              <a:buFont typeface="Wingdings" pitchFamily="2" charset="2"/>
              <a:buChar char="Ø"/>
            </a:pPr>
            <a:r>
              <a:rPr lang="en-US" sz="2400" b="1" dirty="0" smtClean="0"/>
              <a:t>Clinical Nutrition</a:t>
            </a:r>
            <a:endParaRPr lang="en-IN" sz="2400" b="1" dirty="0" smtClean="0"/>
          </a:p>
          <a:p>
            <a:pPr lvl="0">
              <a:buFont typeface="Wingdings" pitchFamily="2" charset="2"/>
              <a:buChar char="Ø"/>
            </a:pPr>
            <a:r>
              <a:rPr lang="en-US" sz="2400" b="1" dirty="0" smtClean="0"/>
              <a:t>Radiology and Imaging</a:t>
            </a:r>
            <a:endParaRPr lang="en-IN" sz="2400" b="1" dirty="0" smtClean="0"/>
          </a:p>
          <a:p>
            <a:pPr lvl="0">
              <a:buFont typeface="Wingdings" pitchFamily="2" charset="2"/>
              <a:buChar char="Ø"/>
            </a:pPr>
            <a:r>
              <a:rPr lang="en-US" sz="2400" b="1" dirty="0" smtClean="0"/>
              <a:t>Physiotherapy</a:t>
            </a:r>
            <a:endParaRPr lang="en-IN" sz="2400" b="1" dirty="0" smtClean="0"/>
          </a:p>
          <a:p>
            <a:pPr lvl="0">
              <a:buFont typeface="Wingdings" pitchFamily="2" charset="2"/>
              <a:buChar char="Ø"/>
            </a:pPr>
            <a:r>
              <a:rPr lang="en-US" sz="2400" b="1" dirty="0" smtClean="0"/>
              <a:t>Health Check</a:t>
            </a:r>
            <a:endParaRPr lang="en-IN" sz="2400" b="1" dirty="0" smtClean="0"/>
          </a:p>
          <a:p>
            <a:pPr lvl="0">
              <a:buFont typeface="Wingdings" pitchFamily="2" charset="2"/>
              <a:buChar char="Ø"/>
            </a:pPr>
            <a:r>
              <a:rPr lang="en-US" sz="2400" b="1" dirty="0" smtClean="0"/>
              <a:t>Path Laboratory</a:t>
            </a:r>
            <a:endParaRPr lang="en-IN" sz="2400" b="1" dirty="0" smtClean="0"/>
          </a:p>
          <a:p>
            <a:pPr lvl="0">
              <a:buFont typeface="Wingdings" pitchFamily="2" charset="2"/>
              <a:buChar char="Ø"/>
            </a:pPr>
            <a:r>
              <a:rPr lang="en-US" sz="2400" b="1" dirty="0" smtClean="0"/>
              <a:t>Medical Records and Registration </a:t>
            </a:r>
            <a:endParaRPr lang="en-IN" sz="2400" b="1" dirty="0" smtClean="0"/>
          </a:p>
          <a:p>
            <a:pPr lvl="0">
              <a:buFont typeface="Wingdings" pitchFamily="2" charset="2"/>
              <a:buChar char="Ø"/>
            </a:pPr>
            <a:r>
              <a:rPr lang="en-US" sz="2400" b="1" dirty="0" smtClean="0"/>
              <a:t>Pharmacy</a:t>
            </a:r>
          </a:p>
          <a:p>
            <a:pPr lvl="0">
              <a:buNone/>
            </a:pPr>
            <a:r>
              <a:rPr lang="en-US" sz="2400" dirty="0" smtClean="0"/>
              <a:t>											  	        </a:t>
            </a:r>
            <a:r>
              <a:rPr lang="en-US" sz="2000" dirty="0" smtClean="0">
                <a:solidFill>
                  <a:srgbClr val="0000FF"/>
                </a:solidFill>
              </a:rPr>
              <a:t>contd.</a:t>
            </a:r>
            <a:endParaRPr lang="en-US" sz="2400" dirty="0" smtClean="0">
              <a:solidFill>
                <a:srgbClr val="0000FF"/>
              </a:solidFill>
            </a:endParaRPr>
          </a:p>
          <a:p>
            <a:pPr lvl="0">
              <a:buFont typeface="Wingdings" pitchFamily="2" charset="2"/>
              <a:buChar char="Ø"/>
            </a:pPr>
            <a:endParaRPr lang="en-IN" sz="2400" dirty="0" smtClean="0"/>
          </a:p>
          <a:p>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pPr lvl="0"/>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ORGANISATION BRIEF</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6123706"/>
          </a:xfrm>
        </p:spPr>
        <p:txBody>
          <a:bodyPr>
            <a:noAutofit/>
          </a:bodyPr>
          <a:lstStyle/>
          <a:p>
            <a:pPr>
              <a:buNone/>
            </a:pPr>
            <a:r>
              <a:rPr lang="en-US" sz="2400" b="1" u="sng" dirty="0" smtClean="0"/>
              <a:t>Quality Policy at Dr JL </a:t>
            </a:r>
            <a:r>
              <a:rPr lang="en-US" sz="2400" b="1" u="sng" dirty="0" err="1" smtClean="0"/>
              <a:t>Bassi</a:t>
            </a:r>
            <a:r>
              <a:rPr lang="en-US" sz="2400" b="1" u="sng" dirty="0" smtClean="0"/>
              <a:t> Hospital</a:t>
            </a:r>
            <a:endParaRPr lang="en-IN" sz="2400" dirty="0" smtClean="0"/>
          </a:p>
          <a:p>
            <a:pPr lvl="0">
              <a:buFont typeface="Wingdings" pitchFamily="2" charset="2"/>
              <a:buChar char="Ø"/>
            </a:pPr>
            <a:r>
              <a:rPr lang="en-US" sz="2400" dirty="0" smtClean="0"/>
              <a:t> </a:t>
            </a:r>
            <a:r>
              <a:rPr lang="en-US" sz="2600" b="1" dirty="0" smtClean="0"/>
              <a:t>Par excellence patient care through medical professionalism at affordable cost</a:t>
            </a:r>
            <a:endParaRPr lang="en-IN" sz="2600" b="1" dirty="0" smtClean="0"/>
          </a:p>
          <a:p>
            <a:pPr lvl="0">
              <a:buFont typeface="Wingdings" pitchFamily="2" charset="2"/>
              <a:buChar char="Ø"/>
            </a:pPr>
            <a:r>
              <a:rPr lang="en-US" sz="2600" b="1" dirty="0" smtClean="0"/>
              <a:t>Utilize highly skilled employees</a:t>
            </a:r>
            <a:endParaRPr lang="en-IN" sz="2600" b="1" dirty="0" smtClean="0"/>
          </a:p>
          <a:p>
            <a:pPr lvl="0">
              <a:buFont typeface="Wingdings" pitchFamily="2" charset="2"/>
              <a:buChar char="Ø"/>
            </a:pPr>
            <a:r>
              <a:rPr lang="en-US" sz="2600" b="1" dirty="0" smtClean="0"/>
              <a:t>Create a patient centric environment</a:t>
            </a:r>
            <a:endParaRPr lang="en-IN" sz="2600" b="1" dirty="0" smtClean="0"/>
          </a:p>
          <a:p>
            <a:pPr lvl="0">
              <a:buFont typeface="Wingdings" pitchFamily="2" charset="2"/>
              <a:buChar char="Ø"/>
            </a:pPr>
            <a:r>
              <a:rPr lang="en-US" sz="2600" b="1" dirty="0" smtClean="0"/>
              <a:t>Safety of treatment with high standards during the patient’s stay</a:t>
            </a:r>
            <a:endParaRPr lang="en-IN" sz="2600" b="1" dirty="0" smtClean="0"/>
          </a:p>
          <a:p>
            <a:pPr lvl="0">
              <a:buFont typeface="Wingdings" pitchFamily="2" charset="2"/>
              <a:buChar char="Ø"/>
            </a:pPr>
            <a:r>
              <a:rPr lang="en-US" sz="2600" b="1" dirty="0" smtClean="0"/>
              <a:t>Implementation of Ethical, technical, clinical and non-clinical procedures and protocols</a:t>
            </a:r>
            <a:endParaRPr lang="en-IN" sz="2600" b="1" dirty="0" smtClean="0"/>
          </a:p>
          <a:p>
            <a:pPr lvl="0">
              <a:buFont typeface="Wingdings" pitchFamily="2" charset="2"/>
              <a:buChar char="Ø"/>
            </a:pPr>
            <a:r>
              <a:rPr lang="en-US" sz="2600" b="1" dirty="0" smtClean="0"/>
              <a:t>Comply with statutory regulations</a:t>
            </a:r>
            <a:endParaRPr lang="en-IN" sz="2600" b="1" dirty="0" smtClean="0"/>
          </a:p>
          <a:p>
            <a:pPr lvl="0">
              <a:buFont typeface="Wingdings" pitchFamily="2" charset="2"/>
              <a:buChar char="Ø"/>
            </a:pPr>
            <a:r>
              <a:rPr lang="en-US" sz="2600" b="1" dirty="0" smtClean="0"/>
              <a:t>No compromise on Quality</a:t>
            </a:r>
          </a:p>
          <a:p>
            <a:pPr>
              <a:buNone/>
            </a:pPr>
            <a:r>
              <a:rPr lang="en-US" sz="2600" b="1" dirty="0" smtClean="0"/>
              <a:t> </a:t>
            </a:r>
            <a:r>
              <a:rPr lang="en-US" sz="2600" b="1" u="sng" dirty="0" smtClean="0"/>
              <a:t>Staff. </a:t>
            </a:r>
            <a:r>
              <a:rPr lang="en-US" sz="2600" b="1" dirty="0" smtClean="0"/>
              <a:t> The hospital is headed by a Director under whom are the following staff:-</a:t>
            </a:r>
            <a:endParaRPr lang="en-IN" sz="2600" b="1" dirty="0" smtClean="0"/>
          </a:p>
          <a:p>
            <a:pPr lvl="0">
              <a:buFont typeface="Wingdings" pitchFamily="2" charset="2"/>
              <a:buChar char="Ø"/>
            </a:pPr>
            <a:r>
              <a:rPr lang="en-US" sz="2600" b="1" u="sng" dirty="0" smtClean="0"/>
              <a:t>Permanent Staff</a:t>
            </a:r>
            <a:r>
              <a:rPr lang="en-US" sz="2600" b="1" dirty="0" smtClean="0"/>
              <a:t>.    Doctors-09,  Nurses -09,Technicians-08, </a:t>
            </a:r>
            <a:endParaRPr lang="en-IN" sz="2600" b="1" dirty="0" smtClean="0"/>
          </a:p>
          <a:p>
            <a:pPr>
              <a:buFont typeface="Wingdings" pitchFamily="2" charset="2"/>
              <a:buChar char="Ø"/>
            </a:pPr>
            <a:r>
              <a:rPr lang="en-US" sz="2600" b="1" dirty="0" smtClean="0"/>
              <a:t>Pharmacists-03, Administrative Staff-20. </a:t>
            </a:r>
            <a:endParaRPr lang="en-IN" sz="2600" b="1" dirty="0" smtClean="0"/>
          </a:p>
          <a:p>
            <a:pPr lvl="0">
              <a:buFont typeface="Wingdings" pitchFamily="2" charset="2"/>
              <a:buChar char="Ø"/>
            </a:pPr>
            <a:r>
              <a:rPr lang="en-US" sz="2600" b="1" u="sng" dirty="0" smtClean="0"/>
              <a:t>On call Staff</a:t>
            </a:r>
            <a:r>
              <a:rPr lang="en-US" sz="2600" b="1" dirty="0" smtClean="0"/>
              <a:t>.    Doctors, Nurses . 					 	       </a:t>
            </a:r>
            <a:r>
              <a:rPr lang="en-US" sz="2000" b="1" dirty="0" smtClean="0">
                <a:solidFill>
                  <a:srgbClr val="0000FF"/>
                </a:solidFill>
              </a:rPr>
              <a:t>Contd.	</a:t>
            </a:r>
            <a:endParaRPr lang="en-IN" sz="2000" b="1" dirty="0" smtClean="0">
              <a:solidFill>
                <a:srgbClr val="0000FF"/>
              </a:solidFill>
            </a:endParaRPr>
          </a:p>
          <a:p>
            <a:pPr lvl="0">
              <a:buFont typeface="Wingdings" pitchFamily="2" charset="2"/>
              <a:buChar char="Ø"/>
            </a:pPr>
            <a:endParaRPr lang="en-IN" sz="2400" dirty="0" smtClean="0"/>
          </a:p>
          <a:p>
            <a:pPr>
              <a:buNone/>
            </a:pPr>
            <a:endParaRPr lang="en-IN" sz="2400" dirty="0" smtClean="0"/>
          </a:p>
          <a:p>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pPr lvl="0"/>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ORGANISATION BRIEF</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5943600"/>
          </a:xfrm>
        </p:spPr>
        <p:txBody>
          <a:bodyPr>
            <a:noAutofit/>
          </a:bodyPr>
          <a:lstStyle/>
          <a:p>
            <a:pPr>
              <a:buFont typeface="Wingdings" pitchFamily="2" charset="2"/>
              <a:buChar char="Ø"/>
            </a:pPr>
            <a:r>
              <a:rPr lang="en-US" sz="2400" b="1" u="sng" dirty="0" smtClean="0"/>
              <a:t>Ambulances.</a:t>
            </a:r>
            <a:r>
              <a:rPr lang="en-US" sz="2400" b="1" dirty="0" smtClean="0"/>
              <a:t>  </a:t>
            </a:r>
            <a:r>
              <a:rPr lang="en-US" sz="2800" b="1" dirty="0" smtClean="0"/>
              <a:t>The hospital has Basic Support Ambulance (BSA).</a:t>
            </a:r>
          </a:p>
          <a:p>
            <a:pPr>
              <a:buFont typeface="Wingdings" pitchFamily="2" charset="2"/>
              <a:buChar char="Ø"/>
            </a:pPr>
            <a:endParaRPr lang="en-US" sz="2800" b="1" dirty="0" smtClean="0"/>
          </a:p>
          <a:p>
            <a:pPr>
              <a:buFont typeface="Wingdings" pitchFamily="2" charset="2"/>
              <a:buChar char="Ø"/>
            </a:pPr>
            <a:r>
              <a:rPr lang="en-US" sz="2800" b="1" u="sng" dirty="0" smtClean="0"/>
              <a:t>Out-Sourced Services.</a:t>
            </a:r>
            <a:r>
              <a:rPr lang="en-US" sz="2800" b="1" dirty="0" smtClean="0"/>
              <a:t>  The following services are outsourced :-</a:t>
            </a:r>
            <a:endParaRPr lang="en-IN" sz="2800" b="1" dirty="0" smtClean="0"/>
          </a:p>
          <a:p>
            <a:pPr lvl="0">
              <a:buNone/>
            </a:pPr>
            <a:r>
              <a:rPr lang="en-US" sz="2800" b="1" dirty="0" smtClean="0"/>
              <a:t>	</a:t>
            </a:r>
            <a:r>
              <a:rPr lang="en-US" sz="2800" b="1" dirty="0" smtClean="0">
                <a:solidFill>
                  <a:srgbClr val="0000FF"/>
                </a:solidFill>
              </a:rPr>
              <a:t>-  Bio-Medical Waste</a:t>
            </a:r>
            <a:endParaRPr lang="en-IN" sz="2800" b="1" dirty="0" smtClean="0">
              <a:solidFill>
                <a:srgbClr val="0000FF"/>
              </a:solidFill>
            </a:endParaRPr>
          </a:p>
          <a:p>
            <a:pPr lvl="0">
              <a:buNone/>
            </a:pPr>
            <a:r>
              <a:rPr lang="en-US" sz="2800" b="1" dirty="0" smtClean="0">
                <a:solidFill>
                  <a:srgbClr val="0000FF"/>
                </a:solidFill>
              </a:rPr>
              <a:t>	-  Laundry</a:t>
            </a:r>
            <a:endParaRPr lang="en-IN" sz="2800" b="1" dirty="0" smtClean="0"/>
          </a:p>
          <a:p>
            <a:pPr>
              <a:buFont typeface="Wingdings" pitchFamily="2" charset="2"/>
              <a:buChar char="Ø"/>
            </a:pPr>
            <a:r>
              <a:rPr lang="en-US" sz="2800" b="1" u="sng" dirty="0" smtClean="0"/>
              <a:t>Services not available in the Hospital</a:t>
            </a:r>
            <a:r>
              <a:rPr lang="en-US" sz="2800" b="1" dirty="0" smtClean="0"/>
              <a:t>  The hospital has not catered for the following services:-</a:t>
            </a:r>
            <a:endParaRPr lang="en-IN" sz="2800" b="1" dirty="0" smtClean="0"/>
          </a:p>
          <a:p>
            <a:pPr lvl="0">
              <a:buNone/>
            </a:pPr>
            <a:r>
              <a:rPr lang="en-US" sz="2800" b="1" dirty="0" smtClean="0"/>
              <a:t>	</a:t>
            </a:r>
            <a:r>
              <a:rPr lang="en-US" sz="2800" b="1" dirty="0" smtClean="0">
                <a:solidFill>
                  <a:srgbClr val="0000FF"/>
                </a:solidFill>
              </a:rPr>
              <a:t>-  Blood Bank</a:t>
            </a:r>
            <a:endParaRPr lang="en-IN" sz="2800" b="1" dirty="0" smtClean="0">
              <a:solidFill>
                <a:srgbClr val="0000FF"/>
              </a:solidFill>
            </a:endParaRPr>
          </a:p>
          <a:p>
            <a:pPr lvl="0">
              <a:buNone/>
            </a:pPr>
            <a:r>
              <a:rPr lang="en-US" sz="2800" b="1" dirty="0" smtClean="0">
                <a:solidFill>
                  <a:srgbClr val="0000FF"/>
                </a:solidFill>
              </a:rPr>
              <a:t>	-  Mortuary</a:t>
            </a:r>
            <a:endParaRPr lang="en-IN" sz="2800" b="1" dirty="0" smtClean="0">
              <a:solidFill>
                <a:srgbClr val="0000FF"/>
              </a:solidFill>
            </a:endParaRPr>
          </a:p>
          <a:p>
            <a:pPr>
              <a:buNone/>
            </a:pPr>
            <a:endParaRPr lang="en-IN" sz="2400" dirty="0" smtClean="0"/>
          </a:p>
          <a:p>
            <a:pPr>
              <a:buNone/>
            </a:pPr>
            <a:endParaRPr lang="en-IN" sz="2400" dirty="0" smtClean="0"/>
          </a:p>
          <a:p>
            <a:pPr>
              <a:buNone/>
            </a:pPr>
            <a:r>
              <a:rPr lang="en-IN" sz="2400" dirty="0" smtClean="0"/>
              <a:t>												</a:t>
            </a:r>
            <a:r>
              <a:rPr lang="en-US" sz="2400" b="1" dirty="0" smtClean="0">
                <a:solidFill>
                  <a:srgbClr val="0000FF"/>
                </a:solidFill>
              </a:rPr>
              <a:t> </a:t>
            </a:r>
            <a:r>
              <a:rPr lang="en-US" sz="2000" b="1" dirty="0" smtClean="0">
                <a:solidFill>
                  <a:srgbClr val="0000FF"/>
                </a:solidFill>
              </a:rPr>
              <a:t>Contd.</a:t>
            </a:r>
            <a:endParaRPr lang="en-IN" sz="2000" dirty="0" smtClean="0"/>
          </a:p>
          <a:p>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pPr lvl="0"/>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ORGANISATION BRIEF</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5943600"/>
          </a:xfrm>
        </p:spPr>
        <p:txBody>
          <a:bodyPr>
            <a:noAutofit/>
          </a:bodyPr>
          <a:lstStyle/>
          <a:p>
            <a:pPr>
              <a:buNone/>
            </a:pPr>
            <a:r>
              <a:rPr lang="en-US" sz="2400" b="1" dirty="0" smtClean="0"/>
              <a:t> </a:t>
            </a:r>
            <a:r>
              <a:rPr lang="en-US" sz="2400" b="1" u="sng" dirty="0" smtClean="0"/>
              <a:t>Staff. </a:t>
            </a:r>
            <a:r>
              <a:rPr lang="en-US" sz="2400" b="1" dirty="0" smtClean="0"/>
              <a:t> The hospital is headed by a Director under whom are the following staff:</a:t>
            </a:r>
          </a:p>
          <a:p>
            <a:pPr>
              <a:buNone/>
            </a:pPr>
            <a:endParaRPr lang="en-IN" sz="2400" b="1" dirty="0" smtClean="0"/>
          </a:p>
          <a:p>
            <a:pPr lvl="0">
              <a:buFont typeface="Wingdings" pitchFamily="2" charset="2"/>
              <a:buChar char="Ø"/>
            </a:pPr>
            <a:r>
              <a:rPr lang="en-US" sz="2400" b="1" dirty="0" smtClean="0"/>
              <a:t>Permanent Staff :</a:t>
            </a:r>
          </a:p>
          <a:p>
            <a:pPr lvl="0">
              <a:buNone/>
            </a:pPr>
            <a:r>
              <a:rPr lang="en-US" sz="2400" b="1" dirty="0" smtClean="0"/>
              <a:t>     </a:t>
            </a:r>
            <a:r>
              <a:rPr lang="en-US" sz="2400" b="1" dirty="0" smtClean="0">
                <a:solidFill>
                  <a:srgbClr val="0000FF"/>
                </a:solidFill>
              </a:rPr>
              <a:t>-  Doctors                         -  09</a:t>
            </a:r>
          </a:p>
          <a:p>
            <a:pPr lvl="0">
              <a:buNone/>
            </a:pPr>
            <a:r>
              <a:rPr lang="en-US" sz="2400" b="1" dirty="0" smtClean="0">
                <a:solidFill>
                  <a:srgbClr val="0000FF"/>
                </a:solidFill>
              </a:rPr>
              <a:t>     -  Nurses                           -  09</a:t>
            </a:r>
          </a:p>
          <a:p>
            <a:pPr lvl="0">
              <a:buNone/>
            </a:pPr>
            <a:r>
              <a:rPr lang="en-US" sz="2400" b="1" dirty="0" smtClean="0">
                <a:solidFill>
                  <a:srgbClr val="0000FF"/>
                </a:solidFill>
              </a:rPr>
              <a:t>     -  Technicians                   -  08 </a:t>
            </a:r>
            <a:endParaRPr lang="en-IN" sz="2400" b="1" dirty="0" smtClean="0">
              <a:solidFill>
                <a:srgbClr val="0000FF"/>
              </a:solidFill>
            </a:endParaRPr>
          </a:p>
          <a:p>
            <a:pPr>
              <a:buNone/>
            </a:pPr>
            <a:r>
              <a:rPr lang="en-US" sz="2400" b="1" dirty="0" smtClean="0">
                <a:solidFill>
                  <a:srgbClr val="0000FF"/>
                </a:solidFill>
              </a:rPr>
              <a:t>      -  Pharmacists                 -  03</a:t>
            </a:r>
          </a:p>
          <a:p>
            <a:pPr>
              <a:buNone/>
            </a:pPr>
            <a:r>
              <a:rPr lang="en-US" sz="2400" b="1" dirty="0" smtClean="0"/>
              <a:t>      -  Administrative Staff   -  20</a:t>
            </a:r>
          </a:p>
          <a:p>
            <a:pPr>
              <a:buNone/>
            </a:pPr>
            <a:endParaRPr lang="en-IN" sz="2400" b="1" dirty="0" smtClean="0"/>
          </a:p>
          <a:p>
            <a:pPr lvl="0">
              <a:buFont typeface="Wingdings" pitchFamily="2" charset="2"/>
              <a:buChar char="Ø"/>
            </a:pPr>
            <a:r>
              <a:rPr lang="en-US" sz="2400" b="1" dirty="0" smtClean="0"/>
              <a:t>On call Staff:</a:t>
            </a:r>
          </a:p>
          <a:p>
            <a:pPr lvl="0">
              <a:buNone/>
            </a:pPr>
            <a:r>
              <a:rPr lang="en-US" sz="2400" b="1" dirty="0" smtClean="0"/>
              <a:t>      </a:t>
            </a:r>
            <a:r>
              <a:rPr lang="en-US" sz="2400" b="1" dirty="0" smtClean="0">
                <a:solidFill>
                  <a:srgbClr val="0000FF"/>
                </a:solidFill>
              </a:rPr>
              <a:t>-  Doctors</a:t>
            </a:r>
          </a:p>
          <a:p>
            <a:pPr lvl="0">
              <a:buNone/>
            </a:pPr>
            <a:r>
              <a:rPr lang="en-US" sz="2400" b="1" dirty="0" smtClean="0">
                <a:solidFill>
                  <a:srgbClr val="0000FF"/>
                </a:solidFill>
              </a:rPr>
              <a:t>      -  Nurses </a:t>
            </a:r>
            <a:endParaRPr lang="en-IN" sz="2400" b="1" dirty="0" smtClean="0">
              <a:solidFill>
                <a:srgbClr val="0000FF"/>
              </a:solidFill>
            </a:endParaRPr>
          </a:p>
          <a:p>
            <a:pPr lvl="0">
              <a:buNone/>
            </a:pPr>
            <a:r>
              <a:rPr lang="en-US" sz="2000" b="1" dirty="0" smtClean="0">
                <a:solidFill>
                  <a:srgbClr val="0000FF"/>
                </a:solidFill>
              </a:rPr>
              <a:t>																								           Contd.</a:t>
            </a:r>
            <a:endParaRPr lang="en-IN" sz="2000" b="1" dirty="0" smtClean="0">
              <a:solidFill>
                <a:srgbClr val="0000FF"/>
              </a:solidFill>
            </a:endParaRPr>
          </a:p>
          <a:p>
            <a:pPr>
              <a:buNone/>
            </a:pPr>
            <a:endParaRPr lang="en-IN" sz="2400" dirty="0" smtClean="0"/>
          </a:p>
          <a:p>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pPr lvl="0"/>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ORGANISATION BRIEF</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6123706"/>
          </a:xfrm>
        </p:spPr>
        <p:txBody>
          <a:bodyPr>
            <a:noAutofit/>
          </a:bodyPr>
          <a:lstStyle/>
          <a:p>
            <a:pPr>
              <a:buNone/>
            </a:pPr>
            <a:r>
              <a:rPr lang="en-US" sz="2400" b="1" dirty="0" smtClean="0"/>
              <a:t> Layout of the Hospital.    The Hospital is housed in a building comprising of four floors and basement, as under :</a:t>
            </a:r>
            <a:endParaRPr lang="en-IN" sz="2400" b="1" dirty="0" smtClean="0"/>
          </a:p>
          <a:p>
            <a:pPr>
              <a:buFont typeface="Wingdings" pitchFamily="2" charset="2"/>
              <a:buChar char="Ø"/>
            </a:pPr>
            <a:r>
              <a:rPr lang="en-US" sz="2400" b="1" dirty="0" smtClean="0"/>
              <a:t> Ground Floor:   This floor houses,  Reception cum Registration centre,      Emergency, Ortho, Gynecology,  Medical and Dental OPDs</a:t>
            </a:r>
          </a:p>
          <a:p>
            <a:pPr>
              <a:buFont typeface="Wingdings" pitchFamily="2" charset="2"/>
              <a:buChar char="Ø"/>
            </a:pPr>
            <a:endParaRPr lang="en-IN" sz="2400" b="1" dirty="0" smtClean="0"/>
          </a:p>
          <a:p>
            <a:pPr>
              <a:buFont typeface="Wingdings" pitchFamily="2" charset="2"/>
              <a:buChar char="Ø"/>
            </a:pPr>
            <a:r>
              <a:rPr lang="en-US" sz="2400" b="1" dirty="0" smtClean="0"/>
              <a:t>  First Floor:  It comprises of the OT complex, </a:t>
            </a:r>
            <a:r>
              <a:rPr lang="en-US" sz="2400" b="1" dirty="0" err="1" smtClean="0"/>
              <a:t>Labour</a:t>
            </a:r>
            <a:r>
              <a:rPr lang="en-US" sz="2400" b="1" dirty="0" smtClean="0"/>
              <a:t> and Delivery room,   Recovery rooms , Autoclaving room and  Photo therapy room</a:t>
            </a:r>
          </a:p>
          <a:p>
            <a:pPr>
              <a:buFont typeface="Wingdings" pitchFamily="2" charset="2"/>
              <a:buChar char="Ø"/>
            </a:pPr>
            <a:endParaRPr lang="en-IN" sz="2400" b="1" dirty="0" smtClean="0"/>
          </a:p>
          <a:p>
            <a:pPr>
              <a:buFont typeface="Wingdings" pitchFamily="2" charset="2"/>
              <a:buChar char="Ø"/>
            </a:pPr>
            <a:r>
              <a:rPr lang="en-US" sz="2400" b="1" dirty="0" smtClean="0"/>
              <a:t>   Second Floor:  Private rooms , General ward and Conference room</a:t>
            </a:r>
          </a:p>
          <a:p>
            <a:pPr>
              <a:buFont typeface="Wingdings" pitchFamily="2" charset="2"/>
              <a:buChar char="Ø"/>
            </a:pPr>
            <a:endParaRPr lang="en-IN" sz="2400" b="1" dirty="0" smtClean="0"/>
          </a:p>
          <a:p>
            <a:pPr>
              <a:buFont typeface="Wingdings" pitchFamily="2" charset="2"/>
              <a:buChar char="Ø"/>
            </a:pPr>
            <a:r>
              <a:rPr lang="en-US" sz="2400" b="1" dirty="0" smtClean="0"/>
              <a:t> Third Floor:   Private rooms	</a:t>
            </a:r>
          </a:p>
          <a:p>
            <a:pPr>
              <a:buFont typeface="Wingdings" pitchFamily="2" charset="2"/>
              <a:buChar char="Ø"/>
            </a:pPr>
            <a:endParaRPr lang="en-IN" sz="2400" b="1" dirty="0" smtClean="0"/>
          </a:p>
          <a:p>
            <a:pPr>
              <a:buFont typeface="Wingdings" pitchFamily="2" charset="2"/>
              <a:buChar char="Ø"/>
            </a:pPr>
            <a:r>
              <a:rPr lang="en-US" sz="2400" b="1" dirty="0" smtClean="0"/>
              <a:t>  Basement:  The basement houses the Radiology ( X-Ray &amp;USG ), Lab, Physiotherapy room, Office and Medical Records 						</a:t>
            </a:r>
            <a:r>
              <a:rPr lang="en-US" sz="2400" b="1" dirty="0" smtClean="0">
                <a:solidFill>
                  <a:srgbClr val="0000FF"/>
                </a:solidFill>
              </a:rPr>
              <a:t> </a:t>
            </a:r>
            <a:r>
              <a:rPr lang="en-US" sz="2000" b="1" dirty="0" smtClean="0">
                <a:solidFill>
                  <a:srgbClr val="0000FF"/>
                </a:solidFill>
              </a:rPr>
              <a:t>contd.</a:t>
            </a:r>
            <a:endParaRPr lang="en-IN" sz="2000" b="1" dirty="0" smtClean="0"/>
          </a:p>
          <a:p>
            <a:pPr lvl="0">
              <a:buNone/>
            </a:pPr>
            <a:endParaRPr lang="en-IN" sz="2400" b="1" dirty="0" smtClean="0">
              <a:solidFill>
                <a:srgbClr val="0000FF"/>
              </a:solidFill>
            </a:endParaRPr>
          </a:p>
          <a:p>
            <a:pPr lvl="0">
              <a:buNone/>
            </a:pPr>
            <a:endParaRPr lang="en-IN" sz="2800" b="1" dirty="0" smtClean="0">
              <a:solidFill>
                <a:srgbClr val="0000FF"/>
              </a:solidFill>
            </a:endParaRPr>
          </a:p>
          <a:p>
            <a:pPr>
              <a:buNone/>
            </a:pPr>
            <a:endParaRPr lang="en-IN" sz="2400" dirty="0" smtClean="0"/>
          </a:p>
          <a:p>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pPr lvl="0"/>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ORGANISATION BRIEF</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5943600"/>
          </a:xfrm>
        </p:spPr>
        <p:txBody>
          <a:bodyPr>
            <a:noAutofit/>
          </a:bodyPr>
          <a:lstStyle/>
          <a:p>
            <a:pPr>
              <a:buNone/>
            </a:pPr>
            <a:r>
              <a:rPr lang="en-US" sz="2400" b="1" dirty="0" smtClean="0"/>
              <a:t> </a:t>
            </a:r>
            <a:endParaRPr lang="en-IN" sz="2400" b="1" dirty="0" smtClean="0">
              <a:solidFill>
                <a:srgbClr val="0000FF"/>
              </a:solidFill>
            </a:endParaRPr>
          </a:p>
          <a:p>
            <a:pPr lvl="0">
              <a:buNone/>
            </a:pPr>
            <a:endParaRPr lang="en-IN" sz="2800" b="1" dirty="0" smtClean="0">
              <a:solidFill>
                <a:srgbClr val="0000FF"/>
              </a:solidFill>
            </a:endParaRPr>
          </a:p>
          <a:p>
            <a:pPr>
              <a:buNone/>
            </a:pPr>
            <a:endParaRPr lang="en-IN" sz="2400" dirty="0" smtClean="0"/>
          </a:p>
          <a:p>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pPr lvl="0"/>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ORGANISATION BRIEF</a:t>
            </a:r>
            <a:br>
              <a:rPr lang="en-US" sz="3600" b="1" u="sng" dirty="0" smtClean="0">
                <a:solidFill>
                  <a:srgbClr val="0000FF"/>
                </a:solidFill>
              </a:rPr>
            </a:br>
            <a:endParaRPr lang="en-US" sz="3600" b="1" u="sng" dirty="0">
              <a:solidFill>
                <a:srgbClr val="0000FF"/>
              </a:solidFill>
            </a:endParaRPr>
          </a:p>
        </p:txBody>
      </p:sp>
      <p:pic>
        <p:nvPicPr>
          <p:cNvPr id="4" name="Picture 3" descr="C:\Users\ISHBIR\Desktop\poster\IMG-20170612-WA0037.jpg"/>
          <p:cNvPicPr/>
          <p:nvPr/>
        </p:nvPicPr>
        <p:blipFill>
          <a:blip r:embed="rId2"/>
          <a:srcRect/>
          <a:stretch>
            <a:fillRect/>
          </a:stretch>
        </p:blipFill>
        <p:spPr bwMode="auto">
          <a:xfrm>
            <a:off x="3851499" y="2770909"/>
            <a:ext cx="4669046" cy="2604658"/>
          </a:xfrm>
          <a:prstGeom prst="rect">
            <a:avLst/>
          </a:prstGeom>
          <a:noFill/>
        </p:spPr>
      </p:pic>
      <p:pic>
        <p:nvPicPr>
          <p:cNvPr id="6" name="Picture 5" descr="C:\Users\DELL\Desktop\poster22\IMG-20170612-WA0056.jpg"/>
          <p:cNvPicPr/>
          <p:nvPr/>
        </p:nvPicPr>
        <p:blipFill>
          <a:blip r:embed="rId3"/>
          <a:srcRect/>
          <a:stretch>
            <a:fillRect/>
          </a:stretch>
        </p:blipFill>
        <p:spPr bwMode="auto">
          <a:xfrm>
            <a:off x="13848" y="747819"/>
            <a:ext cx="3837709" cy="2383308"/>
          </a:xfrm>
          <a:prstGeom prst="rect">
            <a:avLst/>
          </a:prstGeom>
          <a:noFill/>
          <a:ln w="9525">
            <a:noFill/>
            <a:miter lim="800000"/>
            <a:headEnd/>
            <a:tailEnd/>
          </a:ln>
        </p:spPr>
      </p:pic>
      <p:pic>
        <p:nvPicPr>
          <p:cNvPr id="7" name="Picture 6" descr="C:\Users\ISHBIR\Desktop\poster\IMG-20170612-WA0040.jpg"/>
          <p:cNvPicPr/>
          <p:nvPr/>
        </p:nvPicPr>
        <p:blipFill>
          <a:blip r:embed="rId4"/>
          <a:srcRect/>
          <a:stretch>
            <a:fillRect/>
          </a:stretch>
        </p:blipFill>
        <p:spPr bwMode="auto">
          <a:xfrm>
            <a:off x="8395855" y="738525"/>
            <a:ext cx="3796145" cy="2157076"/>
          </a:xfrm>
          <a:prstGeom prst="rect">
            <a:avLst/>
          </a:prstGeom>
          <a:noFill/>
        </p:spPr>
      </p:pic>
      <p:pic>
        <p:nvPicPr>
          <p:cNvPr id="8" name="Picture 7" descr="C:\Users\DELL\Downloads\IMG-20180418-WA0142.jpg"/>
          <p:cNvPicPr/>
          <p:nvPr/>
        </p:nvPicPr>
        <p:blipFill>
          <a:blip r:embed="rId5"/>
          <a:srcRect/>
          <a:stretch>
            <a:fillRect/>
          </a:stretch>
        </p:blipFill>
        <p:spPr bwMode="auto">
          <a:xfrm>
            <a:off x="0" y="4322618"/>
            <a:ext cx="3865418" cy="2535381"/>
          </a:xfrm>
          <a:prstGeom prst="rect">
            <a:avLst/>
          </a:prstGeom>
          <a:noFill/>
          <a:ln w="9525">
            <a:noFill/>
            <a:miter lim="800000"/>
            <a:headEnd/>
            <a:tailEnd/>
          </a:ln>
        </p:spPr>
      </p:pic>
      <p:pic>
        <p:nvPicPr>
          <p:cNvPr id="9" name="Picture 8" descr="C:\Users\DELL\Downloads\IMG-20180418-WA0067.jpg"/>
          <p:cNvPicPr/>
          <p:nvPr/>
        </p:nvPicPr>
        <p:blipFill>
          <a:blip r:embed="rId6" cstate="print"/>
          <a:srcRect/>
          <a:stretch>
            <a:fillRect/>
          </a:stretch>
        </p:blipFill>
        <p:spPr bwMode="auto">
          <a:xfrm>
            <a:off x="8506690" y="4294909"/>
            <a:ext cx="3685309" cy="25630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90600"/>
          </a:xfrm>
        </p:spPr>
        <p:txBody>
          <a:bodyPr>
            <a:noAutofit/>
          </a:bodyPr>
          <a:lstStyle/>
          <a:p>
            <a:r>
              <a:rPr lang="en-US" sz="3600" b="1" u="sng" dirty="0">
                <a:solidFill>
                  <a:srgbClr val="0000FF"/>
                </a:solidFill>
              </a:rPr>
              <a:t/>
            </a:r>
            <a:br>
              <a:rPr lang="en-US" sz="3600" b="1" u="sng" dirty="0">
                <a:solidFill>
                  <a:srgbClr val="0000FF"/>
                </a:solidFill>
              </a:rPr>
            </a:br>
            <a:r>
              <a:rPr lang="en-US" sz="3600" b="1" dirty="0" smtClean="0">
                <a:solidFill>
                  <a:srgbClr val="0000FF"/>
                </a:solidFill>
              </a:rPr>
              <a:t> </a:t>
            </a:r>
            <a:r>
              <a:rPr lang="en-US" sz="3600" b="1" u="sng" dirty="0" smtClean="0">
                <a:solidFill>
                  <a:srgbClr val="0000FF"/>
                </a:solidFill>
              </a:rPr>
              <a:t>RATIONALE OF THE STUDY </a:t>
            </a:r>
            <a:r>
              <a:rPr lang="en-US" sz="3600" b="1" dirty="0" smtClean="0">
                <a:solidFill>
                  <a:srgbClr val="0000FF"/>
                </a:solidFill>
              </a:rPr>
              <a:t/>
            </a:r>
            <a:br>
              <a:rPr lang="en-US" sz="3600" b="1" dirty="0" smtClean="0">
                <a:solidFill>
                  <a:srgbClr val="0000FF"/>
                </a:solidFill>
              </a:rPr>
            </a:br>
            <a:endParaRPr lang="en-US" sz="3600" b="1" dirty="0">
              <a:solidFill>
                <a:srgbClr val="0000FF"/>
              </a:solidFill>
            </a:endParaRPr>
          </a:p>
        </p:txBody>
      </p:sp>
      <p:sp>
        <p:nvSpPr>
          <p:cNvPr id="3" name="Content Placeholder 2"/>
          <p:cNvSpPr>
            <a:spLocks noGrp="1"/>
          </p:cNvSpPr>
          <p:nvPr>
            <p:ph idx="1"/>
          </p:nvPr>
        </p:nvSpPr>
        <p:spPr>
          <a:xfrm>
            <a:off x="401782" y="1399330"/>
            <a:ext cx="11790218" cy="5403268"/>
          </a:xfrm>
        </p:spPr>
        <p:txBody>
          <a:bodyPr>
            <a:noAutofit/>
          </a:bodyPr>
          <a:lstStyle/>
          <a:p>
            <a:pPr lvl="0">
              <a:buFont typeface="Wingdings" pitchFamily="2" charset="2"/>
              <a:buChar char="Ø"/>
            </a:pPr>
            <a:r>
              <a:rPr lang="en-US" sz="2800" b="1" dirty="0" smtClean="0"/>
              <a:t>Analysis of Basic MRD of Dr JL </a:t>
            </a:r>
            <a:r>
              <a:rPr lang="en-US" sz="2800" b="1" dirty="0" err="1" smtClean="0"/>
              <a:t>Bassi</a:t>
            </a:r>
            <a:r>
              <a:rPr lang="en-US" sz="2800" b="1" dirty="0" smtClean="0"/>
              <a:t> Hospital</a:t>
            </a:r>
          </a:p>
          <a:p>
            <a:pPr lvl="0">
              <a:buNone/>
            </a:pPr>
            <a:r>
              <a:rPr lang="en-US" sz="2800" b="1" dirty="0" smtClean="0"/>
              <a:t> 	</a:t>
            </a:r>
            <a:endParaRPr lang="en-US" sz="2800" b="1" dirty="0" smtClean="0">
              <a:solidFill>
                <a:srgbClr val="0000FF"/>
              </a:solidFill>
            </a:endParaRPr>
          </a:p>
          <a:p>
            <a:pPr lvl="0">
              <a:buFont typeface="Wingdings" pitchFamily="2" charset="2"/>
              <a:buChar char="Ø"/>
            </a:pPr>
            <a:r>
              <a:rPr lang="en-US" sz="2800" b="1" dirty="0" smtClean="0"/>
              <a:t>Enable Hospital Administration to Identify :</a:t>
            </a:r>
          </a:p>
          <a:p>
            <a:pPr lvl="0">
              <a:buNone/>
            </a:pPr>
            <a:r>
              <a:rPr lang="en-US" sz="2800" b="1" dirty="0" smtClean="0"/>
              <a:t> 	  </a:t>
            </a:r>
            <a:r>
              <a:rPr lang="en-US" sz="2800" b="1" dirty="0" smtClean="0">
                <a:solidFill>
                  <a:srgbClr val="0000FF"/>
                </a:solidFill>
              </a:rPr>
              <a:t>-  Discrepancies</a:t>
            </a:r>
          </a:p>
          <a:p>
            <a:pPr lvl="0">
              <a:buNone/>
            </a:pPr>
            <a:r>
              <a:rPr lang="en-US" sz="2800" b="1" dirty="0" smtClean="0">
                <a:solidFill>
                  <a:srgbClr val="0000FF"/>
                </a:solidFill>
              </a:rPr>
              <a:t>	  -  Additional Infrastructure</a:t>
            </a:r>
          </a:p>
          <a:p>
            <a:pPr lvl="0">
              <a:buNone/>
            </a:pPr>
            <a:r>
              <a:rPr lang="en-US" sz="2800" b="1" dirty="0" smtClean="0">
                <a:solidFill>
                  <a:srgbClr val="0000FF"/>
                </a:solidFill>
              </a:rPr>
              <a:t>	  -  Allocation of Resources</a:t>
            </a:r>
          </a:p>
          <a:p>
            <a:pPr lvl="0">
              <a:buNone/>
            </a:pPr>
            <a:r>
              <a:rPr lang="en-US" sz="2800" b="1" dirty="0" smtClean="0">
                <a:solidFill>
                  <a:srgbClr val="0000FF"/>
                </a:solidFill>
              </a:rPr>
              <a:t>      -  Corrective Actions</a:t>
            </a:r>
          </a:p>
          <a:p>
            <a:pPr lvl="0">
              <a:buNone/>
            </a:pPr>
            <a:r>
              <a:rPr lang="en-US" sz="2800" dirty="0" smtClean="0">
                <a:solidFill>
                  <a:srgbClr val="0000FF"/>
                </a:solidFill>
              </a:rPr>
              <a:t>      </a:t>
            </a:r>
            <a:endParaRPr lang="en-US" sz="2800" dirty="0">
              <a:solidFill>
                <a:srgbClr val="0000FF"/>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10424160" cy="2895603"/>
          </a:xfrm>
          <a:solidFill>
            <a:srgbClr val="FFFF00"/>
          </a:solidFill>
          <a:ln w="76200">
            <a:solidFill>
              <a:srgbClr val="FF0000"/>
            </a:solidFill>
          </a:ln>
        </p:spPr>
        <p:txBody>
          <a:bodyPr>
            <a:normAutofit/>
          </a:bodyPr>
          <a:lstStyle/>
          <a:p>
            <a:r>
              <a:rPr lang="en-US" b="1" u="sng" dirty="0" smtClean="0">
                <a:solidFill>
                  <a:srgbClr val="0000FF"/>
                </a:solidFill>
              </a:rPr>
              <a:t>FINDINGS &amp; RECOMMENDATIONS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6123706"/>
          </a:xfrm>
        </p:spPr>
        <p:txBody>
          <a:bodyPr>
            <a:noAutofit/>
          </a:bodyPr>
          <a:lstStyle/>
          <a:p>
            <a:pPr lvl="0">
              <a:buFont typeface="Wingdings" pitchFamily="2" charset="2"/>
              <a:buChar char="Ø"/>
            </a:pPr>
            <a:r>
              <a:rPr lang="en-US" sz="2400" b="1" dirty="0" smtClean="0"/>
              <a:t>Medical documents in Dr JL </a:t>
            </a:r>
            <a:r>
              <a:rPr lang="en-US" sz="2400" b="1" dirty="0" err="1" smtClean="0"/>
              <a:t>Bassi</a:t>
            </a:r>
            <a:r>
              <a:rPr lang="en-US" sz="2400" b="1" dirty="0" smtClean="0"/>
              <a:t> Hospital are being, maintained properly and Filed in cabinets. </a:t>
            </a:r>
          </a:p>
          <a:p>
            <a:pPr lvl="0">
              <a:buNone/>
            </a:pPr>
            <a:endParaRPr lang="en-US" sz="2400" b="1" dirty="0" smtClean="0"/>
          </a:p>
          <a:p>
            <a:pPr lvl="0">
              <a:buFont typeface="Wingdings" pitchFamily="2" charset="2"/>
              <a:buChar char="Ø"/>
            </a:pPr>
            <a:r>
              <a:rPr lang="en-US" sz="2400" b="1" dirty="0" smtClean="0"/>
              <a:t>The OPD files are kept according to the UHID nos. and the IPD files as per IP </a:t>
            </a:r>
            <a:r>
              <a:rPr lang="en-US" sz="2400" b="1" dirty="0" err="1" smtClean="0"/>
              <a:t>nos</a:t>
            </a:r>
            <a:endParaRPr lang="en-US" sz="2400" b="1" dirty="0" smtClean="0"/>
          </a:p>
          <a:p>
            <a:pPr lvl="0">
              <a:buNone/>
            </a:pPr>
            <a:endParaRPr lang="en-US" sz="2400" b="1" dirty="0" smtClean="0"/>
          </a:p>
          <a:p>
            <a:pPr lvl="0">
              <a:buFont typeface="Wingdings" pitchFamily="2" charset="2"/>
              <a:buChar char="Ø"/>
            </a:pPr>
            <a:r>
              <a:rPr lang="en-US" sz="2400" b="1" dirty="0" smtClean="0"/>
              <a:t>The MRD department be staffed adequately with staff to maintain the huge medical records of patients with </a:t>
            </a:r>
            <a:r>
              <a:rPr lang="en-US" sz="2400" b="1" dirty="0" err="1" smtClean="0"/>
              <a:t>colour</a:t>
            </a:r>
            <a:r>
              <a:rPr lang="en-US" sz="2400" b="1" dirty="0" smtClean="0"/>
              <a:t> coding</a:t>
            </a:r>
          </a:p>
          <a:p>
            <a:pPr lvl="0">
              <a:buNone/>
            </a:pPr>
            <a:endParaRPr lang="en-IN" sz="2400" b="1" dirty="0" smtClean="0"/>
          </a:p>
          <a:p>
            <a:pPr lvl="0">
              <a:buFont typeface="Wingdings" pitchFamily="2" charset="2"/>
              <a:buChar char="Ø"/>
            </a:pPr>
            <a:r>
              <a:rPr lang="en-US" sz="2400" b="1" dirty="0" smtClean="0"/>
              <a:t>The location of the MRD is in the basement which provides ample storage area. </a:t>
            </a:r>
          </a:p>
          <a:p>
            <a:pPr lvl="0">
              <a:buNone/>
            </a:pPr>
            <a:endParaRPr lang="en-IN" sz="2400" b="1" dirty="0" smtClean="0"/>
          </a:p>
          <a:p>
            <a:pPr lvl="0">
              <a:buFont typeface="Wingdings" pitchFamily="2" charset="2"/>
              <a:buChar char="Ø"/>
            </a:pPr>
            <a:r>
              <a:rPr lang="en-US" sz="2400" b="1" dirty="0" smtClean="0"/>
              <a:t>There is a requirement to feed the old medical records(paper) into the HMIS newly procured by the hospital. Thus, the requirement of additional staff(may be temp/contractual)  till complete data has been fed into HMIS.</a:t>
            </a:r>
            <a:endParaRPr lang="en-IN" sz="2400" b="1" dirty="0" smtClean="0"/>
          </a:p>
          <a:p>
            <a:pPr>
              <a:buNone/>
            </a:pPr>
            <a:r>
              <a:rPr lang="en-IN" sz="2400" dirty="0" smtClean="0"/>
              <a:t>												</a:t>
            </a:r>
            <a:r>
              <a:rPr lang="en-US" sz="2400" b="1" dirty="0" smtClean="0">
                <a:solidFill>
                  <a:srgbClr val="0000FF"/>
                </a:solidFill>
              </a:rPr>
              <a:t> contd.</a:t>
            </a:r>
            <a:endParaRPr lang="en-IN" sz="2400" dirty="0" smtClean="0"/>
          </a:p>
          <a:p>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FINDINGS AND RECOMMENDATIONS</a:t>
            </a:r>
            <a:r>
              <a:rPr lang="en-IN" sz="3600" dirty="0" smtClean="0"/>
              <a:t/>
            </a:r>
            <a:br>
              <a:rPr lang="en-IN" sz="3600" dirty="0" smtClean="0"/>
            </a:br>
            <a:r>
              <a:rPr lang="en-US" sz="3600" b="1" u="sng" dirty="0" smtClean="0">
                <a:solidFill>
                  <a:srgbClr val="0000FF"/>
                </a:solidFill>
              </a:rPr>
              <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5943600"/>
          </a:xfrm>
        </p:spPr>
        <p:txBody>
          <a:bodyPr>
            <a:noAutofit/>
          </a:bodyPr>
          <a:lstStyle/>
          <a:p>
            <a:pPr lvl="0">
              <a:buFont typeface="Wingdings" pitchFamily="2" charset="2"/>
              <a:buChar char="Ø"/>
            </a:pPr>
            <a:r>
              <a:rPr lang="en-US" sz="2400" b="1" dirty="0" smtClean="0"/>
              <a:t> Proper documentation of patient files helps in providing correct, efficient and timely medical care to the patient be in terms of consultation or procedure</a:t>
            </a:r>
          </a:p>
          <a:p>
            <a:pPr lvl="0">
              <a:buNone/>
            </a:pPr>
            <a:endParaRPr lang="en-IN" sz="2400" b="1" dirty="0" smtClean="0"/>
          </a:p>
          <a:p>
            <a:pPr lvl="0">
              <a:buFont typeface="Wingdings" pitchFamily="2" charset="2"/>
              <a:buChar char="Ø"/>
            </a:pPr>
            <a:r>
              <a:rPr lang="en-US" sz="2400" b="1" dirty="0" smtClean="0"/>
              <a:t> On  admission the file is prepared and moves to the respective wards once admission is confirmed</a:t>
            </a:r>
          </a:p>
          <a:p>
            <a:pPr lvl="0">
              <a:buNone/>
            </a:pPr>
            <a:endParaRPr lang="en-US" sz="2400" b="1" dirty="0" smtClean="0"/>
          </a:p>
          <a:p>
            <a:pPr lvl="0">
              <a:buFont typeface="Wingdings" pitchFamily="2" charset="2"/>
              <a:buChar char="Ø"/>
            </a:pPr>
            <a:r>
              <a:rPr lang="en-US" sz="2400" dirty="0" smtClean="0"/>
              <a:t> </a:t>
            </a:r>
            <a:r>
              <a:rPr lang="en-US" sz="2400" b="1" dirty="0" smtClean="0"/>
              <a:t>Tracer Record Card plays a very vital role in the filing area. Case Files should not move out  of the MRD without proper filling of Tracer Card, to be strictly implemented, as :</a:t>
            </a:r>
            <a:endParaRPr lang="en-IN" sz="2400" b="1" dirty="0" smtClean="0"/>
          </a:p>
          <a:p>
            <a:pPr>
              <a:buNone/>
            </a:pPr>
            <a:r>
              <a:rPr lang="en-US" sz="2400" b="1" dirty="0" smtClean="0"/>
              <a:t>     </a:t>
            </a:r>
            <a:r>
              <a:rPr lang="en-US" sz="2400" b="1" dirty="0" smtClean="0">
                <a:solidFill>
                  <a:srgbClr val="0000FF"/>
                </a:solidFill>
              </a:rPr>
              <a:t>-  It contains the record </a:t>
            </a:r>
            <a:r>
              <a:rPr lang="en-US" sz="2400" b="1" dirty="0" err="1" smtClean="0">
                <a:solidFill>
                  <a:srgbClr val="0000FF"/>
                </a:solidFill>
              </a:rPr>
              <a:t>nos</a:t>
            </a:r>
            <a:r>
              <a:rPr lang="en-US" sz="2400" b="1" dirty="0" smtClean="0">
                <a:solidFill>
                  <a:srgbClr val="0000FF"/>
                </a:solidFill>
              </a:rPr>
              <a:t>, Consultant’s name and Date of retrieval</a:t>
            </a:r>
          </a:p>
          <a:p>
            <a:pPr>
              <a:buNone/>
            </a:pPr>
            <a:r>
              <a:rPr lang="en-US" sz="2400" b="1" dirty="0" smtClean="0">
                <a:solidFill>
                  <a:srgbClr val="0000FF"/>
                </a:solidFill>
              </a:rPr>
              <a:t>     -  The cardinal rule in the filing area is that no record can be removed from the rack without being replaced by a tracer card</a:t>
            </a:r>
            <a:endParaRPr lang="en-IN" sz="2400" b="1" dirty="0" smtClean="0">
              <a:solidFill>
                <a:srgbClr val="0000FF"/>
              </a:solidFill>
            </a:endParaRPr>
          </a:p>
          <a:p>
            <a:pPr lvl="0">
              <a:buFont typeface="Wingdings" pitchFamily="2" charset="2"/>
              <a:buChar char="Ø"/>
            </a:pPr>
            <a:endParaRPr lang="en-IN" sz="2400" b="1" dirty="0" smtClean="0"/>
          </a:p>
          <a:p>
            <a:pPr>
              <a:buNone/>
            </a:pPr>
            <a:endParaRPr lang="en-IN" sz="2400" dirty="0" smtClean="0"/>
          </a:p>
          <a:p>
            <a:pPr>
              <a:buNone/>
            </a:pPr>
            <a:r>
              <a:rPr lang="en-US" sz="2400" dirty="0" smtClean="0">
                <a:solidFill>
                  <a:srgbClr val="FF0000"/>
                </a:solidFill>
              </a:rPr>
              <a:t>												</a:t>
            </a:r>
            <a:r>
              <a:rPr lang="en-US" sz="2400" b="1" dirty="0" smtClean="0">
                <a:solidFill>
                  <a:srgbClr val="0000FF"/>
                </a:solidFill>
              </a:rPr>
              <a:t> contd.</a:t>
            </a:r>
            <a:endParaRPr lang="en-US" sz="2400"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FINDINGS AND RECOMMENDATIONS</a:t>
            </a:r>
            <a:r>
              <a:rPr lang="en-IN" sz="3600" dirty="0" smtClean="0"/>
              <a:t/>
            </a:r>
            <a:br>
              <a:rPr lang="en-IN" sz="3600" dirty="0" smtClean="0"/>
            </a:br>
            <a:r>
              <a:rPr lang="en-US" sz="3600" b="1" u="sng" dirty="0" smtClean="0">
                <a:solidFill>
                  <a:srgbClr val="0000FF"/>
                </a:solidFill>
              </a:rPr>
              <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5943600"/>
          </a:xfrm>
        </p:spPr>
        <p:txBody>
          <a:bodyPr>
            <a:noAutofit/>
          </a:bodyPr>
          <a:lstStyle/>
          <a:p>
            <a:pPr lvl="0">
              <a:buFont typeface="Wingdings" pitchFamily="2" charset="2"/>
              <a:buChar char="Ø"/>
            </a:pPr>
            <a:r>
              <a:rPr lang="en-US" sz="2400" b="1" dirty="0" smtClean="0"/>
              <a:t>Authentication of Medical documents is important, hence all pertinent documents like OT Report, Initial Assessment Form, Patient consent, Delivery notes be signed by the authorized doctor and in a legible hand.</a:t>
            </a:r>
          </a:p>
          <a:p>
            <a:pPr lvl="0">
              <a:buFont typeface="Wingdings" pitchFamily="2" charset="2"/>
              <a:buChar char="Ø"/>
            </a:pPr>
            <a:endParaRPr lang="en-IN" sz="2400" b="1" dirty="0" smtClean="0"/>
          </a:p>
          <a:p>
            <a:pPr lvl="0">
              <a:buFont typeface="Wingdings" pitchFamily="2" charset="2"/>
              <a:buChar char="Ø"/>
            </a:pPr>
            <a:r>
              <a:rPr lang="en-US" sz="2400" b="1" dirty="0" smtClean="0"/>
              <a:t>    Movement of Files, at times the file movement can be delayed when it is required at two different places at the same time or is at one station and needs to move to the e other station. Priority be set in such cases</a:t>
            </a:r>
          </a:p>
          <a:p>
            <a:pPr lvl="0">
              <a:buNone/>
            </a:pPr>
            <a:endParaRPr lang="en-US" sz="2400" b="1" dirty="0" smtClean="0"/>
          </a:p>
          <a:p>
            <a:pPr lvl="0">
              <a:buFont typeface="Wingdings" pitchFamily="2" charset="2"/>
              <a:buChar char="Ø"/>
            </a:pPr>
            <a:r>
              <a:rPr lang="en-US" sz="2400" b="1" dirty="0" smtClean="0"/>
              <a:t>IPD Files duly completed  should reach the MRD  within 72hours and duly authenticated by physician/HOD. MRD then should carry out checks for completion of  Initial assessment, UHID/IPD No., Patient Details, Progress</a:t>
            </a:r>
            <a:r>
              <a:rPr lang="en-US" sz="2400" b="1" i="1" dirty="0" smtClean="0"/>
              <a:t> </a:t>
            </a:r>
            <a:r>
              <a:rPr lang="en-US" sz="2400" b="1" dirty="0" smtClean="0"/>
              <a:t>Notes, Consultations, Informed Consents, Pre &amp; Post Anesthesia Evaluation, Delivery Note, OT Notes  along with Discharge Summary etc. </a:t>
            </a:r>
            <a:endParaRPr lang="en-IN" sz="2400" b="1" dirty="0" smtClean="0"/>
          </a:p>
          <a:p>
            <a:pPr>
              <a:buNone/>
            </a:pPr>
            <a:r>
              <a:rPr lang="en-IN" sz="2400" dirty="0" smtClean="0"/>
              <a:t>											</a:t>
            </a:r>
          </a:p>
          <a:p>
            <a:pPr>
              <a:buNone/>
            </a:pPr>
            <a:r>
              <a:rPr lang="en-US" sz="2400" b="1" dirty="0" smtClean="0">
                <a:solidFill>
                  <a:srgbClr val="FF0000"/>
                </a:solidFill>
              </a:rPr>
              <a:t>												</a:t>
            </a:r>
            <a:r>
              <a:rPr lang="en-US" sz="2400" b="1" dirty="0" smtClean="0">
                <a:solidFill>
                  <a:srgbClr val="0000FF"/>
                </a:solidFill>
              </a:rPr>
              <a:t> contd. </a:t>
            </a:r>
            <a:r>
              <a:rPr lang="en-US" sz="2400" b="1" dirty="0" smtClean="0">
                <a:solidFill>
                  <a:srgbClr val="FF0000"/>
                </a:solidFill>
              </a:rPr>
              <a:t>												</a:t>
            </a:r>
            <a:endParaRPr lang="en-US" sz="2400" b="1"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FINDINGS AND RECOMMENDATIONS</a:t>
            </a:r>
            <a:r>
              <a:rPr lang="en-IN" sz="3600" dirty="0" smtClean="0"/>
              <a:t/>
            </a:r>
            <a:br>
              <a:rPr lang="en-IN" sz="3600" dirty="0" smtClean="0"/>
            </a:br>
            <a:r>
              <a:rPr lang="en-US" sz="3600" b="1" u="sng" dirty="0" smtClean="0">
                <a:solidFill>
                  <a:srgbClr val="0000FF"/>
                </a:solidFill>
              </a:rPr>
              <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5943600"/>
          </a:xfrm>
        </p:spPr>
        <p:txBody>
          <a:bodyPr>
            <a:noAutofit/>
          </a:bodyPr>
          <a:lstStyle/>
          <a:p>
            <a:pPr lvl="0">
              <a:buFont typeface="Wingdings" pitchFamily="2" charset="2"/>
              <a:buChar char="Ø"/>
            </a:pPr>
            <a:r>
              <a:rPr lang="en-US" sz="2400" b="1" dirty="0" smtClean="0"/>
              <a:t>Internal Audit be carried periodically. Essential for patient care, Efficient running of the hospital</a:t>
            </a:r>
          </a:p>
          <a:p>
            <a:pPr lvl="0">
              <a:buNone/>
            </a:pPr>
            <a:endParaRPr lang="en-IN" sz="2400" dirty="0" smtClean="0"/>
          </a:p>
          <a:p>
            <a:pPr lvl="0">
              <a:buFont typeface="Wingdings" pitchFamily="2" charset="2"/>
              <a:buChar char="Ø"/>
            </a:pPr>
            <a:r>
              <a:rPr lang="en-US" sz="2400" b="1" dirty="0" smtClean="0"/>
              <a:t>One should know the time frame for which different medical documents need to be retained and by which category of healthcare provider: </a:t>
            </a:r>
          </a:p>
          <a:p>
            <a:pPr lvl="0">
              <a:buNone/>
            </a:pPr>
            <a:r>
              <a:rPr lang="en-US" sz="2400" dirty="0" smtClean="0"/>
              <a:t>     </a:t>
            </a:r>
            <a:r>
              <a:rPr lang="en-US" sz="2400" b="1" dirty="0" smtClean="0">
                <a:solidFill>
                  <a:srgbClr val="0000FF"/>
                </a:solidFill>
              </a:rPr>
              <a:t>-  IPD                                                                   </a:t>
            </a:r>
            <a:r>
              <a:rPr lang="en-US" sz="2400" b="1" dirty="0" smtClean="0"/>
              <a:t>-                   10yrs </a:t>
            </a:r>
          </a:p>
          <a:p>
            <a:pPr lvl="0">
              <a:buNone/>
            </a:pPr>
            <a:r>
              <a:rPr lang="en-US" sz="2400" b="1" dirty="0" smtClean="0">
                <a:solidFill>
                  <a:srgbClr val="0000FF"/>
                </a:solidFill>
              </a:rPr>
              <a:t>     -  OPD                                                                  </a:t>
            </a:r>
            <a:r>
              <a:rPr lang="en-US" sz="2400" b="1" dirty="0" smtClean="0"/>
              <a:t>-                   05yrs</a:t>
            </a:r>
          </a:p>
          <a:p>
            <a:pPr lvl="0">
              <a:buNone/>
            </a:pPr>
            <a:r>
              <a:rPr lang="en-US" sz="2400" b="1" dirty="0" smtClean="0"/>
              <a:t>     </a:t>
            </a:r>
            <a:r>
              <a:rPr lang="en-US" sz="2400" b="1" dirty="0" smtClean="0">
                <a:solidFill>
                  <a:srgbClr val="0000FF"/>
                </a:solidFill>
              </a:rPr>
              <a:t>-  MLC                                                                  </a:t>
            </a:r>
            <a:r>
              <a:rPr lang="en-US" sz="2400" b="1" dirty="0" smtClean="0"/>
              <a:t>-                  Till Settlement </a:t>
            </a:r>
          </a:p>
          <a:p>
            <a:pPr lvl="0">
              <a:buNone/>
            </a:pPr>
            <a:r>
              <a:rPr lang="en-US" sz="2400" b="1" dirty="0" smtClean="0"/>
              <a:t>     </a:t>
            </a:r>
            <a:r>
              <a:rPr lang="en-US" sz="2400" b="1" dirty="0" smtClean="0">
                <a:solidFill>
                  <a:srgbClr val="0000FF"/>
                </a:solidFill>
              </a:rPr>
              <a:t>-  X-ray OPD/IPD                                                </a:t>
            </a:r>
            <a:r>
              <a:rPr lang="en-US" sz="2400" b="1" dirty="0" smtClean="0"/>
              <a:t>-                   05/10yrs</a:t>
            </a:r>
          </a:p>
          <a:p>
            <a:pPr lvl="0">
              <a:buNone/>
            </a:pPr>
            <a:r>
              <a:rPr lang="en-US" sz="2400" b="1" dirty="0" smtClean="0"/>
              <a:t>     </a:t>
            </a:r>
            <a:r>
              <a:rPr lang="en-US" sz="2400" b="1" dirty="0" smtClean="0">
                <a:solidFill>
                  <a:srgbClr val="0000FF"/>
                </a:solidFill>
              </a:rPr>
              <a:t>-  MR of minors 			                </a:t>
            </a:r>
            <a:r>
              <a:rPr lang="en-US" sz="2400" b="1" dirty="0" smtClean="0"/>
              <a:t>-                   Till Attaining Adulthood plus 06 yrs </a:t>
            </a:r>
          </a:p>
          <a:p>
            <a:pPr lvl="0">
              <a:buNone/>
            </a:pPr>
            <a:r>
              <a:rPr lang="en-US" sz="2400" b="1" dirty="0" smtClean="0"/>
              <a:t>     -  </a:t>
            </a:r>
            <a:r>
              <a:rPr lang="en-US" sz="2400" b="1" dirty="0" smtClean="0">
                <a:solidFill>
                  <a:srgbClr val="0000FF"/>
                </a:solidFill>
              </a:rPr>
              <a:t>Registers&amp; Statistical Reports                      </a:t>
            </a:r>
            <a:r>
              <a:rPr lang="en-US" sz="2400" b="1" dirty="0" smtClean="0"/>
              <a:t>-                   Permanent</a:t>
            </a:r>
          </a:p>
          <a:p>
            <a:pPr lvl="0">
              <a:buNone/>
            </a:pPr>
            <a:r>
              <a:rPr lang="en-US" sz="2400" b="1" dirty="0" smtClean="0"/>
              <a:t>     </a:t>
            </a:r>
            <a:r>
              <a:rPr lang="en-US" sz="2400" b="1" dirty="0" smtClean="0">
                <a:solidFill>
                  <a:srgbClr val="0000FF"/>
                </a:solidFill>
              </a:rPr>
              <a:t>-  Log Book                                                           </a:t>
            </a:r>
            <a:r>
              <a:rPr lang="en-US" sz="2400" b="1" dirty="0" smtClean="0"/>
              <a:t>-                   02yrs</a:t>
            </a:r>
            <a:endParaRPr lang="en-IN" sz="2400" b="1" dirty="0" smtClean="0"/>
          </a:p>
          <a:p>
            <a:pPr>
              <a:buNone/>
            </a:pPr>
            <a:endParaRPr lang="en-IN" sz="2400" dirty="0" smtClean="0"/>
          </a:p>
          <a:p>
            <a:pPr>
              <a:buNone/>
            </a:pPr>
            <a:r>
              <a:rPr lang="en-US" sz="2400" b="1" dirty="0" smtClean="0">
                <a:solidFill>
                  <a:srgbClr val="FF0000"/>
                </a:solidFill>
              </a:rPr>
              <a:t>												</a:t>
            </a:r>
            <a:r>
              <a:rPr lang="en-US" sz="2400" b="1" dirty="0" smtClean="0">
                <a:solidFill>
                  <a:srgbClr val="0000FF"/>
                </a:solidFill>
              </a:rPr>
              <a:t> contd. </a:t>
            </a:r>
            <a:r>
              <a:rPr lang="en-US" sz="2400" b="1" dirty="0" smtClean="0">
                <a:solidFill>
                  <a:srgbClr val="FF0000"/>
                </a:solidFill>
              </a:rPr>
              <a:t>	</a:t>
            </a:r>
            <a:endParaRPr lang="en-US" sz="2400" b="1"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FINDINGS AND RECOMMENDATIONS</a:t>
            </a:r>
            <a:r>
              <a:rPr lang="en-IN" sz="3600" dirty="0" smtClean="0"/>
              <a:t/>
            </a:r>
            <a:br>
              <a:rPr lang="en-IN" sz="3600" dirty="0" smtClean="0"/>
            </a:br>
            <a:r>
              <a:rPr lang="en-US" sz="3600" b="1" u="sng" dirty="0" smtClean="0">
                <a:solidFill>
                  <a:srgbClr val="0000FF"/>
                </a:solidFill>
              </a:rPr>
              <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651164"/>
            <a:ext cx="11817927" cy="6206836"/>
          </a:xfrm>
        </p:spPr>
        <p:txBody>
          <a:bodyPr>
            <a:noAutofit/>
          </a:bodyPr>
          <a:lstStyle/>
          <a:p>
            <a:pPr>
              <a:buNone/>
            </a:pPr>
            <a:r>
              <a:rPr lang="en-US" sz="2400" b="1" dirty="0" smtClean="0"/>
              <a:t>The patient files should be assembled and arranged in a prescribed standard format:-</a:t>
            </a:r>
            <a:endParaRPr lang="en-IN" sz="2400" b="1" dirty="0" smtClean="0"/>
          </a:p>
          <a:p>
            <a:pPr lvl="0">
              <a:buFont typeface="Wingdings" pitchFamily="2" charset="2"/>
              <a:buChar char="Ø"/>
            </a:pPr>
            <a:r>
              <a:rPr lang="en-US" sz="2400" b="1" dirty="0" smtClean="0"/>
              <a:t>Patient Admission Slip and Master Patient Index(MPI)</a:t>
            </a:r>
          </a:p>
          <a:p>
            <a:pPr lvl="0">
              <a:buFont typeface="Wingdings" pitchFamily="2" charset="2"/>
              <a:buChar char="Ø"/>
            </a:pPr>
            <a:endParaRPr lang="en-IN" sz="2400" b="1" dirty="0" smtClean="0"/>
          </a:p>
          <a:p>
            <a:pPr lvl="0">
              <a:buFont typeface="Wingdings" pitchFamily="2" charset="2"/>
              <a:buChar char="Ø"/>
            </a:pPr>
            <a:r>
              <a:rPr lang="en-US" sz="2400" b="1" dirty="0" smtClean="0"/>
              <a:t>History Sheet</a:t>
            </a:r>
          </a:p>
          <a:p>
            <a:pPr lvl="0">
              <a:buFont typeface="Wingdings" pitchFamily="2" charset="2"/>
              <a:buChar char="Ø"/>
            </a:pPr>
            <a:endParaRPr lang="en-IN" sz="2400" b="1" dirty="0" smtClean="0"/>
          </a:p>
          <a:p>
            <a:pPr lvl="0">
              <a:buFont typeface="Wingdings" pitchFamily="2" charset="2"/>
              <a:buChar char="Ø"/>
            </a:pPr>
            <a:r>
              <a:rPr lang="en-US" sz="2400" b="1" dirty="0" smtClean="0"/>
              <a:t>Plan of Care</a:t>
            </a:r>
          </a:p>
          <a:p>
            <a:pPr lvl="0">
              <a:buFont typeface="Wingdings" pitchFamily="2" charset="2"/>
              <a:buChar char="Ø"/>
            </a:pPr>
            <a:endParaRPr lang="en-IN" sz="2400" b="1" dirty="0" smtClean="0"/>
          </a:p>
          <a:p>
            <a:pPr lvl="0">
              <a:buFont typeface="Wingdings" pitchFamily="2" charset="2"/>
              <a:buChar char="Ø"/>
            </a:pPr>
            <a:r>
              <a:rPr lang="en-US" sz="2400" b="1" dirty="0" smtClean="0"/>
              <a:t>Nursing Initial Assessment</a:t>
            </a:r>
          </a:p>
          <a:p>
            <a:pPr lvl="0">
              <a:buFont typeface="Wingdings" pitchFamily="2" charset="2"/>
              <a:buChar char="Ø"/>
            </a:pPr>
            <a:endParaRPr lang="en-IN" sz="2400" b="1" dirty="0" smtClean="0"/>
          </a:p>
          <a:p>
            <a:pPr lvl="0">
              <a:buFont typeface="Wingdings" pitchFamily="2" charset="2"/>
              <a:buChar char="Ø"/>
            </a:pPr>
            <a:r>
              <a:rPr lang="en-US" sz="2400" b="1" dirty="0" smtClean="0"/>
              <a:t>Nutrition Assessment Form</a:t>
            </a:r>
          </a:p>
          <a:p>
            <a:pPr lvl="0">
              <a:buFont typeface="Wingdings" pitchFamily="2" charset="2"/>
              <a:buChar char="Ø"/>
            </a:pPr>
            <a:endParaRPr lang="en-IN" sz="2400" b="1" dirty="0" smtClean="0"/>
          </a:p>
          <a:p>
            <a:pPr lvl="0">
              <a:buFont typeface="Wingdings" pitchFamily="2" charset="2"/>
              <a:buChar char="Ø"/>
            </a:pPr>
            <a:r>
              <a:rPr lang="en-US" sz="2400" b="1" dirty="0" smtClean="0"/>
              <a:t>Progress Card</a:t>
            </a:r>
          </a:p>
          <a:p>
            <a:pPr lvl="0">
              <a:buFont typeface="Wingdings" pitchFamily="2" charset="2"/>
              <a:buChar char="Ø"/>
            </a:pPr>
            <a:endParaRPr lang="en-IN" sz="2400" b="1" dirty="0" smtClean="0"/>
          </a:p>
          <a:p>
            <a:pPr lvl="0">
              <a:buFont typeface="Wingdings" pitchFamily="2" charset="2"/>
              <a:buChar char="Ø"/>
            </a:pPr>
            <a:r>
              <a:rPr lang="en-US" sz="2400" b="1" dirty="0" smtClean="0"/>
              <a:t>Investigation Record								contd.</a:t>
            </a:r>
            <a:endParaRPr lang="en-IN" sz="2400" b="1" dirty="0" smtClean="0"/>
          </a:p>
        </p:txBody>
      </p:sp>
      <p:sp>
        <p:nvSpPr>
          <p:cNvPr id="5" name="Title 1"/>
          <p:cNvSpPr>
            <a:spLocks noGrp="1"/>
          </p:cNvSpPr>
          <p:nvPr>
            <p:ph type="title"/>
          </p:nvPr>
        </p:nvSpPr>
        <p:spPr>
          <a:xfrm>
            <a:off x="0" y="0"/>
            <a:ext cx="12192000" cy="789710"/>
          </a:xfrm>
        </p:spPr>
        <p:txBody>
          <a:bodyPr>
            <a:noAutofit/>
          </a:bodyPr>
          <a:lstStyle/>
          <a:p>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FINDINGS AND RECOMMENDATIONS</a:t>
            </a:r>
            <a:r>
              <a:rPr lang="en-IN" sz="3600" dirty="0" smtClean="0"/>
              <a:t/>
            </a:r>
            <a:br>
              <a:rPr lang="en-IN" sz="3600" dirty="0" smtClean="0"/>
            </a:br>
            <a:r>
              <a:rPr lang="en-US" sz="3600" b="1" u="sng" dirty="0" smtClean="0">
                <a:solidFill>
                  <a:srgbClr val="0000FF"/>
                </a:solidFill>
              </a:rPr>
              <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734294"/>
            <a:ext cx="11817927" cy="5943600"/>
          </a:xfrm>
        </p:spPr>
        <p:txBody>
          <a:bodyPr>
            <a:noAutofit/>
          </a:bodyPr>
          <a:lstStyle/>
          <a:p>
            <a:pPr lvl="0">
              <a:buFont typeface="Wingdings" pitchFamily="2" charset="2"/>
              <a:buChar char="Ø"/>
            </a:pPr>
            <a:r>
              <a:rPr lang="en-US" sz="2400" b="1" dirty="0" smtClean="0"/>
              <a:t>Observation Chart</a:t>
            </a:r>
          </a:p>
          <a:p>
            <a:pPr lvl="0">
              <a:buFont typeface="Wingdings" pitchFamily="2" charset="2"/>
              <a:buChar char="Ø"/>
            </a:pPr>
            <a:endParaRPr lang="en-IN" sz="2400" b="1" dirty="0" smtClean="0"/>
          </a:p>
          <a:p>
            <a:pPr lvl="0">
              <a:buFont typeface="Wingdings" pitchFamily="2" charset="2"/>
              <a:buChar char="Ø"/>
            </a:pPr>
            <a:r>
              <a:rPr lang="en-US" sz="2400" b="1" dirty="0" smtClean="0"/>
              <a:t>Lab Reports and Imaging Tests</a:t>
            </a:r>
          </a:p>
          <a:p>
            <a:pPr lvl="0">
              <a:buNone/>
            </a:pPr>
            <a:endParaRPr lang="en-IN" sz="2400" b="1" dirty="0" smtClean="0"/>
          </a:p>
          <a:p>
            <a:pPr lvl="0">
              <a:buFont typeface="Wingdings" pitchFamily="2" charset="2"/>
              <a:buChar char="Ø"/>
            </a:pPr>
            <a:r>
              <a:rPr lang="en-US" sz="2400" b="1" dirty="0" smtClean="0"/>
              <a:t>OT Notes</a:t>
            </a:r>
          </a:p>
          <a:p>
            <a:pPr lvl="0">
              <a:buFont typeface="Wingdings" pitchFamily="2" charset="2"/>
              <a:buChar char="Ø"/>
            </a:pPr>
            <a:endParaRPr lang="en-IN" sz="2400" b="1" dirty="0" smtClean="0"/>
          </a:p>
          <a:p>
            <a:pPr lvl="0">
              <a:buFont typeface="Wingdings" pitchFamily="2" charset="2"/>
              <a:buChar char="Ø"/>
            </a:pPr>
            <a:r>
              <a:rPr lang="en-US" sz="2400" b="1" dirty="0" smtClean="0"/>
              <a:t>Labor and Delivery Notes</a:t>
            </a:r>
          </a:p>
          <a:p>
            <a:pPr lvl="0">
              <a:buFont typeface="Wingdings" pitchFamily="2" charset="2"/>
              <a:buChar char="Ø"/>
            </a:pPr>
            <a:endParaRPr lang="en-IN" sz="2400" b="1" dirty="0" smtClean="0"/>
          </a:p>
          <a:p>
            <a:pPr lvl="0">
              <a:buFont typeface="Wingdings" pitchFamily="2" charset="2"/>
              <a:buChar char="Ø"/>
            </a:pPr>
            <a:r>
              <a:rPr lang="en-US" sz="2400" b="1" dirty="0" smtClean="0"/>
              <a:t>Patient briefing form</a:t>
            </a:r>
          </a:p>
          <a:p>
            <a:pPr lvl="0">
              <a:buFont typeface="Wingdings" pitchFamily="2" charset="2"/>
              <a:buChar char="Ø"/>
            </a:pPr>
            <a:endParaRPr lang="en-IN" sz="2400" b="1" dirty="0" smtClean="0"/>
          </a:p>
          <a:p>
            <a:pPr lvl="0">
              <a:buFont typeface="Wingdings" pitchFamily="2" charset="2"/>
              <a:buChar char="Ø"/>
            </a:pPr>
            <a:r>
              <a:rPr lang="en-US" sz="2400" b="1" dirty="0" smtClean="0"/>
              <a:t>Blood Bank services</a:t>
            </a:r>
          </a:p>
          <a:p>
            <a:pPr lvl="0">
              <a:buNone/>
            </a:pPr>
            <a:endParaRPr lang="en-IN" sz="2400" b="1" dirty="0" smtClean="0"/>
          </a:p>
          <a:p>
            <a:pPr lvl="0">
              <a:buFont typeface="Wingdings" pitchFamily="2" charset="2"/>
              <a:buChar char="Ø"/>
            </a:pPr>
            <a:r>
              <a:rPr lang="en-US" sz="2400" b="1" dirty="0" smtClean="0"/>
              <a:t>Discharge Summary</a:t>
            </a:r>
            <a:endParaRPr lang="en-IN" sz="2400" b="1" dirty="0" smtClean="0"/>
          </a:p>
          <a:p>
            <a:pPr>
              <a:buNone/>
            </a:pPr>
            <a:endParaRPr lang="en-IN" sz="2400" dirty="0" smtClean="0"/>
          </a:p>
          <a:p>
            <a:endParaRPr lang="en-US" sz="2400" b="1" u="sng" dirty="0">
              <a:solidFill>
                <a:srgbClr val="FF0000"/>
              </a:solidFill>
            </a:endParaRPr>
          </a:p>
        </p:txBody>
      </p:sp>
      <p:sp>
        <p:nvSpPr>
          <p:cNvPr id="5" name="Title 1"/>
          <p:cNvSpPr>
            <a:spLocks noGrp="1"/>
          </p:cNvSpPr>
          <p:nvPr>
            <p:ph type="title"/>
          </p:nvPr>
        </p:nvSpPr>
        <p:spPr>
          <a:xfrm>
            <a:off x="0" y="0"/>
            <a:ext cx="12192000" cy="789710"/>
          </a:xfrm>
        </p:spPr>
        <p:txBody>
          <a:bodyPr>
            <a:noAutofit/>
          </a:bodyPr>
          <a:lstStyle/>
          <a:p>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FINDINGS AND RECOMMENDATIONS</a:t>
            </a:r>
            <a:r>
              <a:rPr lang="en-IN" sz="3600" dirty="0" smtClean="0"/>
              <a:t/>
            </a:r>
            <a:br>
              <a:rPr lang="en-IN" sz="3600" dirty="0" smtClean="0"/>
            </a:br>
            <a:r>
              <a:rPr lang="en-US" sz="3600" b="1" u="sng" dirty="0" smtClean="0">
                <a:solidFill>
                  <a:srgbClr val="0000FF"/>
                </a:solidFill>
              </a:rPr>
              <a:t/>
            </a:r>
            <a:br>
              <a:rPr lang="en-US" sz="3600" b="1" u="sng" dirty="0" smtClean="0">
                <a:solidFill>
                  <a:srgbClr val="0000FF"/>
                </a:solidFill>
              </a:rPr>
            </a:br>
            <a:endParaRPr lang="en-US" sz="3600" b="1" u="sng" dirty="0">
              <a:solidFill>
                <a:srgbClr val="0000FF"/>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2363" y="1981518"/>
            <a:ext cx="6636327" cy="2620962"/>
          </a:xfrm>
          <a:solidFill>
            <a:srgbClr val="FFFF00"/>
          </a:solidFill>
          <a:ln w="76200">
            <a:solidFill>
              <a:srgbClr val="FF0000"/>
            </a:solidFill>
          </a:ln>
        </p:spPr>
        <p:txBody>
          <a:bodyPr>
            <a:noAutofit/>
          </a:bodyPr>
          <a:lstStyle/>
          <a:p>
            <a:r>
              <a:rPr lang="en-US" sz="4800" dirty="0" smtClean="0">
                <a:solidFill>
                  <a:srgbClr val="0000FF"/>
                </a:solidFill>
              </a:rPr>
              <a:t>THANK YOU</a:t>
            </a:r>
            <a:endParaRPr lang="en-US" sz="4800" dirty="0">
              <a:solidFill>
                <a:srgbClr val="0000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2944" y="2417618"/>
            <a:ext cx="11139055" cy="4440382"/>
          </a:xfrm>
        </p:spPr>
        <p:txBody>
          <a:bodyPr>
            <a:noAutofit/>
          </a:bodyPr>
          <a:lstStyle/>
          <a:p>
            <a:pPr lvl="0">
              <a:buFont typeface="Wingdings" pitchFamily="2" charset="2"/>
              <a:buChar char="Ø"/>
            </a:pPr>
            <a:r>
              <a:rPr lang="en-US" b="1" dirty="0" smtClean="0"/>
              <a:t> Establish Protocol for Standard in Medical Record Keeping and Retention of Medical Records</a:t>
            </a:r>
            <a:endParaRPr lang="en-US" b="1" dirty="0"/>
          </a:p>
        </p:txBody>
      </p:sp>
      <p:sp>
        <p:nvSpPr>
          <p:cNvPr id="5" name="Title 1"/>
          <p:cNvSpPr>
            <a:spLocks noGrp="1"/>
          </p:cNvSpPr>
          <p:nvPr>
            <p:ph type="title"/>
          </p:nvPr>
        </p:nvSpPr>
        <p:spPr>
          <a:xfrm>
            <a:off x="0" y="-41556"/>
            <a:ext cx="12192000" cy="990600"/>
          </a:xfrm>
        </p:spPr>
        <p:txBody>
          <a:bodyPr>
            <a:noAutofit/>
          </a:bodyPr>
          <a:lstStyle/>
          <a:p>
            <a:r>
              <a:rPr lang="en-US" sz="3600" b="1" u="sng" dirty="0">
                <a:solidFill>
                  <a:srgbClr val="0000FF"/>
                </a:solidFill>
              </a:rPr>
              <a:t/>
            </a:r>
            <a:br>
              <a:rPr lang="en-US" sz="3600" b="1" u="sng" dirty="0">
                <a:solidFill>
                  <a:srgbClr val="0000FF"/>
                </a:solidFill>
              </a:rPr>
            </a:br>
            <a:r>
              <a:rPr lang="en-US" sz="4000" b="1" u="sng" dirty="0" smtClean="0">
                <a:solidFill>
                  <a:srgbClr val="0000FF"/>
                </a:solidFill>
              </a:rPr>
              <a:t>AIM</a:t>
            </a:r>
            <a:endParaRPr lang="en-US" sz="4000" dirty="0">
              <a:solidFill>
                <a:srgbClr val="0000FF"/>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6" y="817419"/>
            <a:ext cx="11776364" cy="5763491"/>
          </a:xfrm>
        </p:spPr>
        <p:txBody>
          <a:bodyPr>
            <a:noAutofit/>
          </a:bodyPr>
          <a:lstStyle/>
          <a:p>
            <a:pPr>
              <a:buFont typeface="Wingdings" pitchFamily="2" charset="2"/>
              <a:buChar char="Ø"/>
            </a:pPr>
            <a:r>
              <a:rPr lang="en-US" sz="2800" b="1" dirty="0" smtClean="0"/>
              <a:t>To study the current protocol and methods for medical record keeping standards and retention of medical records.</a:t>
            </a:r>
          </a:p>
          <a:p>
            <a:pPr>
              <a:buFont typeface="Wingdings" pitchFamily="2" charset="2"/>
              <a:buChar char="Ø"/>
            </a:pPr>
            <a:endParaRPr lang="en-IN" sz="2800" b="1" dirty="0" smtClean="0"/>
          </a:p>
          <a:p>
            <a:pPr lvl="0">
              <a:buFont typeface="Wingdings" pitchFamily="2" charset="2"/>
              <a:buChar char="Ø"/>
            </a:pPr>
            <a:r>
              <a:rPr lang="en-US" sz="2800" b="1" dirty="0" smtClean="0"/>
              <a:t>To perform the standard analysis of the Medical Records Department of  Dr JL </a:t>
            </a:r>
            <a:r>
              <a:rPr lang="en-US" sz="2800" b="1" dirty="0" err="1" smtClean="0"/>
              <a:t>Bassi</a:t>
            </a:r>
            <a:r>
              <a:rPr lang="en-US" sz="2800" b="1" dirty="0" smtClean="0"/>
              <a:t> Hospital.</a:t>
            </a:r>
          </a:p>
          <a:p>
            <a:pPr lvl="0">
              <a:buFont typeface="Wingdings" pitchFamily="2" charset="2"/>
              <a:buChar char="Ø"/>
            </a:pPr>
            <a:endParaRPr lang="en-IN" sz="2800" b="1" dirty="0" smtClean="0"/>
          </a:p>
          <a:p>
            <a:pPr lvl="0">
              <a:buFont typeface="Wingdings" pitchFamily="2" charset="2"/>
              <a:buChar char="Ø"/>
            </a:pPr>
            <a:r>
              <a:rPr lang="en-US" sz="2800" b="1" dirty="0" smtClean="0"/>
              <a:t>To identify gaps in the current protocol of record keeping </a:t>
            </a:r>
            <a:endParaRPr lang="en-IN" sz="2800" b="1" dirty="0" smtClean="0"/>
          </a:p>
          <a:p>
            <a:pPr>
              <a:buNone/>
            </a:pPr>
            <a:r>
              <a:rPr lang="en-US" sz="2800" b="1" dirty="0" smtClean="0"/>
              <a:t>	standards and of retention of files.  </a:t>
            </a:r>
          </a:p>
          <a:p>
            <a:pPr>
              <a:buNone/>
            </a:pPr>
            <a:endParaRPr lang="en-US" sz="2800" b="1" dirty="0" smtClean="0"/>
          </a:p>
          <a:p>
            <a:pPr>
              <a:buFont typeface="Wingdings" pitchFamily="2" charset="2"/>
              <a:buChar char="Ø"/>
            </a:pPr>
            <a:r>
              <a:rPr lang="en-US" sz="2800" b="1" dirty="0" smtClean="0"/>
              <a:t>   Transition to EMR.</a:t>
            </a:r>
            <a:endParaRPr lang="en-IN" sz="2800" b="1" dirty="0" smtClean="0"/>
          </a:p>
        </p:txBody>
      </p:sp>
      <p:sp>
        <p:nvSpPr>
          <p:cNvPr id="5" name="Title 1"/>
          <p:cNvSpPr>
            <a:spLocks noGrp="1"/>
          </p:cNvSpPr>
          <p:nvPr>
            <p:ph type="title"/>
          </p:nvPr>
        </p:nvSpPr>
        <p:spPr>
          <a:xfrm>
            <a:off x="0" y="-304805"/>
            <a:ext cx="12192000" cy="990600"/>
          </a:xfrm>
        </p:spPr>
        <p:txBody>
          <a:bodyPr>
            <a:noAutofit/>
          </a:bodyPr>
          <a:lstStyle/>
          <a:p>
            <a:r>
              <a:rPr lang="en-US" sz="3600" b="1" u="sng" dirty="0">
                <a:solidFill>
                  <a:srgbClr val="0000FF"/>
                </a:solidFill>
              </a:rPr>
              <a:t/>
            </a:r>
            <a:br>
              <a:rPr lang="en-US" sz="3600" b="1" u="sng" dirty="0">
                <a:solidFill>
                  <a:srgbClr val="0000FF"/>
                </a:solidFill>
              </a:rPr>
            </a:br>
            <a:r>
              <a:rPr lang="en-US" sz="3600" b="1" u="sng" dirty="0" smtClean="0">
                <a:solidFill>
                  <a:srgbClr val="0000FF"/>
                </a:solidFill>
              </a:rPr>
              <a:t>OBJECTIVES</a:t>
            </a:r>
            <a:endParaRPr lang="en-US" sz="3600" dirty="0">
              <a:solidFill>
                <a:srgbClr val="0000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10424160" cy="2895603"/>
          </a:xfrm>
          <a:solidFill>
            <a:srgbClr val="FFFF00"/>
          </a:solidFill>
          <a:ln w="76200">
            <a:solidFill>
              <a:srgbClr val="FF0000"/>
            </a:solidFill>
          </a:ln>
        </p:spPr>
        <p:txBody>
          <a:bodyPr>
            <a:normAutofit fontScale="90000"/>
          </a:bodyPr>
          <a:lstStyle/>
          <a:p>
            <a:r>
              <a:rPr lang="en-US" b="1" u="sng" dirty="0" smtClean="0">
                <a:solidFill>
                  <a:srgbClr val="0000FF"/>
                </a:solidFill>
              </a:rPr>
              <a:t/>
            </a:r>
            <a:br>
              <a:rPr lang="en-US" b="1" u="sng" dirty="0" smtClean="0">
                <a:solidFill>
                  <a:srgbClr val="0000FF"/>
                </a:solidFill>
              </a:rPr>
            </a:br>
            <a:r>
              <a:rPr lang="en-US" b="1" u="sng" dirty="0" smtClean="0">
                <a:solidFill>
                  <a:srgbClr val="0000FF"/>
                </a:solidFill>
              </a:rPr>
              <a:t/>
            </a:r>
            <a:br>
              <a:rPr lang="en-US" b="1" u="sng" dirty="0" smtClean="0">
                <a:solidFill>
                  <a:srgbClr val="0000FF"/>
                </a:solidFill>
              </a:rPr>
            </a:br>
            <a:r>
              <a:rPr lang="en-US" b="1" u="sng" dirty="0" smtClean="0">
                <a:solidFill>
                  <a:srgbClr val="0000FF"/>
                </a:solidFill>
              </a:rPr>
              <a:t>METHODOLOGY</a:t>
            </a:r>
            <a:r>
              <a:rPr lang="en-US" b="1" dirty="0" smtClean="0">
                <a:solidFill>
                  <a:srgbClr val="0000FF"/>
                </a:solidFill>
              </a:rPr>
              <a:t> </a:t>
            </a:r>
            <a:r>
              <a:rPr lang="en-US" dirty="0" smtClean="0">
                <a:solidFill>
                  <a:srgbClr val="0000FF"/>
                </a:solidFill>
              </a:rPr>
              <a:t/>
            </a:r>
            <a:br>
              <a:rPr lang="en-US" dirty="0" smtClean="0">
                <a:solidFill>
                  <a:srgbClr val="0000FF"/>
                </a:solidFill>
              </a:rPr>
            </a:br>
            <a:r>
              <a:rPr lang="en-US" dirty="0" smtClean="0">
                <a:solidFill>
                  <a:srgbClr val="0000FF"/>
                </a:solidFill>
              </a:rPr>
              <a:t>							</a:t>
            </a:r>
            <a:r>
              <a:rPr lang="en-US" dirty="0" smtClean="0">
                <a:solidFill>
                  <a:srgbClr val="FF0000"/>
                </a:solidFill>
              </a:rPr>
              <a:t/>
            </a:r>
            <a:br>
              <a:rPr lang="en-US" dirty="0" smtClean="0">
                <a:solidFill>
                  <a:srgbClr val="FF0000"/>
                </a:solidFill>
              </a:rPr>
            </a:br>
            <a:endParaRPr lang="en-US"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695"/>
            <a:ext cx="12192000" cy="1066800"/>
          </a:xfrm>
        </p:spPr>
        <p:txBody>
          <a:bodyPr>
            <a:noAutofit/>
          </a:bodyPr>
          <a:lstStyle/>
          <a:p>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
            </a:r>
            <a:br>
              <a:rPr lang="en-US" sz="3600" b="1" u="sng" dirty="0" smtClean="0">
                <a:solidFill>
                  <a:srgbClr val="0000FF"/>
                </a:solidFill>
              </a:rPr>
            </a:br>
            <a:r>
              <a:rPr lang="en-US" sz="3600" b="1" u="sng" dirty="0" smtClean="0">
                <a:solidFill>
                  <a:srgbClr val="0000FF"/>
                </a:solidFill>
              </a:rPr>
              <a:t>METHODOLOGY</a:t>
            </a:r>
            <a:r>
              <a:rPr lang="en-US" sz="3600" dirty="0" smtClean="0">
                <a:solidFill>
                  <a:srgbClr val="0000FF"/>
                </a:solidFill>
              </a:rPr>
              <a:t> </a:t>
            </a:r>
            <a:br>
              <a:rPr lang="en-US" sz="3600" dirty="0" smtClean="0">
                <a:solidFill>
                  <a:srgbClr val="0000FF"/>
                </a:solidFill>
              </a:rPr>
            </a:br>
            <a:r>
              <a:rPr lang="en-US" sz="3600" dirty="0" smtClean="0">
                <a:solidFill>
                  <a:srgbClr val="0000FF"/>
                </a:solidFill>
              </a:rPr>
              <a:t/>
            </a:r>
            <a:br>
              <a:rPr lang="en-US" sz="3600" dirty="0" smtClean="0">
                <a:solidFill>
                  <a:srgbClr val="0000FF"/>
                </a:solidFill>
              </a:rPr>
            </a:br>
            <a:endParaRPr lang="en-US" sz="3600" dirty="0">
              <a:solidFill>
                <a:srgbClr val="0000FF"/>
              </a:solidFill>
            </a:endParaRPr>
          </a:p>
        </p:txBody>
      </p:sp>
      <p:sp>
        <p:nvSpPr>
          <p:cNvPr id="3" name="Content Placeholder 2"/>
          <p:cNvSpPr>
            <a:spLocks noGrp="1"/>
          </p:cNvSpPr>
          <p:nvPr>
            <p:ph idx="1"/>
          </p:nvPr>
        </p:nvSpPr>
        <p:spPr>
          <a:xfrm>
            <a:off x="0" y="762000"/>
            <a:ext cx="12192000" cy="6019800"/>
          </a:xfrm>
        </p:spPr>
        <p:txBody>
          <a:bodyPr>
            <a:noAutofit/>
          </a:bodyPr>
          <a:lstStyle/>
          <a:p>
            <a:pPr lvl="0">
              <a:buFont typeface="Wingdings" pitchFamily="2" charset="2"/>
              <a:buChar char="Ø"/>
            </a:pPr>
            <a:r>
              <a:rPr lang="en-US" b="1" dirty="0" smtClean="0"/>
              <a:t>Sampling Method:  Simple random sampling technique</a:t>
            </a:r>
          </a:p>
          <a:p>
            <a:pPr lvl="0">
              <a:buFont typeface="Wingdings" pitchFamily="2" charset="2"/>
              <a:buChar char="Ø"/>
            </a:pPr>
            <a:endParaRPr lang="en-US" b="1" dirty="0" smtClean="0"/>
          </a:p>
          <a:p>
            <a:pPr lvl="0">
              <a:buFont typeface="Wingdings" pitchFamily="2" charset="2"/>
              <a:buChar char="Ø"/>
            </a:pPr>
            <a:r>
              <a:rPr lang="en-US" b="1" dirty="0" smtClean="0"/>
              <a:t>Sample size : 165 case files selected to check MRD standards</a:t>
            </a:r>
          </a:p>
          <a:p>
            <a:pPr lvl="0">
              <a:buFont typeface="Wingdings" pitchFamily="2" charset="2"/>
              <a:buChar char="Ø"/>
            </a:pPr>
            <a:endParaRPr lang="en-US" b="1" dirty="0" smtClean="0"/>
          </a:p>
          <a:p>
            <a:pPr lvl="0">
              <a:buFont typeface="Wingdings" pitchFamily="2" charset="2"/>
              <a:buChar char="Ø"/>
            </a:pPr>
            <a:r>
              <a:rPr lang="en-US" b="1" dirty="0" smtClean="0"/>
              <a:t>Tools and Techniques : Explorative study of 05 Variables </a:t>
            </a:r>
          </a:p>
          <a:p>
            <a:pPr lvl="0">
              <a:buNone/>
            </a:pPr>
            <a:r>
              <a:rPr lang="en-US" b="1" dirty="0" smtClean="0">
                <a:solidFill>
                  <a:srgbClr val="FF0000"/>
                </a:solidFill>
              </a:rPr>
              <a:t>      </a:t>
            </a:r>
            <a:r>
              <a:rPr lang="en-US" b="1" dirty="0" smtClean="0">
                <a:solidFill>
                  <a:srgbClr val="0000FF"/>
                </a:solidFill>
              </a:rPr>
              <a:t>- Initial Assessment Form</a:t>
            </a:r>
          </a:p>
          <a:p>
            <a:pPr lvl="0">
              <a:buNone/>
            </a:pPr>
            <a:r>
              <a:rPr lang="en-US" b="1" dirty="0" smtClean="0">
                <a:solidFill>
                  <a:srgbClr val="0000FF"/>
                </a:solidFill>
              </a:rPr>
              <a:t>       - Doctors Note</a:t>
            </a:r>
          </a:p>
          <a:p>
            <a:pPr lvl="0">
              <a:buNone/>
            </a:pPr>
            <a:r>
              <a:rPr lang="en-US" b="1" dirty="0" smtClean="0">
                <a:solidFill>
                  <a:srgbClr val="0000FF"/>
                </a:solidFill>
              </a:rPr>
              <a:t>       - Patient Consent Form</a:t>
            </a:r>
          </a:p>
          <a:p>
            <a:pPr lvl="0">
              <a:buNone/>
            </a:pPr>
            <a:r>
              <a:rPr lang="en-US" b="1" dirty="0" smtClean="0">
                <a:solidFill>
                  <a:srgbClr val="0000FF"/>
                </a:solidFill>
              </a:rPr>
              <a:t>       - OT Notes</a:t>
            </a:r>
          </a:p>
          <a:p>
            <a:pPr lvl="0">
              <a:buNone/>
            </a:pPr>
            <a:r>
              <a:rPr lang="en-US" b="1" dirty="0" smtClean="0">
                <a:solidFill>
                  <a:srgbClr val="0000FF"/>
                </a:solidFill>
              </a:rPr>
              <a:t>       - Discharge Summary</a:t>
            </a:r>
          </a:p>
          <a:p>
            <a:pPr lvl="0"/>
            <a:endParaRPr lang="en-US" sz="2400" b="1" i="1" u="sng"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TM10001103[[fn=Headlines]]</Template>
  <TotalTime>1032</TotalTime>
  <Words>2395</Words>
  <Application>Microsoft Office PowerPoint</Application>
  <PresentationFormat>Custom</PresentationFormat>
  <Paragraphs>479</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1_Office Theme</vt:lpstr>
      <vt:lpstr>    A STUDY OF MEDICAL RECORD KEEPING        STANDARDS IN HOSPITALS AND RETENTION                                                                  Dr Sanjiv Kumar           Col Jatinder Walia         Mentor</vt:lpstr>
      <vt:lpstr>Slide 2</vt:lpstr>
      <vt:lpstr>  RATIONALE OF THE STUDY           </vt:lpstr>
      <vt:lpstr>  RATIONALE OF THE STUDY  </vt:lpstr>
      <vt:lpstr>  RATIONALE OF THE STUDY  </vt:lpstr>
      <vt:lpstr> AIM</vt:lpstr>
      <vt:lpstr> OBJECTIVES</vt:lpstr>
      <vt:lpstr>  METHODOLOGY          </vt:lpstr>
      <vt:lpstr>  METHODOLOGY   </vt:lpstr>
      <vt:lpstr>MRD ANALYSIS</vt:lpstr>
      <vt:lpstr>MRD DATA ANALYSIS </vt:lpstr>
      <vt:lpstr>PIE CHART INITIAL ASSESSMENT </vt:lpstr>
      <vt:lpstr>  INITIAL ASSESSMENT FORM</vt:lpstr>
      <vt:lpstr>PIE CHART DOCTOR’S NOTE</vt:lpstr>
      <vt:lpstr>  DOCTOR’S NOTE</vt:lpstr>
      <vt:lpstr>PIE CHART PATIENT CONSENT FORM </vt:lpstr>
      <vt:lpstr>  PATIENT CONSENT FORM</vt:lpstr>
      <vt:lpstr>PIE CHART OT NOTES </vt:lpstr>
      <vt:lpstr>  OT NOTES</vt:lpstr>
      <vt:lpstr>  OT NOTES</vt:lpstr>
      <vt:lpstr>PIE CHART DISCHARGE SUMMARY</vt:lpstr>
      <vt:lpstr>  DISCHARGE SUMMARY</vt:lpstr>
      <vt:lpstr>  METHODOLOGY   </vt:lpstr>
      <vt:lpstr>MRD ANALYSIS</vt:lpstr>
      <vt:lpstr>MRD DATA ANALYSIS  </vt:lpstr>
      <vt:lpstr>PIE CHART DELIVERY NOTE </vt:lpstr>
      <vt:lpstr>  DELIVERY NOTE</vt:lpstr>
      <vt:lpstr>  DELIVERY NOTE</vt:lpstr>
      <vt:lpstr>  DELIVERY NOTE</vt:lpstr>
      <vt:lpstr>PIE CHART APGAR SCORE</vt:lpstr>
      <vt:lpstr> APGAR SCORE </vt:lpstr>
      <vt:lpstr>RETENTION POLICY  </vt:lpstr>
      <vt:lpstr>RETENTION POLICY</vt:lpstr>
      <vt:lpstr>RETENTION POLICY MCI GUIDELINES ON MEDICAL RECORDS </vt:lpstr>
      <vt:lpstr>RETENTION POLICY MCI GUIDELINES ON MEDICAL RECORDS  </vt:lpstr>
      <vt:lpstr>RETENTION POLICY MCI GUIDELINES ON MEDICAL RECORDS </vt:lpstr>
      <vt:lpstr>REVIEW OF LITERATURE</vt:lpstr>
      <vt:lpstr>   REVIEW OF LITERATURE</vt:lpstr>
      <vt:lpstr>   REVIEW OF LITERATURE</vt:lpstr>
      <vt:lpstr>   REVIEW OF LITERATURE</vt:lpstr>
      <vt:lpstr>ORGANISATION BRIEF</vt:lpstr>
      <vt:lpstr> ORGANISATION BRIEF </vt:lpstr>
      <vt:lpstr> ORGANISATION BRIEF </vt:lpstr>
      <vt:lpstr> ORGANISATION BRIEF </vt:lpstr>
      <vt:lpstr> ORGANISATION BRIEF </vt:lpstr>
      <vt:lpstr> ORGANISATION BRIEF </vt:lpstr>
      <vt:lpstr> ORGANISATION BRIEF </vt:lpstr>
      <vt:lpstr> ORGANISATION BRIEF </vt:lpstr>
      <vt:lpstr> ORGANISATION BRIEF </vt:lpstr>
      <vt:lpstr>FINDINGS &amp; RECOMMENDATIONS</vt:lpstr>
      <vt:lpstr>  FINDINGS AND RECOMMENDATIONS  </vt:lpstr>
      <vt:lpstr>  FINDINGS AND RECOMMENDATIONS  </vt:lpstr>
      <vt:lpstr>  FINDINGS AND RECOMMENDATIONS  </vt:lpstr>
      <vt:lpstr>  FINDINGS AND RECOMMENDATIONS  </vt:lpstr>
      <vt:lpstr>  FINDINGS AND RECOMMENDATIONS  </vt:lpstr>
      <vt:lpstr>  FINDINGS AND RECOMMENDATIONS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kunjalkshavi@gmail.com</dc:creator>
  <cp:lastModifiedBy>DELL</cp:lastModifiedBy>
  <cp:revision>215</cp:revision>
  <dcterms:created xsi:type="dcterms:W3CDTF">2017-06-26T05:41:17Z</dcterms:created>
  <dcterms:modified xsi:type="dcterms:W3CDTF">2018-05-24T12:33:58Z</dcterms:modified>
</cp:coreProperties>
</file>