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5" autoAdjust="0"/>
    <p:restoredTop sz="94660"/>
  </p:normalViewPr>
  <p:slideViewPr>
    <p:cSldViewPr snapToGrid="0">
      <p:cViewPr varScale="1">
        <p:scale>
          <a:sx n="59" d="100"/>
          <a:sy n="59" d="100"/>
        </p:scale>
        <p:origin x="35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DF2D6399-B592-4EF9-934C-4090366F6212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71EA8FEA-CBFC-489A-89D8-9ED6EB81D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045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D6399-B592-4EF9-934C-4090366F6212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8FEA-CBFC-489A-89D8-9ED6EB81D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60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F2D6399-B592-4EF9-934C-4090366F6212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1EA8FEA-CBFC-489A-89D8-9ED6EB81D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536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F2D6399-B592-4EF9-934C-4090366F6212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1EA8FEA-CBFC-489A-89D8-9ED6EB81DA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7263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F2D6399-B592-4EF9-934C-4090366F6212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1EA8FEA-CBFC-489A-89D8-9ED6EB81D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387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D6399-B592-4EF9-934C-4090366F6212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8FEA-CBFC-489A-89D8-9ED6EB81D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24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D6399-B592-4EF9-934C-4090366F6212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8FEA-CBFC-489A-89D8-9ED6EB81D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04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D6399-B592-4EF9-934C-4090366F6212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8FEA-CBFC-489A-89D8-9ED6EB81D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6492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F2D6399-B592-4EF9-934C-4090366F6212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1EA8FEA-CBFC-489A-89D8-9ED6EB81D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D6399-B592-4EF9-934C-4090366F6212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8FEA-CBFC-489A-89D8-9ED6EB81D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096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F2D6399-B592-4EF9-934C-4090366F6212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1EA8FEA-CBFC-489A-89D8-9ED6EB81D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427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D6399-B592-4EF9-934C-4090366F6212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8FEA-CBFC-489A-89D8-9ED6EB81D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474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D6399-B592-4EF9-934C-4090366F6212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8FEA-CBFC-489A-89D8-9ED6EB81D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68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D6399-B592-4EF9-934C-4090366F6212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8FEA-CBFC-489A-89D8-9ED6EB81D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585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D6399-B592-4EF9-934C-4090366F6212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8FEA-CBFC-489A-89D8-9ED6EB81D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42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D6399-B592-4EF9-934C-4090366F6212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8FEA-CBFC-489A-89D8-9ED6EB81D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212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D6399-B592-4EF9-934C-4090366F6212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A8FEA-CBFC-489A-89D8-9ED6EB81D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865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D6399-B592-4EF9-934C-4090366F6212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A8FEA-CBFC-489A-89D8-9ED6EB81D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5384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3849" y="1208309"/>
            <a:ext cx="11091499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unset" dir="t">
                <a:rot lat="0" lon="0" rev="2400000"/>
              </a:lightRig>
            </a:scene3d>
            <a:sp3d extrusionH="76200" contourW="12700" prstMaterial="metal">
              <a:bevelT w="63500" h="12700" prst="angle"/>
              <a:extrusionClr>
                <a:srgbClr val="FFFF00"/>
              </a:extrusionClr>
              <a:contourClr>
                <a:schemeClr val="bg1">
                  <a:lumMod val="95000"/>
                  <a:lumOff val="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chemeClr val="accent3"/>
                </a:solidFill>
              </a:rPr>
              <a:t>GAP ANALYSIS OF PREPARATION </a:t>
            </a:r>
          </a:p>
          <a:p>
            <a:pPr algn="ctr"/>
            <a:r>
              <a:rPr lang="en-US" sz="5400" b="1" dirty="0" smtClean="0">
                <a:ln/>
                <a:solidFill>
                  <a:schemeClr val="accent3"/>
                </a:solidFill>
              </a:rPr>
              <a:t>OF </a:t>
            </a:r>
          </a:p>
          <a:p>
            <a:pPr algn="ctr"/>
            <a:r>
              <a:rPr lang="en-US" sz="5400" b="1" dirty="0" smtClean="0">
                <a:ln/>
                <a:solidFill>
                  <a:schemeClr val="accent3"/>
                </a:solidFill>
              </a:rPr>
              <a:t>DISASTER MANAGEMENT</a:t>
            </a:r>
          </a:p>
          <a:p>
            <a:pPr algn="ctr"/>
            <a:r>
              <a:rPr lang="en-US" sz="5400" b="1" dirty="0" smtClean="0">
                <a:ln/>
                <a:solidFill>
                  <a:schemeClr val="accent3"/>
                </a:solidFill>
              </a:rPr>
              <a:t> IN </a:t>
            </a:r>
          </a:p>
          <a:p>
            <a:pPr algn="ctr"/>
            <a:r>
              <a:rPr lang="en-US" sz="5400" b="1" dirty="0" smtClean="0">
                <a:ln/>
                <a:solidFill>
                  <a:schemeClr val="accent3"/>
                </a:solidFill>
              </a:rPr>
              <a:t>ESI MODEL HOSPITAL</a:t>
            </a:r>
            <a:endParaRPr lang="en-US" sz="5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84588" y="5637490"/>
            <a:ext cx="4065537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unset" dir="t">
                <a:rot lat="0" lon="0" rev="2400000"/>
              </a:lightRig>
            </a:scene3d>
            <a:sp3d extrusionH="76200" contourW="12700" prstMaterial="metal">
              <a:bevelT w="63500" h="12700" prst="angle"/>
              <a:extrusionClr>
                <a:srgbClr val="FFFF00"/>
              </a:extrusionClr>
              <a:contourClr>
                <a:schemeClr val="bg1">
                  <a:lumMod val="95000"/>
                  <a:lumOff val="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/>
              </a:rPr>
              <a:t>COL PANKAJ SAHNI</a:t>
            </a:r>
          </a:p>
          <a:p>
            <a:pPr algn="ctr"/>
            <a:r>
              <a:rPr lang="en-US" sz="3200" b="1" dirty="0" smtClean="0">
                <a:ln/>
              </a:rPr>
              <a:t>PG 16/033</a:t>
            </a:r>
            <a:endParaRPr lang="en-US" sz="3200" b="1" dirty="0">
              <a:ln/>
            </a:endParaRPr>
          </a:p>
        </p:txBody>
      </p:sp>
    </p:spTree>
    <p:extLst>
      <p:ext uri="{BB962C8B-B14F-4D97-AF65-F5344CB8AC3E}">
        <p14:creationId xmlns:p14="http://schemas.microsoft.com/office/powerpoint/2010/main" val="145648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2274862"/>
            <a:ext cx="10820400" cy="4024125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¬"/>
            </a:pPr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Two national and two international hospitals reviewed.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¬"/>
            </a:pPr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Findings generally in line with own findings.</a:t>
            </a:r>
            <a:endParaRPr lang="en-US" sz="3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22841" y="790291"/>
            <a:ext cx="74735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unset" dir="t">
                <a:rot lat="0" lon="0" rev="2400000"/>
              </a:lightRig>
            </a:scene3d>
            <a:sp3d extrusionH="76200" contourW="12700" prstMaterial="metal">
              <a:bevelT w="63500" h="12700" prst="angle"/>
              <a:extrusionClr>
                <a:srgbClr val="FFFF00"/>
              </a:extrusionClr>
              <a:contourClr>
                <a:schemeClr val="bg1">
                  <a:lumMod val="95000"/>
                  <a:lumOff val="5000"/>
                </a:schemeClr>
              </a:contourClr>
            </a:sp3d>
          </a:bodyPr>
          <a:lstStyle/>
          <a:p>
            <a:pPr algn="ctr"/>
            <a:r>
              <a:rPr lang="en-US" sz="5400" b="1" u="sng" dirty="0" smtClean="0">
                <a:solidFill>
                  <a:srgbClr val="FFC000"/>
                </a:solidFill>
              </a:rPr>
              <a:t>REVIEW OF LITERATURE</a:t>
            </a:r>
            <a:endParaRPr lang="en-US" sz="5400" b="1" dirty="0">
              <a:ln/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39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3372" y="450861"/>
            <a:ext cx="8610600" cy="1293028"/>
          </a:xfrm>
        </p:spPr>
        <p:txBody>
          <a:bodyPr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b="1" u="sng" cap="none" dirty="0" smtClean="0">
                <a:ln/>
                <a:solidFill>
                  <a:srgbClr val="FFC000"/>
                </a:solidFill>
              </a:rPr>
              <a:t>ESI MODEL Hospital</a:t>
            </a:r>
            <a:endParaRPr lang="en-US" b="1" u="sng" cap="none" dirty="0">
              <a:ln/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32858"/>
            <a:ext cx="10820400" cy="5042262"/>
          </a:xfrm>
        </p:spPr>
        <p:txBody>
          <a:bodyPr>
            <a:normAutofit fontScale="92500" lnSpcReduction="1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ln/>
                <a:solidFill>
                  <a:schemeClr val="accent3"/>
                </a:solidFill>
              </a:rPr>
              <a:t>ESI </a:t>
            </a:r>
            <a:r>
              <a:rPr lang="en-US" sz="2400" b="1" dirty="0">
                <a:ln/>
                <a:solidFill>
                  <a:schemeClr val="accent3"/>
                </a:solidFill>
              </a:rPr>
              <a:t>Model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Hospital </a:t>
            </a:r>
            <a:r>
              <a:rPr lang="en-US" sz="2400" b="1" dirty="0">
                <a:ln/>
                <a:solidFill>
                  <a:schemeClr val="accent3"/>
                </a:solidFill>
              </a:rPr>
              <a:t>commissioned on 1</a:t>
            </a:r>
            <a:r>
              <a:rPr lang="en-US" sz="2400" b="1" baseline="30000" dirty="0">
                <a:ln/>
                <a:solidFill>
                  <a:schemeClr val="accent3"/>
                </a:solidFill>
              </a:rPr>
              <a:t>st</a:t>
            </a:r>
            <a:r>
              <a:rPr lang="en-US" sz="2400" b="1" dirty="0">
                <a:ln/>
                <a:solidFill>
                  <a:schemeClr val="accent3"/>
                </a:solidFill>
              </a:rPr>
              <a:t> December 1971 with a bed strength of 150 </a:t>
            </a:r>
            <a:endParaRPr lang="en-US" sz="2400" b="1" dirty="0" smtClean="0">
              <a:ln/>
              <a:solidFill>
                <a:schemeClr val="accent3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ln/>
                <a:solidFill>
                  <a:schemeClr val="accent3"/>
                </a:solidFill>
              </a:rPr>
              <a:t>Presently </a:t>
            </a:r>
            <a:r>
              <a:rPr lang="en-US" sz="2400" b="1" dirty="0">
                <a:ln/>
                <a:solidFill>
                  <a:schemeClr val="accent3"/>
                </a:solidFill>
              </a:rPr>
              <a:t>it has indoor bed strength of 600. </a:t>
            </a:r>
            <a:endParaRPr lang="en-US" sz="2400" b="1" dirty="0" smtClean="0">
              <a:ln/>
              <a:solidFill>
                <a:schemeClr val="accent3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ln/>
                <a:solidFill>
                  <a:schemeClr val="accent3"/>
                </a:solidFill>
              </a:rPr>
              <a:t>It serves </a:t>
            </a:r>
            <a:r>
              <a:rPr lang="en-US" sz="2400" b="1" dirty="0">
                <a:ln/>
                <a:solidFill>
                  <a:schemeClr val="accent3"/>
                </a:solidFill>
              </a:rPr>
              <a:t>as a referral center for other ESI hospitals of Delhi and NCR. 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n/>
                <a:solidFill>
                  <a:schemeClr val="accent3"/>
                </a:solidFill>
              </a:rPr>
              <a:t>There </a:t>
            </a:r>
            <a:r>
              <a:rPr lang="en-US" sz="2400" b="1" dirty="0">
                <a:ln/>
                <a:solidFill>
                  <a:schemeClr val="accent3"/>
                </a:solidFill>
              </a:rPr>
              <a:t>are </a:t>
            </a:r>
            <a:endParaRPr lang="en-US" sz="2400" b="1" dirty="0" smtClean="0">
              <a:ln/>
              <a:solidFill>
                <a:schemeClr val="accent3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sz="2400" b="1" dirty="0" smtClean="0">
                <a:ln/>
                <a:solidFill>
                  <a:schemeClr val="accent3"/>
                </a:solidFill>
              </a:rPr>
              <a:t>Nine </a:t>
            </a:r>
            <a:r>
              <a:rPr lang="en-US" sz="2400" b="1" dirty="0">
                <a:ln/>
                <a:solidFill>
                  <a:schemeClr val="accent3"/>
                </a:solidFill>
              </a:rPr>
              <a:t>well equipped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OTs.</a:t>
            </a:r>
          </a:p>
          <a:p>
            <a:pPr lvl="1">
              <a:lnSpc>
                <a:spcPct val="150000"/>
              </a:lnSpc>
            </a:pPr>
            <a:r>
              <a:rPr lang="en-US" sz="2400" b="1" dirty="0" smtClean="0">
                <a:ln/>
                <a:solidFill>
                  <a:schemeClr val="accent3"/>
                </a:solidFill>
              </a:rPr>
              <a:t>6 bed ICU &amp; ICCU and  a NICU.</a:t>
            </a:r>
          </a:p>
          <a:p>
            <a:pPr lvl="1">
              <a:lnSpc>
                <a:spcPct val="150000"/>
              </a:lnSpc>
            </a:pPr>
            <a:r>
              <a:rPr lang="en-US" sz="2400" b="1" dirty="0" smtClean="0">
                <a:ln/>
                <a:solidFill>
                  <a:schemeClr val="accent3"/>
                </a:solidFill>
              </a:rPr>
              <a:t>Well </a:t>
            </a:r>
            <a:r>
              <a:rPr lang="en-US" sz="2400" b="1" dirty="0">
                <a:ln/>
                <a:solidFill>
                  <a:schemeClr val="accent3"/>
                </a:solidFill>
              </a:rPr>
              <a:t>equipped </a:t>
            </a:r>
            <a:r>
              <a:rPr lang="en-US" sz="2400" b="1" dirty="0" err="1">
                <a:ln/>
                <a:solidFill>
                  <a:schemeClr val="accent3"/>
                </a:solidFill>
              </a:rPr>
              <a:t>Labour</a:t>
            </a:r>
            <a:r>
              <a:rPr lang="en-US" sz="2400" b="1" dirty="0">
                <a:ln/>
                <a:solidFill>
                  <a:schemeClr val="accent3"/>
                </a:solidFill>
              </a:rPr>
              <a:t> room, Blood Blank, Radiology &amp; Imaging, Pathology, Biochemistry, Microbiology, Laundry, CSSD,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Kitchen.</a:t>
            </a:r>
            <a:endParaRPr lang="en-US" sz="24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89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190" y="163482"/>
            <a:ext cx="8610600" cy="1293028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800" b="1" u="sng" cap="none" dirty="0" smtClean="0">
                <a:ln/>
                <a:solidFill>
                  <a:srgbClr val="FFC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FINDINGS</a:t>
            </a:r>
            <a:endParaRPr lang="en-US" sz="4800" b="1" u="sng" cap="none" dirty="0">
              <a:ln/>
              <a:solidFill>
                <a:srgbClr val="FFC000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10820400" cy="5486400"/>
          </a:xfrm>
        </p:spPr>
        <p:txBody>
          <a:bodyPr>
            <a:normAutofit fontScale="92500" lnSpcReduction="2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u="sng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Awareness </a:t>
            </a:r>
            <a:r>
              <a:rPr lang="en-US" sz="2400" b="1" u="sng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Drills, Protocols and </a:t>
            </a:r>
            <a:r>
              <a:rPr lang="en-US" sz="2400" b="1" u="sng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No evacuation plan.</a:t>
            </a:r>
            <a:endParaRPr lang="en-US" sz="24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Treatment 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discharge of patients already admitted.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Deployment 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ambulance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paramedical staff, extra beds, stretchers etc.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Job 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cards, responsibilities and accountability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u="sng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 and Management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HIRS </a:t>
            </a:r>
            <a:r>
              <a:rPr lang="en-US" sz="22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formulated logically nor updated, DMP </a:t>
            </a:r>
            <a:r>
              <a:rPr lang="en-US" sz="2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manual </a:t>
            </a:r>
            <a:r>
              <a:rPr lang="en-US" sz="22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theoretical. </a:t>
            </a:r>
            <a:endParaRPr lang="en-US" sz="22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Last </a:t>
            </a:r>
            <a:r>
              <a:rPr lang="en-US" sz="2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 </a:t>
            </a:r>
            <a:r>
              <a:rPr lang="en-US" sz="22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carried </a:t>
            </a:r>
            <a:r>
              <a:rPr lang="en-US" sz="2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 </a:t>
            </a:r>
            <a:r>
              <a:rPr lang="en-US" sz="22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 years ago and </a:t>
            </a:r>
            <a:r>
              <a:rPr lang="en-US" sz="2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non </a:t>
            </a:r>
            <a:r>
              <a:rPr lang="en-US" sz="22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starter.</a:t>
            </a:r>
            <a:endParaRPr lang="en-US" sz="22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No </a:t>
            </a:r>
            <a:r>
              <a:rPr lang="en-US" sz="2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Warning System is </a:t>
            </a:r>
            <a:r>
              <a:rPr lang="en-US" sz="22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existing. Neither hooter nor PA system.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Sequence </a:t>
            </a:r>
            <a:r>
              <a:rPr lang="en-US" sz="2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2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Action not laid out.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Resource allocation and management</a:t>
            </a:r>
          </a:p>
          <a:p>
            <a:pPr lvl="1">
              <a:lnSpc>
                <a:spcPct val="150000"/>
              </a:lnSpc>
            </a:pPr>
            <a:endParaRPr lang="en-US" sz="24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663440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ln/>
                <a:solidFill>
                  <a:schemeClr val="accent3"/>
                </a:solidFill>
              </a:rPr>
              <a:t>  </a:t>
            </a:r>
            <a:r>
              <a:rPr lang="en-US" sz="2400" b="1" u="sng" dirty="0">
                <a:ln/>
                <a:solidFill>
                  <a:schemeClr val="accent3"/>
                </a:solidFill>
              </a:rPr>
              <a:t>Information and Communication </a:t>
            </a:r>
            <a:endParaRPr lang="en-US" sz="2400" b="1" u="sng" dirty="0" smtClean="0">
              <a:ln/>
              <a:solidFill>
                <a:schemeClr val="accent3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 Directory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 Landlines – emergency Nos and dedicated for Command center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 err="1" smtClean="0">
                <a:ln/>
                <a:solidFill>
                  <a:schemeClr val="accent3"/>
                </a:solidFill>
              </a:rPr>
              <a:t>Walkie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 Talkies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 Mobile CUG network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 Internal tele exchange outdated.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ln/>
                <a:solidFill>
                  <a:schemeClr val="accent3"/>
                </a:solidFill>
              </a:rPr>
              <a:t>  </a:t>
            </a:r>
            <a:r>
              <a:rPr lang="en-US" sz="2400" b="1" u="sng" dirty="0">
                <a:ln/>
                <a:solidFill>
                  <a:schemeClr val="accent3"/>
                </a:solidFill>
              </a:rPr>
              <a:t>Security and </a:t>
            </a:r>
            <a:r>
              <a:rPr lang="en-US" sz="2400" b="1" u="sng" dirty="0" smtClean="0">
                <a:ln/>
                <a:solidFill>
                  <a:schemeClr val="accent3"/>
                </a:solidFill>
              </a:rPr>
              <a:t>safety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 Out sourced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 No VA &amp;VP identified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 No CC TV cameras and recording.</a:t>
            </a:r>
            <a:endParaRPr lang="en-US" sz="2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33008" y="385553"/>
            <a:ext cx="8610600" cy="1293028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800" b="1" u="sng" cap="none" dirty="0" smtClean="0">
                <a:ln/>
                <a:solidFill>
                  <a:srgbClr val="FFC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FINDINGS</a:t>
            </a:r>
            <a:endParaRPr lang="en-US" sz="4800" b="1" u="sng" cap="none" dirty="0">
              <a:ln/>
              <a:solidFill>
                <a:srgbClr val="FFC000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769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15733"/>
            <a:ext cx="12192000" cy="4924701"/>
          </a:xfrm>
        </p:spPr>
        <p:txBody>
          <a:bodyPr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ln/>
                <a:solidFill>
                  <a:schemeClr val="accent3"/>
                </a:solidFill>
              </a:rPr>
              <a:t>  </a:t>
            </a:r>
            <a:r>
              <a:rPr lang="en-US" sz="2400" b="1" u="sng" dirty="0">
                <a:ln/>
                <a:solidFill>
                  <a:schemeClr val="accent3"/>
                </a:solidFill>
              </a:rPr>
              <a:t>Human </a:t>
            </a:r>
            <a:r>
              <a:rPr lang="en-US" sz="2400" b="1" u="sng" dirty="0" smtClean="0">
                <a:ln/>
                <a:solidFill>
                  <a:schemeClr val="accent3"/>
                </a:solidFill>
              </a:rPr>
              <a:t>Resource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 Emergency contact list NA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 No roster or protocols for emergency staff.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 No plan for additional staff/ relocating resources or mobilizing community/NGOs existing.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>
                <a:ln/>
                <a:solidFill>
                  <a:schemeClr val="accent3"/>
                </a:solidFill>
              </a:rPr>
              <a:t>  </a:t>
            </a:r>
            <a:r>
              <a:rPr lang="en-US" sz="2400" b="1" u="sng" dirty="0">
                <a:ln/>
                <a:solidFill>
                  <a:schemeClr val="accent3"/>
                </a:solidFill>
              </a:rPr>
              <a:t>Logistics, Supply and Financial </a:t>
            </a:r>
            <a:r>
              <a:rPr lang="en-US" sz="2400" b="1" u="sng" dirty="0" smtClean="0">
                <a:ln/>
                <a:solidFill>
                  <a:schemeClr val="accent3"/>
                </a:solidFill>
              </a:rPr>
              <a:t>Management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 No safety </a:t>
            </a:r>
            <a:r>
              <a:rPr lang="en-US" sz="2400" b="1" dirty="0">
                <a:ln/>
                <a:solidFill>
                  <a:schemeClr val="accent3"/>
                </a:solidFill>
              </a:rPr>
              <a:t>stock for disaster/ emergency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 No dedicated </a:t>
            </a:r>
            <a:r>
              <a:rPr lang="en-US" sz="2400" b="1" dirty="0">
                <a:ln/>
                <a:solidFill>
                  <a:schemeClr val="accent3"/>
                </a:solidFill>
              </a:rPr>
              <a:t>place for emergency stores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>
                <a:ln/>
                <a:solidFill>
                  <a:schemeClr val="accent3"/>
                </a:solidFill>
              </a:rPr>
              <a:t>No MOU with the vendor or local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supplier.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>
                <a:ln/>
                <a:solidFill>
                  <a:schemeClr val="accent3"/>
                </a:solidFill>
              </a:rPr>
              <a:t>No separate head for disaster in main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budget, no petty cash/contingency </a:t>
            </a:r>
            <a:r>
              <a:rPr lang="en-US" sz="2400" b="1" dirty="0">
                <a:ln/>
                <a:solidFill>
                  <a:schemeClr val="accent3"/>
                </a:solidFill>
              </a:rPr>
              <a:t>fund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>
                <a:ln/>
                <a:solidFill>
                  <a:schemeClr val="accent3"/>
                </a:solidFill>
              </a:rPr>
              <a:t>No dedicated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Ambulance.</a:t>
            </a:r>
            <a:endParaRPr lang="en-US" sz="2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10495" y="333301"/>
            <a:ext cx="8610600" cy="1293028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800" b="1" u="sng" cap="none" dirty="0" smtClean="0">
                <a:ln/>
                <a:solidFill>
                  <a:srgbClr val="FFC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FINDINGS</a:t>
            </a:r>
            <a:endParaRPr lang="en-US" sz="4800" b="1" u="sng" cap="none" dirty="0">
              <a:ln/>
              <a:solidFill>
                <a:srgbClr val="FFC000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224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8" y="1802670"/>
            <a:ext cx="11917680" cy="4820194"/>
          </a:xfrm>
        </p:spPr>
        <p:txBody>
          <a:bodyPr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lnSpc>
                <a:spcPts val="3200"/>
              </a:lnSpc>
              <a:buFont typeface="Wingdings" panose="05000000000000000000" pitchFamily="2" charset="2"/>
              <a:buChar char="v"/>
            </a:pPr>
            <a:r>
              <a:rPr lang="en-US" sz="2400" b="1" dirty="0" smtClean="0">
                <a:ln/>
                <a:solidFill>
                  <a:schemeClr val="accent3"/>
                </a:solidFill>
              </a:rPr>
              <a:t>   </a:t>
            </a:r>
            <a:r>
              <a:rPr lang="en-US" sz="2400" b="1" u="sng" dirty="0" smtClean="0">
                <a:ln/>
                <a:solidFill>
                  <a:schemeClr val="accent3"/>
                </a:solidFill>
              </a:rPr>
              <a:t>Patient </a:t>
            </a:r>
            <a:r>
              <a:rPr lang="en-US" sz="2400" b="1" u="sng" dirty="0">
                <a:ln/>
                <a:solidFill>
                  <a:schemeClr val="accent3"/>
                </a:solidFill>
              </a:rPr>
              <a:t>Care and Support </a:t>
            </a:r>
            <a:r>
              <a:rPr lang="en-US" sz="2400" b="1" u="sng" dirty="0" smtClean="0">
                <a:ln/>
                <a:solidFill>
                  <a:schemeClr val="accent3"/>
                </a:solidFill>
              </a:rPr>
              <a:t>Service</a:t>
            </a:r>
          </a:p>
          <a:p>
            <a:pPr lvl="1">
              <a:lnSpc>
                <a:spcPts val="32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2400" b="1" dirty="0">
                <a:ln/>
                <a:solidFill>
                  <a:schemeClr val="accent3"/>
                </a:solidFill>
              </a:rPr>
              <a:t>The evacuation plan is not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displayed.</a:t>
            </a:r>
          </a:p>
          <a:p>
            <a:pPr lvl="1">
              <a:lnSpc>
                <a:spcPts val="32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>
                <a:ln/>
                <a:solidFill>
                  <a:schemeClr val="accent3"/>
                </a:solidFill>
              </a:rPr>
              <a:t>No contingency mechanisms for hospital waste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management.</a:t>
            </a:r>
          </a:p>
          <a:p>
            <a:pPr lvl="1">
              <a:lnSpc>
                <a:spcPts val="32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>
                <a:ln/>
                <a:solidFill>
                  <a:schemeClr val="accent3"/>
                </a:solidFill>
              </a:rPr>
              <a:t>Coordination and network with nearby hospitals/health care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institutions.</a:t>
            </a:r>
          </a:p>
          <a:p>
            <a:pPr lvl="1">
              <a:lnSpc>
                <a:spcPts val="32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</a:rPr>
              <a:t> 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Triage - No </a:t>
            </a:r>
            <a:r>
              <a:rPr lang="en-US" sz="2400" b="1" dirty="0">
                <a:ln/>
                <a:solidFill>
                  <a:schemeClr val="accent3"/>
                </a:solidFill>
              </a:rPr>
              <a:t>contingency site for receipt and triage of mass-casualty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victims, </a:t>
            </a:r>
            <a:r>
              <a:rPr lang="en-US" sz="2400" b="1" dirty="0">
                <a:ln/>
                <a:solidFill>
                  <a:schemeClr val="accent3"/>
                </a:solidFill>
              </a:rPr>
              <a:t>alternate waiting area for wounded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patients. </a:t>
            </a:r>
            <a:r>
              <a:rPr lang="en-US" sz="2400" b="1" dirty="0">
                <a:ln/>
                <a:solidFill>
                  <a:schemeClr val="accent3"/>
                </a:solidFill>
              </a:rPr>
              <a:t>No orders on protocols of hospital admission, referral, discharge and admission to OT during the disaster to simplify patient flow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.</a:t>
            </a:r>
          </a:p>
          <a:p>
            <a:pPr lvl="1">
              <a:lnSpc>
                <a:spcPts val="32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2400" b="1" u="sng" dirty="0" smtClean="0">
                <a:ln/>
                <a:solidFill>
                  <a:schemeClr val="accent3"/>
                </a:solidFill>
              </a:rPr>
              <a:t>Surge Capacity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- No Zones specified, bed allocation and placements, provisional morgue, additional staff ear marked.</a:t>
            </a:r>
            <a:endParaRPr lang="en-US" sz="2400" b="1" dirty="0">
              <a:ln/>
              <a:solidFill>
                <a:schemeClr val="accent3"/>
              </a:solidFill>
            </a:endParaRPr>
          </a:p>
          <a:p>
            <a:pPr lvl="1">
              <a:lnSpc>
                <a:spcPts val="3200"/>
              </a:lnSpc>
              <a:buFont typeface="Wingdings" panose="05000000000000000000" pitchFamily="2" charset="2"/>
              <a:buChar char="Ø"/>
            </a:pPr>
            <a:endParaRPr lang="en-US" sz="2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10495" y="372490"/>
            <a:ext cx="8610600" cy="1293028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800" b="1" u="sng" cap="none" dirty="0" smtClean="0">
                <a:ln/>
                <a:solidFill>
                  <a:srgbClr val="FFC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FINDINGS</a:t>
            </a:r>
            <a:endParaRPr lang="en-US" sz="4800" b="1" u="sng" cap="none" dirty="0">
              <a:ln/>
              <a:solidFill>
                <a:srgbClr val="FFC000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984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817" y="1815738"/>
            <a:ext cx="11900263" cy="4794068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lnSpc>
                <a:spcPts val="3300"/>
              </a:lnSpc>
            </a:pPr>
            <a:r>
              <a:rPr lang="en-US" sz="2400" b="1" u="sng" dirty="0">
                <a:ln/>
                <a:solidFill>
                  <a:schemeClr val="accent3"/>
                </a:solidFill>
              </a:rPr>
              <a:t>Physical </a:t>
            </a:r>
            <a:r>
              <a:rPr lang="en-US" sz="2400" b="1" u="sng" dirty="0" smtClean="0">
                <a:ln/>
                <a:solidFill>
                  <a:schemeClr val="accent3"/>
                </a:solidFill>
              </a:rPr>
              <a:t>Layout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:-</a:t>
            </a:r>
          </a:p>
          <a:p>
            <a:pPr lvl="1">
              <a:lnSpc>
                <a:spcPts val="33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 No ramps in new blocks for patient evacuation.</a:t>
            </a:r>
          </a:p>
          <a:p>
            <a:pPr lvl="1">
              <a:lnSpc>
                <a:spcPts val="33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 The route and passage to emergency department blocked due to haphazard two wheeler parking, neither Ambulance nor Fire engine can move in that area.</a:t>
            </a:r>
          </a:p>
          <a:p>
            <a:pPr lvl="1">
              <a:lnSpc>
                <a:spcPts val="33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 No wards and </a:t>
            </a:r>
            <a:r>
              <a:rPr lang="en-US" sz="2400" b="1" dirty="0" err="1" smtClean="0">
                <a:ln/>
                <a:solidFill>
                  <a:schemeClr val="accent3"/>
                </a:solidFill>
              </a:rPr>
              <a:t>deptt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 have fire escape exit.(only single entry and exit)</a:t>
            </a:r>
          </a:p>
          <a:p>
            <a:pPr lvl="1">
              <a:lnSpc>
                <a:spcPts val="33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 No fire suppressing system or fire point found in working condition.</a:t>
            </a:r>
          </a:p>
          <a:p>
            <a:pPr lvl="1">
              <a:lnSpc>
                <a:spcPts val="33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 False ceiling in some wards not fire resistant.</a:t>
            </a:r>
          </a:p>
          <a:p>
            <a:pPr lvl="1">
              <a:lnSpc>
                <a:spcPts val="33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 Labs are spread far and </a:t>
            </a:r>
            <a:r>
              <a:rPr lang="en-US" sz="2400" b="1" dirty="0" err="1" smtClean="0">
                <a:ln/>
                <a:solidFill>
                  <a:schemeClr val="accent3"/>
                </a:solidFill>
              </a:rPr>
              <a:t>wide,no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 dedicated mini lab for emergency </a:t>
            </a:r>
            <a:r>
              <a:rPr lang="en-US" sz="2400" b="1" dirty="0" err="1" smtClean="0">
                <a:ln/>
                <a:solidFill>
                  <a:schemeClr val="accent3"/>
                </a:solidFill>
              </a:rPr>
              <a:t>deptt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.</a:t>
            </a:r>
            <a:endParaRPr lang="en-US" sz="2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10495" y="346364"/>
            <a:ext cx="8610600" cy="1293028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800" b="1" u="sng" cap="none" dirty="0" smtClean="0">
                <a:ln/>
                <a:solidFill>
                  <a:srgbClr val="FFC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FINDINGS</a:t>
            </a:r>
            <a:endParaRPr lang="en-US" sz="4800" b="1" u="sng" cap="none" dirty="0">
              <a:ln/>
              <a:solidFill>
                <a:srgbClr val="FFC000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873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2560322"/>
            <a:ext cx="11612880" cy="4024125"/>
          </a:xfrm>
        </p:spPr>
        <p:txBody>
          <a:bodyPr>
            <a:normAutofit fontScale="925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lnSpc>
                <a:spcPct val="150000"/>
              </a:lnSpc>
              <a:buClr>
                <a:srgbClr val="FFFF00"/>
              </a:buClr>
              <a:buFont typeface="Wingdings" panose="05000000000000000000" pitchFamily="2" charset="2"/>
              <a:buChar char="¬"/>
            </a:pPr>
            <a:r>
              <a:rPr lang="en-US" sz="28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Decentralize power to Disaster Policy Committee and allocate funds/ budget.</a:t>
            </a:r>
          </a:p>
          <a:p>
            <a:pPr>
              <a:lnSpc>
                <a:spcPct val="150000"/>
              </a:lnSpc>
              <a:buClr>
                <a:srgbClr val="FFFF00"/>
              </a:buClr>
              <a:buFont typeface="Wingdings" panose="05000000000000000000" pitchFamily="2" charset="2"/>
              <a:buChar char="¬"/>
            </a:pPr>
            <a:r>
              <a:rPr lang="en-US" sz="28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Hospital needs to evaluate threat of hazard and prepare accordingly.</a:t>
            </a:r>
          </a:p>
          <a:p>
            <a:pPr>
              <a:lnSpc>
                <a:spcPct val="150000"/>
              </a:lnSpc>
              <a:buClr>
                <a:srgbClr val="FFFF00"/>
              </a:buClr>
              <a:buFont typeface="Wingdings" panose="05000000000000000000" pitchFamily="2" charset="2"/>
              <a:buChar char="¬"/>
            </a:pPr>
            <a:r>
              <a:rPr lang="en-US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Enhance awareness both for management and participants.</a:t>
            </a:r>
          </a:p>
          <a:p>
            <a:pPr>
              <a:lnSpc>
                <a:spcPct val="150000"/>
              </a:lnSpc>
              <a:buClr>
                <a:srgbClr val="FFFF00"/>
              </a:buClr>
              <a:buFont typeface="Wingdings" panose="05000000000000000000" pitchFamily="2" charset="2"/>
              <a:buChar char="¬"/>
            </a:pPr>
            <a:r>
              <a:rPr lang="en-US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Carry out holistic analysis and prepare HIRS / Disaster Manual. </a:t>
            </a:r>
          </a:p>
          <a:p>
            <a:pPr>
              <a:lnSpc>
                <a:spcPct val="150000"/>
              </a:lnSpc>
              <a:buClr>
                <a:srgbClr val="FFFF00"/>
              </a:buClr>
              <a:buFont typeface="Wingdings" panose="05000000000000000000" pitchFamily="2" charset="2"/>
              <a:buChar char="¬"/>
            </a:pPr>
            <a:r>
              <a:rPr lang="en-US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Adhere to NDMA and NABH  guidelines even if accreditation is not sought.</a:t>
            </a:r>
            <a:endParaRPr lang="en-US" sz="28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83773" y="607624"/>
            <a:ext cx="10750730" cy="1293028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b="1" u="sng" cap="none" dirty="0" smtClean="0">
                <a:ln/>
                <a:solidFill>
                  <a:srgbClr val="FFC000"/>
                </a:solidFill>
              </a:rPr>
              <a:t>SUGGESTION AND RECOMMENDATIONS</a:t>
            </a:r>
            <a:endParaRPr lang="en-US" b="1" u="sng" cap="none" dirty="0">
              <a:ln/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48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458" y="2233747"/>
            <a:ext cx="11349446" cy="4024125"/>
          </a:xfrm>
        </p:spPr>
        <p:txBody>
          <a:bodyPr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lnSpc>
                <a:spcPts val="3500"/>
              </a:lnSpc>
              <a:buClr>
                <a:srgbClr val="FFFF00"/>
              </a:buClr>
              <a:buFont typeface="Wingdings" panose="05000000000000000000" pitchFamily="2" charset="2"/>
              <a:buChar char="¬"/>
            </a:pPr>
            <a:r>
              <a:rPr lang="en-US" sz="28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HIRS / Disaster Manual should contain</a:t>
            </a:r>
          </a:p>
          <a:p>
            <a:pPr lvl="1">
              <a:lnSpc>
                <a:spcPts val="3500"/>
              </a:lnSpc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Robust warning system</a:t>
            </a:r>
          </a:p>
          <a:p>
            <a:pPr lvl="1">
              <a:lnSpc>
                <a:spcPts val="3500"/>
              </a:lnSpc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Clear-cut Command Structure</a:t>
            </a:r>
          </a:p>
          <a:p>
            <a:pPr lvl="1">
              <a:lnSpc>
                <a:spcPts val="3500"/>
              </a:lnSpc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Define sequence of action</a:t>
            </a:r>
          </a:p>
          <a:p>
            <a:pPr lvl="1">
              <a:lnSpc>
                <a:spcPts val="3500"/>
              </a:lnSpc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Resource allocation and management</a:t>
            </a:r>
          </a:p>
          <a:p>
            <a:pPr lvl="1">
              <a:lnSpc>
                <a:spcPts val="3500"/>
              </a:lnSpc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Training and rehearsals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Involvement, duration, frequency and responsibility</a:t>
            </a:r>
          </a:p>
          <a:p>
            <a:pPr lvl="1">
              <a:lnSpc>
                <a:spcPts val="3500"/>
              </a:lnSpc>
              <a:buClr>
                <a:srgbClr val="FFFF00"/>
              </a:buClr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Information and Communication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Contact list, appointment, medium and content</a:t>
            </a:r>
            <a:endParaRPr lang="en-US" sz="24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83773" y="607624"/>
            <a:ext cx="10750730" cy="1293028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b="1" u="sng" cap="none" dirty="0" smtClean="0">
                <a:ln/>
                <a:solidFill>
                  <a:srgbClr val="FFC000"/>
                </a:solidFill>
              </a:rPr>
              <a:t>SUGGESTION AND RECOMMENDATIONS</a:t>
            </a:r>
            <a:endParaRPr lang="en-US" b="1" u="sng" cap="none" dirty="0">
              <a:ln/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4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351" y="1711234"/>
            <a:ext cx="11214463" cy="5029200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¬"/>
            </a:pP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u="sng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Safety and Security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Establish SOPs on evacuation  plan, route and guidance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Lay down threshold for involvement of external security agencies.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Protocols for crowd control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Guidance of additional medical personnel at the time of disaster management.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Dissemination of info on ‘need to know’ basis.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Installation of  CCTV with recording.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 communication like </a:t>
            </a:r>
            <a:r>
              <a:rPr lang="en-US" sz="2400" b="1" dirty="0" err="1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walkie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talkie sets with all appointments.</a:t>
            </a:r>
            <a:endParaRPr lang="en-US" sz="24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83773" y="607624"/>
            <a:ext cx="10750730" cy="1293028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b="1" u="sng" cap="none" dirty="0" smtClean="0">
                <a:ln/>
                <a:solidFill>
                  <a:srgbClr val="FFC000"/>
                </a:solidFill>
              </a:rPr>
              <a:t>SUGGESTION AND RECOMMENDATIONS</a:t>
            </a:r>
            <a:endParaRPr lang="en-US" b="1" u="sng" cap="none" dirty="0">
              <a:ln/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50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0867"/>
            <a:ext cx="10820400" cy="431074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Rationale of the study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Objectives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Methodology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Constraints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Review of Literature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About the Hospital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Findings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Suggestions and Recommendations</a:t>
            </a:r>
            <a:endParaRPr lang="en-US" sz="2800" dirty="0">
              <a:solidFill>
                <a:schemeClr val="accent3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389125" y="990772"/>
            <a:ext cx="3507370" cy="8402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unset" dir="t">
                <a:rot lat="0" lon="0" rev="2400000"/>
              </a:lightRig>
            </a:scene3d>
            <a:sp3d extrusionH="76200" contourW="12700" prstMaterial="metal">
              <a:bevelT w="63500" h="12700" prst="angle"/>
              <a:extrusionClr>
                <a:srgbClr val="FFFF00"/>
              </a:extrusionClr>
              <a:contourClr>
                <a:schemeClr val="bg1">
                  <a:lumMod val="95000"/>
                  <a:lumOff val="5000"/>
                </a:schemeClr>
              </a:contourClr>
            </a:sp3d>
          </a:bodyPr>
          <a:lstStyle/>
          <a:p>
            <a:pPr algn="ctr"/>
            <a:r>
              <a:rPr lang="en-US" sz="5400" b="1" u="sng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PURVIEW</a:t>
            </a:r>
            <a:endParaRPr lang="en-US" sz="5400" b="1" dirty="0">
              <a:ln/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06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351" y="1711234"/>
            <a:ext cx="11658603" cy="5029200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¬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u="sng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 Resource</a:t>
            </a:r>
            <a:endParaRPr lang="en-US" sz="2400" b="1" u="sng" dirty="0" smtClean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Prepare and disseminate the staff contact list with mobile telephone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Prioritize staffing requirements in critical areas  and their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deployment.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Lay down protocols for number of shifts, rotation and self-care of clinical staff </a:t>
            </a:r>
            <a:endParaRPr lang="en-US" sz="2400" b="1" dirty="0" smtClean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Specific 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duties need to be assigned to each appointment on duty. </a:t>
            </a:r>
            <a:endParaRPr lang="en-US" sz="2400" b="1" dirty="0" smtClean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Need to employ and train additional staff according to the foreseen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Ensure 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suitable number and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competency 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staff in providing high demand clinical response services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83773" y="607624"/>
            <a:ext cx="10750730" cy="1293028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b="1" u="sng" cap="none" dirty="0" smtClean="0">
                <a:ln/>
                <a:solidFill>
                  <a:srgbClr val="FFC000"/>
                </a:solidFill>
              </a:rPr>
              <a:t>SUGGESTION AND RECOMMENDATIONS</a:t>
            </a:r>
            <a:endParaRPr lang="en-US" b="1" u="sng" cap="none" dirty="0">
              <a:ln/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3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377" y="1711234"/>
            <a:ext cx="12061371" cy="5029200"/>
          </a:xfrm>
        </p:spPr>
        <p:txBody>
          <a:bodyPr>
            <a:normAutofit fontScale="925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¬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u="sng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Logistics, Supply and Finance Management</a:t>
            </a:r>
            <a:endParaRPr lang="en-US" sz="2400" b="1" u="sng" dirty="0" smtClean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Catalog 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all equipment, stores, supplies and medicines and regularly update them to avoid any deficiency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alert.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Formalize 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safety stock for disaster/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emergency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Mechanism 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safeguarding the uninterrupted delivery of essential medicines and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supplies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Quick 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 of the status of functionality of  different equipment and ensure that ready maintenance and repair </a:t>
            </a:r>
            <a:endParaRPr lang="en-US" sz="2400" b="1" dirty="0" smtClean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separate head for disaster in main budget for quick mobilization of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funds, 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availability of petty cash/dedicated contingency fund for disaster management.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83773" y="607624"/>
            <a:ext cx="10750730" cy="1293028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b="1" u="sng" cap="none" dirty="0" smtClean="0">
                <a:ln/>
                <a:solidFill>
                  <a:srgbClr val="FFC000"/>
                </a:solidFill>
              </a:rPr>
              <a:t>SUGGESTION AND RECOMMENDATIONS</a:t>
            </a:r>
            <a:endParaRPr lang="en-US" b="1" u="sng" cap="none" dirty="0">
              <a:ln/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41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377" y="1711234"/>
            <a:ext cx="12061371" cy="5029200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¬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u="sng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Care and Support Service</a:t>
            </a:r>
            <a:endParaRPr lang="en-US" sz="2400" b="1" u="sng" dirty="0" smtClean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 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ensure redundancy plan of utility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Coordinate 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Network 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nearby hospitals and institutions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support 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enduring the crucial services of the hospitals during the emergencies. </a:t>
            </a:r>
            <a:endParaRPr lang="en-US" sz="2400" b="1" dirty="0" smtClean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Triage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Nominate a 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skilled triage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officer, Identify 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contingency site for receipt and triage of mass-casualty </a:t>
            </a:r>
            <a:r>
              <a:rPr lang="en-US" sz="2400" b="1" dirty="0" err="1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victims,alternate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waiting area for wounded patients who are able to walk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Publish order 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protocols of hospital admission, referral, discharge and admission to OT when the disaster plan is activated to simplify patient flow.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4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83773" y="607624"/>
            <a:ext cx="10750730" cy="1293028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b="1" u="sng" cap="none" dirty="0" smtClean="0">
                <a:ln/>
                <a:solidFill>
                  <a:srgbClr val="FFC000"/>
                </a:solidFill>
              </a:rPr>
              <a:t>SUGGESTION AND RECOMMENDATIONS</a:t>
            </a:r>
            <a:endParaRPr lang="en-US" b="1" u="sng" cap="none" dirty="0">
              <a:ln/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21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377" y="1711234"/>
            <a:ext cx="12061371" cy="5029200"/>
          </a:xfrm>
        </p:spPr>
        <p:txBody>
          <a:bodyPr>
            <a:normAutofit fontScale="925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¬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u="sng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Care and Support </a:t>
            </a:r>
            <a:r>
              <a:rPr lang="en-US" sz="2400" b="1" u="sng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 (</a:t>
            </a:r>
            <a:r>
              <a:rPr lang="en-US" sz="2400" b="1" u="sng" dirty="0" err="1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contd</a:t>
            </a:r>
            <a:r>
              <a:rPr lang="en-US" sz="2400" b="1" u="sng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Activating Surge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Capacity- designate different zones with </a:t>
            </a:r>
            <a:r>
              <a:rPr lang="en-US" sz="2400" b="1" dirty="0" err="1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colour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code for tagged patients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Space for beds already earmarked in emergency should not be encroached upon.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Manpower for surge capacity protocol.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Separate stores 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equipment.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Procedure 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discharge/transfer of patients already admitted.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The 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blood bank should cater to 10% of blood groups to start with.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Dietary 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 for patients, relatives of patients and own staff.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4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83773" y="607624"/>
            <a:ext cx="10750730" cy="1293028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b="1" u="sng" cap="none" dirty="0" smtClean="0">
                <a:ln/>
                <a:solidFill>
                  <a:srgbClr val="FFC000"/>
                </a:solidFill>
              </a:rPr>
              <a:t>SUGGESTION AND RECOMMENDATIONS</a:t>
            </a:r>
            <a:endParaRPr lang="en-US" b="1" u="sng" cap="none" dirty="0">
              <a:ln/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47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70" y="2390492"/>
            <a:ext cx="11743509" cy="4024125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Draft DM Plan Template prepared and added as annexure B of Dissertation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Hazards </a:t>
            </a:r>
            <a:r>
              <a:rPr lang="en-US" sz="32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Vulnerability and level of the hospital </a:t>
            </a:r>
            <a:r>
              <a:rPr lang="en-US" sz="32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Preparedness prepared for hospital and added as Annexure C 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Safe Hospital Check List attached as Annexure D</a:t>
            </a:r>
            <a:endParaRPr lang="en-US" sz="32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32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83773" y="607624"/>
            <a:ext cx="10750730" cy="1293028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b="1" u="sng" cap="none" dirty="0" smtClean="0">
                <a:ln/>
                <a:solidFill>
                  <a:srgbClr val="FFC000"/>
                </a:solidFill>
              </a:rPr>
              <a:t>SUGGESTION AND RECOMMENDATIONS</a:t>
            </a:r>
            <a:endParaRPr lang="en-US" b="1" u="sng" cap="none" dirty="0">
              <a:ln/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78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5372" y="1543483"/>
            <a:ext cx="7158446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7200" b="1" dirty="0" smtClean="0">
                <a:ln/>
                <a:solidFill>
                  <a:srgbClr val="FFC000"/>
                </a:solidFill>
                <a:latin typeface="Algerian" panose="04020705040A02060702" pitchFamily="82" charset="0"/>
              </a:rPr>
              <a:t>THANK YOU</a:t>
            </a:r>
          </a:p>
          <a:p>
            <a:pPr algn="ctr"/>
            <a:r>
              <a:rPr lang="en-US" sz="7200" b="1" dirty="0" smtClean="0">
                <a:ln/>
                <a:solidFill>
                  <a:srgbClr val="FFC000"/>
                </a:solidFill>
                <a:latin typeface="Algerian" panose="04020705040A02060702" pitchFamily="82" charset="0"/>
              </a:rPr>
              <a:t>&amp;</a:t>
            </a:r>
          </a:p>
          <a:p>
            <a:pPr algn="ctr"/>
            <a:r>
              <a:rPr lang="en-US" sz="7200" b="1" dirty="0" smtClean="0">
                <a:ln/>
                <a:solidFill>
                  <a:srgbClr val="FFC000"/>
                </a:solidFill>
                <a:latin typeface="Algerian" panose="04020705040A02060702" pitchFamily="82" charset="0"/>
              </a:rPr>
              <a:t>JAI HIND</a:t>
            </a:r>
            <a:endParaRPr lang="en-US" sz="7200" b="1" dirty="0">
              <a:ln/>
              <a:solidFill>
                <a:srgbClr val="FFC00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44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635" y="1867989"/>
            <a:ext cx="11586754" cy="4820193"/>
          </a:xfrm>
        </p:spPr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lnSpc>
                <a:spcPts val="4000"/>
              </a:lnSpc>
              <a:buFont typeface="Wingdings" panose="05000000000000000000" pitchFamily="2" charset="2"/>
              <a:buChar char="v"/>
            </a:pPr>
            <a:r>
              <a:rPr lang="en-US" sz="2800" b="1" dirty="0" smtClean="0">
                <a:ln/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Disaster management and its mitigation takes center stage in every</a:t>
            </a:r>
          </a:p>
          <a:p>
            <a:pPr marL="0" indent="0">
              <a:lnSpc>
                <a:spcPts val="4000"/>
              </a:lnSpc>
              <a:buNone/>
            </a:pPr>
            <a:r>
              <a:rPr lang="en-US" sz="2800" b="1" dirty="0">
                <a:ln/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n/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country today.</a:t>
            </a:r>
          </a:p>
          <a:p>
            <a:pPr>
              <a:lnSpc>
                <a:spcPts val="4000"/>
              </a:lnSpc>
              <a:buFont typeface="Wingdings" panose="05000000000000000000" pitchFamily="2" charset="2"/>
              <a:buChar char="v"/>
            </a:pPr>
            <a:r>
              <a:rPr lang="en-US" sz="2800" b="1" dirty="0" smtClean="0">
                <a:ln/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Lackadaisical attitude and lack of awareness biggest threat to</a:t>
            </a:r>
          </a:p>
          <a:p>
            <a:pPr marL="0" indent="0">
              <a:lnSpc>
                <a:spcPts val="4000"/>
              </a:lnSpc>
              <a:buNone/>
            </a:pPr>
            <a:r>
              <a:rPr lang="en-US" sz="2800" b="1" dirty="0" smtClean="0">
                <a:ln/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mitigation.</a:t>
            </a:r>
          </a:p>
          <a:p>
            <a:pPr>
              <a:lnSpc>
                <a:spcPts val="4000"/>
              </a:lnSpc>
              <a:buFont typeface="Wingdings" panose="05000000000000000000" pitchFamily="2" charset="2"/>
              <a:buChar char="v"/>
            </a:pPr>
            <a:r>
              <a:rPr lang="en-US" sz="2800" b="1" dirty="0" smtClean="0">
                <a:ln/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Formation of agencies like NDMA shows seriousness of govt.</a:t>
            </a:r>
          </a:p>
          <a:p>
            <a:pPr>
              <a:lnSpc>
                <a:spcPts val="4000"/>
              </a:lnSpc>
              <a:buFont typeface="Wingdings" panose="05000000000000000000" pitchFamily="2" charset="2"/>
              <a:buChar char="v"/>
            </a:pPr>
            <a:r>
              <a:rPr lang="en-US" sz="2800" b="1" dirty="0" smtClean="0">
                <a:ln/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Translation of guidelines into action on ground lacking?</a:t>
            </a:r>
          </a:p>
          <a:p>
            <a:pPr>
              <a:lnSpc>
                <a:spcPts val="4000"/>
              </a:lnSpc>
              <a:buFont typeface="Wingdings" panose="05000000000000000000" pitchFamily="2" charset="2"/>
              <a:buChar char="v"/>
            </a:pPr>
            <a:r>
              <a:rPr lang="en-US" sz="2800" b="1" dirty="0" smtClean="0">
                <a:ln/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Hospitals play vital role in any disaster management and mitigation.</a:t>
            </a:r>
            <a:endParaRPr lang="en-US" sz="2800" b="1" dirty="0">
              <a:ln/>
              <a:solidFill>
                <a:srgbClr val="FFFF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81681" y="777231"/>
            <a:ext cx="79558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unset" dir="t">
                <a:rot lat="0" lon="0" rev="2400000"/>
              </a:lightRig>
            </a:scene3d>
            <a:sp3d extrusionH="76200" contourW="12700" prstMaterial="metal">
              <a:bevelT w="63500" h="12700" prst="angle"/>
              <a:extrusionClr>
                <a:srgbClr val="FFFF00"/>
              </a:extrusionClr>
              <a:contourClr>
                <a:schemeClr val="bg1">
                  <a:lumMod val="95000"/>
                  <a:lumOff val="5000"/>
                </a:schemeClr>
              </a:contourClr>
            </a:sp3d>
          </a:bodyPr>
          <a:lstStyle/>
          <a:p>
            <a:pPr algn="ctr"/>
            <a:r>
              <a:rPr lang="en-US" sz="5400" b="1" u="sng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RATIONALE OF STUDY</a:t>
            </a:r>
            <a:endParaRPr lang="en-US" sz="5400" b="1" dirty="0">
              <a:ln/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8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en-US" sz="2800" b="1" dirty="0">
                <a:ln/>
                <a:solidFill>
                  <a:schemeClr val="accent3"/>
                </a:solidFill>
              </a:rPr>
              <a:t>The aim of this dissertation is to critically analyze the level of preparation of disaster management of ESI Model Hospital, </a:t>
            </a:r>
            <a:r>
              <a:rPr lang="en-US" sz="2800" b="1" dirty="0" err="1">
                <a:ln/>
                <a:solidFill>
                  <a:schemeClr val="accent3"/>
                </a:solidFill>
              </a:rPr>
              <a:t>Basaidarapur</a:t>
            </a:r>
            <a:r>
              <a:rPr lang="en-US" sz="2800" b="1" dirty="0">
                <a:ln/>
                <a:solidFill>
                  <a:schemeClr val="accent3"/>
                </a:solidFill>
              </a:rPr>
              <a:t> , by studying its Disaster Management Plan and how it translates on the ground . </a:t>
            </a:r>
          </a:p>
        </p:txBody>
      </p:sp>
      <p:sp>
        <p:nvSpPr>
          <p:cNvPr id="4" name="Rectangle 3"/>
          <p:cNvSpPr/>
          <p:nvPr/>
        </p:nvSpPr>
        <p:spPr>
          <a:xfrm>
            <a:off x="4741576" y="855609"/>
            <a:ext cx="16081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unset" dir="t">
                <a:rot lat="0" lon="0" rev="2400000"/>
              </a:lightRig>
            </a:scene3d>
            <a:sp3d extrusionH="76200" contourW="12700" prstMaterial="metal">
              <a:bevelT w="63500" h="12700" prst="angle"/>
              <a:extrusionClr>
                <a:srgbClr val="FFFF00"/>
              </a:extrusionClr>
              <a:contourClr>
                <a:schemeClr val="bg1">
                  <a:lumMod val="95000"/>
                  <a:lumOff val="5000"/>
                </a:schemeClr>
              </a:contourClr>
            </a:sp3d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AIM</a:t>
            </a:r>
            <a:endParaRPr lang="en-US" sz="5400" b="1" dirty="0">
              <a:ln/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77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25836"/>
            <a:ext cx="10820400" cy="1911924"/>
          </a:xfrm>
        </p:spPr>
        <p:txBody>
          <a:bodyPr>
            <a:normAutofit fontScale="92500" lnSpcReduction="1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200" b="1" u="sng" dirty="0">
                <a:ln/>
                <a:solidFill>
                  <a:schemeClr val="accent3"/>
                </a:solidFill>
              </a:rPr>
              <a:t>General Objective</a:t>
            </a:r>
            <a:r>
              <a:rPr lang="en-US" sz="3200" b="1" dirty="0">
                <a:ln/>
                <a:solidFill>
                  <a:schemeClr val="accent3"/>
                </a:solidFill>
              </a:rPr>
              <a:t>- To critically analyze the Disaster Management Plan of ESI Model Hospital. </a:t>
            </a:r>
            <a:endParaRPr lang="en-US" sz="3200" b="1" dirty="0" smtClean="0">
              <a:ln/>
              <a:solidFill>
                <a:schemeClr val="accent3"/>
              </a:solidFill>
            </a:endParaRPr>
          </a:p>
          <a:p>
            <a:endParaRPr lang="en-US" sz="3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74360" y="986236"/>
            <a:ext cx="45704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unset" dir="t">
                <a:rot lat="0" lon="0" rev="2400000"/>
              </a:lightRig>
            </a:scene3d>
            <a:sp3d extrusionH="76200" contourW="12700" prstMaterial="metal">
              <a:bevelT w="63500" h="12700" prst="angle"/>
              <a:extrusionClr>
                <a:srgbClr val="FFFF00"/>
              </a:extrusionClr>
              <a:contourClr>
                <a:schemeClr val="bg1">
                  <a:lumMod val="95000"/>
                  <a:lumOff val="5000"/>
                </a:schemeClr>
              </a:contourClr>
            </a:sp3d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endParaRPr lang="en-US" sz="5400" b="1" dirty="0">
              <a:ln/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04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943" y="2293138"/>
            <a:ext cx="11808823" cy="5048195"/>
          </a:xfrm>
        </p:spPr>
        <p:txBody>
          <a:bodyPr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8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To </a:t>
            </a:r>
            <a:r>
              <a:rPr lang="en-US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carry out Hazard/ Disaster Vulnerability and level of the hospital </a:t>
            </a:r>
            <a:r>
              <a:rPr lang="en-US" sz="28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Preparedness</a:t>
            </a:r>
            <a:r>
              <a:rPr lang="en-US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8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To </a:t>
            </a:r>
            <a:r>
              <a:rPr lang="en-US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critically appraise the hospital emergency and disaster response </a:t>
            </a:r>
            <a:r>
              <a:rPr lang="en-US" sz="28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8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recovery </a:t>
            </a:r>
            <a:r>
              <a:rPr lang="en-US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8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To </a:t>
            </a:r>
            <a:r>
              <a:rPr lang="en-US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carry out an appraisal of the awareness level of preparation of </a:t>
            </a:r>
            <a:r>
              <a:rPr lang="en-US" sz="28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DM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Plan</a:t>
            </a:r>
            <a:r>
              <a:rPr lang="en-US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8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To </a:t>
            </a:r>
            <a:r>
              <a:rPr lang="en-US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carry out assessment of resources allocated to DM Plan.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8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71973" y="790291"/>
            <a:ext cx="79752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unset" dir="t">
                <a:rot lat="0" lon="0" rev="2400000"/>
              </a:lightRig>
            </a:scene3d>
            <a:sp3d extrusionH="76200" contourW="12700" prstMaterial="metal">
              <a:bevelT w="63500" h="12700" prst="angle"/>
              <a:extrusionClr>
                <a:srgbClr val="FFFF00"/>
              </a:extrusionClr>
              <a:contourClr>
                <a:schemeClr val="bg1">
                  <a:lumMod val="95000"/>
                  <a:lumOff val="5000"/>
                </a:schemeClr>
              </a:contourClr>
            </a:sp3d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 OBJECTIVES</a:t>
            </a:r>
            <a:endParaRPr lang="en-US" sz="5400" b="1" dirty="0">
              <a:ln/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075" y="2155371"/>
            <a:ext cx="11534502" cy="4402183"/>
          </a:xfrm>
        </p:spPr>
        <p:txBody>
          <a:bodyPr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lnSpc>
                <a:spcPts val="4000"/>
              </a:lnSpc>
              <a:buFont typeface="Wingdings" panose="05000000000000000000" pitchFamily="2" charset="2"/>
              <a:buChar char="Ø"/>
            </a:pPr>
            <a:r>
              <a:rPr lang="en-US" sz="28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To </a:t>
            </a:r>
            <a:r>
              <a:rPr lang="en-US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carry out assessment of safety of structural and non- </a:t>
            </a:r>
            <a:r>
              <a:rPr lang="en-US" sz="28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structural entities</a:t>
            </a:r>
            <a:r>
              <a:rPr lang="en-US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ts val="4000"/>
              </a:lnSpc>
              <a:buFont typeface="Wingdings" panose="05000000000000000000" pitchFamily="2" charset="2"/>
              <a:buChar char="Ø"/>
            </a:pPr>
            <a:r>
              <a:rPr lang="en-US" sz="28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To </a:t>
            </a:r>
            <a:r>
              <a:rPr lang="en-US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evaluate the working of A &amp; E department in handling influx of </a:t>
            </a:r>
            <a:endParaRPr lang="en-US" sz="2800" b="1" dirty="0" smtClean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4000"/>
              </a:lnSpc>
              <a:buNone/>
            </a:pPr>
            <a:r>
              <a:rPr lang="en-US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patients </a:t>
            </a:r>
            <a:r>
              <a:rPr lang="en-US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including surge capacity.</a:t>
            </a:r>
          </a:p>
          <a:p>
            <a:pPr>
              <a:lnSpc>
                <a:spcPts val="4000"/>
              </a:lnSpc>
              <a:buFont typeface="Wingdings" panose="05000000000000000000" pitchFamily="2" charset="2"/>
              <a:buChar char="Ø"/>
            </a:pPr>
            <a:r>
              <a:rPr lang="en-US" sz="28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To </a:t>
            </a:r>
            <a:r>
              <a:rPr lang="en-US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carry out assessment of all critical systems for </a:t>
            </a:r>
            <a:r>
              <a:rPr lang="en-US" sz="28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operational</a:t>
            </a:r>
          </a:p>
          <a:p>
            <a:pPr marL="0" indent="0">
              <a:lnSpc>
                <a:spcPts val="4000"/>
              </a:lnSpc>
              <a:buNone/>
            </a:pPr>
            <a:r>
              <a:rPr lang="en-US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functionality and built in redundancy.</a:t>
            </a:r>
          </a:p>
          <a:p>
            <a:pPr>
              <a:lnSpc>
                <a:spcPts val="4000"/>
              </a:lnSpc>
              <a:buFont typeface="Wingdings" panose="05000000000000000000" pitchFamily="2" charset="2"/>
              <a:buChar char="Ø"/>
            </a:pPr>
            <a:r>
              <a:rPr lang="en-US" sz="28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To </a:t>
            </a:r>
            <a:r>
              <a:rPr lang="en-US" sz="28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prepare a  hospital specific DM Plan for ESI Model Hospital.</a:t>
            </a:r>
          </a:p>
          <a:p>
            <a:pPr>
              <a:lnSpc>
                <a:spcPts val="4000"/>
              </a:lnSpc>
            </a:pPr>
            <a:endParaRPr lang="en-US" sz="2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55233" y="790291"/>
            <a:ext cx="95141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unset" dir="t">
                <a:rot lat="0" lon="0" rev="2400000"/>
              </a:lightRig>
            </a:scene3d>
            <a:sp3d extrusionH="76200" contourW="12700" prstMaterial="metal">
              <a:bevelT w="63500" h="12700" prst="angle"/>
              <a:extrusionClr>
                <a:srgbClr val="FFFF00"/>
              </a:extrusionClr>
              <a:contourClr>
                <a:schemeClr val="bg1">
                  <a:lumMod val="95000"/>
                  <a:lumOff val="5000"/>
                </a:schemeClr>
              </a:contourClr>
            </a:sp3d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 OBJECTIVES </a:t>
            </a:r>
            <a:r>
              <a:rPr lang="en-US" sz="28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u="sng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Contd</a:t>
            </a:r>
            <a:r>
              <a:rPr lang="en-US" sz="28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5400" b="1" dirty="0">
              <a:ln/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95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691" y="1463041"/>
            <a:ext cx="11874138" cy="5278582"/>
          </a:xfrm>
        </p:spPr>
        <p:txBody>
          <a:bodyPr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lnSpc>
                <a:spcPts val="3200"/>
              </a:lnSpc>
              <a:buFont typeface="Wingdings" panose="05000000000000000000" pitchFamily="2" charset="2"/>
              <a:buChar char=""/>
            </a:pPr>
            <a:r>
              <a:rPr lang="en-US" sz="2400" b="1" dirty="0" smtClean="0">
                <a:ln/>
                <a:solidFill>
                  <a:schemeClr val="accent3"/>
                </a:solidFill>
              </a:rPr>
              <a:t>   </a:t>
            </a:r>
            <a:r>
              <a:rPr lang="en-US" sz="2800" b="1" u="sng" dirty="0" smtClean="0">
                <a:ln/>
                <a:solidFill>
                  <a:schemeClr val="accent3"/>
                </a:solidFill>
              </a:rPr>
              <a:t>Study design</a:t>
            </a:r>
            <a:endParaRPr lang="en-US" sz="2400" b="1" u="sng" dirty="0" smtClean="0">
              <a:ln/>
              <a:solidFill>
                <a:schemeClr val="accent3"/>
              </a:solidFill>
            </a:endParaRPr>
          </a:p>
          <a:p>
            <a:pPr lvl="1">
              <a:lnSpc>
                <a:spcPts val="32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ln/>
                <a:solidFill>
                  <a:schemeClr val="accent3"/>
                </a:solidFill>
              </a:rPr>
              <a:t> Descriptive </a:t>
            </a:r>
            <a:r>
              <a:rPr lang="en-US" sz="2400" b="1" dirty="0">
                <a:ln/>
                <a:solidFill>
                  <a:schemeClr val="accent3"/>
                </a:solidFill>
              </a:rPr>
              <a:t>cross-sectional study with secondary data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review</a:t>
            </a:r>
          </a:p>
          <a:p>
            <a:pPr lvl="1">
              <a:lnSpc>
                <a:spcPts val="32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 Participative Observation Method used to gather information.</a:t>
            </a:r>
          </a:p>
          <a:p>
            <a:pPr>
              <a:lnSpc>
                <a:spcPts val="3200"/>
              </a:lnSpc>
              <a:buFont typeface="Wingdings" panose="05000000000000000000" pitchFamily="2" charset="2"/>
              <a:buChar char="¬"/>
            </a:pPr>
            <a:r>
              <a:rPr lang="en-US" sz="2400" b="1" dirty="0" smtClean="0">
                <a:ln/>
                <a:solidFill>
                  <a:schemeClr val="accent3"/>
                </a:solidFill>
              </a:rPr>
              <a:t>   </a:t>
            </a:r>
            <a:r>
              <a:rPr lang="en-US" sz="2400" b="1" u="sng" dirty="0" smtClean="0">
                <a:ln/>
                <a:solidFill>
                  <a:schemeClr val="accent3"/>
                </a:solidFill>
              </a:rPr>
              <a:t>Study Area</a:t>
            </a:r>
            <a:r>
              <a:rPr lang="en-US" sz="2400" b="1" dirty="0">
                <a:ln/>
                <a:solidFill>
                  <a:schemeClr val="accent3"/>
                </a:solidFill>
              </a:rPr>
              <a:t>:- ESI Model Hospital, </a:t>
            </a:r>
            <a:r>
              <a:rPr lang="en-US" sz="2400" b="1" dirty="0" err="1" smtClean="0">
                <a:ln/>
                <a:solidFill>
                  <a:schemeClr val="accent3"/>
                </a:solidFill>
              </a:rPr>
              <a:t>Basaidarapur</a:t>
            </a:r>
            <a:endParaRPr lang="en-US" sz="2400" b="1" dirty="0" smtClean="0">
              <a:ln/>
              <a:solidFill>
                <a:schemeClr val="accent3"/>
              </a:solidFill>
            </a:endParaRPr>
          </a:p>
          <a:p>
            <a:pPr>
              <a:lnSpc>
                <a:spcPts val="3200"/>
              </a:lnSpc>
              <a:buFont typeface="Wingdings" panose="05000000000000000000" pitchFamily="2" charset="2"/>
              <a:buChar char="¬"/>
            </a:pPr>
            <a:r>
              <a:rPr lang="en-US" sz="2400" b="1" dirty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2400" b="1" u="sng" dirty="0">
                <a:ln/>
                <a:solidFill>
                  <a:schemeClr val="accent3"/>
                </a:solidFill>
              </a:rPr>
              <a:t>Sampling method</a:t>
            </a:r>
            <a:r>
              <a:rPr lang="en-US" sz="2400" b="1" dirty="0">
                <a:ln/>
                <a:solidFill>
                  <a:schemeClr val="accent3"/>
                </a:solidFill>
              </a:rPr>
              <a:t>: Convenient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Sampling</a:t>
            </a:r>
          </a:p>
          <a:p>
            <a:pPr>
              <a:lnSpc>
                <a:spcPts val="3200"/>
              </a:lnSpc>
              <a:buFont typeface="Wingdings" panose="05000000000000000000" pitchFamily="2" charset="2"/>
              <a:buChar char="¬"/>
            </a:pPr>
            <a:r>
              <a:rPr lang="en-US" sz="2400" b="1" dirty="0">
                <a:ln/>
                <a:solidFill>
                  <a:schemeClr val="accent3"/>
                </a:solidFill>
              </a:rPr>
              <a:t> </a:t>
            </a:r>
            <a:r>
              <a:rPr lang="en-US" sz="2400" b="1" dirty="0" smtClean="0">
                <a:ln/>
                <a:solidFill>
                  <a:schemeClr val="accent3"/>
                </a:solidFill>
              </a:rPr>
              <a:t>  </a:t>
            </a:r>
            <a:r>
              <a:rPr lang="en-US" sz="2400" b="1" u="sng" dirty="0">
                <a:ln/>
                <a:solidFill>
                  <a:schemeClr val="accent3"/>
                </a:solidFill>
              </a:rPr>
              <a:t>Tools and Techniques</a:t>
            </a:r>
            <a:r>
              <a:rPr lang="en-US" sz="2400" b="1" dirty="0">
                <a:ln/>
                <a:solidFill>
                  <a:schemeClr val="accent3"/>
                </a:solidFill>
              </a:rPr>
              <a:t>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2400" b="1" u="sng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Tool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 written Questionnaire format was 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adopted 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manual of Hospital  Safety Index by WHO (attached as Annexure C).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u="sng" dirty="0" smtClean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Technique</a:t>
            </a:r>
            <a:r>
              <a:rPr lang="en-US" sz="2400" b="1" u="sng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b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Physical visit to each department and ward along with interview  of personals on duty</a:t>
            </a:r>
            <a:r>
              <a:rPr lang="en-US" sz="2400" b="1" i="1" dirty="0">
                <a:ln/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ln/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14167" y="568220"/>
            <a:ext cx="5917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unset" dir="t">
                <a:rot lat="0" lon="0" rev="2400000"/>
              </a:lightRig>
            </a:scene3d>
            <a:sp3d extrusionH="76200" contourW="12700" prstMaterial="metal">
              <a:bevelT w="63500" h="12700" prst="angle"/>
              <a:extrusionClr>
                <a:srgbClr val="FFFF00"/>
              </a:extrusionClr>
              <a:contourClr>
                <a:schemeClr val="bg1">
                  <a:lumMod val="95000"/>
                  <a:lumOff val="5000"/>
                </a:schemeClr>
              </a:contourClr>
            </a:sp3d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endParaRPr lang="en-US" sz="5400" b="1" dirty="0">
              <a:ln/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99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¬"/>
            </a:pPr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Construction work </a:t>
            </a:r>
            <a:r>
              <a:rPr lang="en-US" sz="3200" b="1" dirty="0">
                <a:ln/>
                <a:solidFill>
                  <a:schemeClr val="accent3"/>
                </a:solidFill>
              </a:rPr>
              <a:t>in 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Hospital.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¬"/>
            </a:pPr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Out sourcing of services.</a:t>
            </a:r>
            <a:endParaRPr lang="en-US" sz="3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66583" y="790291"/>
            <a:ext cx="51860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unset" dir="t">
                <a:rot lat="0" lon="0" rev="2400000"/>
              </a:lightRig>
            </a:scene3d>
            <a:sp3d extrusionH="76200" contourW="12700" prstMaterial="metal">
              <a:bevelT w="63500" h="12700" prst="angle"/>
              <a:extrusionClr>
                <a:srgbClr val="FFFF00"/>
              </a:extrusionClr>
              <a:contourClr>
                <a:schemeClr val="bg1">
                  <a:lumMod val="95000"/>
                  <a:lumOff val="5000"/>
                </a:schemeClr>
              </a:contourClr>
            </a:sp3d>
          </a:bodyPr>
          <a:lstStyle/>
          <a:p>
            <a:pPr algn="ctr"/>
            <a:r>
              <a:rPr lang="en-US" sz="5400" b="1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CONSTRAINTS</a:t>
            </a:r>
            <a:endParaRPr lang="en-US" sz="5400" b="1" dirty="0">
              <a:ln/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50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433</TotalTime>
  <Words>1529</Words>
  <Application>Microsoft Office PowerPoint</Application>
  <PresentationFormat>Widescreen</PresentationFormat>
  <Paragraphs>175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Algerian</vt:lpstr>
      <vt:lpstr>Arial</vt:lpstr>
      <vt:lpstr>Century Gothic</vt:lpstr>
      <vt:lpstr>Times New Roman</vt:lpstr>
      <vt:lpstr>Wingdings</vt:lpstr>
      <vt:lpstr>Vapor Trail</vt:lpstr>
      <vt:lpstr>PowerPoint Presentation</vt:lpstr>
      <vt:lpstr>PURVIEW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ESI MODEL Hospital</vt:lpstr>
      <vt:lpstr>FINDINGS</vt:lpstr>
      <vt:lpstr>FINDINGS</vt:lpstr>
      <vt:lpstr>FINDINGS</vt:lpstr>
      <vt:lpstr>FINDINGS</vt:lpstr>
      <vt:lpstr>FINDINGS</vt:lpstr>
      <vt:lpstr>SUGGESTION AND RECOMMENDATIONS</vt:lpstr>
      <vt:lpstr>SUGGESTION AND RECOMMENDATIONS</vt:lpstr>
      <vt:lpstr>SUGGESTION AND RECOMMENDATIONS</vt:lpstr>
      <vt:lpstr>SUGGESTION AND RECOMMENDATIONS</vt:lpstr>
      <vt:lpstr>SUGGESTION AND RECOMMENDATIONS</vt:lpstr>
      <vt:lpstr>SUGGESTION AND RECOMMENDATIONS</vt:lpstr>
      <vt:lpstr>SUGGESTION AND RECOMMENDATIONS</vt:lpstr>
      <vt:lpstr>SUGGESTION AND RECOMMENDATIONS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Pankaj Sahni</dc:creator>
  <cp:lastModifiedBy>Pankaj Sahni</cp:lastModifiedBy>
  <cp:revision>110</cp:revision>
  <dcterms:created xsi:type="dcterms:W3CDTF">2018-05-10T05:00:35Z</dcterms:created>
  <dcterms:modified xsi:type="dcterms:W3CDTF">2018-05-16T02:06:42Z</dcterms:modified>
</cp:coreProperties>
</file>