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charts/chart9.xml" ContentType="application/vnd.openxmlformats-officedocument.drawingml.chart+xml"/>
  <Override PartName="/ppt/charts/style6.xml" ContentType="application/vnd.ms-office.chartstyle+xml"/>
  <Override PartName="/ppt/charts/colors6.xml" ContentType="application/vnd.ms-office.chartcolorstyle+xml"/>
  <Override PartName="/ppt/charts/chart10.xml" ContentType="application/vnd.openxmlformats-officedocument.drawingml.chart+xml"/>
  <Override PartName="/ppt/charts/style7.xml" ContentType="application/vnd.ms-office.chartstyle+xml"/>
  <Override PartName="/ppt/charts/colors7.xml" ContentType="application/vnd.ms-office.chartcolorstyle+xml"/>
  <Override PartName="/ppt/charts/chart11.xml" ContentType="application/vnd.openxmlformats-officedocument.drawingml.chart+xml"/>
  <Override PartName="/ppt/charts/style8.xml" ContentType="application/vnd.ms-office.chartstyle+xml"/>
  <Override PartName="/ppt/charts/colors8.xml" ContentType="application/vnd.ms-office.chartcolorstyle+xml"/>
  <Override PartName="/ppt/charts/chart12.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2" r:id="rId6"/>
    <p:sldId id="259" r:id="rId7"/>
    <p:sldId id="263" r:id="rId8"/>
    <p:sldId id="264" r:id="rId9"/>
    <p:sldId id="261"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7" d="100"/>
          <a:sy n="47" d="100"/>
        </p:scale>
        <p:origin x="74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poorva\Desktop\Sup\record%20(Autosaved)%20(Autosaved).xlsx"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file:///C:\Users\Apoorva\Desktop\Sup\record%20(Autosaved)%20(Autosaved).xlsx" TargetMode="External"/><Relationship Id="rId2" Type="http://schemas.microsoft.com/office/2011/relationships/chartColorStyle" Target="colors7.xml"/><Relationship Id="rId1" Type="http://schemas.microsoft.com/office/2011/relationships/chartStyle" Target="style7.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Apoorva\Desktop\Sup\record%20(Autosaved)%20(Autosaved).xlsx" TargetMode="External"/><Relationship Id="rId2" Type="http://schemas.microsoft.com/office/2011/relationships/chartColorStyle" Target="colors8.xml"/><Relationship Id="rId1" Type="http://schemas.microsoft.com/office/2011/relationships/chartStyle" Target="style8.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Apoorva\Desktop\Sup\record%20(Autosaved)%20(Autosaved).xlsx" TargetMode="External"/><Relationship Id="rId2" Type="http://schemas.microsoft.com/office/2011/relationships/chartColorStyle" Target="colors9.xml"/><Relationship Id="rId1" Type="http://schemas.microsoft.com/office/2011/relationships/chartStyle" Target="style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poorva\Desktop\Sup\record%20(Autosaved)%20(Autosaved).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poorva\Desktop\Sup\record%20(Autosaved)%20(Autosaved).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poorva\Desktop\Sup\record%20(Autosaved)%20(Autosaved).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Apoorva\Desktop\Sup\record%20(Autosaved)%20(Autosaved).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1" Type="http://schemas.openxmlformats.org/officeDocument/2006/relationships/oleObject" Target="file:///C:\Users\Apoorva\Desktop\Sup\record%20(Autosaved)%20(Autosaved).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poorva\Desktop\Sup\record%20(Autosaved)%20(Autosaved).xlsx"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file:///C:\Users\Apoorva\Desktop\Sup\record%20(Autosaved)%20(Autosaved).xlsx" TargetMode="External"/><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3" Type="http://schemas.openxmlformats.org/officeDocument/2006/relationships/oleObject" Target="file:///C:\Users\Apoorva\Desktop\Sup\record%20(Autosaved)%20(Autosaved).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a:lstStyle/>
          <a:p>
            <a:pPr>
              <a:defRPr>
                <a:solidFill>
                  <a:srgbClr val="00B0F0"/>
                </a:solidFill>
              </a:defRPr>
            </a:pPr>
            <a:r>
              <a:rPr lang="en-US" dirty="0"/>
              <a:t>Registration of Pregnancies (%)  </a:t>
            </a:r>
            <a:r>
              <a:rPr lang="en-US" dirty="0" smtClean="0"/>
              <a:t>NFHS </a:t>
            </a:r>
            <a:r>
              <a:rPr lang="en-US" dirty="0"/>
              <a:t>4</a:t>
            </a:r>
          </a:p>
        </c:rich>
      </c:tx>
      <c:overlay val="0"/>
    </c:title>
    <c:autoTitleDeleted val="0"/>
    <c:plotArea>
      <c:layout/>
      <c:barChart>
        <c:barDir val="col"/>
        <c:grouping val="clustered"/>
        <c:varyColors val="0"/>
        <c:ser>
          <c:idx val="0"/>
          <c:order val="0"/>
          <c:tx>
            <c:strRef>
              <c:f>Sheet2!$C$3</c:f>
              <c:strCache>
                <c:ptCount val="1"/>
                <c:pt idx="0">
                  <c:v>Registration of Pregnancies (%)              NFHS 4</c:v>
                </c:pt>
              </c:strCache>
            </c:strRef>
          </c:tx>
          <c:invertIfNegative val="0"/>
          <c:dPt>
            <c:idx val="0"/>
            <c:invertIfNegative val="0"/>
            <c:bubble3D val="0"/>
            <c:spPr>
              <a:solidFill>
                <a:srgbClr val="7030A0"/>
              </a:solidFill>
            </c:spPr>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Sheet2!$B$4:$B$10</c:f>
              <c:strCache>
                <c:ptCount val="7"/>
                <c:pt idx="0">
                  <c:v>INDIA</c:v>
                </c:pt>
                <c:pt idx="1">
                  <c:v>Odisha</c:v>
                </c:pt>
                <c:pt idx="2">
                  <c:v>Assam</c:v>
                </c:pt>
                <c:pt idx="3">
                  <c:v>Rajasthan</c:v>
                </c:pt>
                <c:pt idx="4">
                  <c:v>Karnataka</c:v>
                </c:pt>
                <c:pt idx="5">
                  <c:v>Gujarat</c:v>
                </c:pt>
                <c:pt idx="6">
                  <c:v>Uttar Pradesh</c:v>
                </c:pt>
              </c:strCache>
            </c:strRef>
          </c:cat>
          <c:val>
            <c:numRef>
              <c:f>Sheet2!$C$4:$C$10</c:f>
              <c:numCache>
                <c:formatCode>General</c:formatCode>
                <c:ptCount val="7"/>
                <c:pt idx="0">
                  <c:v>89.3</c:v>
                </c:pt>
                <c:pt idx="1">
                  <c:v>97.2</c:v>
                </c:pt>
                <c:pt idx="2">
                  <c:v>96.3</c:v>
                </c:pt>
                <c:pt idx="3">
                  <c:v>92.3</c:v>
                </c:pt>
                <c:pt idx="4">
                  <c:v>89.3</c:v>
                </c:pt>
                <c:pt idx="5">
                  <c:v>89</c:v>
                </c:pt>
                <c:pt idx="6">
                  <c:v>79.8</c:v>
                </c:pt>
              </c:numCache>
            </c:numRef>
          </c:val>
        </c:ser>
        <c:dLbls>
          <c:showLegendKey val="0"/>
          <c:showVal val="0"/>
          <c:showCatName val="0"/>
          <c:showSerName val="0"/>
          <c:showPercent val="0"/>
          <c:showBubbleSize val="0"/>
        </c:dLbls>
        <c:gapWidth val="150"/>
        <c:axId val="76838240"/>
        <c:axId val="76838800"/>
      </c:barChart>
      <c:catAx>
        <c:axId val="76838240"/>
        <c:scaling>
          <c:orientation val="minMax"/>
        </c:scaling>
        <c:delete val="0"/>
        <c:axPos val="b"/>
        <c:numFmt formatCode="General" sourceLinked="0"/>
        <c:majorTickMark val="out"/>
        <c:minorTickMark val="none"/>
        <c:tickLblPos val="nextTo"/>
        <c:crossAx val="76838800"/>
        <c:crosses val="autoZero"/>
        <c:auto val="1"/>
        <c:lblAlgn val="ctr"/>
        <c:lblOffset val="100"/>
        <c:noMultiLvlLbl val="0"/>
      </c:catAx>
      <c:valAx>
        <c:axId val="76838800"/>
        <c:scaling>
          <c:orientation val="minMax"/>
        </c:scaling>
        <c:delete val="0"/>
        <c:axPos val="l"/>
        <c:numFmt formatCode="General" sourceLinked="1"/>
        <c:majorTickMark val="out"/>
        <c:minorTickMark val="none"/>
        <c:tickLblPos val="nextTo"/>
        <c:crossAx val="76838240"/>
        <c:crosses val="autoZero"/>
        <c:crossBetween val="between"/>
      </c:valAx>
    </c:plotArea>
    <c:legend>
      <c:legendPos val="r"/>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Institutional</a:t>
            </a:r>
            <a:r>
              <a:rPr lang="en-US" baseline="0"/>
              <a:t> Deliveries (%)</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Sheet6!$C$3</c:f>
              <c:strCache>
                <c:ptCount val="1"/>
                <c:pt idx="0">
                  <c:v>NFHS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Sheet6!$D$1:$J$2</c:f>
              <c:strCache>
                <c:ptCount val="7"/>
                <c:pt idx="0">
                  <c:v>INDIA</c:v>
                </c:pt>
                <c:pt idx="1">
                  <c:v>UTTAR PRADESH</c:v>
                </c:pt>
                <c:pt idx="2">
                  <c:v>RAJASTHAN</c:v>
                </c:pt>
                <c:pt idx="3">
                  <c:v>GUJARAT</c:v>
                </c:pt>
                <c:pt idx="4">
                  <c:v>KARNATAKA</c:v>
                </c:pt>
                <c:pt idx="5">
                  <c:v>ORISSA</c:v>
                </c:pt>
                <c:pt idx="6">
                  <c:v>ASSAM</c:v>
                </c:pt>
              </c:strCache>
            </c:strRef>
          </c:cat>
          <c:val>
            <c:numRef>
              <c:f>Sheet6!$D$3:$J$3</c:f>
              <c:numCache>
                <c:formatCode>General</c:formatCode>
                <c:ptCount val="7"/>
                <c:pt idx="0">
                  <c:v>34</c:v>
                </c:pt>
                <c:pt idx="1">
                  <c:v>17</c:v>
                </c:pt>
                <c:pt idx="2">
                  <c:v>22</c:v>
                </c:pt>
                <c:pt idx="3">
                  <c:v>42</c:v>
                </c:pt>
                <c:pt idx="4">
                  <c:v>51</c:v>
                </c:pt>
                <c:pt idx="5">
                  <c:v>21</c:v>
                </c:pt>
                <c:pt idx="6">
                  <c:v>18</c:v>
                </c:pt>
              </c:numCache>
            </c:numRef>
          </c:val>
        </c:ser>
        <c:ser>
          <c:idx val="1"/>
          <c:order val="1"/>
          <c:tx>
            <c:strRef>
              <c:f>Sheet6!$C$4</c:f>
              <c:strCache>
                <c:ptCount val="1"/>
                <c:pt idx="0">
                  <c:v>NFHS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Sheet6!$D$1:$J$2</c:f>
              <c:strCache>
                <c:ptCount val="7"/>
                <c:pt idx="0">
                  <c:v>INDIA</c:v>
                </c:pt>
                <c:pt idx="1">
                  <c:v>UTTAR PRADESH</c:v>
                </c:pt>
                <c:pt idx="2">
                  <c:v>RAJASTHAN</c:v>
                </c:pt>
                <c:pt idx="3">
                  <c:v>GUJARAT</c:v>
                </c:pt>
                <c:pt idx="4">
                  <c:v>KARNATAKA</c:v>
                </c:pt>
                <c:pt idx="5">
                  <c:v>ORISSA</c:v>
                </c:pt>
                <c:pt idx="6">
                  <c:v>ASSAM</c:v>
                </c:pt>
              </c:strCache>
            </c:strRef>
          </c:cat>
          <c:val>
            <c:numRef>
              <c:f>Sheet6!$D$4:$J$4</c:f>
              <c:numCache>
                <c:formatCode>General</c:formatCode>
                <c:ptCount val="7"/>
                <c:pt idx="0">
                  <c:v>42</c:v>
                </c:pt>
                <c:pt idx="1">
                  <c:v>22</c:v>
                </c:pt>
                <c:pt idx="2">
                  <c:v>36</c:v>
                </c:pt>
                <c:pt idx="3">
                  <c:v>53</c:v>
                </c:pt>
                <c:pt idx="4">
                  <c:v>59</c:v>
                </c:pt>
                <c:pt idx="5">
                  <c:v>33</c:v>
                </c:pt>
                <c:pt idx="6">
                  <c:v>21</c:v>
                </c:pt>
              </c:numCache>
            </c:numRef>
          </c:val>
        </c:ser>
        <c:ser>
          <c:idx val="2"/>
          <c:order val="2"/>
          <c:tx>
            <c:strRef>
              <c:f>Sheet6!$C$5</c:f>
              <c:strCache>
                <c:ptCount val="1"/>
                <c:pt idx="0">
                  <c:v>NFHS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Sheet6!$D$1:$J$2</c:f>
              <c:strCache>
                <c:ptCount val="7"/>
                <c:pt idx="0">
                  <c:v>INDIA</c:v>
                </c:pt>
                <c:pt idx="1">
                  <c:v>UTTAR PRADESH</c:v>
                </c:pt>
                <c:pt idx="2">
                  <c:v>RAJASTHAN</c:v>
                </c:pt>
                <c:pt idx="3">
                  <c:v>GUJARAT</c:v>
                </c:pt>
                <c:pt idx="4">
                  <c:v>KARNATAKA</c:v>
                </c:pt>
                <c:pt idx="5">
                  <c:v>ORISSA</c:v>
                </c:pt>
                <c:pt idx="6">
                  <c:v>ASSAM</c:v>
                </c:pt>
              </c:strCache>
            </c:strRef>
          </c:cat>
          <c:val>
            <c:numRef>
              <c:f>Sheet6!$D$5:$J$5</c:f>
              <c:numCache>
                <c:formatCode>General</c:formatCode>
                <c:ptCount val="7"/>
                <c:pt idx="0">
                  <c:v>47</c:v>
                </c:pt>
                <c:pt idx="1">
                  <c:v>29</c:v>
                </c:pt>
                <c:pt idx="2">
                  <c:v>47</c:v>
                </c:pt>
                <c:pt idx="3">
                  <c:v>65</c:v>
                </c:pt>
                <c:pt idx="4">
                  <c:v>72</c:v>
                </c:pt>
                <c:pt idx="5">
                  <c:v>47</c:v>
                </c:pt>
                <c:pt idx="6">
                  <c:v>31</c:v>
                </c:pt>
              </c:numCache>
            </c:numRef>
          </c:val>
        </c:ser>
        <c:ser>
          <c:idx val="3"/>
          <c:order val="3"/>
          <c:tx>
            <c:strRef>
              <c:f>Sheet6!$C$6</c:f>
              <c:strCache>
                <c:ptCount val="1"/>
                <c:pt idx="0">
                  <c:v>NFHS 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Sheet6!$D$1:$J$2</c:f>
              <c:strCache>
                <c:ptCount val="7"/>
                <c:pt idx="0">
                  <c:v>INDIA</c:v>
                </c:pt>
                <c:pt idx="1">
                  <c:v>UTTAR PRADESH</c:v>
                </c:pt>
                <c:pt idx="2">
                  <c:v>RAJASTHAN</c:v>
                </c:pt>
                <c:pt idx="3">
                  <c:v>GUJARAT</c:v>
                </c:pt>
                <c:pt idx="4">
                  <c:v>KARNATAKA</c:v>
                </c:pt>
                <c:pt idx="5">
                  <c:v>ORISSA</c:v>
                </c:pt>
                <c:pt idx="6">
                  <c:v>ASSAM</c:v>
                </c:pt>
              </c:strCache>
            </c:strRef>
          </c:cat>
          <c:val>
            <c:numRef>
              <c:f>Sheet6!$D$6:$J$6</c:f>
              <c:numCache>
                <c:formatCode>General</c:formatCode>
                <c:ptCount val="7"/>
                <c:pt idx="0">
                  <c:v>81</c:v>
                </c:pt>
                <c:pt idx="1">
                  <c:v>70</c:v>
                </c:pt>
                <c:pt idx="2">
                  <c:v>87</c:v>
                </c:pt>
                <c:pt idx="3">
                  <c:v>88</c:v>
                </c:pt>
                <c:pt idx="4">
                  <c:v>94</c:v>
                </c:pt>
                <c:pt idx="5">
                  <c:v>87</c:v>
                </c:pt>
                <c:pt idx="6">
                  <c:v>74</c:v>
                </c:pt>
              </c:numCache>
            </c:numRef>
          </c:val>
        </c:ser>
        <c:dLbls>
          <c:showLegendKey val="0"/>
          <c:showVal val="0"/>
          <c:showCatName val="0"/>
          <c:showSerName val="0"/>
          <c:showPercent val="0"/>
          <c:showBubbleSize val="0"/>
        </c:dLbls>
        <c:gapWidth val="219"/>
        <c:overlap val="-27"/>
        <c:axId val="200289104"/>
        <c:axId val="200289664"/>
      </c:barChart>
      <c:catAx>
        <c:axId val="200289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289664"/>
        <c:crosses val="autoZero"/>
        <c:auto val="1"/>
        <c:lblAlgn val="ctr"/>
        <c:lblOffset val="100"/>
        <c:noMultiLvlLbl val="0"/>
      </c:catAx>
      <c:valAx>
        <c:axId val="20028966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289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 Deliveries conducted by SBA (%)</a:t>
            </a:r>
          </a:p>
        </c:rich>
      </c:tx>
      <c:layout>
        <c:manualLayout>
          <c:xMode val="edge"/>
          <c:yMode val="edge"/>
          <c:x val="0.24486789151356081"/>
          <c:y val="4.166666666666666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Sheet6!$D$2</c:f>
              <c:strCache>
                <c:ptCount val="1"/>
                <c:pt idx="0">
                  <c:v>INDIA</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6"/>
                </a:solidFill>
                <a:prstDash val="sysDot"/>
              </a:ln>
              <a:effectLst/>
            </c:spPr>
            <c:trendlineType val="linear"/>
            <c:dispRSqr val="0"/>
            <c:dispEq val="0"/>
          </c:trendline>
          <c:cat>
            <c:strRef>
              <c:f>Sheet6!$C$3:$C$6</c:f>
              <c:strCache>
                <c:ptCount val="4"/>
                <c:pt idx="0">
                  <c:v>NFHS 1</c:v>
                </c:pt>
                <c:pt idx="1">
                  <c:v>NFHS 2</c:v>
                </c:pt>
                <c:pt idx="2">
                  <c:v>NFHS 3</c:v>
                </c:pt>
                <c:pt idx="3">
                  <c:v>NFHS 4</c:v>
                </c:pt>
              </c:strCache>
            </c:strRef>
          </c:cat>
          <c:val>
            <c:numRef>
              <c:f>Sheet6!$D$3:$D$6</c:f>
              <c:numCache>
                <c:formatCode>General</c:formatCode>
                <c:ptCount val="4"/>
                <c:pt idx="0">
                  <c:v>34</c:v>
                </c:pt>
                <c:pt idx="1">
                  <c:v>42</c:v>
                </c:pt>
                <c:pt idx="2">
                  <c:v>47</c:v>
                </c:pt>
                <c:pt idx="3">
                  <c:v>81</c:v>
                </c:pt>
              </c:numCache>
            </c:numRef>
          </c:val>
        </c:ser>
        <c:dLbls>
          <c:showLegendKey val="0"/>
          <c:showVal val="0"/>
          <c:showCatName val="0"/>
          <c:showSerName val="0"/>
          <c:showPercent val="0"/>
          <c:showBubbleSize val="0"/>
        </c:dLbls>
        <c:gapWidth val="219"/>
        <c:overlap val="-27"/>
        <c:axId val="200291904"/>
        <c:axId val="200292464"/>
      </c:barChart>
      <c:catAx>
        <c:axId val="200291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292464"/>
        <c:crosses val="autoZero"/>
        <c:auto val="1"/>
        <c:lblAlgn val="ctr"/>
        <c:lblOffset val="100"/>
        <c:noMultiLvlLbl val="0"/>
      </c:catAx>
      <c:valAx>
        <c:axId val="20029246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2919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aseline="0"/>
              <a:t>Deliveries conducted by SBA (%)</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Sheet6!$C$3</c:f>
              <c:strCache>
                <c:ptCount val="1"/>
                <c:pt idx="0">
                  <c:v>NFHS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Sheet6!$D$1:$J$2</c:f>
              <c:strCache>
                <c:ptCount val="7"/>
                <c:pt idx="0">
                  <c:v>INDIA</c:v>
                </c:pt>
                <c:pt idx="1">
                  <c:v>UTTAR PRADESH</c:v>
                </c:pt>
                <c:pt idx="2">
                  <c:v>RAJASTHAN</c:v>
                </c:pt>
                <c:pt idx="3">
                  <c:v>GUJARAT</c:v>
                </c:pt>
                <c:pt idx="4">
                  <c:v>KARNATAKA</c:v>
                </c:pt>
                <c:pt idx="5">
                  <c:v>ORISSA</c:v>
                </c:pt>
                <c:pt idx="6">
                  <c:v>ASSAM</c:v>
                </c:pt>
              </c:strCache>
            </c:strRef>
          </c:cat>
          <c:val>
            <c:numRef>
              <c:f>Sheet6!$D$3:$J$3</c:f>
              <c:numCache>
                <c:formatCode>General</c:formatCode>
                <c:ptCount val="7"/>
                <c:pt idx="0">
                  <c:v>34</c:v>
                </c:pt>
                <c:pt idx="1">
                  <c:v>17</c:v>
                </c:pt>
                <c:pt idx="2">
                  <c:v>22</c:v>
                </c:pt>
                <c:pt idx="3">
                  <c:v>42</c:v>
                </c:pt>
                <c:pt idx="4">
                  <c:v>51</c:v>
                </c:pt>
                <c:pt idx="5">
                  <c:v>21</c:v>
                </c:pt>
                <c:pt idx="6">
                  <c:v>18</c:v>
                </c:pt>
              </c:numCache>
            </c:numRef>
          </c:val>
        </c:ser>
        <c:ser>
          <c:idx val="1"/>
          <c:order val="1"/>
          <c:tx>
            <c:strRef>
              <c:f>Sheet6!$C$4</c:f>
              <c:strCache>
                <c:ptCount val="1"/>
                <c:pt idx="0">
                  <c:v>NFHS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Sheet6!$D$1:$J$2</c:f>
              <c:strCache>
                <c:ptCount val="7"/>
                <c:pt idx="0">
                  <c:v>INDIA</c:v>
                </c:pt>
                <c:pt idx="1">
                  <c:v>UTTAR PRADESH</c:v>
                </c:pt>
                <c:pt idx="2">
                  <c:v>RAJASTHAN</c:v>
                </c:pt>
                <c:pt idx="3">
                  <c:v>GUJARAT</c:v>
                </c:pt>
                <c:pt idx="4">
                  <c:v>KARNATAKA</c:v>
                </c:pt>
                <c:pt idx="5">
                  <c:v>ORISSA</c:v>
                </c:pt>
                <c:pt idx="6">
                  <c:v>ASSAM</c:v>
                </c:pt>
              </c:strCache>
            </c:strRef>
          </c:cat>
          <c:val>
            <c:numRef>
              <c:f>Sheet6!$D$4:$J$4</c:f>
              <c:numCache>
                <c:formatCode>General</c:formatCode>
                <c:ptCount val="7"/>
                <c:pt idx="0">
                  <c:v>42</c:v>
                </c:pt>
                <c:pt idx="1">
                  <c:v>22</c:v>
                </c:pt>
                <c:pt idx="2">
                  <c:v>36</c:v>
                </c:pt>
                <c:pt idx="3">
                  <c:v>53</c:v>
                </c:pt>
                <c:pt idx="4">
                  <c:v>59</c:v>
                </c:pt>
                <c:pt idx="5">
                  <c:v>33</c:v>
                </c:pt>
                <c:pt idx="6">
                  <c:v>21</c:v>
                </c:pt>
              </c:numCache>
            </c:numRef>
          </c:val>
        </c:ser>
        <c:ser>
          <c:idx val="2"/>
          <c:order val="2"/>
          <c:tx>
            <c:strRef>
              <c:f>Sheet6!$C$5</c:f>
              <c:strCache>
                <c:ptCount val="1"/>
                <c:pt idx="0">
                  <c:v>NFHS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Sheet6!$D$1:$J$2</c:f>
              <c:strCache>
                <c:ptCount val="7"/>
                <c:pt idx="0">
                  <c:v>INDIA</c:v>
                </c:pt>
                <c:pt idx="1">
                  <c:v>UTTAR PRADESH</c:v>
                </c:pt>
                <c:pt idx="2">
                  <c:v>RAJASTHAN</c:v>
                </c:pt>
                <c:pt idx="3">
                  <c:v>GUJARAT</c:v>
                </c:pt>
                <c:pt idx="4">
                  <c:v>KARNATAKA</c:v>
                </c:pt>
                <c:pt idx="5">
                  <c:v>ORISSA</c:v>
                </c:pt>
                <c:pt idx="6">
                  <c:v>ASSAM</c:v>
                </c:pt>
              </c:strCache>
            </c:strRef>
          </c:cat>
          <c:val>
            <c:numRef>
              <c:f>Sheet6!$D$5:$J$5</c:f>
              <c:numCache>
                <c:formatCode>General</c:formatCode>
                <c:ptCount val="7"/>
                <c:pt idx="0">
                  <c:v>47</c:v>
                </c:pt>
                <c:pt idx="1">
                  <c:v>29</c:v>
                </c:pt>
                <c:pt idx="2">
                  <c:v>47</c:v>
                </c:pt>
                <c:pt idx="3">
                  <c:v>65</c:v>
                </c:pt>
                <c:pt idx="4">
                  <c:v>72</c:v>
                </c:pt>
                <c:pt idx="5">
                  <c:v>47</c:v>
                </c:pt>
                <c:pt idx="6">
                  <c:v>31</c:v>
                </c:pt>
              </c:numCache>
            </c:numRef>
          </c:val>
        </c:ser>
        <c:ser>
          <c:idx val="3"/>
          <c:order val="3"/>
          <c:tx>
            <c:strRef>
              <c:f>Sheet6!$C$6</c:f>
              <c:strCache>
                <c:ptCount val="1"/>
                <c:pt idx="0">
                  <c:v>NFHS 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Sheet6!$D$1:$J$2</c:f>
              <c:strCache>
                <c:ptCount val="7"/>
                <c:pt idx="0">
                  <c:v>INDIA</c:v>
                </c:pt>
                <c:pt idx="1">
                  <c:v>UTTAR PRADESH</c:v>
                </c:pt>
                <c:pt idx="2">
                  <c:v>RAJASTHAN</c:v>
                </c:pt>
                <c:pt idx="3">
                  <c:v>GUJARAT</c:v>
                </c:pt>
                <c:pt idx="4">
                  <c:v>KARNATAKA</c:v>
                </c:pt>
                <c:pt idx="5">
                  <c:v>ORISSA</c:v>
                </c:pt>
                <c:pt idx="6">
                  <c:v>ASSAM</c:v>
                </c:pt>
              </c:strCache>
            </c:strRef>
          </c:cat>
          <c:val>
            <c:numRef>
              <c:f>Sheet6!$D$6:$J$6</c:f>
              <c:numCache>
                <c:formatCode>General</c:formatCode>
                <c:ptCount val="7"/>
                <c:pt idx="0">
                  <c:v>81</c:v>
                </c:pt>
                <c:pt idx="1">
                  <c:v>70</c:v>
                </c:pt>
                <c:pt idx="2">
                  <c:v>87</c:v>
                </c:pt>
                <c:pt idx="3">
                  <c:v>88</c:v>
                </c:pt>
                <c:pt idx="4">
                  <c:v>94</c:v>
                </c:pt>
                <c:pt idx="5">
                  <c:v>87</c:v>
                </c:pt>
                <c:pt idx="6">
                  <c:v>74</c:v>
                </c:pt>
              </c:numCache>
            </c:numRef>
          </c:val>
        </c:ser>
        <c:dLbls>
          <c:showLegendKey val="0"/>
          <c:showVal val="0"/>
          <c:showCatName val="0"/>
          <c:showSerName val="0"/>
          <c:showPercent val="0"/>
          <c:showBubbleSize val="0"/>
        </c:dLbls>
        <c:gapWidth val="219"/>
        <c:overlap val="-27"/>
        <c:axId val="200296384"/>
        <c:axId val="200296944"/>
      </c:barChart>
      <c:catAx>
        <c:axId val="200296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296944"/>
        <c:crosses val="autoZero"/>
        <c:auto val="1"/>
        <c:lblAlgn val="ctr"/>
        <c:lblOffset val="100"/>
        <c:noMultiLvlLbl val="0"/>
      </c:catAx>
      <c:valAx>
        <c:axId val="20029694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296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Sheet4!$B$1</c:f>
              <c:strCache>
                <c:ptCount val="1"/>
                <c:pt idx="0">
                  <c:v>Mothers receiving ANC (%)</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6"/>
                </a:solidFill>
                <a:prstDash val="sysDot"/>
              </a:ln>
              <a:effectLst/>
            </c:spPr>
            <c:trendlineType val="linear"/>
            <c:dispRSqr val="0"/>
            <c:dispEq val="0"/>
          </c:trendline>
          <c:cat>
            <c:strRef>
              <c:f>Sheet4!$A$2:$A$5</c:f>
              <c:strCache>
                <c:ptCount val="4"/>
                <c:pt idx="0">
                  <c:v>NFHS 1</c:v>
                </c:pt>
                <c:pt idx="1">
                  <c:v>NFHS 2</c:v>
                </c:pt>
                <c:pt idx="2">
                  <c:v>NFHS 3</c:v>
                </c:pt>
                <c:pt idx="3">
                  <c:v>NFHS 4</c:v>
                </c:pt>
              </c:strCache>
            </c:strRef>
          </c:cat>
          <c:val>
            <c:numRef>
              <c:f>Sheet4!$B$2:$B$5</c:f>
              <c:numCache>
                <c:formatCode>General</c:formatCode>
                <c:ptCount val="4"/>
                <c:pt idx="0">
                  <c:v>65</c:v>
                </c:pt>
                <c:pt idx="1">
                  <c:v>66</c:v>
                </c:pt>
                <c:pt idx="2">
                  <c:v>77</c:v>
                </c:pt>
                <c:pt idx="3">
                  <c:v>80</c:v>
                </c:pt>
              </c:numCache>
            </c:numRef>
          </c:val>
        </c:ser>
        <c:dLbls>
          <c:showLegendKey val="0"/>
          <c:showVal val="0"/>
          <c:showCatName val="0"/>
          <c:showSerName val="0"/>
          <c:showPercent val="0"/>
          <c:showBubbleSize val="0"/>
        </c:dLbls>
        <c:gapWidth val="150"/>
        <c:axId val="76841040"/>
        <c:axId val="76841600"/>
      </c:barChart>
      <c:catAx>
        <c:axId val="76841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50" b="1" i="0" u="none" strike="noStrike" kern="1200" baseline="0">
                <a:solidFill>
                  <a:schemeClr val="tx1">
                    <a:lumMod val="65000"/>
                    <a:lumOff val="35000"/>
                  </a:schemeClr>
                </a:solidFill>
                <a:latin typeface="+mn-lt"/>
                <a:ea typeface="+mn-ea"/>
                <a:cs typeface="+mn-cs"/>
              </a:defRPr>
            </a:pPr>
            <a:endParaRPr lang="en-US"/>
          </a:p>
        </c:txPr>
        <c:crossAx val="76841600"/>
        <c:crosses val="autoZero"/>
        <c:auto val="1"/>
        <c:lblAlgn val="ctr"/>
        <c:lblOffset val="100"/>
        <c:noMultiLvlLbl val="0"/>
      </c:catAx>
      <c:valAx>
        <c:axId val="7684160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841040"/>
        <c:crosses val="autoZero"/>
        <c:crossBetween val="between"/>
      </c:valAx>
      <c:spPr>
        <a:noFill/>
        <a:ln w="25400">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Mothers</a:t>
            </a:r>
            <a:r>
              <a:rPr lang="en-US" baseline="0" dirty="0"/>
              <a:t> receiving ANC (%)</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Sheet4!$A$21</c:f>
              <c:strCache>
                <c:ptCount val="1"/>
                <c:pt idx="0">
                  <c:v>NFHS 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Sheet4!$B$20:$G$20</c:f>
              <c:strCache>
                <c:ptCount val="6"/>
                <c:pt idx="0">
                  <c:v>UTTAR PRADESH</c:v>
                </c:pt>
                <c:pt idx="1">
                  <c:v>RAJASTHAN</c:v>
                </c:pt>
                <c:pt idx="2">
                  <c:v>GUJARAT</c:v>
                </c:pt>
                <c:pt idx="3">
                  <c:v>KARNATAKA</c:v>
                </c:pt>
                <c:pt idx="4">
                  <c:v>ORISSA</c:v>
                </c:pt>
                <c:pt idx="5">
                  <c:v>ASSAM</c:v>
                </c:pt>
              </c:strCache>
            </c:strRef>
          </c:cat>
          <c:val>
            <c:numRef>
              <c:f>Sheet4!$B$21:$G$21</c:f>
              <c:numCache>
                <c:formatCode>General</c:formatCode>
                <c:ptCount val="6"/>
                <c:pt idx="0">
                  <c:v>45</c:v>
                </c:pt>
                <c:pt idx="1">
                  <c:v>31</c:v>
                </c:pt>
                <c:pt idx="2">
                  <c:v>76</c:v>
                </c:pt>
                <c:pt idx="3">
                  <c:v>83</c:v>
                </c:pt>
                <c:pt idx="4">
                  <c:v>62</c:v>
                </c:pt>
                <c:pt idx="5">
                  <c:v>50</c:v>
                </c:pt>
              </c:numCache>
            </c:numRef>
          </c:val>
        </c:ser>
        <c:ser>
          <c:idx val="1"/>
          <c:order val="1"/>
          <c:tx>
            <c:strRef>
              <c:f>Sheet4!$A$22</c:f>
              <c:strCache>
                <c:ptCount val="1"/>
                <c:pt idx="0">
                  <c:v> NFHS 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Sheet4!$B$20:$G$20</c:f>
              <c:strCache>
                <c:ptCount val="6"/>
                <c:pt idx="0">
                  <c:v>UTTAR PRADESH</c:v>
                </c:pt>
                <c:pt idx="1">
                  <c:v>RAJASTHAN</c:v>
                </c:pt>
                <c:pt idx="2">
                  <c:v>GUJARAT</c:v>
                </c:pt>
                <c:pt idx="3">
                  <c:v>KARNATAKA</c:v>
                </c:pt>
                <c:pt idx="4">
                  <c:v>ORISSA</c:v>
                </c:pt>
                <c:pt idx="5">
                  <c:v>ASSAM</c:v>
                </c:pt>
              </c:strCache>
            </c:strRef>
          </c:cat>
          <c:val>
            <c:numRef>
              <c:f>Sheet4!$B$22:$G$22</c:f>
              <c:numCache>
                <c:formatCode>General</c:formatCode>
                <c:ptCount val="6"/>
                <c:pt idx="0">
                  <c:v>35</c:v>
                </c:pt>
                <c:pt idx="1">
                  <c:v>48</c:v>
                </c:pt>
                <c:pt idx="2">
                  <c:v>86</c:v>
                </c:pt>
                <c:pt idx="3">
                  <c:v>86</c:v>
                </c:pt>
                <c:pt idx="4">
                  <c:v>76</c:v>
                </c:pt>
                <c:pt idx="5">
                  <c:v>60</c:v>
                </c:pt>
              </c:numCache>
            </c:numRef>
          </c:val>
        </c:ser>
        <c:ser>
          <c:idx val="2"/>
          <c:order val="2"/>
          <c:tx>
            <c:strRef>
              <c:f>Sheet4!$A$23</c:f>
              <c:strCache>
                <c:ptCount val="1"/>
                <c:pt idx="0">
                  <c:v>NFHS 3</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Sheet4!$B$20:$G$20</c:f>
              <c:strCache>
                <c:ptCount val="6"/>
                <c:pt idx="0">
                  <c:v>UTTAR PRADESH</c:v>
                </c:pt>
                <c:pt idx="1">
                  <c:v>RAJASTHAN</c:v>
                </c:pt>
                <c:pt idx="2">
                  <c:v>GUJARAT</c:v>
                </c:pt>
                <c:pt idx="3">
                  <c:v>KARNATAKA</c:v>
                </c:pt>
                <c:pt idx="4">
                  <c:v>ORISSA</c:v>
                </c:pt>
                <c:pt idx="5">
                  <c:v>ASSAM</c:v>
                </c:pt>
              </c:strCache>
            </c:strRef>
          </c:cat>
          <c:val>
            <c:numRef>
              <c:f>Sheet4!$B$23:$G$23</c:f>
              <c:numCache>
                <c:formatCode>General</c:formatCode>
                <c:ptCount val="6"/>
                <c:pt idx="0">
                  <c:v>67</c:v>
                </c:pt>
                <c:pt idx="1">
                  <c:v>75</c:v>
                </c:pt>
                <c:pt idx="2">
                  <c:v>87</c:v>
                </c:pt>
                <c:pt idx="3">
                  <c:v>90</c:v>
                </c:pt>
                <c:pt idx="4">
                  <c:v>86</c:v>
                </c:pt>
                <c:pt idx="5">
                  <c:v>72</c:v>
                </c:pt>
              </c:numCache>
            </c:numRef>
          </c:val>
        </c:ser>
        <c:dLbls>
          <c:showLegendKey val="0"/>
          <c:showVal val="0"/>
          <c:showCatName val="0"/>
          <c:showSerName val="0"/>
          <c:showPercent val="0"/>
          <c:showBubbleSize val="0"/>
        </c:dLbls>
        <c:gapWidth val="219"/>
        <c:overlap val="-27"/>
        <c:axId val="76844960"/>
        <c:axId val="76845520"/>
      </c:barChart>
      <c:catAx>
        <c:axId val="76844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845520"/>
        <c:crosses val="autoZero"/>
        <c:auto val="1"/>
        <c:lblAlgn val="ctr"/>
        <c:lblOffset val="100"/>
        <c:noMultiLvlLbl val="0"/>
      </c:catAx>
      <c:valAx>
        <c:axId val="7684552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8449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Mothers</a:t>
            </a:r>
            <a:r>
              <a:rPr lang="en-US" baseline="0"/>
              <a:t> receiving 3+ ANC visits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Sheet4!$A$32</c:f>
              <c:strCache>
                <c:ptCount val="1"/>
                <c:pt idx="0">
                  <c:v>NFHS 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Sheet4!$B$31:$H$31</c:f>
              <c:strCache>
                <c:ptCount val="7"/>
                <c:pt idx="0">
                  <c:v>INDIA</c:v>
                </c:pt>
                <c:pt idx="1">
                  <c:v>UTTAR PRADESH</c:v>
                </c:pt>
                <c:pt idx="2">
                  <c:v>RAJASTHAN</c:v>
                </c:pt>
                <c:pt idx="3">
                  <c:v>GUJARAT</c:v>
                </c:pt>
                <c:pt idx="4">
                  <c:v>KARNATAKA</c:v>
                </c:pt>
                <c:pt idx="5">
                  <c:v>ORISSA</c:v>
                </c:pt>
                <c:pt idx="6">
                  <c:v>ASSAM</c:v>
                </c:pt>
              </c:strCache>
            </c:strRef>
          </c:cat>
          <c:val>
            <c:numRef>
              <c:f>Sheet4!$B$32:$H$32</c:f>
              <c:numCache>
                <c:formatCode>General</c:formatCode>
                <c:ptCount val="7"/>
                <c:pt idx="0">
                  <c:v>43.9</c:v>
                </c:pt>
                <c:pt idx="1">
                  <c:v>10</c:v>
                </c:pt>
                <c:pt idx="2">
                  <c:v>18</c:v>
                </c:pt>
                <c:pt idx="3">
                  <c:v>61</c:v>
                </c:pt>
                <c:pt idx="4">
                  <c:v>73</c:v>
                </c:pt>
                <c:pt idx="5">
                  <c:v>35</c:v>
                </c:pt>
                <c:pt idx="6">
                  <c:v>26</c:v>
                </c:pt>
              </c:numCache>
            </c:numRef>
          </c:val>
        </c:ser>
        <c:ser>
          <c:idx val="1"/>
          <c:order val="1"/>
          <c:tx>
            <c:strRef>
              <c:f>Sheet4!$A$33</c:f>
              <c:strCache>
                <c:ptCount val="1"/>
                <c:pt idx="0">
                  <c:v> NFHS 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Sheet4!$B$31:$H$31</c:f>
              <c:strCache>
                <c:ptCount val="7"/>
                <c:pt idx="0">
                  <c:v>INDIA</c:v>
                </c:pt>
                <c:pt idx="1">
                  <c:v>UTTAR PRADESH</c:v>
                </c:pt>
                <c:pt idx="2">
                  <c:v>RAJASTHAN</c:v>
                </c:pt>
                <c:pt idx="3">
                  <c:v>GUJARAT</c:v>
                </c:pt>
                <c:pt idx="4">
                  <c:v>KARNATAKA</c:v>
                </c:pt>
                <c:pt idx="5">
                  <c:v>ORISSA</c:v>
                </c:pt>
                <c:pt idx="6">
                  <c:v>ASSAM</c:v>
                </c:pt>
              </c:strCache>
            </c:strRef>
          </c:cat>
          <c:val>
            <c:numRef>
              <c:f>Sheet4!$B$33:$H$33</c:f>
              <c:numCache>
                <c:formatCode>General</c:formatCode>
                <c:ptCount val="7"/>
                <c:pt idx="0">
                  <c:v>44.2</c:v>
                </c:pt>
                <c:pt idx="1">
                  <c:v>15</c:v>
                </c:pt>
                <c:pt idx="2">
                  <c:v>24</c:v>
                </c:pt>
                <c:pt idx="3">
                  <c:v>61</c:v>
                </c:pt>
                <c:pt idx="4">
                  <c:v>72</c:v>
                </c:pt>
                <c:pt idx="5">
                  <c:v>48</c:v>
                </c:pt>
                <c:pt idx="6">
                  <c:v>31</c:v>
                </c:pt>
              </c:numCache>
            </c:numRef>
          </c:val>
        </c:ser>
        <c:ser>
          <c:idx val="2"/>
          <c:order val="2"/>
          <c:tx>
            <c:strRef>
              <c:f>Sheet4!$A$34</c:f>
              <c:strCache>
                <c:ptCount val="1"/>
                <c:pt idx="0">
                  <c:v>NFHS 3</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Sheet4!$B$31:$H$31</c:f>
              <c:strCache>
                <c:ptCount val="7"/>
                <c:pt idx="0">
                  <c:v>INDIA</c:v>
                </c:pt>
                <c:pt idx="1">
                  <c:v>UTTAR PRADESH</c:v>
                </c:pt>
                <c:pt idx="2">
                  <c:v>RAJASTHAN</c:v>
                </c:pt>
                <c:pt idx="3">
                  <c:v>GUJARAT</c:v>
                </c:pt>
                <c:pt idx="4">
                  <c:v>KARNATAKA</c:v>
                </c:pt>
                <c:pt idx="5">
                  <c:v>ORISSA</c:v>
                </c:pt>
                <c:pt idx="6">
                  <c:v>ASSAM</c:v>
                </c:pt>
              </c:strCache>
            </c:strRef>
          </c:cat>
          <c:val>
            <c:numRef>
              <c:f>Sheet4!$B$34:$H$34</c:f>
              <c:numCache>
                <c:formatCode>General</c:formatCode>
                <c:ptCount val="7"/>
                <c:pt idx="0">
                  <c:v>50.7</c:v>
                </c:pt>
                <c:pt idx="1">
                  <c:v>26</c:v>
                </c:pt>
                <c:pt idx="2">
                  <c:v>41</c:v>
                </c:pt>
                <c:pt idx="3">
                  <c:v>65</c:v>
                </c:pt>
                <c:pt idx="4">
                  <c:v>79</c:v>
                </c:pt>
                <c:pt idx="5">
                  <c:v>61</c:v>
                </c:pt>
                <c:pt idx="6">
                  <c:v>38</c:v>
                </c:pt>
              </c:numCache>
            </c:numRef>
          </c:val>
        </c:ser>
        <c:dLbls>
          <c:showLegendKey val="0"/>
          <c:showVal val="0"/>
          <c:showCatName val="0"/>
          <c:showSerName val="0"/>
          <c:showPercent val="0"/>
          <c:showBubbleSize val="0"/>
        </c:dLbls>
        <c:gapWidth val="182"/>
        <c:axId val="76848880"/>
        <c:axId val="76849440"/>
      </c:barChart>
      <c:catAx>
        <c:axId val="76848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849440"/>
        <c:crosses val="autoZero"/>
        <c:auto val="1"/>
        <c:lblAlgn val="ctr"/>
        <c:lblOffset val="100"/>
        <c:noMultiLvlLbl val="0"/>
      </c:catAx>
      <c:valAx>
        <c:axId val="7684944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8488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Mothers</a:t>
            </a:r>
            <a:r>
              <a:rPr lang="en-US" baseline="0"/>
              <a:t> taking 4+ ANC visits (%) </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Sheet4!$B$40</c:f>
              <c:strCache>
                <c:ptCount val="1"/>
                <c:pt idx="0">
                  <c:v>NFHS 3</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Sheet4!$C$39:$I$39</c:f>
              <c:strCache>
                <c:ptCount val="7"/>
                <c:pt idx="0">
                  <c:v>INDIA</c:v>
                </c:pt>
                <c:pt idx="1">
                  <c:v>UTTAR PRADESH</c:v>
                </c:pt>
                <c:pt idx="2">
                  <c:v>RAJASTHAN</c:v>
                </c:pt>
                <c:pt idx="3">
                  <c:v>GUJARAT</c:v>
                </c:pt>
                <c:pt idx="4">
                  <c:v>KARNATAKA</c:v>
                </c:pt>
                <c:pt idx="5">
                  <c:v>ORISSA</c:v>
                </c:pt>
                <c:pt idx="6">
                  <c:v>ASSAM</c:v>
                </c:pt>
              </c:strCache>
            </c:strRef>
          </c:cat>
          <c:val>
            <c:numRef>
              <c:f>Sheet4!$C$40:$I$40</c:f>
              <c:numCache>
                <c:formatCode>General</c:formatCode>
                <c:ptCount val="7"/>
                <c:pt idx="0">
                  <c:v>37</c:v>
                </c:pt>
                <c:pt idx="1">
                  <c:v>11.1</c:v>
                </c:pt>
                <c:pt idx="2">
                  <c:v>23.4</c:v>
                </c:pt>
                <c:pt idx="3">
                  <c:v>50.5</c:v>
                </c:pt>
                <c:pt idx="4">
                  <c:v>68</c:v>
                </c:pt>
                <c:pt idx="5">
                  <c:v>36.9</c:v>
                </c:pt>
                <c:pt idx="6">
                  <c:v>23.5</c:v>
                </c:pt>
              </c:numCache>
            </c:numRef>
          </c:val>
        </c:ser>
        <c:ser>
          <c:idx val="1"/>
          <c:order val="1"/>
          <c:tx>
            <c:strRef>
              <c:f>Sheet4!$B$41</c:f>
              <c:strCache>
                <c:ptCount val="1"/>
                <c:pt idx="0">
                  <c:v>NFHS 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Sheet4!$C$39:$I$39</c:f>
              <c:strCache>
                <c:ptCount val="7"/>
                <c:pt idx="0">
                  <c:v>INDIA</c:v>
                </c:pt>
                <c:pt idx="1">
                  <c:v>UTTAR PRADESH</c:v>
                </c:pt>
                <c:pt idx="2">
                  <c:v>RAJASTHAN</c:v>
                </c:pt>
                <c:pt idx="3">
                  <c:v>GUJARAT</c:v>
                </c:pt>
                <c:pt idx="4">
                  <c:v>KARNATAKA</c:v>
                </c:pt>
                <c:pt idx="5">
                  <c:v>ORISSA</c:v>
                </c:pt>
                <c:pt idx="6">
                  <c:v>ASSAM</c:v>
                </c:pt>
              </c:strCache>
            </c:strRef>
          </c:cat>
          <c:val>
            <c:numRef>
              <c:f>Sheet4!$C$41:$I$41</c:f>
              <c:numCache>
                <c:formatCode>General</c:formatCode>
                <c:ptCount val="7"/>
                <c:pt idx="0">
                  <c:v>51.2</c:v>
                </c:pt>
                <c:pt idx="1">
                  <c:v>26.4</c:v>
                </c:pt>
                <c:pt idx="2">
                  <c:v>38.5</c:v>
                </c:pt>
                <c:pt idx="3">
                  <c:v>70.599999999999994</c:v>
                </c:pt>
                <c:pt idx="4">
                  <c:v>70.3</c:v>
                </c:pt>
                <c:pt idx="5">
                  <c:v>62</c:v>
                </c:pt>
                <c:pt idx="6">
                  <c:v>46.5</c:v>
                </c:pt>
              </c:numCache>
            </c:numRef>
          </c:val>
        </c:ser>
        <c:dLbls>
          <c:showLegendKey val="0"/>
          <c:showVal val="0"/>
          <c:showCatName val="0"/>
          <c:showSerName val="0"/>
          <c:showPercent val="0"/>
          <c:showBubbleSize val="0"/>
        </c:dLbls>
        <c:gapWidth val="219"/>
        <c:overlap val="-27"/>
        <c:axId val="199522656"/>
        <c:axId val="199523216"/>
      </c:barChart>
      <c:catAx>
        <c:axId val="199522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9523216"/>
        <c:crosses val="autoZero"/>
        <c:auto val="1"/>
        <c:lblAlgn val="ctr"/>
        <c:lblOffset val="100"/>
        <c:noMultiLvlLbl val="0"/>
      </c:catAx>
      <c:valAx>
        <c:axId val="19952321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9522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2"/>
    </mc:Choice>
    <mc:Fallback>
      <c:style val="32"/>
    </mc:Fallback>
  </mc:AlternateContent>
  <c:chart>
    <c:title>
      <c:overlay val="0"/>
    </c:title>
    <c:autoTitleDeleted val="0"/>
    <c:plotArea>
      <c:layout/>
      <c:barChart>
        <c:barDir val="col"/>
        <c:grouping val="clustered"/>
        <c:varyColors val="0"/>
        <c:ser>
          <c:idx val="0"/>
          <c:order val="0"/>
          <c:tx>
            <c:strRef>
              <c:f>Sheet3!$B$8</c:f>
              <c:strCache>
                <c:ptCount val="1"/>
                <c:pt idx="0">
                  <c:v>Mothers whose last birth was protected by Neonatal Tetanus (%)</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trendline>
            <c:trendlineType val="linear"/>
            <c:dispRSqr val="0"/>
            <c:dispEq val="0"/>
          </c:trendline>
          <c:cat>
            <c:strRef>
              <c:f>Sheet3!$A$9:$A$12</c:f>
              <c:strCache>
                <c:ptCount val="4"/>
                <c:pt idx="0">
                  <c:v>NFHS 1</c:v>
                </c:pt>
                <c:pt idx="1">
                  <c:v>NFHS 2</c:v>
                </c:pt>
                <c:pt idx="2">
                  <c:v>NFHS 3</c:v>
                </c:pt>
                <c:pt idx="3">
                  <c:v>NFHS 4</c:v>
                </c:pt>
              </c:strCache>
            </c:strRef>
          </c:cat>
          <c:val>
            <c:numRef>
              <c:f>Sheet3!$B$9:$B$12</c:f>
              <c:numCache>
                <c:formatCode>General</c:formatCode>
                <c:ptCount val="4"/>
                <c:pt idx="0">
                  <c:v>53.8</c:v>
                </c:pt>
                <c:pt idx="1">
                  <c:v>66.8</c:v>
                </c:pt>
                <c:pt idx="2">
                  <c:v>76.3</c:v>
                </c:pt>
                <c:pt idx="3">
                  <c:v>89</c:v>
                </c:pt>
              </c:numCache>
            </c:numRef>
          </c:val>
        </c:ser>
        <c:dLbls>
          <c:showLegendKey val="0"/>
          <c:showVal val="0"/>
          <c:showCatName val="0"/>
          <c:showSerName val="0"/>
          <c:showPercent val="0"/>
          <c:showBubbleSize val="0"/>
        </c:dLbls>
        <c:gapWidth val="150"/>
        <c:axId val="199525456"/>
        <c:axId val="199526016"/>
      </c:barChart>
      <c:catAx>
        <c:axId val="199525456"/>
        <c:scaling>
          <c:orientation val="minMax"/>
        </c:scaling>
        <c:delete val="0"/>
        <c:axPos val="b"/>
        <c:numFmt formatCode="General" sourceLinked="0"/>
        <c:majorTickMark val="none"/>
        <c:minorTickMark val="none"/>
        <c:tickLblPos val="nextTo"/>
        <c:txPr>
          <a:bodyPr/>
          <a:lstStyle/>
          <a:p>
            <a:pPr>
              <a:defRPr sz="1100" b="1">
                <a:solidFill>
                  <a:srgbClr val="0070C0"/>
                </a:solidFill>
              </a:defRPr>
            </a:pPr>
            <a:endParaRPr lang="en-US"/>
          </a:p>
        </c:txPr>
        <c:crossAx val="199526016"/>
        <c:crosses val="autoZero"/>
        <c:auto val="1"/>
        <c:lblAlgn val="ctr"/>
        <c:lblOffset val="100"/>
        <c:noMultiLvlLbl val="0"/>
      </c:catAx>
      <c:valAx>
        <c:axId val="199526016"/>
        <c:scaling>
          <c:orientation val="minMax"/>
        </c:scaling>
        <c:delete val="0"/>
        <c:axPos val="l"/>
        <c:numFmt formatCode="General" sourceLinked="1"/>
        <c:majorTickMark val="none"/>
        <c:minorTickMark val="none"/>
        <c:tickLblPos val="nextTo"/>
        <c:crossAx val="199525456"/>
        <c:crosses val="autoZero"/>
        <c:crossBetween val="between"/>
      </c:valAx>
      <c:spPr>
        <a:noFill/>
        <a:ln w="25400">
          <a:noFill/>
        </a:ln>
      </c:spPr>
    </c:plotArea>
    <c:legend>
      <c:legendPos val="r"/>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lgn="l">
              <a:defRPr sz="1400" b="1" i="1"/>
            </a:pPr>
            <a:r>
              <a:rPr lang="en-IN" sz="1400" b="1" i="1"/>
              <a:t>Mothers whose last birth was</a:t>
            </a:r>
            <a:r>
              <a:rPr lang="en-IN" sz="1400" b="1" i="1" baseline="0"/>
              <a:t> protected against Neonatal Tetanus</a:t>
            </a:r>
            <a:endParaRPr lang="en-IN" sz="1400" b="1" i="1"/>
          </a:p>
        </c:rich>
      </c:tx>
      <c:overlay val="0"/>
    </c:title>
    <c:autoTitleDeleted val="0"/>
    <c:plotArea>
      <c:layout>
        <c:manualLayout>
          <c:layoutTarget val="inner"/>
          <c:xMode val="edge"/>
          <c:yMode val="edge"/>
          <c:x val="5.1945688879290887E-2"/>
          <c:y val="0.15041033237181992"/>
          <c:w val="0.86274230801800811"/>
          <c:h val="0.70768627879848378"/>
        </c:manualLayout>
      </c:layout>
      <c:barChart>
        <c:barDir val="col"/>
        <c:grouping val="clustered"/>
        <c:varyColors val="0"/>
        <c:ser>
          <c:idx val="0"/>
          <c:order val="0"/>
          <c:tx>
            <c:v>NFHS 1</c:v>
          </c:tx>
          <c:invertIfNegative val="0"/>
          <c:dLbls>
            <c:spPr>
              <a:noFill/>
              <a:ln>
                <a:noFill/>
              </a:ln>
              <a:effectLst/>
            </c:spPr>
            <c:txPr>
              <a:bodyPr/>
              <a:lstStyle/>
              <a:p>
                <a:pPr>
                  <a:defRPr sz="1050" b="1">
                    <a:solidFill>
                      <a:srgbClr val="0070C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Sheet3!$C$1:$H$1</c:f>
              <c:strCache>
                <c:ptCount val="6"/>
                <c:pt idx="0">
                  <c:v>UTTAR PRADESH</c:v>
                </c:pt>
                <c:pt idx="1">
                  <c:v>RAJASTHAN</c:v>
                </c:pt>
                <c:pt idx="2">
                  <c:v>GUJARAT</c:v>
                </c:pt>
                <c:pt idx="3">
                  <c:v>KARNATAKA</c:v>
                </c:pt>
                <c:pt idx="4">
                  <c:v>ORISSA</c:v>
                </c:pt>
                <c:pt idx="5">
                  <c:v>ASSAM</c:v>
                </c:pt>
              </c:strCache>
            </c:strRef>
          </c:cat>
          <c:val>
            <c:numRef>
              <c:f>Sheet3!$C$2:$H$2</c:f>
              <c:numCache>
                <c:formatCode>General</c:formatCode>
                <c:ptCount val="6"/>
                <c:pt idx="0">
                  <c:v>37</c:v>
                </c:pt>
                <c:pt idx="1">
                  <c:v>28</c:v>
                </c:pt>
                <c:pt idx="2">
                  <c:v>62</c:v>
                </c:pt>
                <c:pt idx="3">
                  <c:v>70</c:v>
                </c:pt>
                <c:pt idx="4">
                  <c:v>54</c:v>
                </c:pt>
                <c:pt idx="5">
                  <c:v>35</c:v>
                </c:pt>
              </c:numCache>
            </c:numRef>
          </c:val>
        </c:ser>
        <c:ser>
          <c:idx val="1"/>
          <c:order val="1"/>
          <c:tx>
            <c:v>NFHS 2</c:v>
          </c:tx>
          <c:invertIfNegative val="0"/>
          <c:dLbls>
            <c:spPr>
              <a:noFill/>
              <a:ln>
                <a:noFill/>
              </a:ln>
              <a:effectLst/>
            </c:spPr>
            <c:txPr>
              <a:bodyPr/>
              <a:lstStyle/>
              <a:p>
                <a:pPr>
                  <a:defRPr sz="1050" b="1">
                    <a:solidFill>
                      <a:srgbClr val="C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Sheet3!$C$1:$H$1</c:f>
              <c:strCache>
                <c:ptCount val="6"/>
                <c:pt idx="0">
                  <c:v>UTTAR PRADESH</c:v>
                </c:pt>
                <c:pt idx="1">
                  <c:v>RAJASTHAN</c:v>
                </c:pt>
                <c:pt idx="2">
                  <c:v>GUJARAT</c:v>
                </c:pt>
                <c:pt idx="3">
                  <c:v>KARNATAKA</c:v>
                </c:pt>
                <c:pt idx="4">
                  <c:v>ORISSA</c:v>
                </c:pt>
                <c:pt idx="5">
                  <c:v>ASSAM</c:v>
                </c:pt>
              </c:strCache>
            </c:strRef>
          </c:cat>
          <c:val>
            <c:numRef>
              <c:f>Sheet3!$C$3:$H$3</c:f>
              <c:numCache>
                <c:formatCode>General</c:formatCode>
                <c:ptCount val="6"/>
                <c:pt idx="0">
                  <c:v>51</c:v>
                </c:pt>
                <c:pt idx="1">
                  <c:v>52</c:v>
                </c:pt>
                <c:pt idx="2">
                  <c:v>72</c:v>
                </c:pt>
                <c:pt idx="3">
                  <c:v>75</c:v>
                </c:pt>
                <c:pt idx="4">
                  <c:v>74</c:v>
                </c:pt>
                <c:pt idx="5">
                  <c:v>52</c:v>
                </c:pt>
              </c:numCache>
            </c:numRef>
          </c:val>
        </c:ser>
        <c:ser>
          <c:idx val="2"/>
          <c:order val="2"/>
          <c:tx>
            <c:v>NFHS 3</c:v>
          </c:tx>
          <c:invertIfNegative val="0"/>
          <c:dLbls>
            <c:spPr>
              <a:noFill/>
              <a:ln>
                <a:noFill/>
              </a:ln>
              <a:effectLst/>
            </c:spPr>
            <c:txPr>
              <a:bodyPr/>
              <a:lstStyle/>
              <a:p>
                <a:pPr>
                  <a:defRPr sz="1050" b="1">
                    <a:solidFill>
                      <a:srgbClr val="00B05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Sheet3!$C$1:$H$1</c:f>
              <c:strCache>
                <c:ptCount val="6"/>
                <c:pt idx="0">
                  <c:v>UTTAR PRADESH</c:v>
                </c:pt>
                <c:pt idx="1">
                  <c:v>RAJASTHAN</c:v>
                </c:pt>
                <c:pt idx="2">
                  <c:v>GUJARAT</c:v>
                </c:pt>
                <c:pt idx="3">
                  <c:v>KARNATAKA</c:v>
                </c:pt>
                <c:pt idx="4">
                  <c:v>ORISSA</c:v>
                </c:pt>
                <c:pt idx="5">
                  <c:v>ASSAM</c:v>
                </c:pt>
              </c:strCache>
            </c:strRef>
          </c:cat>
          <c:val>
            <c:numRef>
              <c:f>Sheet3!$C$4:$H$4</c:f>
              <c:numCache>
                <c:formatCode>General</c:formatCode>
                <c:ptCount val="6"/>
                <c:pt idx="0">
                  <c:v>65</c:v>
                </c:pt>
                <c:pt idx="1">
                  <c:v>65</c:v>
                </c:pt>
                <c:pt idx="2">
                  <c:v>80</c:v>
                </c:pt>
                <c:pt idx="3">
                  <c:v>79</c:v>
                </c:pt>
                <c:pt idx="4">
                  <c:v>83</c:v>
                </c:pt>
                <c:pt idx="5">
                  <c:v>65</c:v>
                </c:pt>
              </c:numCache>
            </c:numRef>
          </c:val>
        </c:ser>
        <c:ser>
          <c:idx val="3"/>
          <c:order val="3"/>
          <c:tx>
            <c:v>NFHS 4</c:v>
          </c:tx>
          <c:invertIfNegative val="0"/>
          <c:dLbls>
            <c:spPr>
              <a:noFill/>
              <a:ln>
                <a:noFill/>
              </a:ln>
              <a:effectLst/>
            </c:spPr>
            <c:txPr>
              <a:bodyPr/>
              <a:lstStyle/>
              <a:p>
                <a:pPr>
                  <a:defRPr sz="1050" b="1">
                    <a:solidFill>
                      <a:srgbClr val="7030A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Sheet3!$C$1:$H$1</c:f>
              <c:strCache>
                <c:ptCount val="6"/>
                <c:pt idx="0">
                  <c:v>UTTAR PRADESH</c:v>
                </c:pt>
                <c:pt idx="1">
                  <c:v>RAJASTHAN</c:v>
                </c:pt>
                <c:pt idx="2">
                  <c:v>GUJARAT</c:v>
                </c:pt>
                <c:pt idx="3">
                  <c:v>KARNATAKA</c:v>
                </c:pt>
                <c:pt idx="4">
                  <c:v>ORISSA</c:v>
                </c:pt>
                <c:pt idx="5">
                  <c:v>ASSAM</c:v>
                </c:pt>
              </c:strCache>
            </c:strRef>
          </c:cat>
          <c:val>
            <c:numRef>
              <c:f>Sheet3!$C$5:$H$5</c:f>
              <c:numCache>
                <c:formatCode>General</c:formatCode>
                <c:ptCount val="6"/>
                <c:pt idx="0">
                  <c:v>87</c:v>
                </c:pt>
                <c:pt idx="1">
                  <c:v>90</c:v>
                </c:pt>
                <c:pt idx="2">
                  <c:v>87</c:v>
                </c:pt>
                <c:pt idx="3">
                  <c:v>88</c:v>
                </c:pt>
                <c:pt idx="4">
                  <c:v>95</c:v>
                </c:pt>
                <c:pt idx="5">
                  <c:v>90</c:v>
                </c:pt>
              </c:numCache>
            </c:numRef>
          </c:val>
        </c:ser>
        <c:dLbls>
          <c:showLegendKey val="0"/>
          <c:showVal val="1"/>
          <c:showCatName val="0"/>
          <c:showSerName val="0"/>
          <c:showPercent val="0"/>
          <c:showBubbleSize val="0"/>
        </c:dLbls>
        <c:gapWidth val="150"/>
        <c:axId val="199529936"/>
        <c:axId val="199530496"/>
      </c:barChart>
      <c:catAx>
        <c:axId val="199529936"/>
        <c:scaling>
          <c:orientation val="minMax"/>
        </c:scaling>
        <c:delete val="0"/>
        <c:axPos val="b"/>
        <c:numFmt formatCode="General" sourceLinked="0"/>
        <c:majorTickMark val="out"/>
        <c:minorTickMark val="none"/>
        <c:tickLblPos val="nextTo"/>
        <c:crossAx val="199530496"/>
        <c:crosses val="autoZero"/>
        <c:auto val="1"/>
        <c:lblAlgn val="ctr"/>
        <c:lblOffset val="100"/>
        <c:noMultiLvlLbl val="0"/>
      </c:catAx>
      <c:valAx>
        <c:axId val="199530496"/>
        <c:scaling>
          <c:orientation val="minMax"/>
        </c:scaling>
        <c:delete val="0"/>
        <c:axPos val="l"/>
        <c:numFmt formatCode="General" sourceLinked="1"/>
        <c:majorTickMark val="out"/>
        <c:minorTickMark val="none"/>
        <c:tickLblPos val="nextTo"/>
        <c:crossAx val="199529936"/>
        <c:crosses val="autoZero"/>
        <c:crossBetween val="between"/>
      </c:valAx>
    </c:plotArea>
    <c:legend>
      <c:legendPos val="r"/>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Motehrs</a:t>
            </a:r>
            <a:r>
              <a:rPr lang="en-US" baseline="0"/>
              <a:t> receiving IFA during pregnancy (%)</a:t>
            </a:r>
            <a:endParaRPr lang="en-US"/>
          </a:p>
        </c:rich>
      </c:tx>
      <c:layout>
        <c:manualLayout>
          <c:xMode val="edge"/>
          <c:yMode val="edge"/>
          <c:x val="0.16333333333333333"/>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Sheet5!$A$2</c:f>
              <c:strCache>
                <c:ptCount val="1"/>
                <c:pt idx="0">
                  <c:v>NFHS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Sheet5!$B$1:$H$1</c:f>
              <c:strCache>
                <c:ptCount val="7"/>
                <c:pt idx="0">
                  <c:v>INDIA</c:v>
                </c:pt>
                <c:pt idx="1">
                  <c:v>UTTAR PRADESH</c:v>
                </c:pt>
                <c:pt idx="2">
                  <c:v>RAJASTHAN</c:v>
                </c:pt>
                <c:pt idx="3">
                  <c:v>GUJARAT</c:v>
                </c:pt>
                <c:pt idx="4">
                  <c:v>KARNATAKA</c:v>
                </c:pt>
                <c:pt idx="5">
                  <c:v>ORISSA</c:v>
                </c:pt>
                <c:pt idx="6">
                  <c:v>ASSAM</c:v>
                </c:pt>
              </c:strCache>
            </c:strRef>
          </c:cat>
          <c:val>
            <c:numRef>
              <c:f>Sheet5!$B$2:$H$2</c:f>
              <c:numCache>
                <c:formatCode>General</c:formatCode>
                <c:ptCount val="7"/>
                <c:pt idx="0">
                  <c:v>51</c:v>
                </c:pt>
                <c:pt idx="1">
                  <c:v>30</c:v>
                </c:pt>
                <c:pt idx="2">
                  <c:v>29</c:v>
                </c:pt>
                <c:pt idx="3">
                  <c:v>69</c:v>
                </c:pt>
                <c:pt idx="4">
                  <c:v>75</c:v>
                </c:pt>
                <c:pt idx="5">
                  <c:v>50</c:v>
                </c:pt>
                <c:pt idx="6">
                  <c:v>39</c:v>
                </c:pt>
              </c:numCache>
            </c:numRef>
          </c:val>
        </c:ser>
        <c:ser>
          <c:idx val="1"/>
          <c:order val="1"/>
          <c:tx>
            <c:strRef>
              <c:f>Sheet5!$A$3</c:f>
              <c:strCache>
                <c:ptCount val="1"/>
                <c:pt idx="0">
                  <c:v>NFHS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Sheet5!$B$1:$H$1</c:f>
              <c:strCache>
                <c:ptCount val="7"/>
                <c:pt idx="0">
                  <c:v>INDIA</c:v>
                </c:pt>
                <c:pt idx="1">
                  <c:v>UTTAR PRADESH</c:v>
                </c:pt>
                <c:pt idx="2">
                  <c:v>RAJASTHAN</c:v>
                </c:pt>
                <c:pt idx="3">
                  <c:v>GUJARAT</c:v>
                </c:pt>
                <c:pt idx="4">
                  <c:v>KARNATAKA</c:v>
                </c:pt>
                <c:pt idx="5">
                  <c:v>ORISSA</c:v>
                </c:pt>
                <c:pt idx="6">
                  <c:v>ASSAM</c:v>
                </c:pt>
              </c:strCache>
            </c:strRef>
          </c:cat>
          <c:val>
            <c:numRef>
              <c:f>Sheet5!$B$3:$H$3</c:f>
              <c:numCache>
                <c:formatCode>General</c:formatCode>
                <c:ptCount val="7"/>
                <c:pt idx="0">
                  <c:v>58</c:v>
                </c:pt>
                <c:pt idx="1">
                  <c:v>32</c:v>
                </c:pt>
                <c:pt idx="2">
                  <c:v>40</c:v>
                </c:pt>
                <c:pt idx="3">
                  <c:v>78</c:v>
                </c:pt>
                <c:pt idx="4">
                  <c:v>78</c:v>
                </c:pt>
                <c:pt idx="5">
                  <c:v>68</c:v>
                </c:pt>
                <c:pt idx="6">
                  <c:v>55</c:v>
                </c:pt>
              </c:numCache>
            </c:numRef>
          </c:val>
        </c:ser>
        <c:ser>
          <c:idx val="2"/>
          <c:order val="2"/>
          <c:tx>
            <c:strRef>
              <c:f>Sheet5!$A$4</c:f>
              <c:strCache>
                <c:ptCount val="1"/>
                <c:pt idx="0">
                  <c:v>NFHS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Sheet5!$B$1:$H$1</c:f>
              <c:strCache>
                <c:ptCount val="7"/>
                <c:pt idx="0">
                  <c:v>INDIA</c:v>
                </c:pt>
                <c:pt idx="1">
                  <c:v>UTTAR PRADESH</c:v>
                </c:pt>
                <c:pt idx="2">
                  <c:v>RAJASTHAN</c:v>
                </c:pt>
                <c:pt idx="3">
                  <c:v>GUJARAT</c:v>
                </c:pt>
                <c:pt idx="4">
                  <c:v>KARNATAKA</c:v>
                </c:pt>
                <c:pt idx="5">
                  <c:v>ORISSA</c:v>
                </c:pt>
                <c:pt idx="6">
                  <c:v>ASSAM</c:v>
                </c:pt>
              </c:strCache>
            </c:strRef>
          </c:cat>
          <c:val>
            <c:numRef>
              <c:f>Sheet5!$B$4:$H$4</c:f>
              <c:numCache>
                <c:formatCode>General</c:formatCode>
                <c:ptCount val="7"/>
                <c:pt idx="0">
                  <c:v>65</c:v>
                </c:pt>
                <c:pt idx="1">
                  <c:v>53</c:v>
                </c:pt>
                <c:pt idx="2">
                  <c:v>58</c:v>
                </c:pt>
                <c:pt idx="3">
                  <c:v>82</c:v>
                </c:pt>
                <c:pt idx="4">
                  <c:v>74</c:v>
                </c:pt>
                <c:pt idx="5">
                  <c:v>83</c:v>
                </c:pt>
                <c:pt idx="6">
                  <c:v>62</c:v>
                </c:pt>
              </c:numCache>
            </c:numRef>
          </c:val>
        </c:ser>
        <c:ser>
          <c:idx val="3"/>
          <c:order val="3"/>
          <c:tx>
            <c:strRef>
              <c:f>Sheet5!$A$5</c:f>
              <c:strCache>
                <c:ptCount val="1"/>
                <c:pt idx="0">
                  <c:v>NFHS 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Sheet5!$B$1:$H$1</c:f>
              <c:strCache>
                <c:ptCount val="7"/>
                <c:pt idx="0">
                  <c:v>INDIA</c:v>
                </c:pt>
                <c:pt idx="1">
                  <c:v>UTTAR PRADESH</c:v>
                </c:pt>
                <c:pt idx="2">
                  <c:v>RAJASTHAN</c:v>
                </c:pt>
                <c:pt idx="3">
                  <c:v>GUJARAT</c:v>
                </c:pt>
                <c:pt idx="4">
                  <c:v>KARNATAKA</c:v>
                </c:pt>
                <c:pt idx="5">
                  <c:v>ORISSA</c:v>
                </c:pt>
                <c:pt idx="6">
                  <c:v>ASSAM</c:v>
                </c:pt>
              </c:strCache>
            </c:strRef>
          </c:cat>
          <c:val>
            <c:numRef>
              <c:f>Sheet5!$B$5:$H$5</c:f>
              <c:numCache>
                <c:formatCode>General</c:formatCode>
                <c:ptCount val="7"/>
                <c:pt idx="0">
                  <c:v>78</c:v>
                </c:pt>
                <c:pt idx="1">
                  <c:v>63</c:v>
                </c:pt>
                <c:pt idx="2">
                  <c:v>65</c:v>
                </c:pt>
                <c:pt idx="3">
                  <c:v>76</c:v>
                </c:pt>
                <c:pt idx="4">
                  <c:v>84</c:v>
                </c:pt>
                <c:pt idx="5">
                  <c:v>90</c:v>
                </c:pt>
                <c:pt idx="6">
                  <c:v>85</c:v>
                </c:pt>
              </c:numCache>
            </c:numRef>
          </c:val>
        </c:ser>
        <c:dLbls>
          <c:showLegendKey val="0"/>
          <c:showVal val="0"/>
          <c:showCatName val="0"/>
          <c:showSerName val="0"/>
          <c:showPercent val="0"/>
          <c:showBubbleSize val="0"/>
        </c:dLbls>
        <c:gapWidth val="219"/>
        <c:overlap val="-27"/>
        <c:axId val="199534976"/>
        <c:axId val="199535536"/>
      </c:barChart>
      <c:catAx>
        <c:axId val="199534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9535536"/>
        <c:crosses val="autoZero"/>
        <c:auto val="1"/>
        <c:lblAlgn val="ctr"/>
        <c:lblOffset val="100"/>
        <c:noMultiLvlLbl val="0"/>
      </c:catAx>
      <c:valAx>
        <c:axId val="19953553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9534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Institutional Deliveries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Sheet6!$D$2</c:f>
              <c:strCache>
                <c:ptCount val="1"/>
                <c:pt idx="0">
                  <c:v>INDIA</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6"/>
                </a:solidFill>
                <a:prstDash val="sysDot"/>
              </a:ln>
              <a:effectLst/>
            </c:spPr>
            <c:trendlineType val="linear"/>
            <c:dispRSqr val="0"/>
            <c:dispEq val="0"/>
          </c:trendline>
          <c:cat>
            <c:strRef>
              <c:f>Sheet6!$C$3:$C$6</c:f>
              <c:strCache>
                <c:ptCount val="4"/>
                <c:pt idx="0">
                  <c:v>NFHS 1</c:v>
                </c:pt>
                <c:pt idx="1">
                  <c:v>NFHS 2</c:v>
                </c:pt>
                <c:pt idx="2">
                  <c:v>NFHS 3</c:v>
                </c:pt>
                <c:pt idx="3">
                  <c:v>NFHS 4</c:v>
                </c:pt>
              </c:strCache>
            </c:strRef>
          </c:cat>
          <c:val>
            <c:numRef>
              <c:f>Sheet6!$D$3:$D$6</c:f>
              <c:numCache>
                <c:formatCode>General</c:formatCode>
                <c:ptCount val="4"/>
                <c:pt idx="0">
                  <c:v>34</c:v>
                </c:pt>
                <c:pt idx="1">
                  <c:v>42</c:v>
                </c:pt>
                <c:pt idx="2">
                  <c:v>47</c:v>
                </c:pt>
                <c:pt idx="3">
                  <c:v>81</c:v>
                </c:pt>
              </c:numCache>
            </c:numRef>
          </c:val>
        </c:ser>
        <c:dLbls>
          <c:showLegendKey val="0"/>
          <c:showVal val="0"/>
          <c:showCatName val="0"/>
          <c:showSerName val="0"/>
          <c:showPercent val="0"/>
          <c:showBubbleSize val="0"/>
        </c:dLbls>
        <c:gapWidth val="219"/>
        <c:overlap val="-27"/>
        <c:axId val="200284624"/>
        <c:axId val="200285184"/>
      </c:barChart>
      <c:catAx>
        <c:axId val="200284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285184"/>
        <c:crosses val="autoZero"/>
        <c:auto val="1"/>
        <c:lblAlgn val="ctr"/>
        <c:lblOffset val="100"/>
        <c:noMultiLvlLbl val="0"/>
      </c:catAx>
      <c:valAx>
        <c:axId val="20028518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2846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6/6/2018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6/6/2018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6/6/2018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618" y="315770"/>
            <a:ext cx="7989195" cy="4488049"/>
          </a:xfrm>
        </p:spPr>
        <p:txBody>
          <a:bodyPr>
            <a:noAutofit/>
          </a:bodyPr>
          <a:lstStyle/>
          <a:p>
            <a:pPr algn="ctr"/>
            <a:r>
              <a:rPr lang="en-US" sz="4000" b="1" u="sng" dirty="0" smtClean="0">
                <a:effectLst>
                  <a:outerShdw blurRad="38100" dist="38100" dir="2700000" algn="tl">
                    <a:srgbClr val="000000">
                      <a:alpha val="43137"/>
                    </a:srgbClr>
                  </a:outerShdw>
                </a:effectLst>
                <a:latin typeface="Baskerville Old Face" panose="02020602080505020303" pitchFamily="18" charset="0"/>
              </a:rPr>
              <a:t>Comparative Analysis of maternal care and delivery care indicators between NFHS 1,2,3 AND </a:t>
            </a:r>
            <a:r>
              <a:rPr lang="en-US" sz="4000" b="1" u="sng" dirty="0" smtClean="0">
                <a:effectLst>
                  <a:outerShdw blurRad="38100" dist="38100" dir="2700000" algn="tl">
                    <a:srgbClr val="000000">
                      <a:alpha val="43137"/>
                    </a:srgbClr>
                  </a:outerShdw>
                </a:effectLst>
                <a:latin typeface="Baskerville Old Face" panose="02020602080505020303" pitchFamily="18" charset="0"/>
              </a:rPr>
              <a:t>4</a:t>
            </a:r>
            <a:endParaRPr lang="en-US" sz="4000" b="1" u="sng" dirty="0">
              <a:effectLst>
                <a:outerShdw blurRad="38100" dist="38100" dir="2700000" algn="tl">
                  <a:srgbClr val="000000">
                    <a:alpha val="43137"/>
                  </a:srgbClr>
                </a:outerShdw>
              </a:effectLst>
              <a:latin typeface="Baskerville Old Face" panose="02020602080505020303" pitchFamily="18" charset="0"/>
            </a:endParaRPr>
          </a:p>
        </p:txBody>
      </p:sp>
      <p:sp>
        <p:nvSpPr>
          <p:cNvPr id="3" name="Subtitle 2"/>
          <p:cNvSpPr>
            <a:spLocks noGrp="1"/>
          </p:cNvSpPr>
          <p:nvPr>
            <p:ph type="subTitle" idx="1"/>
          </p:nvPr>
        </p:nvSpPr>
        <p:spPr>
          <a:xfrm>
            <a:off x="4876799" y="5452533"/>
            <a:ext cx="7197726" cy="1405467"/>
          </a:xfrm>
        </p:spPr>
        <p:txBody>
          <a:bodyPr/>
          <a:lstStyle/>
          <a:p>
            <a:r>
              <a:rPr lang="en-US" dirty="0" smtClean="0">
                <a:latin typeface="Times New Roman" panose="02020603050405020304" pitchFamily="18" charset="0"/>
                <a:cs typeface="Times New Roman" panose="02020603050405020304" pitchFamily="18" charset="0"/>
              </a:rPr>
              <a:t>Presented by :</a:t>
            </a:r>
          </a:p>
          <a:p>
            <a:r>
              <a:rPr lang="en-US" dirty="0" smtClean="0">
                <a:latin typeface="Times New Roman" panose="02020603050405020304" pitchFamily="18" charset="0"/>
                <a:cs typeface="Times New Roman" panose="02020603050405020304" pitchFamily="18" charset="0"/>
              </a:rPr>
              <a:t>Dr. </a:t>
            </a:r>
            <a:r>
              <a:rPr lang="en-US" dirty="0" err="1" smtClean="0">
                <a:latin typeface="Times New Roman" panose="02020603050405020304" pitchFamily="18" charset="0"/>
                <a:cs typeface="Times New Roman" panose="02020603050405020304" pitchFamily="18" charset="0"/>
              </a:rPr>
              <a:t>supriya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agnihotri</a:t>
            </a:r>
            <a:endParaRPr lang="en-US" dirty="0" smtClean="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Pg</a:t>
            </a:r>
            <a:r>
              <a:rPr lang="en-US" dirty="0" smtClean="0">
                <a:latin typeface="Times New Roman" panose="02020603050405020304" pitchFamily="18" charset="0"/>
                <a:cs typeface="Times New Roman" panose="02020603050405020304" pitchFamily="18" charset="0"/>
              </a:rPr>
              <a:t>/16/063</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7697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519449"/>
            <a:ext cx="10131425" cy="716924"/>
          </a:xfrm>
        </p:spPr>
        <p:txBody>
          <a:bodyPr/>
          <a:lstStyle/>
          <a:p>
            <a:r>
              <a:rPr lang="en-US" b="1" u="sng" dirty="0" smtClean="0">
                <a:effectLst>
                  <a:outerShdw blurRad="38100" dist="38100" dir="2700000" algn="tl">
                    <a:srgbClr val="000000">
                      <a:alpha val="43137"/>
                    </a:srgbClr>
                  </a:outerShdw>
                </a:effectLst>
              </a:rPr>
              <a:t>Results</a:t>
            </a:r>
            <a:r>
              <a:rPr lang="en-US" dirty="0" smtClean="0"/>
              <a:t>:</a:t>
            </a:r>
            <a:endParaRPr lang="en-US" dirty="0"/>
          </a:p>
        </p:txBody>
      </p:sp>
      <p:sp>
        <p:nvSpPr>
          <p:cNvPr id="3" name="Content Placeholder 2"/>
          <p:cNvSpPr>
            <a:spLocks noGrp="1"/>
          </p:cNvSpPr>
          <p:nvPr>
            <p:ph idx="1"/>
          </p:nvPr>
        </p:nvSpPr>
        <p:spPr>
          <a:xfrm>
            <a:off x="801711" y="1262131"/>
            <a:ext cx="10131425" cy="3065171"/>
          </a:xfrm>
        </p:spPr>
        <p:txBody>
          <a:bodyPr/>
          <a:lstStyle/>
          <a:p>
            <a:pPr marL="0" indent="0">
              <a:buNone/>
            </a:pPr>
            <a:r>
              <a:rPr lang="en-IN" sz="2200" b="1" dirty="0" smtClean="0">
                <a:latin typeface="Times New Roman" panose="02020603050405020304" pitchFamily="18" charset="0"/>
                <a:cs typeface="Times New Roman" panose="02020603050405020304" pitchFamily="18" charset="0"/>
              </a:rPr>
              <a:t>A) Registered </a:t>
            </a:r>
            <a:r>
              <a:rPr lang="en-IN" sz="2200" b="1" dirty="0">
                <a:latin typeface="Times New Roman" panose="02020603050405020304" pitchFamily="18" charset="0"/>
                <a:cs typeface="Times New Roman" panose="02020603050405020304" pitchFamily="18" charset="0"/>
              </a:rPr>
              <a:t>Pregnancies for which the mother received Mother and Child  </a:t>
            </a:r>
            <a:r>
              <a:rPr lang="en-IN" sz="2200" b="1" dirty="0" smtClean="0">
                <a:latin typeface="Times New Roman" panose="02020603050405020304" pitchFamily="18" charset="0"/>
                <a:cs typeface="Times New Roman" panose="02020603050405020304" pitchFamily="18" charset="0"/>
              </a:rPr>
              <a:t>Protection </a:t>
            </a:r>
            <a:r>
              <a:rPr lang="en-IN" sz="2200" b="1" dirty="0">
                <a:latin typeface="Times New Roman" panose="02020603050405020304" pitchFamily="18" charset="0"/>
                <a:cs typeface="Times New Roman" panose="02020603050405020304" pitchFamily="18" charset="0"/>
              </a:rPr>
              <a:t>Card (MCP</a:t>
            </a:r>
            <a:r>
              <a:rPr lang="en-IN" sz="2200" b="1" dirty="0" smtClean="0">
                <a:latin typeface="Times New Roman" panose="02020603050405020304" pitchFamily="18" charset="0"/>
                <a:cs typeface="Times New Roman" panose="02020603050405020304" pitchFamily="18" charset="0"/>
              </a:rPr>
              <a:t>):</a:t>
            </a:r>
          </a:p>
          <a:p>
            <a:pPr marL="0" indent="0">
              <a:buNone/>
            </a:pPr>
            <a:endParaRPr lang="en-IN" b="1" dirty="0"/>
          </a:p>
          <a:p>
            <a:pPr marL="0" indent="0">
              <a:buNone/>
            </a:pPr>
            <a:endParaRPr lang="en-IN" b="1" dirty="0" smtClean="0"/>
          </a:p>
          <a:p>
            <a:pPr marL="0" indent="0">
              <a:buNone/>
            </a:pPr>
            <a:r>
              <a:rPr lang="en-IN" b="1" dirty="0"/>
              <a:t> </a:t>
            </a:r>
            <a:endParaRPr lang="en-IN" b="1" dirty="0" smtClean="0"/>
          </a:p>
          <a:p>
            <a:pPr marL="0" indent="0">
              <a:buNone/>
            </a:pPr>
            <a:endParaRPr lang="en-US" dirty="0"/>
          </a:p>
          <a:p>
            <a:pPr marL="342900" indent="-342900">
              <a:buFont typeface="+mj-lt"/>
              <a:buAutoNum type="alphaUcPeriod"/>
            </a:pP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033690760"/>
              </p:ext>
            </p:extLst>
          </p:nvPr>
        </p:nvGraphicFramePr>
        <p:xfrm>
          <a:off x="3230450" y="2112134"/>
          <a:ext cx="7149921" cy="43530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41616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553793"/>
            <a:ext cx="10131425" cy="5795492"/>
          </a:xfrm>
        </p:spPr>
        <p:txBody>
          <a:bodyPr>
            <a:normAutofit/>
          </a:bodyPr>
          <a:lstStyle/>
          <a:p>
            <a:r>
              <a:rPr lang="en-US" sz="2200" dirty="0" smtClean="0">
                <a:latin typeface="Times New Roman" panose="02020603050405020304" pitchFamily="18" charset="0"/>
                <a:cs typeface="Times New Roman" panose="02020603050405020304" pitchFamily="18" charset="0"/>
              </a:rPr>
              <a:t>No data was available for NFHS 1,2 and 3</a:t>
            </a:r>
          </a:p>
          <a:p>
            <a:r>
              <a:rPr lang="en-US" sz="2200" dirty="0" smtClean="0">
                <a:latin typeface="Times New Roman" panose="02020603050405020304" pitchFamily="18" charset="0"/>
                <a:cs typeface="Times New Roman" panose="02020603050405020304" pitchFamily="18" charset="0"/>
              </a:rPr>
              <a:t>National Average: 89%</a:t>
            </a:r>
          </a:p>
          <a:p>
            <a:pPr marL="914400" lvl="2" indent="0">
              <a:buNone/>
            </a:pPr>
            <a:r>
              <a:rPr lang="en-US" sz="2200" dirty="0" smtClean="0">
                <a:latin typeface="Times New Roman" panose="02020603050405020304" pitchFamily="18" charset="0"/>
                <a:cs typeface="Times New Roman" panose="02020603050405020304" pitchFamily="18" charset="0"/>
              </a:rPr>
              <a:t>Highest : Orissa (97%)</a:t>
            </a:r>
          </a:p>
          <a:p>
            <a:pPr marL="914400" lvl="2" indent="0">
              <a:buNone/>
            </a:pPr>
            <a:r>
              <a:rPr lang="en-US" sz="2200" dirty="0" smtClean="0">
                <a:latin typeface="Times New Roman" panose="02020603050405020304" pitchFamily="18" charset="0"/>
                <a:cs typeface="Times New Roman" panose="02020603050405020304" pitchFamily="18" charset="0"/>
              </a:rPr>
              <a:t>Lowest : Uttar Pradesh (80%)</a:t>
            </a:r>
          </a:p>
          <a:p>
            <a:r>
              <a:rPr lang="en-US" sz="2200" dirty="0">
                <a:latin typeface="Times New Roman" panose="02020603050405020304" pitchFamily="18" charset="0"/>
                <a:cs typeface="Times New Roman" panose="02020603050405020304" pitchFamily="18" charset="0"/>
              </a:rPr>
              <a:t>T</a:t>
            </a:r>
            <a:r>
              <a:rPr lang="en-US" sz="2200" dirty="0" smtClean="0">
                <a:latin typeface="Times New Roman" panose="02020603050405020304" pitchFamily="18" charset="0"/>
                <a:cs typeface="Times New Roman" panose="02020603050405020304" pitchFamily="18" charset="0"/>
              </a:rPr>
              <a:t>he proportion of pregnant women aware of the importance of registration of pregnancy is well off within the country according to NFHS 4 data.</a:t>
            </a:r>
          </a:p>
          <a:p>
            <a:r>
              <a:rPr lang="en-US" sz="2200" dirty="0" smtClean="0">
                <a:latin typeface="Times New Roman" panose="02020603050405020304" pitchFamily="18" charset="0"/>
                <a:cs typeface="Times New Roman" panose="02020603050405020304" pitchFamily="18" charset="0"/>
              </a:rPr>
              <a:t>But still there is an ample scope foe further improvements.</a:t>
            </a:r>
          </a:p>
        </p:txBody>
      </p:sp>
    </p:spTree>
    <p:extLst>
      <p:ext uri="{BB962C8B-B14F-4D97-AF65-F5344CB8AC3E}">
        <p14:creationId xmlns:p14="http://schemas.microsoft.com/office/powerpoint/2010/main" val="2130507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910107"/>
          </a:xfrm>
        </p:spPr>
        <p:txBody>
          <a:bodyPr/>
          <a:lstStyle/>
          <a:p>
            <a:r>
              <a:rPr lang="en-IN" b="1" u="sng" dirty="0"/>
              <a:t>Mothers receiving Antenatal Care</a:t>
            </a:r>
            <a:r>
              <a:rPr lang="en-IN" b="1" dirty="0"/>
              <a:t>:</a:t>
            </a:r>
            <a:endParaRPr lang="en-US" dirty="0"/>
          </a:p>
        </p:txBody>
      </p:sp>
      <p:sp>
        <p:nvSpPr>
          <p:cNvPr id="3" name="Content Placeholder 2"/>
          <p:cNvSpPr>
            <a:spLocks noGrp="1"/>
          </p:cNvSpPr>
          <p:nvPr>
            <p:ph idx="1"/>
          </p:nvPr>
        </p:nvSpPr>
        <p:spPr>
          <a:xfrm>
            <a:off x="685801" y="1519707"/>
            <a:ext cx="10131425" cy="5074276"/>
          </a:xfrm>
        </p:spPr>
        <p:txBody>
          <a:bodyPr anchor="t"/>
          <a:lstStyle/>
          <a:p>
            <a:r>
              <a:rPr lang="en-US" sz="2200" dirty="0">
                <a:latin typeface="Times New Roman" panose="02020603050405020304" pitchFamily="18" charset="0"/>
                <a:cs typeface="Times New Roman" panose="02020603050405020304" pitchFamily="18" charset="0"/>
              </a:rPr>
              <a:t>The proportion of women age </a:t>
            </a:r>
            <a:r>
              <a:rPr lang="en-US" sz="2200" dirty="0" smtClean="0">
                <a:latin typeface="Times New Roman" panose="02020603050405020304" pitchFamily="18" charset="0"/>
                <a:cs typeface="Times New Roman" panose="02020603050405020304" pitchFamily="18" charset="0"/>
              </a:rPr>
              <a:t>15- 49 in</a:t>
            </a:r>
          </a:p>
          <a:p>
            <a:pPr marL="0" indent="0">
              <a:buNone/>
            </a:pP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India </a:t>
            </a:r>
            <a:r>
              <a:rPr lang="en-US" sz="2200" dirty="0" smtClean="0">
                <a:latin typeface="Times New Roman" panose="02020603050405020304" pitchFamily="18" charset="0"/>
                <a:cs typeface="Times New Roman" panose="02020603050405020304" pitchFamily="18" charset="0"/>
              </a:rPr>
              <a:t>who received ANC has increased </a:t>
            </a:r>
          </a:p>
          <a:p>
            <a:pPr marL="0" indent="0">
              <a:buNone/>
            </a:pPr>
            <a:r>
              <a:rPr lang="en-US" sz="2200" dirty="0" smtClean="0">
                <a:latin typeface="Times New Roman" panose="02020603050405020304" pitchFamily="18" charset="0"/>
                <a:cs typeface="Times New Roman" panose="02020603050405020304" pitchFamily="18" charset="0"/>
              </a:rPr>
              <a:t>    substantially </a:t>
            </a:r>
            <a:r>
              <a:rPr lang="en-US" sz="2200" dirty="0">
                <a:latin typeface="Times New Roman" panose="02020603050405020304" pitchFamily="18" charset="0"/>
                <a:cs typeface="Times New Roman" panose="02020603050405020304" pitchFamily="18" charset="0"/>
              </a:rPr>
              <a:t>over time </a:t>
            </a:r>
            <a:r>
              <a:rPr lang="en-US" sz="2200" dirty="0" smtClean="0">
                <a:latin typeface="Times New Roman" panose="02020603050405020304" pitchFamily="18" charset="0"/>
                <a:cs typeface="Times New Roman" panose="02020603050405020304" pitchFamily="18" charset="0"/>
              </a:rPr>
              <a:t>from </a:t>
            </a:r>
            <a:r>
              <a:rPr lang="en-US" sz="2200" dirty="0">
                <a:latin typeface="Times New Roman" panose="02020603050405020304" pitchFamily="18" charset="0"/>
                <a:cs typeface="Times New Roman" panose="02020603050405020304" pitchFamily="18" charset="0"/>
              </a:rPr>
              <a:t>65 % in </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NFHS-1 to </a:t>
            </a:r>
            <a:r>
              <a:rPr lang="en-US" sz="2200" dirty="0">
                <a:latin typeface="Times New Roman" panose="02020603050405020304" pitchFamily="18" charset="0"/>
                <a:cs typeface="Times New Roman" panose="02020603050405020304" pitchFamily="18" charset="0"/>
              </a:rPr>
              <a:t>80 % in </a:t>
            </a:r>
            <a:r>
              <a:rPr lang="en-US" sz="2200" dirty="0" smtClean="0">
                <a:latin typeface="Times New Roman" panose="02020603050405020304" pitchFamily="18" charset="0"/>
                <a:cs typeface="Times New Roman" panose="02020603050405020304" pitchFamily="18" charset="0"/>
              </a:rPr>
              <a:t>NFHS-4</a:t>
            </a:r>
          </a:p>
          <a:p>
            <a:r>
              <a:rPr lang="en-US" sz="2200" dirty="0" smtClean="0">
                <a:latin typeface="Times New Roman" panose="02020603050405020304" pitchFamily="18" charset="0"/>
                <a:cs typeface="Times New Roman" panose="02020603050405020304" pitchFamily="18" charset="0"/>
              </a:rPr>
              <a:t>Amongst these women 59% of women </a:t>
            </a: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received ANC  in the first trimester of </a:t>
            </a: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pregnancy (NFHS 4) as compared to</a:t>
            </a: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44% NFHS 3 (2005-06)</a:t>
            </a:r>
          </a:p>
          <a:p>
            <a:endParaRPr lang="en-US" dirty="0" smtClean="0"/>
          </a:p>
          <a:p>
            <a:endParaRPr lang="en-US" dirty="0" smtClean="0"/>
          </a:p>
          <a:p>
            <a:endParaRPr lang="en-US" dirty="0"/>
          </a:p>
        </p:txBody>
      </p:sp>
      <p:graphicFrame>
        <p:nvGraphicFramePr>
          <p:cNvPr id="7" name="Chart 6"/>
          <p:cNvGraphicFramePr>
            <a:graphicFrameLocks/>
          </p:cNvGraphicFramePr>
          <p:nvPr>
            <p:extLst>
              <p:ext uri="{D42A27DB-BD31-4B8C-83A1-F6EECF244321}">
                <p14:modId xmlns:p14="http://schemas.microsoft.com/office/powerpoint/2010/main" val="417104905"/>
              </p:ext>
            </p:extLst>
          </p:nvPr>
        </p:nvGraphicFramePr>
        <p:xfrm>
          <a:off x="6233375" y="1619517"/>
          <a:ext cx="5716073" cy="47426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03533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502277"/>
            <a:ext cx="10131425" cy="6091706"/>
          </a:xfrm>
        </p:spPr>
        <p:txBody>
          <a:bodyPr anchor="t">
            <a:normAutofit/>
          </a:bodyPr>
          <a:lstStyle/>
          <a:p>
            <a:r>
              <a:rPr lang="en-US" sz="2200" dirty="0" smtClean="0">
                <a:latin typeface="Times New Roman" panose="02020603050405020304" pitchFamily="18" charset="0"/>
                <a:cs typeface="Times New Roman" panose="02020603050405020304" pitchFamily="18" charset="0"/>
              </a:rPr>
              <a:t>Looking at the state level,</a:t>
            </a:r>
          </a:p>
          <a:p>
            <a:pPr marL="0" indent="0">
              <a:buNone/>
            </a:pPr>
            <a:r>
              <a:rPr lang="en-US" sz="2400" dirty="0">
                <a:latin typeface="Times New Roman" panose="02020603050405020304" pitchFamily="18" charset="0"/>
                <a:cs typeface="Times New Roman" panose="02020603050405020304" pitchFamily="18" charset="0"/>
              </a:rPr>
              <a:t>Maximum increase in ANC coverage is seen in Rajasthan. There has been a gradual but good increase in coverage for Karnataka (from 83% in NFHS 1 to 90% in NFHS 3) and Gujarat (From 76% in NFHS 1 to 87 % in NFHS 3)</a:t>
            </a:r>
          </a:p>
          <a:p>
            <a:endParaRPr lang="en-US" sz="2200" dirty="0" smtClean="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graphicFrame>
        <p:nvGraphicFramePr>
          <p:cNvPr id="5" name="Chart 4"/>
          <p:cNvGraphicFramePr>
            <a:graphicFrameLocks/>
          </p:cNvGraphicFramePr>
          <p:nvPr>
            <p:extLst>
              <p:ext uri="{D42A27DB-BD31-4B8C-83A1-F6EECF244321}">
                <p14:modId xmlns:p14="http://schemas.microsoft.com/office/powerpoint/2010/main" val="2631332408"/>
              </p:ext>
            </p:extLst>
          </p:nvPr>
        </p:nvGraphicFramePr>
        <p:xfrm>
          <a:off x="1365160" y="3074662"/>
          <a:ext cx="9053848" cy="36094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15608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851" y="218941"/>
            <a:ext cx="10482375" cy="6413679"/>
          </a:xfrm>
        </p:spPr>
        <p:txBody>
          <a:bodyPr anchor="t">
            <a:normAutofit lnSpcReduction="10000"/>
          </a:bodyPr>
          <a:lstStyle/>
          <a:p>
            <a:endParaRPr lang="en-US" dirty="0" smtClean="0"/>
          </a:p>
          <a:p>
            <a:pPr lvl="0"/>
            <a:r>
              <a:rPr lang="en-US" b="1" i="1" dirty="0"/>
              <a:t>Only 4 in 10 women in Rajasthan received </a:t>
            </a:r>
            <a:endParaRPr lang="en-US" b="1" i="1" dirty="0" smtClean="0"/>
          </a:p>
          <a:p>
            <a:pPr marL="0" lvl="0" indent="0">
              <a:buNone/>
            </a:pPr>
            <a:r>
              <a:rPr lang="en-US" b="1" i="1" dirty="0" smtClean="0"/>
              <a:t>at </a:t>
            </a:r>
            <a:r>
              <a:rPr lang="en-US" b="1" i="1" dirty="0"/>
              <a:t>least three </a:t>
            </a:r>
            <a:r>
              <a:rPr lang="en-US" b="1" i="1" dirty="0" smtClean="0"/>
              <a:t>ANC visits </a:t>
            </a:r>
            <a:r>
              <a:rPr lang="en-US" b="1" i="1" dirty="0"/>
              <a:t>for their </a:t>
            </a:r>
            <a:r>
              <a:rPr lang="en-US" b="1" i="1" dirty="0" smtClean="0"/>
              <a:t>last </a:t>
            </a:r>
            <a:r>
              <a:rPr lang="en-US" b="1" i="1" dirty="0"/>
              <a:t>birth in </a:t>
            </a:r>
            <a:r>
              <a:rPr lang="en-US" b="1" i="1" dirty="0" smtClean="0"/>
              <a:t> </a:t>
            </a:r>
          </a:p>
          <a:p>
            <a:pPr marL="0" lvl="0" indent="0">
              <a:buNone/>
            </a:pPr>
            <a:r>
              <a:rPr lang="en-US" b="1" i="1" dirty="0" smtClean="0"/>
              <a:t>the </a:t>
            </a:r>
            <a:r>
              <a:rPr lang="en-US" b="1" i="1" dirty="0"/>
              <a:t>past five years</a:t>
            </a:r>
            <a:endParaRPr lang="en-US" dirty="0"/>
          </a:p>
          <a:p>
            <a:pPr lvl="0"/>
            <a:r>
              <a:rPr lang="en-US" b="1" i="1" dirty="0"/>
              <a:t>Only one in four women in UP and Assam</a:t>
            </a:r>
            <a:r>
              <a:rPr lang="en-US" b="1" dirty="0"/>
              <a:t>, </a:t>
            </a:r>
            <a:endParaRPr lang="en-US" b="1" dirty="0" smtClean="0"/>
          </a:p>
          <a:p>
            <a:pPr marL="0" lvl="0" indent="0">
              <a:buNone/>
            </a:pPr>
            <a:r>
              <a:rPr lang="en-US" b="1" i="1" dirty="0" smtClean="0"/>
              <a:t>received </a:t>
            </a:r>
            <a:r>
              <a:rPr lang="en-US" b="1" i="1" dirty="0"/>
              <a:t>at least three </a:t>
            </a:r>
            <a:r>
              <a:rPr lang="en-US" b="1" i="1" dirty="0" smtClean="0"/>
              <a:t>ANC visits for </a:t>
            </a:r>
            <a:r>
              <a:rPr lang="en-US" b="1" i="1" dirty="0"/>
              <a:t>their </a:t>
            </a:r>
            <a:endParaRPr lang="en-US" b="1" i="1" dirty="0" smtClean="0"/>
          </a:p>
          <a:p>
            <a:pPr marL="0" lvl="0" indent="0">
              <a:buNone/>
            </a:pPr>
            <a:r>
              <a:rPr lang="en-US" b="1" i="1" dirty="0" smtClean="0"/>
              <a:t>last </a:t>
            </a:r>
            <a:r>
              <a:rPr lang="en-US" b="1" i="1" dirty="0"/>
              <a:t>birth in the past five years.</a:t>
            </a:r>
            <a:endParaRPr lang="en-US" dirty="0"/>
          </a:p>
          <a:p>
            <a:pPr lvl="0"/>
            <a:r>
              <a:rPr lang="en-IN" b="1" i="1" dirty="0"/>
              <a:t>Almost two-fifths of pregnant women </a:t>
            </a:r>
            <a:r>
              <a:rPr lang="en-IN" b="1" i="1" dirty="0" smtClean="0"/>
              <a:t>in</a:t>
            </a:r>
          </a:p>
          <a:p>
            <a:pPr marL="0" lvl="0" indent="0">
              <a:buNone/>
            </a:pPr>
            <a:r>
              <a:rPr lang="en-IN" b="1" i="1" dirty="0" smtClean="0"/>
              <a:t>Orissa </a:t>
            </a:r>
            <a:r>
              <a:rPr lang="en-IN" b="1" i="1" dirty="0"/>
              <a:t>did not receive </a:t>
            </a:r>
            <a:r>
              <a:rPr lang="en-IN" b="1" i="1" dirty="0" smtClean="0"/>
              <a:t>3+ANC visits </a:t>
            </a:r>
            <a:r>
              <a:rPr lang="en-IN" b="1" i="1" dirty="0"/>
              <a:t>for </a:t>
            </a:r>
            <a:endParaRPr lang="en-IN" b="1" i="1" dirty="0" smtClean="0"/>
          </a:p>
          <a:p>
            <a:pPr marL="0" lvl="0" indent="0">
              <a:buNone/>
            </a:pPr>
            <a:r>
              <a:rPr lang="en-IN" b="1" i="1" dirty="0" smtClean="0"/>
              <a:t>their </a:t>
            </a:r>
            <a:r>
              <a:rPr lang="en-IN" b="1" i="1" dirty="0"/>
              <a:t>last birth.</a:t>
            </a:r>
            <a:endParaRPr lang="en-US" dirty="0"/>
          </a:p>
          <a:p>
            <a:pPr lvl="0"/>
            <a:r>
              <a:rPr lang="en-IN" b="1" i="1" dirty="0"/>
              <a:t>Gujarat continues to lag behind the </a:t>
            </a:r>
            <a:endParaRPr lang="en-IN" b="1" i="1" dirty="0" smtClean="0"/>
          </a:p>
          <a:p>
            <a:pPr marL="0" lvl="0" indent="0">
              <a:buNone/>
            </a:pPr>
            <a:r>
              <a:rPr lang="en-IN" b="1" i="1" dirty="0" smtClean="0"/>
              <a:t>southern </a:t>
            </a:r>
            <a:r>
              <a:rPr lang="en-IN" b="1" i="1" dirty="0"/>
              <a:t>and other western states in the </a:t>
            </a:r>
            <a:endParaRPr lang="en-IN" b="1" i="1" dirty="0" smtClean="0"/>
          </a:p>
          <a:p>
            <a:pPr marL="0" lvl="0" indent="0">
              <a:buNone/>
            </a:pPr>
            <a:r>
              <a:rPr lang="en-IN" b="1" i="1" dirty="0" smtClean="0"/>
              <a:t>proportion </a:t>
            </a:r>
            <a:r>
              <a:rPr lang="en-IN" b="1" i="1" dirty="0"/>
              <a:t>of women who receive at </a:t>
            </a:r>
            <a:endParaRPr lang="en-IN" b="1" i="1" dirty="0" smtClean="0"/>
          </a:p>
          <a:p>
            <a:pPr marL="0" lvl="0" indent="0">
              <a:buNone/>
            </a:pPr>
            <a:r>
              <a:rPr lang="en-IN" b="1" i="1" dirty="0" smtClean="0"/>
              <a:t>least </a:t>
            </a:r>
            <a:r>
              <a:rPr lang="en-IN" b="1" i="1" dirty="0"/>
              <a:t>three </a:t>
            </a:r>
            <a:r>
              <a:rPr lang="en-IN" b="1" i="1" dirty="0" smtClean="0"/>
              <a:t>ANC visits </a:t>
            </a:r>
            <a:r>
              <a:rPr lang="en-IN" b="1" i="1" dirty="0"/>
              <a:t>during pregnancy.</a:t>
            </a:r>
            <a:endParaRPr lang="en-US" dirty="0"/>
          </a:p>
          <a:p>
            <a:pPr lvl="0"/>
            <a:r>
              <a:rPr lang="en-IN" b="1" i="1" dirty="0"/>
              <a:t>Karnataka has the highest coverage </a:t>
            </a:r>
            <a:endParaRPr lang="en-IN" b="1" i="1" dirty="0" smtClean="0"/>
          </a:p>
          <a:p>
            <a:pPr marL="0" lvl="0" indent="0">
              <a:buNone/>
            </a:pPr>
            <a:r>
              <a:rPr lang="en-IN" b="1" i="1" dirty="0" smtClean="0"/>
              <a:t>amongst </a:t>
            </a:r>
            <a:r>
              <a:rPr lang="en-IN" b="1" i="1" dirty="0"/>
              <a:t>all </a:t>
            </a:r>
            <a:r>
              <a:rPr lang="en-IN" b="1" i="1" dirty="0" err="1"/>
              <a:t>i.e</a:t>
            </a:r>
            <a:r>
              <a:rPr lang="en-IN" b="1" i="1" dirty="0"/>
              <a:t> 79% in NFHS 3</a:t>
            </a:r>
            <a:endParaRPr lang="en-US" dirty="0"/>
          </a:p>
          <a:p>
            <a:endParaRPr lang="en-US" dirty="0"/>
          </a:p>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107679410"/>
              </p:ext>
            </p:extLst>
          </p:nvPr>
        </p:nvGraphicFramePr>
        <p:xfrm>
          <a:off x="4906849" y="515155"/>
          <a:ext cx="7995634" cy="579549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6117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373487"/>
            <a:ext cx="11149884" cy="6117465"/>
          </a:xfrm>
        </p:spPr>
        <p:txBody>
          <a:bodyPr anchor="t">
            <a:normAutofit fontScale="92500" lnSpcReduction="10000"/>
          </a:bodyPr>
          <a:lstStyle/>
          <a:p>
            <a:r>
              <a:rPr lang="en-US" sz="2200" dirty="0">
                <a:latin typeface="Times New Roman" panose="02020603050405020304" pitchFamily="18" charset="0"/>
                <a:cs typeface="Times New Roman" panose="02020603050405020304" pitchFamily="18" charset="0"/>
              </a:rPr>
              <a:t>The World Health Organization recommends that all pregnant women should have at least four antenatal care (ANC) assessments by or under the supervision of a skilled attendant (World Health Organization, 2006</a:t>
            </a:r>
            <a:r>
              <a:rPr lang="en-US" sz="2200" dirty="0" smtClean="0">
                <a:latin typeface="Times New Roman" panose="02020603050405020304" pitchFamily="18" charset="0"/>
                <a:cs typeface="Times New Roman" panose="02020603050405020304" pitchFamily="18" charset="0"/>
              </a:rPr>
              <a:t>).</a:t>
            </a:r>
          </a:p>
          <a:p>
            <a:endParaRPr lang="en-US" sz="2200" dirty="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At National level, 51 percent of pregnant women had four or more ANC visits, an increase </a:t>
            </a:r>
            <a:r>
              <a:rPr lang="en-US" sz="2200" dirty="0" smtClean="0">
                <a:latin typeface="Times New Roman" panose="02020603050405020304" pitchFamily="18" charset="0"/>
                <a:cs typeface="Times New Roman" panose="02020603050405020304" pitchFamily="18" charset="0"/>
              </a:rPr>
              <a:t>from </a:t>
            </a:r>
            <a:r>
              <a:rPr lang="en-US" sz="2200" dirty="0">
                <a:latin typeface="Times New Roman" panose="02020603050405020304" pitchFamily="18" charset="0"/>
                <a:cs typeface="Times New Roman" panose="02020603050405020304" pitchFamily="18" charset="0"/>
              </a:rPr>
              <a:t>37 </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in NFHS 3.</a:t>
            </a:r>
          </a:p>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173364979"/>
              </p:ext>
            </p:extLst>
          </p:nvPr>
        </p:nvGraphicFramePr>
        <p:xfrm>
          <a:off x="1893194" y="1635617"/>
          <a:ext cx="7701565" cy="34483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83508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463639"/>
            <a:ext cx="10995337" cy="6207617"/>
          </a:xfrm>
        </p:spPr>
        <p:txBody>
          <a:bodyPr anchor="t"/>
          <a:lstStyle/>
          <a:p>
            <a:r>
              <a:rPr lang="en-US" sz="2200" dirty="0">
                <a:latin typeface="Times New Roman" panose="02020603050405020304" pitchFamily="18" charset="0"/>
                <a:cs typeface="Times New Roman" panose="02020603050405020304" pitchFamily="18" charset="0"/>
              </a:rPr>
              <a:t>G</a:t>
            </a:r>
            <a:r>
              <a:rPr lang="en-US" sz="2200" dirty="0" smtClean="0">
                <a:latin typeface="Times New Roman" panose="02020603050405020304" pitchFamily="18" charset="0"/>
                <a:cs typeface="Times New Roman" panose="02020603050405020304" pitchFamily="18" charset="0"/>
              </a:rPr>
              <a:t>ood </a:t>
            </a:r>
            <a:r>
              <a:rPr lang="en-US" sz="2200" dirty="0">
                <a:latin typeface="Times New Roman" panose="02020603050405020304" pitchFamily="18" charset="0"/>
                <a:cs typeface="Times New Roman" panose="02020603050405020304" pitchFamily="18" charset="0"/>
              </a:rPr>
              <a:t>increase in women going for 4+ ANC visits is  in Assam ( from 23% in NFHS 3 to 47% in NFHS 4) and Orissa ( from 37% in NFHS 3 to 62% in NFHS 4)</a:t>
            </a:r>
          </a:p>
          <a:p>
            <a:r>
              <a:rPr lang="en-US" sz="2200" dirty="0">
                <a:latin typeface="Times New Roman" panose="02020603050405020304" pitchFamily="18" charset="0"/>
                <a:cs typeface="Times New Roman" panose="02020603050405020304" pitchFamily="18" charset="0"/>
              </a:rPr>
              <a:t>Gujarat and Karnataka shows a good coverage of women making 4+ ANC visits almost 70-71%, much above the national average of 51</a:t>
            </a:r>
            <a:r>
              <a:rPr lang="en-US" sz="2200" dirty="0" smtClean="0">
                <a:latin typeface="Times New Roman" panose="02020603050405020304" pitchFamily="18" charset="0"/>
                <a:cs typeface="Times New Roman" panose="02020603050405020304" pitchFamily="18" charset="0"/>
              </a:rPr>
              <a:t>%</a:t>
            </a:r>
          </a:p>
          <a:p>
            <a:r>
              <a:rPr lang="en-US" sz="2200" dirty="0">
                <a:latin typeface="Times New Roman" panose="02020603050405020304" pitchFamily="18" charset="0"/>
                <a:cs typeface="Times New Roman" panose="02020603050405020304" pitchFamily="18" charset="0"/>
              </a:rPr>
              <a:t>In general, the southern and western states and some of the northern states perform uniformly well.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Rajasthan, Uttar Pradesh are large states that perform uniformly poorly.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performance of states in the Northeast Region is mixed.</a:t>
            </a:r>
          </a:p>
          <a:p>
            <a:endParaRPr lang="en-US" sz="2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10106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t>Mothers whose last birth was protected against Neonatal Tetanus</a:t>
            </a:r>
            <a:endParaRPr lang="en-US" dirty="0"/>
          </a:p>
        </p:txBody>
      </p:sp>
      <p:sp>
        <p:nvSpPr>
          <p:cNvPr id="3" name="Content Placeholder 2"/>
          <p:cNvSpPr>
            <a:spLocks noGrp="1"/>
          </p:cNvSpPr>
          <p:nvPr>
            <p:ph idx="1"/>
          </p:nvPr>
        </p:nvSpPr>
        <p:spPr/>
        <p:txBody>
          <a:bodyPr anchor="t"/>
          <a:lstStyle/>
          <a:p>
            <a:r>
              <a:rPr lang="en-IN" dirty="0"/>
              <a:t>The proportion of mothers who received two or more tetanus toxoid injections during their pregnancies rose from 55 % to 67 %, 76% and 89% between NFHS-1 to NFHS 2, NFHS 3 and NFHS 4 </a:t>
            </a:r>
            <a:r>
              <a:rPr lang="en-IN" dirty="0" smtClean="0"/>
              <a:t>respectively</a:t>
            </a:r>
          </a:p>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217735690"/>
              </p:ext>
            </p:extLst>
          </p:nvPr>
        </p:nvGraphicFramePr>
        <p:xfrm>
          <a:off x="2522112" y="3461197"/>
          <a:ext cx="7059770" cy="31843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84672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515155"/>
            <a:ext cx="10131425" cy="5937160"/>
          </a:xfrm>
        </p:spPr>
        <p:txBody>
          <a:bodyPr anchor="t"/>
          <a:lstStyle/>
          <a:p>
            <a:r>
              <a:rPr lang="en-IN" sz="2200" dirty="0">
                <a:latin typeface="Times New Roman" panose="02020603050405020304" pitchFamily="18" charset="0"/>
                <a:cs typeface="Times New Roman" panose="02020603050405020304" pitchFamily="18" charset="0"/>
              </a:rPr>
              <a:t>Rajasthan showed a very significant improvement in Tetanus toxoid coverage from 28% in NFHS 1 to 90 % NFHS 4 followed by Assam from 35% in NFHS 1 to 90 % in NFHS 4 and Uttar Pradesh with toxoid coverage of 37 in NFHS 1 pushing up to 87% in NFHS 4.</a:t>
            </a:r>
            <a:endParaRPr lang="en-US" sz="2200" dirty="0">
              <a:latin typeface="Times New Roman" panose="02020603050405020304" pitchFamily="18" charset="0"/>
              <a:cs typeface="Times New Roman" panose="02020603050405020304" pitchFamily="18" charset="0"/>
            </a:endParaRPr>
          </a:p>
          <a:p>
            <a:endParaRPr lang="en-US" dirty="0"/>
          </a:p>
        </p:txBody>
      </p:sp>
      <p:graphicFrame>
        <p:nvGraphicFramePr>
          <p:cNvPr id="5" name="Chart 4"/>
          <p:cNvGraphicFramePr>
            <a:graphicFrameLocks/>
          </p:cNvGraphicFramePr>
          <p:nvPr>
            <p:extLst>
              <p:ext uri="{D42A27DB-BD31-4B8C-83A1-F6EECF244321}">
                <p14:modId xmlns:p14="http://schemas.microsoft.com/office/powerpoint/2010/main" val="4221910502"/>
              </p:ext>
            </p:extLst>
          </p:nvPr>
        </p:nvGraphicFramePr>
        <p:xfrm>
          <a:off x="1107583" y="2176530"/>
          <a:ext cx="10843810" cy="42757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49219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1038896"/>
          </a:xfrm>
        </p:spPr>
        <p:txBody>
          <a:bodyPr>
            <a:normAutofit fontScale="90000"/>
          </a:bodyPr>
          <a:lstStyle/>
          <a:p>
            <a:r>
              <a:rPr lang="en-IN" b="1" u="sng" dirty="0"/>
              <a:t>Mother’s receiving Iron and Folic Acid Supplements:</a:t>
            </a:r>
            <a:endParaRPr lang="en-US" dirty="0"/>
          </a:p>
        </p:txBody>
      </p:sp>
      <p:sp>
        <p:nvSpPr>
          <p:cNvPr id="3" name="Content Placeholder 2"/>
          <p:cNvSpPr>
            <a:spLocks noGrp="1"/>
          </p:cNvSpPr>
          <p:nvPr>
            <p:ph idx="1"/>
          </p:nvPr>
        </p:nvSpPr>
        <p:spPr>
          <a:xfrm>
            <a:off x="685801" y="1648497"/>
            <a:ext cx="10131425" cy="4842455"/>
          </a:xfrm>
        </p:spPr>
        <p:txBody>
          <a:bodyPr anchor="t"/>
          <a:lstStyle/>
          <a:p>
            <a:r>
              <a:rPr lang="en-IN" dirty="0"/>
              <a:t>Comparing at National level, the percentage of mothers receiving IFA has gradually increased from 51% to 58%, 65% and 78% during NFHS 1, 2, 3 and 4 </a:t>
            </a:r>
            <a:r>
              <a:rPr lang="en-IN" dirty="0" smtClean="0"/>
              <a:t>respectively</a:t>
            </a:r>
          </a:p>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4221991879"/>
              </p:ext>
            </p:extLst>
          </p:nvPr>
        </p:nvGraphicFramePr>
        <p:xfrm>
          <a:off x="1339403" y="2537138"/>
          <a:ext cx="9221273" cy="41212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73898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433588"/>
          </a:xfrm>
        </p:spPr>
        <p:txBody>
          <a:bodyPr>
            <a:noAutofit/>
          </a:bodyPr>
          <a:lstStyle/>
          <a:p>
            <a:r>
              <a:rPr lang="en-US" dirty="0" smtClean="0"/>
              <a:t>Introduction- National Family Health Survey</a:t>
            </a:r>
            <a:endParaRPr lang="en-US" dirty="0"/>
          </a:p>
        </p:txBody>
      </p:sp>
      <p:sp>
        <p:nvSpPr>
          <p:cNvPr id="3" name="Content Placeholder 2"/>
          <p:cNvSpPr>
            <a:spLocks noGrp="1"/>
          </p:cNvSpPr>
          <p:nvPr>
            <p:ph idx="1"/>
          </p:nvPr>
        </p:nvSpPr>
        <p:spPr>
          <a:xfrm>
            <a:off x="685801" y="1184856"/>
            <a:ext cx="10131425" cy="5215943"/>
          </a:xfrm>
        </p:spPr>
        <p:txBody>
          <a:bodyPr>
            <a:normAutofit/>
          </a:bodyPr>
          <a:lstStyle/>
          <a:p>
            <a:pPr>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Large population based, multi round surveys</a:t>
            </a:r>
          </a:p>
          <a:p>
            <a:pPr>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Conducted under stewardship of </a:t>
            </a:r>
            <a:r>
              <a:rPr lang="en-US" sz="2200" dirty="0" err="1" smtClean="0">
                <a:latin typeface="Times New Roman" panose="02020603050405020304" pitchFamily="18" charset="0"/>
                <a:cs typeface="Times New Roman" panose="02020603050405020304" pitchFamily="18" charset="0"/>
              </a:rPr>
              <a:t>MoHFW</a:t>
            </a:r>
            <a:r>
              <a:rPr lang="en-US" sz="2200" dirty="0" smtClean="0">
                <a:latin typeface="Times New Roman" panose="02020603050405020304" pitchFamily="18" charset="0"/>
                <a:cs typeface="Times New Roman" panose="02020603050405020304" pitchFamily="18" charset="0"/>
              </a:rPr>
              <a:t> and GOI</a:t>
            </a:r>
          </a:p>
          <a:p>
            <a:pP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N</a:t>
            </a:r>
            <a:r>
              <a:rPr lang="en-US" sz="2200" dirty="0" smtClean="0">
                <a:latin typeface="Times New Roman" panose="02020603050405020304" pitchFamily="18" charset="0"/>
                <a:cs typeface="Times New Roman" panose="02020603050405020304" pitchFamily="18" charset="0"/>
              </a:rPr>
              <a:t>odal agency for National Family Health Surveys: IIPS, Mumbai</a:t>
            </a:r>
          </a:p>
          <a:p>
            <a:r>
              <a:rPr lang="en-US" sz="2200" dirty="0" smtClean="0">
                <a:latin typeface="Times New Roman" panose="02020603050405020304" pitchFamily="18" charset="0"/>
                <a:cs typeface="Times New Roman" panose="02020603050405020304" pitchFamily="18" charset="0"/>
              </a:rPr>
              <a:t>Technical </a:t>
            </a:r>
            <a:r>
              <a:rPr lang="en-US" sz="2200" dirty="0">
                <a:latin typeface="Times New Roman" panose="02020603050405020304" pitchFamily="18" charset="0"/>
                <a:cs typeface="Times New Roman" panose="02020603050405020304" pitchFamily="18" charset="0"/>
              </a:rPr>
              <a:t>assistance </a:t>
            </a:r>
            <a:r>
              <a:rPr lang="en-US" sz="2200" dirty="0" smtClean="0">
                <a:latin typeface="Times New Roman" panose="02020603050405020304" pitchFamily="18" charset="0"/>
                <a:cs typeface="Times New Roman" panose="02020603050405020304" pitchFamily="18" charset="0"/>
              </a:rPr>
              <a:t>: ORC </a:t>
            </a:r>
            <a:r>
              <a:rPr lang="en-US" sz="2200" dirty="0">
                <a:latin typeface="Times New Roman" panose="02020603050405020304" pitchFamily="18" charset="0"/>
                <a:cs typeface="Times New Roman" panose="02020603050405020304" pitchFamily="18" charset="0"/>
              </a:rPr>
              <a:t>Macro (USA) </a:t>
            </a:r>
          </a:p>
          <a:p>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Assistance for HIV </a:t>
            </a:r>
            <a:r>
              <a:rPr lang="en-US" sz="2200" dirty="0" smtClean="0">
                <a:latin typeface="Times New Roman" panose="02020603050405020304" pitchFamily="18" charset="0"/>
                <a:cs typeface="Times New Roman" panose="02020603050405020304" pitchFamily="18" charset="0"/>
              </a:rPr>
              <a:t>: NACO </a:t>
            </a:r>
            <a:r>
              <a:rPr lang="en-US" sz="2200" dirty="0">
                <a:latin typeface="Times New Roman" panose="02020603050405020304" pitchFamily="18" charset="0"/>
                <a:cs typeface="Times New Roman" panose="02020603050405020304" pitchFamily="18" charset="0"/>
              </a:rPr>
              <a:t>and NARI. </a:t>
            </a:r>
          </a:p>
          <a:p>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National Health Family Survey is funded by:</a:t>
            </a:r>
          </a:p>
          <a:p>
            <a:pPr marL="0" indent="0">
              <a:buNone/>
            </a:pPr>
            <a:r>
              <a:rPr lang="en-US" sz="2200" dirty="0" smtClean="0">
                <a:latin typeface="Times New Roman" panose="02020603050405020304" pitchFamily="18" charset="0"/>
                <a:cs typeface="Times New Roman" panose="02020603050405020304" pitchFamily="18" charset="0"/>
              </a:rPr>
              <a:t>                  a</a:t>
            </a:r>
            <a:r>
              <a:rPr lang="en-US" sz="2200" dirty="0">
                <a:latin typeface="Times New Roman" panose="02020603050405020304" pitchFamily="18" charset="0"/>
                <a:cs typeface="Times New Roman" panose="02020603050405020304" pitchFamily="18" charset="0"/>
              </a:rPr>
              <a:t>) USAID, DFID, The Bill and Melinda Gates Foundation</a:t>
            </a:r>
          </a:p>
          <a:p>
            <a:pPr marL="0" indent="0">
              <a:buNone/>
            </a:pPr>
            <a:r>
              <a:rPr lang="en-US" sz="2200" dirty="0" smtClean="0">
                <a:latin typeface="Times New Roman" panose="02020603050405020304" pitchFamily="18" charset="0"/>
                <a:cs typeface="Times New Roman" panose="02020603050405020304" pitchFamily="18" charset="0"/>
              </a:rPr>
              <a:t>                  b</a:t>
            </a:r>
            <a:r>
              <a:rPr lang="en-US" sz="2200" dirty="0">
                <a:latin typeface="Times New Roman" panose="02020603050405020304" pitchFamily="18" charset="0"/>
                <a:cs typeface="Times New Roman" panose="02020603050405020304" pitchFamily="18" charset="0"/>
              </a:rPr>
              <a:t>) UNICEF and UNFPA</a:t>
            </a:r>
          </a:p>
          <a:p>
            <a:pPr marL="0" indent="0">
              <a:buNone/>
            </a:pP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8155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695459"/>
            <a:ext cx="10131425" cy="5679583"/>
          </a:xfrm>
        </p:spPr>
        <p:txBody>
          <a:bodyPr>
            <a:normAutofit/>
          </a:bodyPr>
          <a:lstStyle/>
          <a:p>
            <a:r>
              <a:rPr lang="en-IN" sz="2200" dirty="0">
                <a:latin typeface="Times New Roman" panose="02020603050405020304" pitchFamily="18" charset="0"/>
                <a:cs typeface="Times New Roman" panose="02020603050405020304" pitchFamily="18" charset="0"/>
              </a:rPr>
              <a:t>At state level, Gujarat, Karnataka, Assam and Orissa have coverage higher than the national average of India which is 78% during NFHS 4.</a:t>
            </a:r>
            <a:endParaRPr lang="en-US" sz="2200" dirty="0">
              <a:latin typeface="Times New Roman" panose="02020603050405020304" pitchFamily="18" charset="0"/>
              <a:cs typeface="Times New Roman" panose="02020603050405020304" pitchFamily="18" charset="0"/>
            </a:endParaRPr>
          </a:p>
          <a:p>
            <a:r>
              <a:rPr lang="en-IN" sz="2200" dirty="0">
                <a:latin typeface="Times New Roman" panose="02020603050405020304" pitchFamily="18" charset="0"/>
                <a:cs typeface="Times New Roman" panose="02020603050405020304" pitchFamily="18" charset="0"/>
              </a:rPr>
              <a:t>While on the other side states like UP and Rajasthan lie below the national average.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During </a:t>
            </a:r>
            <a:r>
              <a:rPr lang="en-IN" sz="2200" dirty="0">
                <a:latin typeface="Times New Roman" panose="02020603050405020304" pitchFamily="18" charset="0"/>
                <a:cs typeface="Times New Roman" panose="02020603050405020304" pitchFamily="18" charset="0"/>
              </a:rPr>
              <a:t>NFHS 3, in Rajasthan, 58% of women received IFA but only 13% consumed it for 90 days or more. Similarly in UP, 53% received IFA but only 9% consumed it all.</a:t>
            </a:r>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Hence despite good coverage of IFA, the percentage of consumption of IFA is much less in pregnant women.</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2481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601014"/>
          </a:xfrm>
        </p:spPr>
        <p:txBody>
          <a:bodyPr>
            <a:normAutofit fontScale="90000"/>
          </a:bodyPr>
          <a:lstStyle/>
          <a:p>
            <a:r>
              <a:rPr lang="en-IN" b="1" u="sng" dirty="0"/>
              <a:t>Institutional Deliveries:</a:t>
            </a:r>
            <a:r>
              <a:rPr lang="en-US" dirty="0"/>
              <a:t/>
            </a:r>
            <a:br>
              <a:rPr lang="en-US" dirty="0"/>
            </a:br>
            <a:endParaRPr lang="en-US" dirty="0"/>
          </a:p>
        </p:txBody>
      </p:sp>
      <p:sp>
        <p:nvSpPr>
          <p:cNvPr id="3" name="Content Placeholder 2"/>
          <p:cNvSpPr>
            <a:spLocks noGrp="1"/>
          </p:cNvSpPr>
          <p:nvPr>
            <p:ph idx="1"/>
          </p:nvPr>
        </p:nvSpPr>
        <p:spPr>
          <a:xfrm>
            <a:off x="685801" y="1210615"/>
            <a:ext cx="10131425" cy="5177306"/>
          </a:xfrm>
        </p:spPr>
        <p:txBody>
          <a:bodyPr anchor="t"/>
          <a:lstStyle/>
          <a:p>
            <a:r>
              <a:rPr lang="en-US" sz="2200" dirty="0">
                <a:latin typeface="Times New Roman" panose="02020603050405020304" pitchFamily="18" charset="0"/>
                <a:cs typeface="Times New Roman" panose="02020603050405020304" pitchFamily="18" charset="0"/>
              </a:rPr>
              <a:t>The percentage of births to ever-married women that were delivered in health facilities in the three years preceding the survey increased steadily from 26 % in NFHS-1 to 34 % in NFHS-2 and 39 % in NFHS-3. But during NFHS 4, it remarkably rose to 79</a:t>
            </a:r>
            <a:r>
              <a:rPr lang="en-US" sz="2200" dirty="0" smtClean="0">
                <a:latin typeface="Times New Roman" panose="02020603050405020304" pitchFamily="18" charset="0"/>
                <a:cs typeface="Times New Roman" panose="02020603050405020304" pitchFamily="18" charset="0"/>
              </a:rPr>
              <a:t>%</a:t>
            </a:r>
          </a:p>
          <a:p>
            <a:endParaRPr lang="en-US" dirty="0"/>
          </a:p>
          <a:p>
            <a:pPr marL="0" indent="0">
              <a:buNone/>
            </a:pPr>
            <a:r>
              <a:rPr lang="en-US" dirty="0">
                <a:latin typeface="Times New Roman" panose="02020603050405020304" pitchFamily="18" charset="0"/>
                <a:cs typeface="Times New Roman" panose="02020603050405020304" pitchFamily="18" charset="0"/>
              </a:rPr>
              <a:t>Earlier there were a substantial proportion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women and men in India are not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convinced </a:t>
            </a:r>
            <a:r>
              <a:rPr lang="en-US" dirty="0">
                <a:latin typeface="Times New Roman" panose="02020603050405020304" pitchFamily="18" charset="0"/>
                <a:cs typeface="Times New Roman" panose="02020603050405020304" pitchFamily="18" charset="0"/>
              </a:rPr>
              <a:t>about the need to have a </a:t>
            </a:r>
            <a:r>
              <a:rPr lang="en-US" dirty="0" smtClean="0">
                <a:latin typeface="Times New Roman" panose="02020603050405020304" pitchFamily="18" charset="0"/>
                <a:cs typeface="Times New Roman" panose="02020603050405020304" pitchFamily="18" charset="0"/>
              </a:rPr>
              <a:t>delivery</a:t>
            </a:r>
          </a:p>
          <a:p>
            <a:pPr marL="0" indent="0">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a health facility. It suggested the need </a:t>
            </a:r>
            <a:r>
              <a:rPr lang="en-US" dirty="0" smtClean="0">
                <a:latin typeface="Times New Roman" panose="02020603050405020304" pitchFamily="18" charset="0"/>
                <a:cs typeface="Times New Roman" panose="02020603050405020304" pitchFamily="18" charset="0"/>
              </a:rPr>
              <a:t>to</a:t>
            </a:r>
          </a:p>
          <a:p>
            <a:pPr marL="0" indent="0">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inform parents and families more about </a:t>
            </a:r>
            <a:r>
              <a:rPr lang="en-US" dirty="0" smtClean="0">
                <a:latin typeface="Times New Roman" panose="02020603050405020304" pitchFamily="18" charset="0"/>
                <a:cs typeface="Times New Roman" panose="02020603050405020304" pitchFamily="18" charset="0"/>
              </a:rPr>
              <a:t>the</a:t>
            </a:r>
          </a:p>
          <a:p>
            <a:pPr marL="0" indent="0">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benefits of delivering in a health facility and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help overcome traditional attitudes and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other </a:t>
            </a:r>
            <a:r>
              <a:rPr lang="en-US" dirty="0">
                <a:latin typeface="Times New Roman" panose="02020603050405020304" pitchFamily="18" charset="0"/>
                <a:cs typeface="Times New Roman" panose="02020603050405020304" pitchFamily="18" charset="0"/>
              </a:rPr>
              <a:t>hurdles that discourage institutional births</a:t>
            </a:r>
          </a:p>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965562856"/>
              </p:ext>
            </p:extLst>
          </p:nvPr>
        </p:nvGraphicFramePr>
        <p:xfrm>
          <a:off x="5548647" y="2456645"/>
          <a:ext cx="6003701" cy="36994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67875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682580"/>
            <a:ext cx="10131425" cy="5782613"/>
          </a:xfrm>
        </p:spPr>
        <p:txBody>
          <a:bodyPr anchor="t"/>
          <a:lstStyle/>
          <a:p>
            <a:r>
              <a:rPr lang="en-US" sz="2200" dirty="0" smtClean="0">
                <a:latin typeface="Times New Roman" panose="02020603050405020304" pitchFamily="18" charset="0"/>
                <a:cs typeface="Times New Roman" panose="02020603050405020304" pitchFamily="18" charset="0"/>
              </a:rPr>
              <a:t>94% </a:t>
            </a:r>
            <a:r>
              <a:rPr lang="en-US" sz="2200" dirty="0">
                <a:latin typeface="Times New Roman" panose="02020603050405020304" pitchFamily="18" charset="0"/>
                <a:cs typeface="Times New Roman" panose="02020603050405020304" pitchFamily="18" charset="0"/>
              </a:rPr>
              <a:t>of births in Karnataka were delivered in a health facility. </a:t>
            </a:r>
          </a:p>
          <a:p>
            <a:r>
              <a:rPr lang="en-US" sz="2200" dirty="0">
                <a:latin typeface="Times New Roman" panose="02020603050405020304" pitchFamily="18" charset="0"/>
                <a:cs typeface="Times New Roman" panose="02020603050405020304" pitchFamily="18" charset="0"/>
              </a:rPr>
              <a:t>Almost every state has </a:t>
            </a:r>
            <a:r>
              <a:rPr lang="en-US" sz="2200" dirty="0" smtClean="0">
                <a:latin typeface="Times New Roman" panose="02020603050405020304" pitchFamily="18" charset="0"/>
                <a:cs typeface="Times New Roman" panose="02020603050405020304" pitchFamily="18" charset="0"/>
              </a:rPr>
              <a:t>a </a:t>
            </a:r>
            <a:r>
              <a:rPr lang="en-US" sz="2200" dirty="0">
                <a:latin typeface="Times New Roman" panose="02020603050405020304" pitchFamily="18" charset="0"/>
                <a:cs typeface="Times New Roman" panose="02020603050405020304" pitchFamily="18" charset="0"/>
              </a:rPr>
              <a:t>percentage higher than the National average percentage of 79% except Uttar Pradesh </a:t>
            </a:r>
            <a:r>
              <a:rPr lang="en-US" sz="2200" dirty="0" smtClean="0">
                <a:latin typeface="Times New Roman" panose="02020603050405020304" pitchFamily="18" charset="0"/>
                <a:cs typeface="Times New Roman" panose="02020603050405020304" pitchFamily="18" charset="0"/>
              </a:rPr>
              <a:t>(68%)</a:t>
            </a:r>
          </a:p>
          <a:p>
            <a:r>
              <a:rPr lang="en-US" sz="2200" dirty="0" smtClean="0">
                <a:latin typeface="Times New Roman" panose="02020603050405020304" pitchFamily="18" charset="0"/>
                <a:cs typeface="Times New Roman" panose="02020603050405020304" pitchFamily="18" charset="0"/>
              </a:rPr>
              <a:t>In </a:t>
            </a:r>
            <a:r>
              <a:rPr lang="en-US" sz="2200" dirty="0">
                <a:latin typeface="Times New Roman" panose="02020603050405020304" pitchFamily="18" charset="0"/>
                <a:cs typeface="Times New Roman" panose="02020603050405020304" pitchFamily="18" charset="0"/>
              </a:rPr>
              <a:t>Rajasthan, after a steady increase from 12% in NFHS 1 to 30 % in NFHS 3, the highest increase in percentage is seen directly to 84</a:t>
            </a:r>
            <a:r>
              <a:rPr lang="en-US" sz="2200" dirty="0" smtClean="0">
                <a:latin typeface="Times New Roman" panose="02020603050405020304" pitchFamily="18" charset="0"/>
                <a:cs typeface="Times New Roman" panose="02020603050405020304" pitchFamily="18" charset="0"/>
              </a:rPr>
              <a:t>%.</a:t>
            </a:r>
          </a:p>
          <a:p>
            <a:endParaRPr lang="en-US" sz="2200" dirty="0">
              <a:latin typeface="Times New Roman" panose="02020603050405020304" pitchFamily="18" charset="0"/>
              <a:cs typeface="Times New Roman" panose="02020603050405020304" pitchFamily="18" charset="0"/>
            </a:endParaRPr>
          </a:p>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208681028"/>
              </p:ext>
            </p:extLst>
          </p:nvPr>
        </p:nvGraphicFramePr>
        <p:xfrm>
          <a:off x="1169830" y="3280893"/>
          <a:ext cx="9506755" cy="31843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1034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21" y="476519"/>
            <a:ext cx="11500834" cy="6143222"/>
          </a:xfrm>
        </p:spPr>
        <p:txBody>
          <a:bodyPr anchor="t">
            <a:normAutofit/>
          </a:bodyPr>
          <a:lstStyle/>
          <a:p>
            <a:pPr marL="0" indent="0">
              <a:buNone/>
            </a:pPr>
            <a:r>
              <a:rPr lang="en-IN" sz="2800" b="1" u="sng" dirty="0" smtClean="0">
                <a:latin typeface="Times New Roman" panose="02020603050405020304" pitchFamily="18" charset="0"/>
                <a:cs typeface="Times New Roman" panose="02020603050405020304" pitchFamily="18" charset="0"/>
              </a:rPr>
              <a:t>DELIVERIES CONDUCTED BY SKILLED HEALTH PROFESSIONALS:</a:t>
            </a:r>
          </a:p>
          <a:p>
            <a:pPr marL="0" indent="0">
              <a:buNone/>
            </a:pPr>
            <a:endParaRPr lang="en-IN" sz="2800" b="1" u="sng" dirty="0">
              <a:latin typeface="Times New Roman" panose="02020603050405020304" pitchFamily="18" charset="0"/>
              <a:cs typeface="Times New Roman" panose="02020603050405020304" pitchFamily="18" charset="0"/>
            </a:endParaRPr>
          </a:p>
          <a:p>
            <a:r>
              <a:rPr lang="en-US" sz="2200" dirty="0"/>
              <a:t>Deliveries conducted by skilled </a:t>
            </a:r>
            <a:r>
              <a:rPr lang="en-US" sz="2200" dirty="0" smtClean="0"/>
              <a:t>health</a:t>
            </a:r>
          </a:p>
          <a:p>
            <a:pPr marL="0" indent="0">
              <a:buNone/>
            </a:pPr>
            <a:r>
              <a:rPr lang="en-US" sz="2200" dirty="0" smtClean="0"/>
              <a:t> </a:t>
            </a:r>
            <a:r>
              <a:rPr lang="en-US" sz="2200" dirty="0"/>
              <a:t>professionals also rose to a new level from </a:t>
            </a:r>
            <a:endParaRPr lang="en-US" sz="2200" dirty="0" smtClean="0"/>
          </a:p>
          <a:p>
            <a:pPr marL="0" indent="0">
              <a:buNone/>
            </a:pPr>
            <a:r>
              <a:rPr lang="en-US" sz="2200" dirty="0" smtClean="0"/>
              <a:t>NFHS </a:t>
            </a:r>
            <a:r>
              <a:rPr lang="en-US" sz="2200" dirty="0"/>
              <a:t>1 to NFHS 4 </a:t>
            </a:r>
            <a:r>
              <a:rPr lang="en-US" sz="2200" dirty="0" err="1"/>
              <a:t>i.e</a:t>
            </a:r>
            <a:r>
              <a:rPr lang="en-US" sz="2200" dirty="0"/>
              <a:t> from 34 % in NFHS 1 </a:t>
            </a:r>
            <a:endParaRPr lang="en-US" sz="2200" dirty="0" smtClean="0"/>
          </a:p>
          <a:p>
            <a:pPr marL="0" indent="0">
              <a:buNone/>
            </a:pPr>
            <a:r>
              <a:rPr lang="en-US" sz="2200" dirty="0" smtClean="0"/>
              <a:t>to </a:t>
            </a:r>
            <a:r>
              <a:rPr lang="en-US" sz="2200" dirty="0"/>
              <a:t>more than double </a:t>
            </a:r>
            <a:r>
              <a:rPr lang="en-US" sz="2200" dirty="0" err="1"/>
              <a:t>i.e</a:t>
            </a:r>
            <a:r>
              <a:rPr lang="en-US" sz="2200" dirty="0"/>
              <a:t> 84% in NFHS 4.</a:t>
            </a:r>
          </a:p>
          <a:p>
            <a:r>
              <a:rPr lang="en-US" sz="2200" dirty="0"/>
              <a:t>The rate of growth is almost similar to </a:t>
            </a:r>
            <a:endParaRPr lang="en-US" sz="2200" dirty="0" smtClean="0"/>
          </a:p>
          <a:p>
            <a:r>
              <a:rPr lang="en-US" sz="2200" dirty="0" smtClean="0"/>
              <a:t>that </a:t>
            </a:r>
            <a:r>
              <a:rPr lang="en-US" sz="2200" dirty="0"/>
              <a:t>of increase in percentage of </a:t>
            </a:r>
            <a:endParaRPr lang="en-US" sz="2200" dirty="0" smtClean="0"/>
          </a:p>
          <a:p>
            <a:r>
              <a:rPr lang="en-US" sz="2200" dirty="0" smtClean="0"/>
              <a:t>institutional </a:t>
            </a:r>
            <a:r>
              <a:rPr lang="en-US" sz="2200" dirty="0"/>
              <a:t>deliveries as both are relatable.</a:t>
            </a:r>
          </a:p>
          <a:p>
            <a:pPr marL="0" indent="0">
              <a:buNone/>
            </a:pPr>
            <a:endParaRPr lang="en-IN" sz="2200" b="1" u="sng" dirty="0" smtClean="0">
              <a:latin typeface="Times New Roman" panose="02020603050405020304" pitchFamily="18"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p:txBody>
      </p:sp>
      <p:graphicFrame>
        <p:nvGraphicFramePr>
          <p:cNvPr id="8" name="Chart 7"/>
          <p:cNvGraphicFramePr>
            <a:graphicFrameLocks/>
          </p:cNvGraphicFramePr>
          <p:nvPr>
            <p:extLst>
              <p:ext uri="{D42A27DB-BD31-4B8C-83A1-F6EECF244321}">
                <p14:modId xmlns:p14="http://schemas.microsoft.com/office/powerpoint/2010/main" val="4269427891"/>
              </p:ext>
            </p:extLst>
          </p:nvPr>
        </p:nvGraphicFramePr>
        <p:xfrm>
          <a:off x="6012287" y="1555124"/>
          <a:ext cx="5179454" cy="42918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3240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399245"/>
            <a:ext cx="10634729" cy="6130344"/>
          </a:xfrm>
        </p:spPr>
        <p:txBody>
          <a:bodyPr anchor="t">
            <a:normAutofit/>
          </a:bodyPr>
          <a:lstStyle/>
          <a:p>
            <a:r>
              <a:rPr lang="en-US" sz="2200" dirty="0" smtClean="0">
                <a:latin typeface="Times New Roman" panose="02020603050405020304" pitchFamily="18" charset="0"/>
                <a:cs typeface="Times New Roman" panose="02020603050405020304" pitchFamily="18" charset="0"/>
              </a:rPr>
              <a:t>As per  NFHS 3 data, </a:t>
            </a:r>
            <a:r>
              <a:rPr lang="en-US" sz="2200" dirty="0">
                <a:latin typeface="Times New Roman" panose="02020603050405020304" pitchFamily="18" charset="0"/>
                <a:cs typeface="Times New Roman" panose="02020603050405020304" pitchFamily="18" charset="0"/>
              </a:rPr>
              <a:t>several states consistently perform well below the national average on each </a:t>
            </a:r>
            <a:r>
              <a:rPr lang="en-US" sz="2200" dirty="0" smtClean="0">
                <a:latin typeface="Times New Roman" panose="02020603050405020304" pitchFamily="18" charset="0"/>
                <a:cs typeface="Times New Roman" panose="02020603050405020304" pitchFamily="18" charset="0"/>
              </a:rPr>
              <a:t>indicator </a:t>
            </a:r>
          </a:p>
          <a:p>
            <a:endParaRPr lang="en-US" sz="2200" dirty="0" smtClean="0">
              <a:latin typeface="Times New Roman" panose="02020603050405020304" pitchFamily="18" charset="0"/>
              <a:cs typeface="Times New Roman" panose="02020603050405020304" pitchFamily="18" charset="0"/>
            </a:endParaRPr>
          </a:p>
          <a:p>
            <a:r>
              <a:rPr lang="en-IN" sz="2200" dirty="0">
                <a:latin typeface="Times New Roman" panose="02020603050405020304" pitchFamily="18" charset="0"/>
                <a:cs typeface="Times New Roman" panose="02020603050405020304" pitchFamily="18" charset="0"/>
              </a:rPr>
              <a:t>But after an interval period on 10 years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between </a:t>
            </a:r>
            <a:r>
              <a:rPr lang="en-IN" sz="2200" dirty="0">
                <a:latin typeface="Times New Roman" panose="02020603050405020304" pitchFamily="18" charset="0"/>
                <a:cs typeface="Times New Roman" panose="02020603050405020304" pitchFamily="18" charset="0"/>
              </a:rPr>
              <a:t>NFHS 3 and NFHS 4, almost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every </a:t>
            </a:r>
            <a:r>
              <a:rPr lang="en-IN" sz="2200" dirty="0">
                <a:latin typeface="Times New Roman" panose="02020603050405020304" pitchFamily="18" charset="0"/>
                <a:cs typeface="Times New Roman" panose="02020603050405020304" pitchFamily="18" charset="0"/>
              </a:rPr>
              <a:t>state shows substantial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improvement </a:t>
            </a:r>
            <a:r>
              <a:rPr lang="en-IN" sz="2200" dirty="0">
                <a:latin typeface="Times New Roman" panose="02020603050405020304" pitchFamily="18" charset="0"/>
                <a:cs typeface="Times New Roman" panose="02020603050405020304" pitchFamily="18" charset="0"/>
              </a:rPr>
              <a:t>by crossing </a:t>
            </a:r>
            <a:r>
              <a:rPr lang="en-IN" sz="2200" dirty="0" smtClean="0">
                <a:latin typeface="Times New Roman" panose="02020603050405020304" pitchFamily="18" charset="0"/>
                <a:cs typeface="Times New Roman" panose="02020603050405020304" pitchFamily="18" charset="0"/>
              </a:rPr>
              <a:t>the</a:t>
            </a:r>
          </a:p>
          <a:p>
            <a:pPr marL="0" indent="0">
              <a:buNone/>
            </a:pPr>
            <a:r>
              <a:rPr lang="en-IN" sz="2200" dirty="0" smtClean="0">
                <a:latin typeface="Times New Roman" panose="02020603050405020304" pitchFamily="18" charset="0"/>
                <a:cs typeface="Times New Roman" panose="02020603050405020304" pitchFamily="18" charset="0"/>
              </a:rPr>
              <a:t>national </a:t>
            </a:r>
            <a:r>
              <a:rPr lang="en-IN" sz="2200" dirty="0">
                <a:latin typeface="Times New Roman" panose="02020603050405020304" pitchFamily="18" charset="0"/>
                <a:cs typeface="Times New Roman" panose="02020603050405020304" pitchFamily="18" charset="0"/>
              </a:rPr>
              <a:t>average of 81% except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Uttar </a:t>
            </a:r>
            <a:r>
              <a:rPr lang="en-IN" sz="2200" dirty="0">
                <a:latin typeface="Times New Roman" panose="02020603050405020304" pitchFamily="18" charset="0"/>
                <a:cs typeface="Times New Roman" panose="02020603050405020304" pitchFamily="18" charset="0"/>
              </a:rPr>
              <a:t>Pradesh and Assam.</a:t>
            </a:r>
            <a:endParaRPr lang="en-US" sz="2200" dirty="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p:txBody>
      </p:sp>
      <p:graphicFrame>
        <p:nvGraphicFramePr>
          <p:cNvPr id="7" name="Chart 6"/>
          <p:cNvGraphicFramePr>
            <a:graphicFrameLocks/>
          </p:cNvGraphicFramePr>
          <p:nvPr>
            <p:extLst>
              <p:ext uri="{D42A27DB-BD31-4B8C-83A1-F6EECF244321}">
                <p14:modId xmlns:p14="http://schemas.microsoft.com/office/powerpoint/2010/main" val="2178908684"/>
              </p:ext>
            </p:extLst>
          </p:nvPr>
        </p:nvGraphicFramePr>
        <p:xfrm>
          <a:off x="5819104" y="1580880"/>
          <a:ext cx="5952186" cy="43434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33416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420710"/>
          </a:xfrm>
        </p:spPr>
        <p:txBody>
          <a:bodyPr>
            <a:normAutofit fontScale="90000"/>
          </a:bodyPr>
          <a:lstStyle/>
          <a:p>
            <a:r>
              <a:rPr lang="en-US" u="sng" dirty="0" smtClean="0">
                <a:effectLst>
                  <a:outerShdw blurRad="38100" dist="38100" dir="2700000" algn="tl">
                    <a:srgbClr val="000000">
                      <a:alpha val="43137"/>
                    </a:srgbClr>
                  </a:outerShdw>
                </a:effectLst>
              </a:rPr>
              <a:t>Conclusion</a:t>
            </a:r>
            <a:r>
              <a:rPr lang="en-US" dirty="0" smtClean="0"/>
              <a:t>:</a:t>
            </a:r>
            <a:endParaRPr lang="en-US" dirty="0"/>
          </a:p>
        </p:txBody>
      </p:sp>
      <p:sp>
        <p:nvSpPr>
          <p:cNvPr id="3" name="Content Placeholder 2"/>
          <p:cNvSpPr>
            <a:spLocks noGrp="1"/>
          </p:cNvSpPr>
          <p:nvPr>
            <p:ph idx="1"/>
          </p:nvPr>
        </p:nvSpPr>
        <p:spPr>
          <a:xfrm>
            <a:off x="685801" y="1339403"/>
            <a:ext cx="10131425" cy="5267459"/>
          </a:xfrm>
        </p:spPr>
        <p:txBody>
          <a:bodyPr>
            <a:normAutofit/>
          </a:bodyPr>
          <a:lstStyle/>
          <a:p>
            <a:r>
              <a:rPr lang="en-US" sz="2200" dirty="0">
                <a:latin typeface="Times New Roman" panose="02020603050405020304" pitchFamily="18" charset="0"/>
                <a:cs typeface="Times New Roman" panose="02020603050405020304" pitchFamily="18" charset="0"/>
              </a:rPr>
              <a:t>NFHS–4 results for 2015–16 clearly indicate a major improvement in some of the crucial population and health indicators since the last survey in 2005–06 (NFHS 3).</a:t>
            </a:r>
          </a:p>
          <a:p>
            <a:r>
              <a:rPr lang="en-US" sz="2200" dirty="0">
                <a:latin typeface="Times New Roman" panose="02020603050405020304" pitchFamily="18" charset="0"/>
                <a:cs typeface="Times New Roman" panose="02020603050405020304" pitchFamily="18" charset="0"/>
              </a:rPr>
              <a:t>The NFHS-4 provides information on the utilization of safe motherhood services like antenatal care (ANC) delivery care for all births and the situation of maternal health in India and its states has improved markedly over the last decade. </a:t>
            </a:r>
          </a:p>
          <a:p>
            <a:r>
              <a:rPr lang="en-US" sz="2200" dirty="0">
                <a:latin typeface="Times New Roman" panose="02020603050405020304" pitchFamily="18" charset="0"/>
                <a:cs typeface="Times New Roman" panose="02020603050405020304" pitchFamily="18" charset="0"/>
              </a:rPr>
              <a:t>For instance, </a:t>
            </a:r>
          </a:p>
          <a:p>
            <a:pPr lvl="1">
              <a:buFont typeface="Wingdings" panose="05000000000000000000" pitchFamily="2" charset="2"/>
              <a:buChar char="Ø"/>
            </a:pPr>
            <a:r>
              <a:rPr lang="en-IN" sz="2000" dirty="0">
                <a:latin typeface="Times New Roman" panose="02020603050405020304" pitchFamily="18" charset="0"/>
                <a:cs typeface="Times New Roman" panose="02020603050405020304" pitchFamily="18" charset="0"/>
              </a:rPr>
              <a:t>Institutional births: Increased by 40 percentage points</a:t>
            </a:r>
            <a:endParaRPr lang="en-US" sz="20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IN" sz="2000" dirty="0">
                <a:latin typeface="Times New Roman" panose="02020603050405020304" pitchFamily="18" charset="0"/>
                <a:cs typeface="Times New Roman" panose="02020603050405020304" pitchFamily="18" charset="0"/>
              </a:rPr>
              <a:t>Utilization of antenatal care by mothers (at least four ANC visits for their last birth)   . </a:t>
            </a:r>
            <a:endParaRPr lang="en-US" sz="2000" dirty="0">
              <a:latin typeface="Times New Roman" panose="02020603050405020304" pitchFamily="18" charset="0"/>
              <a:cs typeface="Times New Roman" panose="02020603050405020304" pitchFamily="18" charset="0"/>
            </a:endParaRPr>
          </a:p>
          <a:p>
            <a:pPr marL="457200" lvl="1" indent="0">
              <a:buNone/>
            </a:pPr>
            <a:r>
              <a:rPr lang="en-US" sz="2000" dirty="0" smtClean="0">
                <a:latin typeface="Times New Roman" panose="02020603050405020304" pitchFamily="18" charset="0"/>
                <a:cs typeface="Times New Roman" panose="02020603050405020304" pitchFamily="18" charset="0"/>
              </a:rPr>
              <a:t>increased </a:t>
            </a:r>
            <a:r>
              <a:rPr lang="en-US" sz="2000" dirty="0">
                <a:latin typeface="Times New Roman" panose="02020603050405020304" pitchFamily="18" charset="0"/>
                <a:cs typeface="Times New Roman" panose="02020603050405020304" pitchFamily="18" charset="0"/>
              </a:rPr>
              <a:t>by 14 percentage points</a:t>
            </a:r>
          </a:p>
          <a:p>
            <a:r>
              <a:rPr lang="en-US" sz="2200" dirty="0">
                <a:latin typeface="Times New Roman" panose="02020603050405020304" pitchFamily="18" charset="0"/>
                <a:cs typeface="Times New Roman" panose="02020603050405020304" pitchFamily="18" charset="0"/>
              </a:rPr>
              <a:t>This increase is consistent with the Government of India’s initiatives of NRHM (now NHM), particularly schemes like JSY and JSSK which helped improve the coverage of ANC, PNC, and institutional deliveries in states in NFHS-4. </a:t>
            </a:r>
          </a:p>
          <a:p>
            <a:endParaRPr lang="en-US" dirty="0"/>
          </a:p>
        </p:txBody>
      </p:sp>
    </p:spTree>
    <p:extLst>
      <p:ext uri="{BB962C8B-B14F-4D97-AF65-F5344CB8AC3E}">
        <p14:creationId xmlns:p14="http://schemas.microsoft.com/office/powerpoint/2010/main" val="3044573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721217"/>
            <a:ext cx="10131425" cy="6001555"/>
          </a:xfrm>
        </p:spPr>
        <p:txBody>
          <a:bodyPr anchor="t">
            <a:normAutofit/>
          </a:bodyPr>
          <a:lstStyle/>
          <a:p>
            <a:r>
              <a:rPr lang="en-US" sz="2200" dirty="0">
                <a:latin typeface="Times New Roman" panose="02020603050405020304" pitchFamily="18" charset="0"/>
                <a:cs typeface="Times New Roman" panose="02020603050405020304" pitchFamily="18" charset="0"/>
              </a:rPr>
              <a:t>The southern states are found to be better off in terms of all the maternal health indicators, whereas Northern and Eastern states covered in NFHS-4 are lagging behind in terms of maternal health indicators.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Rural-urban </a:t>
            </a:r>
            <a:r>
              <a:rPr lang="en-US" sz="2200" dirty="0">
                <a:latin typeface="Times New Roman" panose="02020603050405020304" pitchFamily="18" charset="0"/>
                <a:cs typeface="Times New Roman" panose="02020603050405020304" pitchFamily="18" charset="0"/>
              </a:rPr>
              <a:t>differentials are also evident. Although maternal healthcare services need to be strengthened in rural areas, more accessible maternal health care services are needed to improve the health conditions of mothers and their newborn babies throughout the country.</a:t>
            </a:r>
          </a:p>
          <a:p>
            <a:r>
              <a:rPr lang="en-US" sz="2200" dirty="0">
                <a:latin typeface="Times New Roman" panose="02020603050405020304" pitchFamily="18" charset="0"/>
                <a:cs typeface="Times New Roman" panose="02020603050405020304" pitchFamily="18" charset="0"/>
              </a:rPr>
              <a:t>India has made considerable progress in the utilization of antenatal care, institutional deliveries but still a few issues need to be addressed by policy makers and program managers</a:t>
            </a:r>
          </a:p>
          <a:p>
            <a:r>
              <a:rPr lang="en-US" sz="2200" dirty="0">
                <a:latin typeface="Times New Roman" panose="02020603050405020304" pitchFamily="18" charset="0"/>
                <a:cs typeface="Times New Roman" panose="02020603050405020304" pitchFamily="18" charset="0"/>
              </a:rPr>
              <a:t>First, the current levels of many of the above-mentioned population and health indicators are undesirable and there is ample scope of further improvements.</a:t>
            </a:r>
          </a:p>
          <a:p>
            <a:r>
              <a:rPr lang="en-US" sz="2200" dirty="0">
                <a:latin typeface="Times New Roman" panose="02020603050405020304" pitchFamily="18" charset="0"/>
                <a:cs typeface="Times New Roman" panose="02020603050405020304" pitchFamily="18" charset="0"/>
              </a:rPr>
              <a:t>Second, there remains huge inequality by states, regions (rural/urban), socioeconomic groups (education, caste and class) and gender.</a:t>
            </a:r>
          </a:p>
          <a:p>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2471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772733"/>
            <a:ext cx="10131425" cy="5666704"/>
          </a:xfrm>
        </p:spPr>
        <p:txBody>
          <a:bodyPr anchor="t">
            <a:normAutofit/>
          </a:bodyPr>
          <a:lstStyle/>
          <a:p>
            <a:r>
              <a:rPr lang="en-US" sz="2200" dirty="0" smtClean="0">
                <a:latin typeface="Times New Roman" panose="02020603050405020304" pitchFamily="18" charset="0"/>
                <a:cs typeface="Times New Roman" panose="02020603050405020304" pitchFamily="18" charset="0"/>
              </a:rPr>
              <a:t>Thus</a:t>
            </a:r>
            <a:r>
              <a:rPr lang="en-US" sz="2200" dirty="0">
                <a:latin typeface="Times New Roman" panose="02020603050405020304" pitchFamily="18" charset="0"/>
                <a:cs typeface="Times New Roman" panose="02020603050405020304" pitchFamily="18" charset="0"/>
              </a:rPr>
              <a:t>, the national health surveys lend a helping hand to the government to plan strategies for improving health situations in a certain state.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They </a:t>
            </a:r>
            <a:r>
              <a:rPr lang="en-US" sz="2200" dirty="0">
                <a:latin typeface="Times New Roman" panose="02020603050405020304" pitchFamily="18" charset="0"/>
                <a:cs typeface="Times New Roman" panose="02020603050405020304" pitchFamily="18" charset="0"/>
              </a:rPr>
              <a:t>bring together international &amp; national agencies as well as trusts to curb health issues of the ailing population through socio-economic planning. </a:t>
            </a:r>
            <a:r>
              <a:rPr lang="en-US" sz="2200" dirty="0" smtClean="0">
                <a:latin typeface="Times New Roman" panose="02020603050405020304" pitchFamily="18" charset="0"/>
                <a:cs typeface="Times New Roman" panose="02020603050405020304" pitchFamily="18" charset="0"/>
              </a:rPr>
              <a:t>T</a:t>
            </a:r>
          </a:p>
          <a:p>
            <a:r>
              <a:rPr lang="en-US" sz="2200" dirty="0" smtClean="0">
                <a:latin typeface="Times New Roman" panose="02020603050405020304" pitchFamily="18" charset="0"/>
                <a:cs typeface="Times New Roman" panose="02020603050405020304" pitchFamily="18" charset="0"/>
              </a:rPr>
              <a:t>he </a:t>
            </a:r>
            <a:r>
              <a:rPr lang="en-US" sz="2200" dirty="0">
                <a:latin typeface="Times New Roman" panose="02020603050405020304" pitchFamily="18" charset="0"/>
                <a:cs typeface="Times New Roman" panose="02020603050405020304" pitchFamily="18" charset="0"/>
              </a:rPr>
              <a:t>surveys lay the very foundation of a country’s overall health and well being.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above findings are bound to help the policy makers pay enough heed to sensitive issues demanding immediate attention so that the country further embarks on a new journey of being both healthy and successful.</a:t>
            </a:r>
          </a:p>
        </p:txBody>
      </p:sp>
    </p:spTree>
    <p:extLst>
      <p:ext uri="{BB962C8B-B14F-4D97-AF65-F5344CB8AC3E}">
        <p14:creationId xmlns:p14="http://schemas.microsoft.com/office/powerpoint/2010/main" val="1961719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US" sz="13800" dirty="0" smtClean="0"/>
              <a:t>THANK YOU</a:t>
            </a:r>
            <a:endParaRPr lang="en-US" sz="13800" dirty="0"/>
          </a:p>
        </p:txBody>
      </p:sp>
    </p:spTree>
    <p:extLst>
      <p:ext uri="{BB962C8B-B14F-4D97-AF65-F5344CB8AC3E}">
        <p14:creationId xmlns:p14="http://schemas.microsoft.com/office/powerpoint/2010/main" val="2632789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515155"/>
            <a:ext cx="10131425" cy="6130344"/>
          </a:xfrm>
        </p:spPr>
        <p:txBody>
          <a:bodyPr>
            <a:noAutofit/>
          </a:bodyPr>
          <a:lstStyle/>
          <a:p>
            <a:r>
              <a:rPr lang="en-US" sz="2400" dirty="0" smtClean="0">
                <a:latin typeface="Times New Roman" panose="02020603050405020304" pitchFamily="18" charset="0"/>
                <a:cs typeface="Times New Roman" panose="02020603050405020304" pitchFamily="18" charset="0"/>
              </a:rPr>
              <a:t>Goals:</a:t>
            </a:r>
          </a:p>
          <a:p>
            <a:pPr marL="0" indent="0">
              <a:buNone/>
            </a:pPr>
            <a:r>
              <a:rPr lang="en-US" sz="2000" dirty="0" smtClean="0">
                <a:latin typeface="Times New Roman" panose="02020603050405020304" pitchFamily="18" charset="0"/>
                <a:cs typeface="Times New Roman" panose="02020603050405020304" pitchFamily="18" charset="0"/>
              </a:rPr>
              <a:t>          a) To provide </a:t>
            </a:r>
            <a:r>
              <a:rPr lang="en-US" sz="2000" i="1" u="sng" dirty="0" smtClean="0">
                <a:latin typeface="Times New Roman" panose="02020603050405020304" pitchFamily="18" charset="0"/>
                <a:cs typeface="Times New Roman" panose="02020603050405020304" pitchFamily="18" charset="0"/>
              </a:rPr>
              <a:t>essential data on Health and Family welfare </a:t>
            </a:r>
            <a:r>
              <a:rPr lang="en-US" sz="2000" dirty="0" smtClean="0">
                <a:latin typeface="Times New Roman" panose="02020603050405020304" pitchFamily="18" charset="0"/>
                <a:cs typeface="Times New Roman" panose="02020603050405020304" pitchFamily="18" charset="0"/>
              </a:rPr>
              <a:t>required by MOHFW and other</a:t>
            </a: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agencies for policy and program purposes.</a:t>
            </a:r>
          </a:p>
          <a:p>
            <a:pPr marL="0" indent="0">
              <a:buNone/>
            </a:pPr>
            <a:r>
              <a:rPr lang="en-US" sz="2000" dirty="0" smtClean="0">
                <a:latin typeface="Times New Roman" panose="02020603050405020304" pitchFamily="18" charset="0"/>
                <a:cs typeface="Times New Roman" panose="02020603050405020304" pitchFamily="18" charset="0"/>
              </a:rPr>
              <a:t>         b) To provide information on </a:t>
            </a:r>
            <a:r>
              <a:rPr lang="en-US" sz="2000" i="1" u="sng" dirty="0" smtClean="0">
                <a:latin typeface="Times New Roman" panose="02020603050405020304" pitchFamily="18" charset="0"/>
                <a:cs typeface="Times New Roman" panose="02020603050405020304" pitchFamily="18" charset="0"/>
              </a:rPr>
              <a:t>important emerging </a:t>
            </a:r>
            <a:r>
              <a:rPr lang="en-US" sz="2000" dirty="0" smtClean="0">
                <a:latin typeface="Times New Roman" panose="02020603050405020304" pitchFamily="18" charset="0"/>
                <a:cs typeface="Times New Roman" panose="02020603050405020304" pitchFamily="18" charset="0"/>
              </a:rPr>
              <a:t>Health and Family welfare issues.</a:t>
            </a:r>
          </a:p>
          <a:p>
            <a:r>
              <a:rPr lang="en-US" sz="2400" dirty="0" smtClean="0">
                <a:latin typeface="Times New Roman" panose="02020603050405020304" pitchFamily="18" charset="0"/>
                <a:cs typeface="Times New Roman" panose="02020603050405020304" pitchFamily="18" charset="0"/>
              </a:rPr>
              <a:t>Objectives: </a:t>
            </a: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It provided National and State estimates on:</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a) Fertility</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b) </a:t>
            </a:r>
            <a:r>
              <a:rPr lang="en-US" sz="2000" dirty="0">
                <a:latin typeface="Times New Roman" panose="02020603050405020304" pitchFamily="18" charset="0"/>
                <a:cs typeface="Times New Roman" panose="02020603050405020304" pitchFamily="18" charset="0"/>
              </a:rPr>
              <a:t>I</a:t>
            </a:r>
            <a:r>
              <a:rPr lang="en-US" sz="2000" dirty="0" smtClean="0">
                <a:latin typeface="Times New Roman" panose="02020603050405020304" pitchFamily="18" charset="0"/>
                <a:cs typeface="Times New Roman" panose="02020603050405020304" pitchFamily="18" charset="0"/>
              </a:rPr>
              <a:t>nfant </a:t>
            </a:r>
            <a:r>
              <a:rPr lang="en-US" sz="2000" dirty="0">
                <a:latin typeface="Times New Roman" panose="02020603050405020304" pitchFamily="18" charset="0"/>
                <a:cs typeface="Times New Roman" panose="02020603050405020304" pitchFamily="18" charset="0"/>
              </a:rPr>
              <a:t>and child </a:t>
            </a:r>
            <a:r>
              <a:rPr lang="en-US" sz="2000" dirty="0" smtClean="0">
                <a:latin typeface="Times New Roman" panose="02020603050405020304" pitchFamily="18" charset="0"/>
                <a:cs typeface="Times New Roman" panose="02020603050405020304" pitchFamily="18" charset="0"/>
              </a:rPr>
              <a:t>mortality </a:t>
            </a:r>
          </a:p>
          <a:p>
            <a:pPr marL="0" indent="0">
              <a:buNone/>
            </a:pPr>
            <a:r>
              <a:rPr lang="en-US" sz="2000" dirty="0" smtClean="0">
                <a:latin typeface="Times New Roman" panose="02020603050405020304" pitchFamily="18" charset="0"/>
                <a:cs typeface="Times New Roman" panose="02020603050405020304" pitchFamily="18" charset="0"/>
              </a:rPr>
              <a:t>         c) the practice of family planning</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services</a:t>
            </a:r>
          </a:p>
          <a:p>
            <a:pPr marL="457200" lvl="1" indent="0">
              <a:buNone/>
            </a:pPr>
            <a:r>
              <a:rPr lang="en-US" sz="2000" dirty="0" smtClean="0">
                <a:latin typeface="Times New Roman" panose="02020603050405020304" pitchFamily="18" charset="0"/>
                <a:cs typeface="Times New Roman" panose="02020603050405020304" pitchFamily="18" charset="0"/>
              </a:rPr>
              <a:t> d) Maternal </a:t>
            </a:r>
            <a:r>
              <a:rPr lang="en-US" sz="2000" dirty="0">
                <a:latin typeface="Times New Roman" panose="02020603050405020304" pitchFamily="18" charset="0"/>
                <a:cs typeface="Times New Roman" panose="02020603050405020304" pitchFamily="18" charset="0"/>
              </a:rPr>
              <a:t>and child </a:t>
            </a:r>
            <a:r>
              <a:rPr lang="en-US" sz="2000" dirty="0" smtClean="0">
                <a:latin typeface="Times New Roman" panose="02020603050405020304" pitchFamily="18" charset="0"/>
                <a:cs typeface="Times New Roman" panose="02020603050405020304" pitchFamily="18" charset="0"/>
              </a:rPr>
              <a:t>health</a:t>
            </a:r>
          </a:p>
          <a:p>
            <a:pPr marL="457200" lvl="1" indent="0">
              <a:buNone/>
            </a:pPr>
            <a:r>
              <a:rPr lang="en-US" sz="2000" dirty="0" smtClean="0">
                <a:latin typeface="Times New Roman" panose="02020603050405020304" pitchFamily="18" charset="0"/>
                <a:cs typeface="Times New Roman" panose="02020603050405020304" pitchFamily="18" charset="0"/>
              </a:rPr>
              <a:t> e) Reproductive health</a:t>
            </a:r>
          </a:p>
          <a:p>
            <a:pPr marL="457200" lvl="1" indent="0">
              <a:buNone/>
            </a:pPr>
            <a:r>
              <a:rPr lang="en-US" sz="2000" dirty="0" smtClean="0">
                <a:latin typeface="Times New Roman" panose="02020603050405020304" pitchFamily="18" charset="0"/>
                <a:cs typeface="Times New Roman" panose="02020603050405020304" pitchFamily="18" charset="0"/>
              </a:rPr>
              <a:t> f) Nutrition</a:t>
            </a:r>
          </a:p>
          <a:p>
            <a:pPr marL="457200" lvl="1" indent="0">
              <a:buNone/>
            </a:pPr>
            <a:r>
              <a:rPr lang="en-US" sz="2000" dirty="0" smtClean="0">
                <a:latin typeface="Times New Roman" panose="02020603050405020304" pitchFamily="18" charset="0"/>
                <a:cs typeface="Times New Roman" panose="02020603050405020304" pitchFamily="18" charset="0"/>
              </a:rPr>
              <a:t> g) Anemia</a:t>
            </a:r>
          </a:p>
          <a:p>
            <a:pPr marL="457200" lvl="1" indent="0">
              <a:buNone/>
            </a:pPr>
            <a:r>
              <a:rPr lang="en-US" sz="2000" dirty="0" smtClean="0">
                <a:latin typeface="Times New Roman" panose="02020603050405020304" pitchFamily="18" charset="0"/>
                <a:cs typeface="Times New Roman" panose="02020603050405020304" pitchFamily="18" charset="0"/>
              </a:rPr>
              <a:t> h) Utilization </a:t>
            </a:r>
            <a:r>
              <a:rPr lang="en-US" sz="2000" dirty="0">
                <a:latin typeface="Times New Roman" panose="02020603050405020304" pitchFamily="18" charset="0"/>
                <a:cs typeface="Times New Roman" panose="02020603050405020304" pitchFamily="18" charset="0"/>
              </a:rPr>
              <a:t>and quality of health and family planning services</a:t>
            </a: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4531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536620"/>
          </a:xfrm>
        </p:spPr>
        <p:txBody>
          <a:bodyPr>
            <a:normAutofit fontScale="90000"/>
          </a:bodyPr>
          <a:lstStyle/>
          <a:p>
            <a:r>
              <a:rPr lang="en-US" dirty="0" smtClean="0">
                <a:latin typeface="Times New Roman" panose="02020603050405020304" pitchFamily="18" charset="0"/>
                <a:cs typeface="Times New Roman" panose="02020603050405020304" pitchFamily="18" charset="0"/>
              </a:rPr>
              <a:t>Maternal Health</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5801" y="1146221"/>
            <a:ext cx="10131425" cy="5293216"/>
          </a:xfrm>
        </p:spPr>
        <p:txBody>
          <a:bodyPr>
            <a:normAutofit lnSpcReduction="10000"/>
          </a:bodyPr>
          <a:lstStyle/>
          <a:p>
            <a:pPr marL="0" indent="0">
              <a:buNone/>
            </a:pPr>
            <a:r>
              <a:rPr lang="en-US" sz="2200" dirty="0" smtClean="0">
                <a:latin typeface="Times New Roman" panose="02020603050405020304" pitchFamily="18" charset="0"/>
                <a:cs typeface="Times New Roman" panose="02020603050405020304" pitchFamily="18" charset="0"/>
              </a:rPr>
              <a:t>WHO- “Maternal </a:t>
            </a:r>
            <a:r>
              <a:rPr lang="en-US" sz="2200" dirty="0">
                <a:latin typeface="Times New Roman" panose="02020603050405020304" pitchFamily="18" charset="0"/>
                <a:cs typeface="Times New Roman" panose="02020603050405020304" pitchFamily="18" charset="0"/>
              </a:rPr>
              <a:t>health refer to the health of women during pregnancy, childbirth and the </a:t>
            </a:r>
            <a:r>
              <a:rPr lang="en-US" sz="2200" dirty="0" smtClean="0">
                <a:latin typeface="Times New Roman" panose="02020603050405020304" pitchFamily="18" charset="0"/>
                <a:cs typeface="Times New Roman" panose="02020603050405020304" pitchFamily="18" charset="0"/>
              </a:rPr>
              <a:t>postpartum </a:t>
            </a:r>
            <a:r>
              <a:rPr lang="en-US" sz="2200" dirty="0">
                <a:latin typeface="Times New Roman" panose="02020603050405020304" pitchFamily="18" charset="0"/>
                <a:cs typeface="Times New Roman" panose="02020603050405020304" pitchFamily="18" charset="0"/>
              </a:rPr>
              <a:t>period</a:t>
            </a:r>
            <a:r>
              <a:rPr lang="en-IN" sz="2200" dirty="0" smtClean="0">
                <a:latin typeface="Times New Roman" panose="02020603050405020304" pitchFamily="18" charset="0"/>
                <a:cs typeface="Times New Roman" panose="02020603050405020304" pitchFamily="18" charset="0"/>
              </a:rPr>
              <a:t>”</a:t>
            </a:r>
          </a:p>
          <a:p>
            <a:pPr marL="0" indent="0">
              <a:buNone/>
            </a:pPr>
            <a:endParaRPr lang="en-US" sz="2200" dirty="0">
              <a:latin typeface="Times New Roman" panose="02020603050405020304" pitchFamily="18" charset="0"/>
              <a:cs typeface="Times New Roman" panose="02020603050405020304" pitchFamily="18" charset="0"/>
            </a:endParaRPr>
          </a:p>
          <a:p>
            <a:r>
              <a:rPr lang="en-IN" sz="2200" dirty="0">
                <a:latin typeface="Times New Roman" panose="02020603050405020304" pitchFamily="18" charset="0"/>
                <a:cs typeface="Times New Roman" panose="02020603050405020304" pitchFamily="18" charset="0"/>
              </a:rPr>
              <a:t>Women in the childbearing period (15-49 years) constitute about </a:t>
            </a:r>
            <a:r>
              <a:rPr lang="en-IN" sz="2200" b="1" dirty="0">
                <a:latin typeface="Times New Roman" panose="02020603050405020304" pitchFamily="18" charset="0"/>
                <a:cs typeface="Times New Roman" panose="02020603050405020304" pitchFamily="18" charset="0"/>
              </a:rPr>
              <a:t>25%</a:t>
            </a:r>
            <a:r>
              <a:rPr lang="en-IN" sz="2200" dirty="0">
                <a:latin typeface="Times New Roman" panose="02020603050405020304" pitchFamily="18" charset="0"/>
                <a:cs typeface="Times New Roman" panose="02020603050405020304" pitchFamily="18" charset="0"/>
              </a:rPr>
              <a:t> of the population.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Children </a:t>
            </a:r>
            <a:r>
              <a:rPr lang="en-IN" sz="2200" dirty="0">
                <a:latin typeface="Times New Roman" panose="02020603050405020304" pitchFamily="18" charset="0"/>
                <a:cs typeface="Times New Roman" panose="02020603050405020304" pitchFamily="18" charset="0"/>
              </a:rPr>
              <a:t>on the other hand constitute about </a:t>
            </a:r>
            <a:r>
              <a:rPr lang="en-IN" sz="2200" b="1" dirty="0">
                <a:latin typeface="Times New Roman" panose="02020603050405020304" pitchFamily="18" charset="0"/>
                <a:cs typeface="Times New Roman" panose="02020603050405020304" pitchFamily="18" charset="0"/>
              </a:rPr>
              <a:t>40%</a:t>
            </a:r>
            <a:r>
              <a:rPr lang="en-IN" sz="2200" dirty="0">
                <a:latin typeface="Times New Roman" panose="02020603050405020304" pitchFamily="18" charset="0"/>
                <a:cs typeface="Times New Roman" panose="02020603050405020304" pitchFamily="18" charset="0"/>
              </a:rPr>
              <a:t> to </a:t>
            </a:r>
            <a:r>
              <a:rPr lang="en-IN" sz="2200" b="1" dirty="0">
                <a:latin typeface="Times New Roman" panose="02020603050405020304" pitchFamily="18" charset="0"/>
                <a:cs typeface="Times New Roman" panose="02020603050405020304" pitchFamily="18" charset="0"/>
              </a:rPr>
              <a:t>45%</a:t>
            </a:r>
            <a:r>
              <a:rPr lang="en-IN" sz="2200" dirty="0">
                <a:latin typeface="Times New Roman" panose="02020603050405020304" pitchFamily="18" charset="0"/>
                <a:cs typeface="Times New Roman" panose="02020603050405020304" pitchFamily="18" charset="0"/>
              </a:rPr>
              <a:t> of the population in developing countries</a:t>
            </a:r>
            <a:r>
              <a:rPr lang="en-IN" sz="2200" dirty="0" smtClean="0">
                <a:latin typeface="Times New Roman" panose="02020603050405020304" pitchFamily="18" charset="0"/>
                <a:cs typeface="Times New Roman" panose="02020603050405020304" pitchFamily="18" charset="0"/>
              </a:rPr>
              <a:t>.</a:t>
            </a:r>
          </a:p>
          <a:p>
            <a:r>
              <a:rPr lang="en-IN" sz="2200"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This group is characterized by relative high mortality and morbidity rates.</a:t>
            </a:r>
            <a:endParaRPr lang="en-US" sz="2200" dirty="0">
              <a:latin typeface="Times New Roman" panose="02020603050405020304" pitchFamily="18" charset="0"/>
              <a:cs typeface="Times New Roman" panose="02020603050405020304" pitchFamily="18" charset="0"/>
            </a:endParaRPr>
          </a:p>
          <a:p>
            <a:r>
              <a:rPr lang="en-IN" sz="2200" dirty="0">
                <a:latin typeface="Times New Roman" panose="02020603050405020304" pitchFamily="18" charset="0"/>
                <a:cs typeface="Times New Roman" panose="02020603050405020304" pitchFamily="18" charset="0"/>
              </a:rPr>
              <a:t>99% of all maternal deaths occur in developing countries</a:t>
            </a:r>
            <a:r>
              <a:rPr lang="en-IN" sz="2200" dirty="0" smtClean="0">
                <a:latin typeface="Times New Roman" panose="02020603050405020304" pitchFamily="18" charset="0"/>
                <a:cs typeface="Times New Roman" panose="02020603050405020304" pitchFamily="18" charset="0"/>
              </a:rPr>
              <a:t>.</a:t>
            </a:r>
          </a:p>
          <a:p>
            <a:r>
              <a:rPr lang="en-IN" sz="2200"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Maternal mortality is higher in women living in rural areas and among poorer </a:t>
            </a:r>
            <a:r>
              <a:rPr lang="en-IN" sz="2200" dirty="0" smtClean="0">
                <a:latin typeface="Times New Roman" panose="02020603050405020304" pitchFamily="18" charset="0"/>
                <a:cs typeface="Times New Roman" panose="02020603050405020304" pitchFamily="18" charset="0"/>
              </a:rPr>
              <a:t>communities</a:t>
            </a:r>
          </a:p>
          <a:p>
            <a:r>
              <a:rPr lang="en-IN" sz="2200" dirty="0" smtClean="0">
                <a:latin typeface="Times New Roman" panose="02020603050405020304" pitchFamily="18" charset="0"/>
                <a:cs typeface="Times New Roman" panose="02020603050405020304" pitchFamily="18" charset="0"/>
              </a:rPr>
              <a:t>Between 2016 and 2030, as part of the Sustainable Development Goals, the target is to reduce the global maternal mortality ratio to less than 70 per 100 000 live births. </a:t>
            </a:r>
          </a:p>
          <a:p>
            <a:endParaRPr lang="en-US" dirty="0"/>
          </a:p>
        </p:txBody>
      </p:sp>
    </p:spTree>
    <p:extLst>
      <p:ext uri="{BB962C8B-B14F-4D97-AF65-F5344CB8AC3E}">
        <p14:creationId xmlns:p14="http://schemas.microsoft.com/office/powerpoint/2010/main" val="2716759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601014"/>
          </a:xfrm>
        </p:spPr>
        <p:txBody>
          <a:bodyPr>
            <a:normAutofit fontScale="90000"/>
          </a:bodyPr>
          <a:lstStyle/>
          <a:p>
            <a:r>
              <a:rPr lang="en-US" dirty="0" smtClean="0"/>
              <a:t>Methodology:</a:t>
            </a:r>
            <a:endParaRPr lang="en-US" dirty="0"/>
          </a:p>
        </p:txBody>
      </p:sp>
      <p:sp>
        <p:nvSpPr>
          <p:cNvPr id="3" name="Content Placeholder 2"/>
          <p:cNvSpPr>
            <a:spLocks noGrp="1"/>
          </p:cNvSpPr>
          <p:nvPr>
            <p:ph idx="1"/>
          </p:nvPr>
        </p:nvSpPr>
        <p:spPr>
          <a:xfrm>
            <a:off x="685801" y="1210615"/>
            <a:ext cx="10131425" cy="5241700"/>
          </a:xfrm>
        </p:spPr>
        <p:txBody>
          <a:bodyPr/>
          <a:lstStyle/>
          <a:p>
            <a:pPr marL="0" indent="0">
              <a:buNone/>
            </a:pPr>
            <a:r>
              <a:rPr lang="en-IN" sz="2200" b="1" dirty="0">
                <a:latin typeface="Times New Roman" panose="02020603050405020304" pitchFamily="18" charset="0"/>
                <a:cs typeface="Times New Roman" panose="02020603050405020304" pitchFamily="18" charset="0"/>
              </a:rPr>
              <a:t>RESEARCH OBJECTIVES</a:t>
            </a:r>
            <a:r>
              <a:rPr lang="en-IN" sz="2200" b="1" dirty="0" smtClean="0">
                <a:latin typeface="Times New Roman" panose="02020603050405020304" pitchFamily="18" charset="0"/>
                <a:cs typeface="Times New Roman" panose="02020603050405020304" pitchFamily="18" charset="0"/>
              </a:rPr>
              <a:t>:</a:t>
            </a: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r>
              <a:rPr lang="en-IN" sz="2200" b="1" dirty="0" smtClean="0">
                <a:latin typeface="Times New Roman" panose="02020603050405020304" pitchFamily="18" charset="0"/>
                <a:cs typeface="Times New Roman" panose="02020603050405020304" pitchFamily="18" charset="0"/>
              </a:rPr>
              <a:t>General Objective</a:t>
            </a:r>
            <a:r>
              <a:rPr lang="en-IN"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457200" lvl="1" indent="0">
              <a:buNone/>
            </a:pPr>
            <a:r>
              <a:rPr lang="en-IN" sz="2000" dirty="0" smtClean="0">
                <a:latin typeface="Times New Roman" panose="02020603050405020304" pitchFamily="18" charset="0"/>
                <a:cs typeface="Times New Roman" panose="02020603050405020304" pitchFamily="18" charset="0"/>
              </a:rPr>
              <a:t>1. To </a:t>
            </a:r>
            <a:r>
              <a:rPr lang="en-IN" sz="2000" dirty="0">
                <a:latin typeface="Times New Roman" panose="02020603050405020304" pitchFamily="18" charset="0"/>
                <a:cs typeface="Times New Roman" panose="02020603050405020304" pitchFamily="18" charset="0"/>
              </a:rPr>
              <a:t>compare Maternal Health and Delivery Care Indicators between NFHS 1.2.3 and 4 at National Level and chosen States level</a:t>
            </a:r>
            <a:r>
              <a:rPr lang="en-IN" sz="2000" dirty="0" smtClean="0">
                <a:latin typeface="Times New Roman" panose="02020603050405020304" pitchFamily="18" charset="0"/>
                <a:cs typeface="Times New Roman" panose="02020603050405020304" pitchFamily="18" charset="0"/>
              </a:rPr>
              <a:t>.</a:t>
            </a: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b="1" dirty="0" smtClean="0">
                <a:latin typeface="Times New Roman" panose="02020603050405020304" pitchFamily="18" charset="0"/>
                <a:cs typeface="Times New Roman" panose="02020603050405020304" pitchFamily="18" charset="0"/>
              </a:rPr>
              <a:t>Specific </a:t>
            </a:r>
            <a:r>
              <a:rPr lang="en-IN" sz="2200" b="1" dirty="0">
                <a:latin typeface="Times New Roman" panose="02020603050405020304" pitchFamily="18" charset="0"/>
                <a:cs typeface="Times New Roman" panose="02020603050405020304" pitchFamily="18" charset="0"/>
              </a:rPr>
              <a:t>Objective</a:t>
            </a:r>
            <a:r>
              <a:rPr lang="en-IN"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457200" lvl="1" indent="0">
              <a:buNone/>
            </a:pPr>
            <a:r>
              <a:rPr lang="en-IN" sz="2000" dirty="0">
                <a:latin typeface="Times New Roman" panose="02020603050405020304" pitchFamily="18" charset="0"/>
                <a:cs typeface="Times New Roman" panose="02020603050405020304" pitchFamily="18" charset="0"/>
              </a:rPr>
              <a:t>2. To Assess Antenatal Care amongst pregnant women in NFHS 1,2,3 and 4 surveys at             National and chosen States level</a:t>
            </a:r>
            <a:endParaRPr lang="en-US" sz="2000" dirty="0">
              <a:latin typeface="Times New Roman" panose="02020603050405020304" pitchFamily="18" charset="0"/>
              <a:cs typeface="Times New Roman" panose="02020603050405020304" pitchFamily="18" charset="0"/>
            </a:endParaRPr>
          </a:p>
          <a:p>
            <a:pPr marL="457200" lvl="1" indent="0">
              <a:buNone/>
            </a:pPr>
            <a:r>
              <a:rPr lang="en-IN" sz="2000" dirty="0">
                <a:latin typeface="Times New Roman" panose="02020603050405020304" pitchFamily="18" charset="0"/>
                <a:cs typeface="Times New Roman" panose="02020603050405020304" pitchFamily="18" charset="0"/>
              </a:rPr>
              <a:t>3. To Analyse the trends of Delivery Care amongst pregnant women in NFHS 1,2,3 and 4 surveys at National and chosen States level</a:t>
            </a:r>
            <a:endParaRPr lang="en-US" sz="2000" dirty="0">
              <a:latin typeface="Times New Roman" panose="02020603050405020304" pitchFamily="18" charset="0"/>
              <a:cs typeface="Times New Roman" panose="02020603050405020304" pitchFamily="18" charset="0"/>
            </a:endParaRPr>
          </a:p>
          <a:p>
            <a:pPr lvl="1"/>
            <a:endParaRPr lang="en-US" dirty="0"/>
          </a:p>
        </p:txBody>
      </p:sp>
    </p:spTree>
    <p:extLst>
      <p:ext uri="{BB962C8B-B14F-4D97-AF65-F5344CB8AC3E}">
        <p14:creationId xmlns:p14="http://schemas.microsoft.com/office/powerpoint/2010/main" val="1247137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0508"/>
            <a:ext cx="10131425" cy="858592"/>
          </a:xfrm>
        </p:spPr>
        <p:txBody>
          <a:bodyPr/>
          <a:lstStyle/>
          <a:p>
            <a:r>
              <a:rPr lang="en-US" dirty="0" smtClean="0"/>
              <a:t>Data taken from Reports of: (National + State)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8137441"/>
              </p:ext>
            </p:extLst>
          </p:nvPr>
        </p:nvGraphicFramePr>
        <p:xfrm>
          <a:off x="685800" y="1068946"/>
          <a:ext cx="10982458" cy="5444408"/>
        </p:xfrm>
        <a:graphic>
          <a:graphicData uri="http://schemas.openxmlformats.org/drawingml/2006/table">
            <a:tbl>
              <a:tblPr>
                <a:tableStyleId>{5C22544A-7EE6-4342-B048-85BDC9FD1C3A}</a:tableStyleId>
              </a:tblPr>
              <a:tblGrid>
                <a:gridCol w="806052"/>
                <a:gridCol w="504373"/>
                <a:gridCol w="811369"/>
                <a:gridCol w="1102414"/>
                <a:gridCol w="2921938"/>
                <a:gridCol w="4836312"/>
              </a:tblGrid>
              <a:tr h="90153">
                <a:tc gridSpan="2">
                  <a:txBody>
                    <a:bodyPr/>
                    <a:lstStyle/>
                    <a:p>
                      <a:pPr algn="ctr" fontAlgn="t"/>
                      <a:endParaRPr lang="en-US" sz="1200" b="1" i="0" u="none" strike="noStrike" dirty="0">
                        <a:solidFill>
                          <a:srgbClr val="000000"/>
                        </a:solidFill>
                        <a:effectLst/>
                        <a:latin typeface="Times New Roman" panose="02020603050405020304" pitchFamily="18" charset="0"/>
                      </a:endParaRPr>
                    </a:p>
                  </a:txBody>
                  <a:tcPr marL="9525" marR="9525" marT="9525" marB="0"/>
                </a:tc>
                <a:tc hMerge="1">
                  <a:txBody>
                    <a:bodyPr/>
                    <a:lstStyle/>
                    <a:p>
                      <a:endParaRPr lang="en-US"/>
                    </a:p>
                  </a:txBody>
                  <a:tcPr/>
                </a:tc>
                <a:tc>
                  <a:txBody>
                    <a:bodyPr/>
                    <a:lstStyle/>
                    <a:p>
                      <a:pPr algn="ctr" fontAlgn="t"/>
                      <a:r>
                        <a:rPr lang="en-US" sz="1200" u="none" strike="noStrike">
                          <a:effectLst/>
                        </a:rPr>
                        <a:t> </a:t>
                      </a:r>
                      <a:endParaRPr lang="en-US" sz="1200" b="1" i="0" u="none" strike="noStrike">
                        <a:solidFill>
                          <a:srgbClr val="000000"/>
                        </a:solidFill>
                        <a:effectLst/>
                        <a:latin typeface="Times New Roman" panose="02020603050405020304" pitchFamily="18" charset="0"/>
                      </a:endParaRPr>
                    </a:p>
                  </a:txBody>
                  <a:tcPr marL="9525" marR="9525" marT="9525" marB="0"/>
                </a:tc>
                <a:tc>
                  <a:txBody>
                    <a:bodyPr/>
                    <a:lstStyle/>
                    <a:p>
                      <a:pPr algn="ctr" fontAlgn="t"/>
                      <a:r>
                        <a:rPr lang="en-US" sz="1200" u="none" strike="noStrike">
                          <a:effectLst/>
                        </a:rPr>
                        <a:t> </a:t>
                      </a:r>
                      <a:endParaRPr lang="en-US" sz="1200" b="1" i="0" u="none" strike="noStrike">
                        <a:solidFill>
                          <a:srgbClr val="000000"/>
                        </a:solidFill>
                        <a:effectLst/>
                        <a:latin typeface="Times New Roman" panose="02020603050405020304" pitchFamily="18" charset="0"/>
                      </a:endParaRPr>
                    </a:p>
                  </a:txBody>
                  <a:tcPr marL="9525" marR="9525" marT="9525" marB="0"/>
                </a:tc>
                <a:tc gridSpan="2">
                  <a:txBody>
                    <a:bodyPr/>
                    <a:lstStyle/>
                    <a:p>
                      <a:pPr algn="ctr" fontAlgn="t"/>
                      <a:endParaRPr lang="en-US" sz="1200" b="1" i="0" u="none" strike="noStrike" dirty="0">
                        <a:solidFill>
                          <a:srgbClr val="000000"/>
                        </a:solidFill>
                        <a:effectLst/>
                        <a:latin typeface="Times New Roman" panose="02020603050405020304" pitchFamily="18" charset="0"/>
                      </a:endParaRPr>
                    </a:p>
                  </a:txBody>
                  <a:tcPr marL="9525" marR="9525" marT="9525" marB="0"/>
                </a:tc>
                <a:tc hMerge="1">
                  <a:txBody>
                    <a:bodyPr/>
                    <a:lstStyle/>
                    <a:p>
                      <a:endParaRPr lang="en-US"/>
                    </a:p>
                  </a:txBody>
                  <a:tcPr/>
                </a:tc>
              </a:tr>
              <a:tr h="225079">
                <a:tc>
                  <a:txBody>
                    <a:bodyPr/>
                    <a:lstStyle/>
                    <a:p>
                      <a:pPr algn="l" fontAlgn="t"/>
                      <a:r>
                        <a:rPr lang="en-IN" sz="1200" u="none" strike="noStrike">
                          <a:effectLst/>
                        </a:rPr>
                        <a:t> </a:t>
                      </a:r>
                      <a:endParaRPr lang="en-US" sz="1200" b="1" i="0" u="none" strike="noStrike">
                        <a:solidFill>
                          <a:srgbClr val="000000"/>
                        </a:solidFill>
                        <a:effectLst/>
                        <a:latin typeface="Times New Roman" panose="02020603050405020304" pitchFamily="18" charset="0"/>
                      </a:endParaRPr>
                    </a:p>
                  </a:txBody>
                  <a:tcPr marL="9525" marR="9525" marT="9525" marB="0"/>
                </a:tc>
                <a:tc>
                  <a:txBody>
                    <a:bodyPr/>
                    <a:lstStyle/>
                    <a:p>
                      <a:pPr algn="l" fontAlgn="t"/>
                      <a:r>
                        <a:rPr lang="en-IN" sz="1200" u="none" strike="noStrike">
                          <a:effectLst/>
                        </a:rPr>
                        <a:t> </a:t>
                      </a:r>
                      <a:endParaRPr lang="en-US" sz="1200" b="1" i="0" u="none" strike="noStrike">
                        <a:solidFill>
                          <a:srgbClr val="000000"/>
                        </a:solidFill>
                        <a:effectLst/>
                        <a:latin typeface="Times New Roman" panose="02020603050405020304" pitchFamily="18" charset="0"/>
                      </a:endParaRPr>
                    </a:p>
                  </a:txBody>
                  <a:tcPr marL="9525" marR="9525" marT="9525" marB="0"/>
                </a:tc>
                <a:tc>
                  <a:txBody>
                    <a:bodyPr/>
                    <a:lstStyle/>
                    <a:p>
                      <a:pPr algn="l" fontAlgn="t"/>
                      <a:r>
                        <a:rPr lang="en-US" sz="1200" u="none" strike="noStrike" dirty="0" smtClean="0">
                          <a:effectLst/>
                        </a:rPr>
                        <a:t>      Year</a:t>
                      </a:r>
                      <a:endParaRPr lang="en-US" sz="1200" b="1" i="0" u="none" strike="noStrike" dirty="0">
                        <a:solidFill>
                          <a:srgbClr val="000000"/>
                        </a:solidFill>
                        <a:effectLst/>
                        <a:latin typeface="Times New Roman" panose="02020603050405020304" pitchFamily="18" charset="0"/>
                      </a:endParaRPr>
                    </a:p>
                  </a:txBody>
                  <a:tcPr marL="9525" marR="9525" marT="9525" marB="0"/>
                </a:tc>
                <a:tc>
                  <a:txBody>
                    <a:bodyPr/>
                    <a:lstStyle/>
                    <a:p>
                      <a:pPr algn="l" fontAlgn="t"/>
                      <a:r>
                        <a:rPr lang="en-US" sz="1200" u="none" strike="noStrike" dirty="0" smtClean="0">
                          <a:effectLst/>
                        </a:rPr>
                        <a:t>    Sample &amp;</a:t>
                      </a:r>
                      <a:r>
                        <a:rPr lang="en-US" sz="1200" u="none" strike="noStrike" baseline="0" dirty="0" smtClean="0">
                          <a:effectLst/>
                        </a:rPr>
                        <a:t> Region included</a:t>
                      </a:r>
                      <a:endParaRPr lang="en-US" sz="1200" b="1" i="0" u="none" strike="noStrike" dirty="0">
                        <a:solidFill>
                          <a:srgbClr val="000000"/>
                        </a:solidFill>
                        <a:effectLst/>
                        <a:latin typeface="Times New Roman" panose="02020603050405020304" pitchFamily="18" charset="0"/>
                      </a:endParaRPr>
                    </a:p>
                  </a:txBody>
                  <a:tcPr marL="9525" marR="9525" marT="9525" marB="0"/>
                </a:tc>
                <a:tc>
                  <a:txBody>
                    <a:bodyPr/>
                    <a:lstStyle/>
                    <a:p>
                      <a:pPr algn="ctr" fontAlgn="t"/>
                      <a:r>
                        <a:rPr lang="en-IN" sz="1200" u="none" strike="noStrike" dirty="0" smtClean="0">
                          <a:effectLst/>
                        </a:rPr>
                        <a:t>Women Respondent</a:t>
                      </a:r>
                      <a:endParaRPr lang="en-US" sz="1200" b="1" i="0" u="none" strike="noStrike" dirty="0">
                        <a:solidFill>
                          <a:srgbClr val="000000"/>
                        </a:solidFill>
                        <a:effectLst/>
                        <a:latin typeface="Times New Roman" panose="02020603050405020304" pitchFamily="18" charset="0"/>
                      </a:endParaRPr>
                    </a:p>
                  </a:txBody>
                  <a:tcPr marL="9525" marR="9525" marT="9525" marB="0"/>
                </a:tc>
                <a:tc>
                  <a:txBody>
                    <a:bodyPr/>
                    <a:lstStyle/>
                    <a:p>
                      <a:pPr algn="ctr" fontAlgn="t"/>
                      <a:r>
                        <a:rPr lang="en-IN" sz="1200" u="none" strike="noStrike">
                          <a:effectLst/>
                        </a:rPr>
                        <a:t>Key Indicators</a:t>
                      </a:r>
                      <a:endParaRPr lang="en-US" sz="1200" b="1" i="0" u="none" strike="noStrike">
                        <a:solidFill>
                          <a:srgbClr val="000000"/>
                        </a:solidFill>
                        <a:effectLst/>
                        <a:latin typeface="Times New Roman" panose="02020603050405020304" pitchFamily="18" charset="0"/>
                      </a:endParaRPr>
                    </a:p>
                  </a:txBody>
                  <a:tcPr marL="9525" marR="9525" marT="9525" marB="0"/>
                </a:tc>
              </a:tr>
              <a:tr h="668682">
                <a:tc gridSpan="2">
                  <a:txBody>
                    <a:bodyPr/>
                    <a:lstStyle/>
                    <a:p>
                      <a:pPr algn="ctr" fontAlgn="ctr"/>
                      <a:r>
                        <a:rPr lang="en-IN" sz="1200" u="none" strike="noStrike">
                          <a:effectLst/>
                        </a:rPr>
                        <a:t>NFHS-1</a:t>
                      </a:r>
                      <a:endParaRPr lang="en-US" sz="12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endParaRPr lang="en-US"/>
                    </a:p>
                  </a:txBody>
                  <a:tcPr/>
                </a:tc>
                <a:tc>
                  <a:txBody>
                    <a:bodyPr/>
                    <a:lstStyle/>
                    <a:p>
                      <a:pPr algn="ctr" fontAlgn="ctr"/>
                      <a:r>
                        <a:rPr lang="en-US" sz="1200" u="none" strike="noStrike">
                          <a:effectLst/>
                        </a:rPr>
                        <a:t>1992-93</a:t>
                      </a: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200" u="none" strike="noStrike" dirty="0" smtClean="0">
                          <a:effectLst/>
                        </a:rPr>
                        <a:t>89,777 In 24</a:t>
                      </a:r>
                      <a:r>
                        <a:rPr lang="en-US" sz="1200" u="none" strike="noStrike" baseline="0" dirty="0" smtClean="0">
                          <a:effectLst/>
                        </a:rPr>
                        <a:t> states and Delhi</a:t>
                      </a: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200" u="none" strike="noStrike" dirty="0">
                          <a:effectLst/>
                        </a:rPr>
                        <a:t>Ever Married Women 13-49 years of age</a:t>
                      </a: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t"/>
                      <a:r>
                        <a:rPr lang="en-US" sz="1200" dirty="0" smtClean="0"/>
                        <a:t>1.Indicator on family welfare </a:t>
                      </a:r>
                    </a:p>
                    <a:p>
                      <a:pPr algn="l" fontAlgn="t"/>
                      <a:r>
                        <a:rPr lang="en-US" sz="1200" dirty="0" smtClean="0"/>
                        <a:t>2. Maternal and child Health </a:t>
                      </a:r>
                    </a:p>
                    <a:p>
                      <a:pPr algn="l" fontAlgn="t"/>
                      <a:r>
                        <a:rPr lang="en-US" sz="1200" dirty="0" smtClean="0"/>
                        <a:t>3. Nutrition</a:t>
                      </a:r>
                      <a:endParaRPr lang="en-US" sz="1200" b="0" i="0" u="none" strike="noStrike" dirty="0">
                        <a:solidFill>
                          <a:srgbClr val="000000"/>
                        </a:solidFill>
                        <a:effectLst/>
                        <a:latin typeface="Times New Roman" panose="02020603050405020304" pitchFamily="18" charset="0"/>
                      </a:endParaRPr>
                    </a:p>
                  </a:txBody>
                  <a:tcPr marL="9525" marR="9525" marT="9525" marB="0"/>
                </a:tc>
              </a:tr>
              <a:tr h="869624">
                <a:tc gridSpan="2">
                  <a:txBody>
                    <a:bodyPr/>
                    <a:lstStyle/>
                    <a:p>
                      <a:pPr algn="ctr" fontAlgn="ctr"/>
                      <a:r>
                        <a:rPr lang="en-IN" sz="1200" u="none" strike="noStrike">
                          <a:effectLst/>
                        </a:rPr>
                        <a:t>NFHS-2</a:t>
                      </a:r>
                      <a:endParaRPr lang="en-US" sz="12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endParaRPr lang="en-US"/>
                    </a:p>
                  </a:txBody>
                  <a:tcPr/>
                </a:tc>
                <a:tc>
                  <a:txBody>
                    <a:bodyPr/>
                    <a:lstStyle/>
                    <a:p>
                      <a:pPr algn="ctr" fontAlgn="ctr"/>
                      <a:r>
                        <a:rPr lang="en-US" sz="1200" u="none" strike="noStrike">
                          <a:effectLst/>
                        </a:rPr>
                        <a:t>1998-99</a:t>
                      </a: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200" u="none" strike="noStrike" dirty="0" smtClean="0">
                          <a:effectLst/>
                        </a:rPr>
                        <a:t>91,196 in 26 states and Delhi</a:t>
                      </a: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200" u="none" strike="noStrike" dirty="0">
                          <a:effectLst/>
                        </a:rPr>
                        <a:t>Ever Married Women 15-49 years of age</a:t>
                      </a: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t"/>
                      <a:r>
                        <a:rPr lang="en-US" sz="1200" dirty="0" smtClean="0"/>
                        <a:t>1. NFHS 1 Issue </a:t>
                      </a:r>
                    </a:p>
                    <a:p>
                      <a:pPr algn="l" fontAlgn="t"/>
                      <a:r>
                        <a:rPr lang="en-US" sz="1200" dirty="0" smtClean="0"/>
                        <a:t>2. Reproductive Health problem </a:t>
                      </a:r>
                    </a:p>
                    <a:p>
                      <a:pPr algn="l" fontAlgn="t"/>
                      <a:r>
                        <a:rPr lang="en-US" sz="1200" dirty="0" smtClean="0"/>
                        <a:t>3. The status of women &amp; domestic violence</a:t>
                      </a:r>
                    </a:p>
                    <a:p>
                      <a:pPr algn="l" fontAlgn="t"/>
                      <a:r>
                        <a:rPr lang="en-US" sz="1200" dirty="0" smtClean="0"/>
                        <a:t> 4. Anthropometric measurement extended to ever married women</a:t>
                      </a:r>
                    </a:p>
                    <a:p>
                      <a:pPr algn="l" fontAlgn="t"/>
                      <a:r>
                        <a:rPr lang="en-US" sz="1200" dirty="0" smtClean="0"/>
                        <a:t> 5. </a:t>
                      </a:r>
                      <a:r>
                        <a:rPr lang="en-US" sz="1200" dirty="0" err="1" smtClean="0"/>
                        <a:t>Hb</a:t>
                      </a:r>
                      <a:r>
                        <a:rPr lang="en-US" sz="1200" dirty="0" smtClean="0"/>
                        <a:t> estimation, lead content, iodine content </a:t>
                      </a:r>
                      <a:endParaRPr lang="en-US" sz="1200" b="0" i="0" u="none" strike="noStrike" dirty="0">
                        <a:solidFill>
                          <a:srgbClr val="000000"/>
                        </a:solidFill>
                        <a:effectLst/>
                        <a:latin typeface="Times New Roman" panose="02020603050405020304" pitchFamily="18" charset="0"/>
                      </a:endParaRPr>
                    </a:p>
                  </a:txBody>
                  <a:tcPr marL="9525" marR="9525" marT="9525" marB="0"/>
                </a:tc>
              </a:tr>
              <a:tr h="1524400">
                <a:tc rowSpan="2" gridSpan="2">
                  <a:txBody>
                    <a:bodyPr/>
                    <a:lstStyle/>
                    <a:p>
                      <a:pPr algn="ctr" fontAlgn="ctr"/>
                      <a:r>
                        <a:rPr lang="en-IN" sz="1200" u="none" strike="noStrike">
                          <a:effectLst/>
                        </a:rPr>
                        <a:t>NFHS-3 </a:t>
                      </a:r>
                      <a:endParaRPr lang="en-US" sz="1200" b="0" i="0" u="none" strike="noStrike">
                        <a:solidFill>
                          <a:srgbClr val="000000"/>
                        </a:solidFill>
                        <a:effectLst/>
                        <a:latin typeface="Times New Roman" panose="02020603050405020304" pitchFamily="18" charset="0"/>
                      </a:endParaRPr>
                    </a:p>
                  </a:txBody>
                  <a:tcPr marL="9525" marR="9525" marT="9525" marB="0" anchor="ctr"/>
                </a:tc>
                <a:tc rowSpan="2" hMerge="1">
                  <a:txBody>
                    <a:bodyPr/>
                    <a:lstStyle/>
                    <a:p>
                      <a:endParaRPr lang="en-US"/>
                    </a:p>
                  </a:txBody>
                  <a:tcPr/>
                </a:tc>
                <a:tc>
                  <a:txBody>
                    <a:bodyPr/>
                    <a:lstStyle/>
                    <a:p>
                      <a:pPr algn="ctr" fontAlgn="ctr"/>
                      <a:r>
                        <a:rPr lang="en-US" sz="1200" u="none" strike="noStrike">
                          <a:effectLst/>
                        </a:rPr>
                        <a:t>2005-06</a:t>
                      </a: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200" u="none" strike="noStrike" dirty="0" smtClean="0">
                          <a:effectLst/>
                        </a:rPr>
                        <a:t>1,24,385 in 29 states</a:t>
                      </a:r>
                      <a:r>
                        <a:rPr lang="en-US" sz="1200" u="none" strike="noStrike" baseline="0" dirty="0" smtClean="0">
                          <a:effectLst/>
                        </a:rPr>
                        <a:t> and Delhi</a:t>
                      </a:r>
                      <a:endParaRPr lang="en-US" sz="1200" b="0" i="0" u="none" strike="noStrike" dirty="0">
                        <a:solidFill>
                          <a:srgbClr val="000000"/>
                        </a:solidFill>
                        <a:effectLst/>
                        <a:latin typeface="Times New Roman" panose="02020603050405020304" pitchFamily="18" charset="0"/>
                      </a:endParaRPr>
                    </a:p>
                  </a:txBody>
                  <a:tcPr marL="9525" marR="9525" marT="9525" marB="0" anchor="ctr"/>
                </a:tc>
                <a:tc rowSpan="2">
                  <a:txBody>
                    <a:bodyPr/>
                    <a:lstStyle/>
                    <a:p>
                      <a:pPr algn="ctr" fontAlgn="ctr"/>
                      <a:r>
                        <a:rPr lang="en-IN" sz="1200" u="none" strike="noStrike" dirty="0">
                          <a:effectLst/>
                        </a:rPr>
                        <a:t>Ever Married Women 15-49 years of age                                                   Never Married Women 15-49 years of age</a:t>
                      </a:r>
                      <a:endParaRPr lang="en-US" sz="1200" b="0" i="0" u="none" strike="noStrike" dirty="0">
                        <a:solidFill>
                          <a:srgbClr val="000000"/>
                        </a:solidFill>
                        <a:effectLst/>
                        <a:latin typeface="Times New Roman" panose="02020603050405020304" pitchFamily="18" charset="0"/>
                      </a:endParaRPr>
                    </a:p>
                  </a:txBody>
                  <a:tcPr marL="9525" marR="9525" marT="9525" marB="0" anchor="ctr"/>
                </a:tc>
                <a:tc rowSpan="2">
                  <a:txBody>
                    <a:bodyPr/>
                    <a:lstStyle/>
                    <a:p>
                      <a:pPr marL="0" indent="0" algn="l" fontAlgn="t">
                        <a:buNone/>
                      </a:pPr>
                      <a:endParaRPr lang="en-US" sz="1200" dirty="0" smtClean="0"/>
                    </a:p>
                    <a:p>
                      <a:pPr marL="0" indent="0" algn="l" fontAlgn="t">
                        <a:buNone/>
                      </a:pPr>
                      <a:r>
                        <a:rPr lang="en-US" sz="1200" dirty="0" smtClean="0"/>
                        <a:t>1. NFHS 1 + NFHS 2 issue </a:t>
                      </a:r>
                    </a:p>
                    <a:p>
                      <a:pPr marL="0" indent="0" algn="l" fontAlgn="t">
                        <a:buNone/>
                      </a:pPr>
                      <a:r>
                        <a:rPr lang="en-US" sz="1200" dirty="0" smtClean="0"/>
                        <a:t>2. Perinatal mortality</a:t>
                      </a:r>
                    </a:p>
                    <a:p>
                      <a:pPr marL="0" indent="0" algn="l" fontAlgn="t">
                        <a:buNone/>
                      </a:pPr>
                      <a:r>
                        <a:rPr lang="en-US" sz="1200" dirty="0" smtClean="0"/>
                        <a:t>3. Male involvement </a:t>
                      </a:r>
                    </a:p>
                    <a:p>
                      <a:pPr marL="0" indent="0" algn="l" fontAlgn="t">
                        <a:buNone/>
                      </a:pPr>
                      <a:r>
                        <a:rPr lang="en-US" sz="1200" dirty="0" smtClean="0"/>
                        <a:t>4. Adolescent reproductive health </a:t>
                      </a:r>
                    </a:p>
                    <a:p>
                      <a:pPr marL="0" indent="0" algn="l" fontAlgn="t">
                        <a:buNone/>
                      </a:pPr>
                      <a:r>
                        <a:rPr lang="en-US" sz="1200" dirty="0" smtClean="0"/>
                        <a:t>5. High risk sexual </a:t>
                      </a:r>
                      <a:r>
                        <a:rPr lang="en-US" sz="1200" dirty="0" err="1" smtClean="0"/>
                        <a:t>behaviour</a:t>
                      </a:r>
                      <a:r>
                        <a:rPr lang="en-US" sz="1200" dirty="0" smtClean="0"/>
                        <a:t>, safe inj. </a:t>
                      </a:r>
                    </a:p>
                    <a:p>
                      <a:pPr marL="0" indent="0" algn="l" fontAlgn="t">
                        <a:buNone/>
                      </a:pPr>
                      <a:r>
                        <a:rPr lang="en-US" sz="1200" dirty="0" smtClean="0"/>
                        <a:t>6. Family life education </a:t>
                      </a:r>
                    </a:p>
                    <a:p>
                      <a:pPr marL="0" indent="0" algn="l" fontAlgn="t">
                        <a:buNone/>
                      </a:pPr>
                      <a:r>
                        <a:rPr lang="en-US" sz="1200" dirty="0" smtClean="0"/>
                        <a:t>7. Knowledge about TB 8. Blood testing for HIV</a:t>
                      </a:r>
                      <a:endParaRPr lang="en-US" sz="1200" b="0" i="0" u="none" strike="noStrike" dirty="0">
                        <a:solidFill>
                          <a:srgbClr val="000000"/>
                        </a:solidFill>
                        <a:effectLst/>
                        <a:latin typeface="Times New Roman" panose="02020603050405020304" pitchFamily="18" charset="0"/>
                      </a:endParaRPr>
                    </a:p>
                  </a:txBody>
                  <a:tcPr marL="9525" marR="9525" marT="9525" marB="0"/>
                </a:tc>
              </a:tr>
              <a:tr h="225079">
                <a:tc gridSpan="2" vMerge="1">
                  <a:txBody>
                    <a:bodyPr/>
                    <a:lstStyle/>
                    <a:p>
                      <a:endParaRPr lang="en-US"/>
                    </a:p>
                  </a:txBody>
                  <a:tcPr/>
                </a:tc>
                <a:tc hMerge="1" vMerge="1">
                  <a:txBody>
                    <a:bodyPr/>
                    <a:lstStyle/>
                    <a:p>
                      <a:endParaRPr lang="en-US"/>
                    </a:p>
                  </a:txBody>
                  <a:tcPr/>
                </a:tc>
                <a:tc>
                  <a:txBody>
                    <a:bodyPr/>
                    <a:lstStyle/>
                    <a:p>
                      <a:pPr algn="ctr" fontAlgn="ctr"/>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ctr"/>
                </a:tc>
                <a:tc vMerge="1">
                  <a:txBody>
                    <a:bodyPr/>
                    <a:lstStyle/>
                    <a:p>
                      <a:endParaRPr lang="en-US"/>
                    </a:p>
                  </a:txBody>
                  <a:tcPr/>
                </a:tc>
                <a:tc vMerge="1">
                  <a:txBody>
                    <a:bodyPr/>
                    <a:lstStyle/>
                    <a:p>
                      <a:endParaRPr lang="en-US"/>
                    </a:p>
                  </a:txBody>
                  <a:tcPr/>
                </a:tc>
              </a:tr>
              <a:tr h="1289091">
                <a:tc rowSpan="2" gridSpan="2">
                  <a:txBody>
                    <a:bodyPr/>
                    <a:lstStyle/>
                    <a:p>
                      <a:pPr algn="ctr" fontAlgn="ctr"/>
                      <a:r>
                        <a:rPr lang="en-IN" sz="1200" u="none" strike="noStrike">
                          <a:effectLst/>
                        </a:rPr>
                        <a:t>NFHS-4</a:t>
                      </a:r>
                      <a:endParaRPr lang="en-US" sz="1200" b="0" i="0" u="none" strike="noStrike">
                        <a:solidFill>
                          <a:srgbClr val="000000"/>
                        </a:solidFill>
                        <a:effectLst/>
                        <a:latin typeface="Times New Roman" panose="02020603050405020304" pitchFamily="18" charset="0"/>
                      </a:endParaRPr>
                    </a:p>
                  </a:txBody>
                  <a:tcPr marL="9525" marR="9525" marT="9525" marB="0" anchor="ctr"/>
                </a:tc>
                <a:tc rowSpan="2" hMerge="1">
                  <a:txBody>
                    <a:bodyPr/>
                    <a:lstStyle/>
                    <a:p>
                      <a:endParaRPr lang="en-US"/>
                    </a:p>
                  </a:txBody>
                  <a:tcPr/>
                </a:tc>
                <a:tc>
                  <a:txBody>
                    <a:bodyPr/>
                    <a:lstStyle/>
                    <a:p>
                      <a:pPr algn="ctr" fontAlgn="ctr"/>
                      <a:r>
                        <a:rPr lang="en-US" sz="1200" u="none" strike="noStrike">
                          <a:effectLst/>
                        </a:rPr>
                        <a:t>2015-16</a:t>
                      </a: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200" u="none" strike="noStrike" dirty="0" smtClean="0">
                          <a:effectLst/>
                        </a:rPr>
                        <a:t>699,686 in 29 States</a:t>
                      </a:r>
                      <a:r>
                        <a:rPr lang="en-US" sz="1200" u="none" strike="noStrike" baseline="0" dirty="0" smtClean="0">
                          <a:effectLst/>
                        </a:rPr>
                        <a:t> and 7 UT’s</a:t>
                      </a:r>
                      <a:endParaRPr lang="en-US" sz="1200" b="0" i="0" u="none" strike="noStrike" dirty="0">
                        <a:solidFill>
                          <a:srgbClr val="000000"/>
                        </a:solidFill>
                        <a:effectLst/>
                        <a:latin typeface="Times New Roman" panose="02020603050405020304" pitchFamily="18" charset="0"/>
                      </a:endParaRPr>
                    </a:p>
                  </a:txBody>
                  <a:tcPr marL="9525" marR="9525" marT="9525" marB="0" anchor="ctr"/>
                </a:tc>
                <a:tc rowSpan="2">
                  <a:txBody>
                    <a:bodyPr/>
                    <a:lstStyle/>
                    <a:p>
                      <a:pPr algn="ctr" fontAlgn="ctr"/>
                      <a:r>
                        <a:rPr lang="en-IN" sz="1200" u="none" strike="noStrike" dirty="0">
                          <a:effectLst/>
                        </a:rPr>
                        <a:t>Ever Married Women 15-49 years of age                                                   Never Married Women 15-49 years of age</a:t>
                      </a:r>
                      <a:endParaRPr lang="en-US" sz="1200" b="0" i="0" u="none" strike="noStrike" dirty="0">
                        <a:solidFill>
                          <a:srgbClr val="000000"/>
                        </a:solidFill>
                        <a:effectLst/>
                        <a:latin typeface="Times New Roman" panose="02020603050405020304" pitchFamily="18" charset="0"/>
                      </a:endParaRPr>
                    </a:p>
                  </a:txBody>
                  <a:tcPr marL="9525" marR="9525" marT="9525" marB="0" anchor="ctr"/>
                </a:tc>
                <a:tc rowSpan="2">
                  <a:txBody>
                    <a:bodyPr/>
                    <a:lstStyle/>
                    <a:p>
                      <a:pPr marL="0" indent="0" algn="l" fontAlgn="t">
                        <a:buNone/>
                      </a:pPr>
                      <a:r>
                        <a:rPr lang="en-US" sz="1200" dirty="0" smtClean="0"/>
                        <a:t>1. NFHS 1 + NFHS 2 + NFHS 3 issue </a:t>
                      </a:r>
                    </a:p>
                    <a:p>
                      <a:pPr marL="0" indent="0" algn="l" fontAlgn="t">
                        <a:buNone/>
                      </a:pPr>
                      <a:r>
                        <a:rPr lang="en-US" sz="1200" dirty="0" smtClean="0"/>
                        <a:t>2. Perinatal mortality</a:t>
                      </a:r>
                    </a:p>
                    <a:p>
                      <a:pPr marL="0" indent="0" algn="l" fontAlgn="t">
                        <a:buNone/>
                      </a:pPr>
                      <a:r>
                        <a:rPr lang="en-US" sz="1200" dirty="0" smtClean="0"/>
                        <a:t>3. Male involvement </a:t>
                      </a:r>
                    </a:p>
                    <a:p>
                      <a:pPr marL="0" indent="0" algn="l" fontAlgn="t">
                        <a:buNone/>
                      </a:pPr>
                      <a:r>
                        <a:rPr lang="en-US" sz="1200" dirty="0" smtClean="0"/>
                        <a:t>4. Adolescent reproductive health </a:t>
                      </a:r>
                    </a:p>
                    <a:p>
                      <a:pPr marL="0" indent="0" algn="l" fontAlgn="t">
                        <a:buNone/>
                      </a:pPr>
                      <a:r>
                        <a:rPr lang="en-US" sz="1200" dirty="0" smtClean="0"/>
                        <a:t>5. High risk sexual </a:t>
                      </a:r>
                      <a:r>
                        <a:rPr lang="en-US" sz="1200" dirty="0" err="1" smtClean="0"/>
                        <a:t>behaviour</a:t>
                      </a:r>
                      <a:r>
                        <a:rPr lang="en-US" sz="1200" dirty="0" smtClean="0"/>
                        <a:t>, safe inj. </a:t>
                      </a:r>
                    </a:p>
                    <a:p>
                      <a:pPr marL="0" indent="0" algn="l" fontAlgn="t">
                        <a:buNone/>
                      </a:pPr>
                      <a:r>
                        <a:rPr lang="en-US" sz="1200" dirty="0" smtClean="0"/>
                        <a:t>6. Family life education </a:t>
                      </a:r>
                    </a:p>
                    <a:p>
                      <a:pPr marL="0" indent="0" algn="l" fontAlgn="t">
                        <a:buNone/>
                      </a:pPr>
                      <a:r>
                        <a:rPr lang="en-US" sz="1200" dirty="0" smtClean="0"/>
                        <a:t>7. Knowledge about TB 8. Blood testing for HIV</a:t>
                      </a:r>
                      <a:endParaRPr lang="en-US" sz="1200" b="0" i="0" u="none" strike="noStrike" dirty="0" smtClean="0">
                        <a:solidFill>
                          <a:srgbClr val="000000"/>
                        </a:solidFill>
                        <a:effectLst/>
                        <a:latin typeface="Times New Roman" panose="02020603050405020304" pitchFamily="18" charset="0"/>
                      </a:endParaRPr>
                    </a:p>
                    <a:p>
                      <a:pPr algn="l" fontAlgn="t"/>
                      <a:endParaRPr lang="en-US" sz="1200" b="0" i="0" u="none" strike="noStrike" dirty="0">
                        <a:solidFill>
                          <a:srgbClr val="000000"/>
                        </a:solidFill>
                        <a:effectLst/>
                        <a:latin typeface="Times New Roman" panose="02020603050405020304" pitchFamily="18" charset="0"/>
                      </a:endParaRPr>
                    </a:p>
                  </a:txBody>
                  <a:tcPr marL="9525" marR="9525" marT="9525" marB="0"/>
                </a:tc>
              </a:tr>
              <a:tr h="245541">
                <a:tc gridSpan="2" vMerge="1">
                  <a:txBody>
                    <a:bodyPr/>
                    <a:lstStyle/>
                    <a:p>
                      <a:endParaRPr lang="en-US"/>
                    </a:p>
                  </a:txBody>
                  <a:tcPr/>
                </a:tc>
                <a:tc hMerge="1" vMerge="1">
                  <a:txBody>
                    <a:bodyPr/>
                    <a:lstStyle/>
                    <a:p>
                      <a:endParaRPr lang="en-US"/>
                    </a:p>
                  </a:txBody>
                  <a:tcPr/>
                </a:tc>
                <a:tc>
                  <a:txBody>
                    <a:bodyPr/>
                    <a:lstStyle/>
                    <a:p>
                      <a:pPr algn="ctr" fontAlgn="ctr"/>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9525" marR="9525" marT="9525" marB="0" anchor="ctr"/>
                </a:tc>
                <a:tc vMerge="1">
                  <a:txBody>
                    <a:bodyPr/>
                    <a:lstStyle/>
                    <a:p>
                      <a:endParaRPr lang="en-US"/>
                    </a:p>
                  </a:txBody>
                  <a:tcPr/>
                </a:tc>
                <a:tc vMerge="1">
                  <a:txBody>
                    <a:bodyPr/>
                    <a:lstStyle/>
                    <a:p>
                      <a:endParaRPr lang="en-US"/>
                    </a:p>
                  </a:txBody>
                  <a:tcPr/>
                </a:tc>
              </a:tr>
            </a:tbl>
          </a:graphicData>
        </a:graphic>
      </p:graphicFrame>
    </p:spTree>
    <p:extLst>
      <p:ext uri="{BB962C8B-B14F-4D97-AF65-F5344CB8AC3E}">
        <p14:creationId xmlns:p14="http://schemas.microsoft.com/office/powerpoint/2010/main" val="390645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502276"/>
            <a:ext cx="10131425" cy="5988675"/>
          </a:xfrm>
        </p:spPr>
        <p:txBody>
          <a:bodyPr>
            <a:normAutofit/>
          </a:bodyPr>
          <a:lstStyle/>
          <a:p>
            <a:r>
              <a:rPr lang="en-US" sz="2200" dirty="0">
                <a:latin typeface="Times New Roman" panose="02020603050405020304" pitchFamily="18" charset="0"/>
                <a:cs typeface="Times New Roman" panose="02020603050405020304" pitchFamily="18" charset="0"/>
              </a:rPr>
              <a:t>R</a:t>
            </a:r>
            <a:r>
              <a:rPr lang="en-US" sz="2200" dirty="0" smtClean="0">
                <a:latin typeface="Times New Roman" panose="02020603050405020304" pitchFamily="18" charset="0"/>
                <a:cs typeface="Times New Roman" panose="02020603050405020304" pitchFamily="18" charset="0"/>
              </a:rPr>
              <a:t>eviewed </a:t>
            </a:r>
            <a:r>
              <a:rPr lang="en-US" sz="2200" dirty="0">
                <a:latin typeface="Times New Roman" panose="02020603050405020304" pitchFamily="18" charset="0"/>
                <a:cs typeface="Times New Roman" panose="02020603050405020304" pitchFamily="18" charset="0"/>
              </a:rPr>
              <a:t>the survey </a:t>
            </a:r>
            <a:r>
              <a:rPr lang="en-US" sz="2200" dirty="0" smtClean="0">
                <a:latin typeface="Times New Roman" panose="02020603050405020304" pitchFamily="18" charset="0"/>
                <a:cs typeface="Times New Roman" panose="02020603050405020304" pitchFamily="18" charset="0"/>
              </a:rPr>
              <a:t> data to assess </a:t>
            </a:r>
            <a:r>
              <a:rPr lang="en-US" sz="2200" dirty="0">
                <a:latin typeface="Times New Roman" panose="02020603050405020304" pitchFamily="18" charset="0"/>
                <a:cs typeface="Times New Roman" panose="02020603050405020304" pitchFamily="18" charset="0"/>
              </a:rPr>
              <a:t>survey period and sample </a:t>
            </a:r>
            <a:r>
              <a:rPr lang="en-US" sz="2200" dirty="0" smtClean="0">
                <a:latin typeface="Times New Roman" panose="02020603050405020304" pitchFamily="18" charset="0"/>
                <a:cs typeface="Times New Roman" panose="02020603050405020304" pitchFamily="18" charset="0"/>
              </a:rPr>
              <a:t>sizes, </a:t>
            </a:r>
            <a:r>
              <a:rPr lang="en-US" sz="2200" dirty="0">
                <a:latin typeface="Times New Roman" panose="02020603050405020304" pitchFamily="18" charset="0"/>
                <a:cs typeface="Times New Roman" panose="02020603050405020304" pitchFamily="18" charset="0"/>
              </a:rPr>
              <a:t>types </a:t>
            </a:r>
            <a:r>
              <a:rPr lang="en-US" sz="2200" dirty="0" smtClean="0">
                <a:latin typeface="Times New Roman" panose="02020603050405020304" pitchFamily="18" charset="0"/>
                <a:cs typeface="Times New Roman" panose="02020603050405020304" pitchFamily="18" charset="0"/>
              </a:rPr>
              <a:t>of respondent, key themes/ indicators and publications </a:t>
            </a:r>
            <a:r>
              <a:rPr lang="en-US" sz="2200" dirty="0">
                <a:latin typeface="Times New Roman" panose="02020603050405020304" pitchFamily="18" charset="0"/>
                <a:cs typeface="Times New Roman" panose="02020603050405020304" pitchFamily="18" charset="0"/>
              </a:rPr>
              <a:t>resulting from the data</a:t>
            </a:r>
            <a:r>
              <a:rPr lang="en-US" sz="2200" dirty="0" smtClean="0">
                <a:latin typeface="Times New Roman" panose="02020603050405020304" pitchFamily="18" charset="0"/>
                <a:cs typeface="Times New Roman" panose="02020603050405020304" pitchFamily="18" charset="0"/>
              </a:rPr>
              <a:t>.</a:t>
            </a:r>
          </a:p>
          <a:p>
            <a:r>
              <a:rPr lang="en-US" sz="2200" dirty="0">
                <a:latin typeface="Times New Roman" panose="02020603050405020304" pitchFamily="18" charset="0"/>
                <a:cs typeface="Times New Roman" panose="02020603050405020304" pitchFamily="18" charset="0"/>
              </a:rPr>
              <a:t>There were some changes in the types of respondents across these surveys over time. Ever-married women were surveyed in all rounds of National Family Health Surveys</a:t>
            </a:r>
            <a:r>
              <a:rPr lang="en-IN"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NFHS-3 and NFHS-4 also included never-married </a:t>
            </a:r>
            <a:r>
              <a:rPr lang="en-US" sz="2200" dirty="0" smtClean="0">
                <a:latin typeface="Times New Roman" panose="02020603050405020304" pitchFamily="18" charset="0"/>
                <a:cs typeface="Times New Roman" panose="02020603050405020304" pitchFamily="18" charset="0"/>
              </a:rPr>
              <a:t>women</a:t>
            </a:r>
          </a:p>
          <a:p>
            <a:r>
              <a:rPr lang="en-US" sz="2200" dirty="0">
                <a:latin typeface="Times New Roman" panose="02020603050405020304" pitchFamily="18" charset="0"/>
                <a:cs typeface="Times New Roman" panose="02020603050405020304" pitchFamily="18" charset="0"/>
              </a:rPr>
              <a:t>Women up to 49 years of age were selected as respondents in all rounds of NFHS; the lower age limit for NFHS-1 was 13 years, which was raised to 15 years during subsequent rounds</a:t>
            </a:r>
            <a:r>
              <a:rPr lang="en-IN" sz="2200" dirty="0" smtClean="0">
                <a:latin typeface="Times New Roman" panose="02020603050405020304" pitchFamily="18" charset="0"/>
                <a:cs typeface="Times New Roman" panose="02020603050405020304" pitchFamily="18" charset="0"/>
              </a:rPr>
              <a:t>.</a:t>
            </a:r>
          </a:p>
          <a:p>
            <a:r>
              <a:rPr lang="en-US" sz="2200" dirty="0">
                <a:latin typeface="Times New Roman" panose="02020603050405020304" pitchFamily="18" charset="0"/>
                <a:cs typeface="Times New Roman" panose="02020603050405020304" pitchFamily="18" charset="0"/>
              </a:rPr>
              <a:t>From 246 to 868 questions from NFHS 1 to 4, more than 90.5% of questions were about maternal and child health and reproductive health</a:t>
            </a:r>
            <a:r>
              <a:rPr lang="en-IN" sz="2200" dirty="0">
                <a:latin typeface="Times New Roman" panose="02020603050405020304" pitchFamily="18" charset="0"/>
                <a:cs typeface="Times New Roman" panose="02020603050405020304" pitchFamily="18" charset="0"/>
              </a:rPr>
              <a:t>. </a:t>
            </a:r>
            <a:endParaRPr lang="en-IN" sz="2200" dirty="0" smtClean="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8584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450761"/>
            <a:ext cx="10131425" cy="5962918"/>
          </a:xfrm>
        </p:spPr>
        <p:txBody>
          <a:bodyPr>
            <a:normAutofit/>
          </a:bodyPr>
          <a:lstStyle/>
          <a:p>
            <a:r>
              <a:rPr lang="en-US" sz="2200" dirty="0">
                <a:latin typeface="Times New Roman" panose="02020603050405020304" pitchFamily="18" charset="0"/>
                <a:cs typeface="Times New Roman" panose="02020603050405020304" pitchFamily="18" charset="0"/>
              </a:rPr>
              <a:t>Questions on antenatal care, delivery and postnatal care, birth history and family planning were included in all surveys with the exception of postnatal care in NFHS-1</a:t>
            </a:r>
          </a:p>
          <a:p>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Reports compiled by the NFHS-1, 2, 3 and 4 surveys is available of the public domain/ government websites. Hence the data collected is an External Secondary data</a:t>
            </a:r>
            <a:endParaRPr lang="en-US" sz="2200" dirty="0">
              <a:latin typeface="Times New Roman" panose="02020603050405020304" pitchFamily="18" charset="0"/>
              <a:cs typeface="Times New Roman" panose="02020603050405020304" pitchFamily="18" charset="0"/>
            </a:endParaRPr>
          </a:p>
          <a:p>
            <a:r>
              <a:rPr lang="en-IN" sz="2200" dirty="0">
                <a:latin typeface="Times New Roman" panose="02020603050405020304" pitchFamily="18" charset="0"/>
                <a:cs typeface="Times New Roman" panose="02020603050405020304" pitchFamily="18" charset="0"/>
              </a:rPr>
              <a:t>The states chosen for data analysis are:</a:t>
            </a:r>
            <a:endParaRPr lang="en-US" sz="2200" dirty="0">
              <a:latin typeface="Times New Roman" panose="02020603050405020304" pitchFamily="18" charset="0"/>
              <a:cs typeface="Times New Roman" panose="02020603050405020304" pitchFamily="18" charset="0"/>
            </a:endParaRPr>
          </a:p>
          <a:p>
            <a:pPr marL="1257300" lvl="2" indent="-342900">
              <a:buFont typeface="+mj-lt"/>
              <a:buAutoNum type="alphaLcParenR"/>
            </a:pPr>
            <a:r>
              <a:rPr lang="en-IN" sz="1800" dirty="0">
                <a:latin typeface="Times New Roman" panose="02020603050405020304" pitchFamily="18" charset="0"/>
                <a:cs typeface="Times New Roman" panose="02020603050405020304" pitchFamily="18" charset="0"/>
              </a:rPr>
              <a:t>Uttar Pradesh</a:t>
            </a:r>
            <a:endParaRPr lang="en-US" sz="1800" dirty="0">
              <a:latin typeface="Times New Roman" panose="02020603050405020304" pitchFamily="18" charset="0"/>
              <a:cs typeface="Times New Roman" panose="02020603050405020304" pitchFamily="18" charset="0"/>
            </a:endParaRPr>
          </a:p>
          <a:p>
            <a:pPr marL="1257300" lvl="2" indent="-342900">
              <a:buFont typeface="+mj-lt"/>
              <a:buAutoNum type="alphaLcParenR"/>
            </a:pPr>
            <a:r>
              <a:rPr lang="en-IN" sz="1800" dirty="0">
                <a:latin typeface="Times New Roman" panose="02020603050405020304" pitchFamily="18" charset="0"/>
                <a:cs typeface="Times New Roman" panose="02020603050405020304" pitchFamily="18" charset="0"/>
              </a:rPr>
              <a:t>Rajasthan</a:t>
            </a:r>
            <a:endParaRPr lang="en-US" sz="1800" dirty="0">
              <a:latin typeface="Times New Roman" panose="02020603050405020304" pitchFamily="18" charset="0"/>
              <a:cs typeface="Times New Roman" panose="02020603050405020304" pitchFamily="18" charset="0"/>
            </a:endParaRPr>
          </a:p>
          <a:p>
            <a:pPr marL="1257300" lvl="2" indent="-342900">
              <a:buFont typeface="+mj-lt"/>
              <a:buAutoNum type="alphaLcParenR"/>
            </a:pPr>
            <a:r>
              <a:rPr lang="en-IN" sz="1800" dirty="0">
                <a:latin typeface="Times New Roman" panose="02020603050405020304" pitchFamily="18" charset="0"/>
                <a:cs typeface="Times New Roman" panose="02020603050405020304" pitchFamily="18" charset="0"/>
              </a:rPr>
              <a:t>Gujarat</a:t>
            </a:r>
            <a:endParaRPr lang="en-US" sz="1800" dirty="0">
              <a:latin typeface="Times New Roman" panose="02020603050405020304" pitchFamily="18" charset="0"/>
              <a:cs typeface="Times New Roman" panose="02020603050405020304" pitchFamily="18" charset="0"/>
            </a:endParaRPr>
          </a:p>
          <a:p>
            <a:pPr marL="1257300" lvl="2" indent="-342900">
              <a:buFont typeface="+mj-lt"/>
              <a:buAutoNum type="alphaLcParenR"/>
            </a:pPr>
            <a:r>
              <a:rPr lang="en-IN" sz="1800" dirty="0">
                <a:latin typeface="Times New Roman" panose="02020603050405020304" pitchFamily="18" charset="0"/>
                <a:cs typeface="Times New Roman" panose="02020603050405020304" pitchFamily="18" charset="0"/>
              </a:rPr>
              <a:t>Karnataka</a:t>
            </a:r>
            <a:endParaRPr lang="en-US" sz="1800" dirty="0">
              <a:latin typeface="Times New Roman" panose="02020603050405020304" pitchFamily="18" charset="0"/>
              <a:cs typeface="Times New Roman" panose="02020603050405020304" pitchFamily="18" charset="0"/>
            </a:endParaRPr>
          </a:p>
          <a:p>
            <a:pPr marL="1257300" lvl="2" indent="-342900">
              <a:buFont typeface="+mj-lt"/>
              <a:buAutoNum type="alphaLcParenR"/>
            </a:pPr>
            <a:r>
              <a:rPr lang="en-IN" sz="1800" dirty="0">
                <a:latin typeface="Times New Roman" panose="02020603050405020304" pitchFamily="18" charset="0"/>
                <a:cs typeface="Times New Roman" panose="02020603050405020304" pitchFamily="18" charset="0"/>
              </a:rPr>
              <a:t>Orissa</a:t>
            </a:r>
            <a:endParaRPr lang="en-US" sz="1800" dirty="0">
              <a:latin typeface="Times New Roman" panose="02020603050405020304" pitchFamily="18" charset="0"/>
              <a:cs typeface="Times New Roman" panose="02020603050405020304" pitchFamily="18" charset="0"/>
            </a:endParaRPr>
          </a:p>
          <a:p>
            <a:pPr marL="1257300" lvl="2" indent="-342900">
              <a:buFont typeface="+mj-lt"/>
              <a:buAutoNum type="alphaLcParenR"/>
            </a:pPr>
            <a:r>
              <a:rPr lang="en-IN" sz="1800" dirty="0" smtClean="0">
                <a:latin typeface="Times New Roman" panose="02020603050405020304" pitchFamily="18" charset="0"/>
                <a:cs typeface="Times New Roman" panose="02020603050405020304" pitchFamily="18" charset="0"/>
              </a:rPr>
              <a:t>Assam</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2867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680" y="412124"/>
            <a:ext cx="10131425" cy="6027313"/>
          </a:xfrm>
        </p:spPr>
        <p:txBody>
          <a:bodyPr/>
          <a:lstStyle/>
          <a:p>
            <a:pPr marL="0" indent="0">
              <a:buNone/>
            </a:pPr>
            <a:r>
              <a:rPr lang="en-IN" sz="2200" dirty="0">
                <a:latin typeface="Times New Roman" panose="02020603050405020304" pitchFamily="18" charset="0"/>
                <a:cs typeface="Times New Roman" panose="02020603050405020304" pitchFamily="18" charset="0"/>
              </a:rPr>
              <a:t>The Maternity Health and Delivery Care Indicators selected for the study are:</a:t>
            </a:r>
          </a:p>
          <a:p>
            <a:pPr marL="0" indent="0">
              <a:buNone/>
            </a:pPr>
            <a:endParaRPr lang="en-US" sz="2200" dirty="0">
              <a:latin typeface="Times New Roman" panose="02020603050405020304" pitchFamily="18" charset="0"/>
              <a:cs typeface="Times New Roman" panose="02020603050405020304" pitchFamily="18" charset="0"/>
            </a:endParaRPr>
          </a:p>
          <a:p>
            <a:pPr marL="457200" lvl="0" indent="-457200">
              <a:buFont typeface="+mj-lt"/>
              <a:buAutoNum type="alphaLcParenR"/>
            </a:pPr>
            <a:r>
              <a:rPr lang="en-IN" sz="2200" dirty="0">
                <a:latin typeface="Times New Roman" panose="02020603050405020304" pitchFamily="18" charset="0"/>
                <a:cs typeface="Times New Roman" panose="02020603050405020304" pitchFamily="18" charset="0"/>
              </a:rPr>
              <a:t>Registered Pregnancies for which the mother received Mother and Child Protection Card (MCP)</a:t>
            </a:r>
            <a:endParaRPr lang="en-US" sz="2200" dirty="0">
              <a:latin typeface="Times New Roman" panose="02020603050405020304" pitchFamily="18" charset="0"/>
              <a:cs typeface="Times New Roman" panose="02020603050405020304" pitchFamily="18" charset="0"/>
            </a:endParaRPr>
          </a:p>
          <a:p>
            <a:pPr marL="457200" lvl="0" indent="-457200">
              <a:buFont typeface="+mj-lt"/>
              <a:buAutoNum type="alphaLcParenR"/>
            </a:pPr>
            <a:r>
              <a:rPr lang="en-IN" sz="2200" dirty="0">
                <a:latin typeface="Times New Roman" panose="02020603050405020304" pitchFamily="18" charset="0"/>
                <a:cs typeface="Times New Roman" panose="02020603050405020304" pitchFamily="18" charset="0"/>
              </a:rPr>
              <a:t>Mothers receiving Antenatal Care (ANC)</a:t>
            </a:r>
            <a:endParaRPr lang="en-US" sz="2200" dirty="0">
              <a:latin typeface="Times New Roman" panose="02020603050405020304" pitchFamily="18" charset="0"/>
              <a:cs typeface="Times New Roman" panose="02020603050405020304" pitchFamily="18" charset="0"/>
            </a:endParaRPr>
          </a:p>
          <a:p>
            <a:pPr marL="457200" lvl="0" indent="-457200">
              <a:buFont typeface="+mj-lt"/>
              <a:buAutoNum type="alphaLcParenR"/>
            </a:pPr>
            <a:r>
              <a:rPr lang="en-IN" sz="2200" dirty="0">
                <a:latin typeface="Times New Roman" panose="02020603050405020304" pitchFamily="18" charset="0"/>
                <a:cs typeface="Times New Roman" panose="02020603050405020304" pitchFamily="18" charset="0"/>
              </a:rPr>
              <a:t>Mothers whose last birth was protected against Neonatal Tetanus.</a:t>
            </a:r>
            <a:endParaRPr lang="en-US" sz="2200" dirty="0">
              <a:latin typeface="Times New Roman" panose="02020603050405020304" pitchFamily="18" charset="0"/>
              <a:cs typeface="Times New Roman" panose="02020603050405020304" pitchFamily="18" charset="0"/>
            </a:endParaRPr>
          </a:p>
          <a:p>
            <a:pPr marL="457200" lvl="0" indent="-457200">
              <a:buFont typeface="+mj-lt"/>
              <a:buAutoNum type="alphaLcParenR"/>
            </a:pPr>
            <a:r>
              <a:rPr lang="en-IN" sz="2200" dirty="0">
                <a:latin typeface="Times New Roman" panose="02020603050405020304" pitchFamily="18" charset="0"/>
                <a:cs typeface="Times New Roman" panose="02020603050405020304" pitchFamily="18" charset="0"/>
              </a:rPr>
              <a:t>Mothers who consumed IFA (Iron Folic Acid) when they were pregnant.</a:t>
            </a:r>
            <a:endParaRPr lang="en-US" sz="2200" dirty="0">
              <a:latin typeface="Times New Roman" panose="02020603050405020304" pitchFamily="18" charset="0"/>
              <a:cs typeface="Times New Roman" panose="02020603050405020304" pitchFamily="18" charset="0"/>
            </a:endParaRPr>
          </a:p>
          <a:p>
            <a:pPr marL="457200" lvl="0" indent="-457200">
              <a:buFont typeface="+mj-lt"/>
              <a:buAutoNum type="alphaLcParenR"/>
            </a:pPr>
            <a:r>
              <a:rPr lang="en-IN" sz="2200" dirty="0">
                <a:latin typeface="Times New Roman" panose="02020603050405020304" pitchFamily="18" charset="0"/>
                <a:cs typeface="Times New Roman" panose="02020603050405020304" pitchFamily="18" charset="0"/>
              </a:rPr>
              <a:t>Institutional Births.</a:t>
            </a:r>
            <a:endParaRPr lang="en-US" sz="2200" dirty="0">
              <a:latin typeface="Times New Roman" panose="02020603050405020304" pitchFamily="18" charset="0"/>
              <a:cs typeface="Times New Roman" panose="02020603050405020304" pitchFamily="18" charset="0"/>
            </a:endParaRPr>
          </a:p>
          <a:p>
            <a:pPr marL="457200" lvl="0" indent="-457200">
              <a:buFont typeface="+mj-lt"/>
              <a:buAutoNum type="alphaLcParenR"/>
            </a:pPr>
            <a:r>
              <a:rPr lang="en-IN" sz="2200" dirty="0">
                <a:latin typeface="Times New Roman" panose="02020603050405020304" pitchFamily="18" charset="0"/>
                <a:cs typeface="Times New Roman" panose="02020603050405020304" pitchFamily="18" charset="0"/>
              </a:rPr>
              <a:t>Deliveries conducted by Skilled Health Professionals.</a:t>
            </a:r>
            <a:endParaRPr lang="en-US" sz="2200" dirty="0">
              <a:latin typeface="Times New Roman" panose="02020603050405020304" pitchFamily="18" charset="0"/>
              <a:cs typeface="Times New Roman" panose="02020603050405020304" pitchFamily="18" charset="0"/>
            </a:endParaRPr>
          </a:p>
          <a:p>
            <a:endParaRPr lang="en-US" dirty="0" smtClean="0"/>
          </a:p>
          <a:p>
            <a:r>
              <a:rPr lang="en-US" sz="2200" dirty="0">
                <a:latin typeface="Times New Roman" panose="02020603050405020304" pitchFamily="18" charset="0"/>
                <a:cs typeface="Times New Roman" panose="02020603050405020304" pitchFamily="18" charset="0"/>
              </a:rPr>
              <a:t>Analysis of the data was done using MS excel.</a:t>
            </a:r>
          </a:p>
          <a:p>
            <a:endParaRPr lang="en-US" dirty="0"/>
          </a:p>
        </p:txBody>
      </p:sp>
    </p:spTree>
    <p:extLst>
      <p:ext uri="{BB962C8B-B14F-4D97-AF65-F5344CB8AC3E}">
        <p14:creationId xmlns:p14="http://schemas.microsoft.com/office/powerpoint/2010/main" val="5522268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emplate>Celestial</Template>
  <TotalTime>764</TotalTime>
  <Words>2431</Words>
  <Application>Microsoft Office PowerPoint</Application>
  <PresentationFormat>Widescreen</PresentationFormat>
  <Paragraphs>245</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Baskerville Old Face</vt:lpstr>
      <vt:lpstr>Calibri</vt:lpstr>
      <vt:lpstr>Calibri Light</vt:lpstr>
      <vt:lpstr>Times New Roman</vt:lpstr>
      <vt:lpstr>Wingdings</vt:lpstr>
      <vt:lpstr>Celestial</vt:lpstr>
      <vt:lpstr>Comparative Analysis of maternal care and delivery care indicators between NFHS 1,2,3 AND 4</vt:lpstr>
      <vt:lpstr>Introduction- National Family Health Survey</vt:lpstr>
      <vt:lpstr>PowerPoint Presentation</vt:lpstr>
      <vt:lpstr>Maternal Health</vt:lpstr>
      <vt:lpstr>Methodology:</vt:lpstr>
      <vt:lpstr>Data taken from Reports of: (National + State)</vt:lpstr>
      <vt:lpstr>PowerPoint Presentation</vt:lpstr>
      <vt:lpstr>PowerPoint Presentation</vt:lpstr>
      <vt:lpstr>PowerPoint Presentation</vt:lpstr>
      <vt:lpstr>Results:</vt:lpstr>
      <vt:lpstr>PowerPoint Presentation</vt:lpstr>
      <vt:lpstr>Mothers receiving Antenatal Care:</vt:lpstr>
      <vt:lpstr>PowerPoint Presentation</vt:lpstr>
      <vt:lpstr>PowerPoint Presentation</vt:lpstr>
      <vt:lpstr>PowerPoint Presentation</vt:lpstr>
      <vt:lpstr>PowerPoint Presentation</vt:lpstr>
      <vt:lpstr>Mothers whose last birth was protected against Neonatal Tetanus</vt:lpstr>
      <vt:lpstr>PowerPoint Presentation</vt:lpstr>
      <vt:lpstr>Mother’s receiving Iron and Folic Acid Supplements:</vt:lpstr>
      <vt:lpstr>PowerPoint Presentation</vt:lpstr>
      <vt:lpstr>Institutional Deliveries: </vt:lpstr>
      <vt:lpstr>PowerPoint Presentation</vt:lpstr>
      <vt:lpstr>PowerPoint Presentation</vt:lpstr>
      <vt:lpstr>PowerPoint Presentation</vt:lpstr>
      <vt:lpstr>Conclusion: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Comparative Analysis of maternal care and delivery care indicators between NFHS 1,2,3 AND 4 AT National Level and selected states level</dc:title>
  <dc:creator>Apoorva chawla</dc:creator>
  <cp:lastModifiedBy>Apoorva chawla</cp:lastModifiedBy>
  <cp:revision>46</cp:revision>
  <dcterms:created xsi:type="dcterms:W3CDTF">2018-06-05T17:06:31Z</dcterms:created>
  <dcterms:modified xsi:type="dcterms:W3CDTF">2018-06-06T06:07:02Z</dcterms:modified>
</cp:coreProperties>
</file>