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56" r:id="rId2"/>
    <p:sldId id="289" r:id="rId3"/>
    <p:sldId id="257" r:id="rId4"/>
    <p:sldId id="287" r:id="rId5"/>
    <p:sldId id="288" r:id="rId6"/>
    <p:sldId id="258" r:id="rId7"/>
    <p:sldId id="259" r:id="rId8"/>
    <p:sldId id="260" r:id="rId9"/>
    <p:sldId id="261" r:id="rId10"/>
    <p:sldId id="262" r:id="rId11"/>
    <p:sldId id="263" r:id="rId12"/>
    <p:sldId id="274" r:id="rId13"/>
    <p:sldId id="275" r:id="rId14"/>
    <p:sldId id="276" r:id="rId15"/>
    <p:sldId id="277" r:id="rId16"/>
    <p:sldId id="279" r:id="rId17"/>
    <p:sldId id="280" r:id="rId18"/>
    <p:sldId id="281" r:id="rId19"/>
    <p:sldId id="282" r:id="rId20"/>
    <p:sldId id="283" r:id="rId21"/>
    <p:sldId id="284" r:id="rId22"/>
    <p:sldId id="278" r:id="rId23"/>
    <p:sldId id="270" r:id="rId24"/>
    <p:sldId id="291" r:id="rId25"/>
    <p:sldId id="286"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87" autoAdjust="0"/>
    <p:restoredTop sz="86457" autoAdjust="0"/>
  </p:normalViewPr>
  <p:slideViewPr>
    <p:cSldViewPr>
      <p:cViewPr varScale="1">
        <p:scale>
          <a:sx n="88" d="100"/>
          <a:sy n="88" d="100"/>
        </p:scale>
        <p:origin x="-2002" y="-77"/>
      </p:cViewPr>
      <p:guideLst>
        <p:guide orient="horz" pos="2160"/>
        <p:guide pos="2880"/>
      </p:guideLst>
    </p:cSldViewPr>
  </p:slideViewPr>
  <p:outlineViewPr>
    <p:cViewPr>
      <p:scale>
        <a:sx n="33" d="100"/>
        <a:sy n="33" d="100"/>
      </p:scale>
      <p:origin x="0" y="442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3BA78-CF03-47B7-8DB7-1A2AA632E86C}" type="datetimeFigureOut">
              <a:rPr lang="en-US" smtClean="0"/>
              <a:t>5/17/2018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1DB78D-E2D1-4EF1-922D-4CD073C10C4A}" type="slidenum">
              <a:rPr lang="en-US" smtClean="0"/>
              <a:t>‹#›</a:t>
            </a:fld>
            <a:endParaRPr lang="en-US"/>
          </a:p>
        </p:txBody>
      </p:sp>
    </p:spTree>
    <p:extLst>
      <p:ext uri="{BB962C8B-B14F-4D97-AF65-F5344CB8AC3E}">
        <p14:creationId xmlns:p14="http://schemas.microsoft.com/office/powerpoint/2010/main" val="4097208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DB78D-E2D1-4EF1-922D-4CD073C10C4A}" type="slidenum">
              <a:rPr lang="en-US" smtClean="0"/>
              <a:t>1</a:t>
            </a:fld>
            <a:endParaRPr lang="en-US"/>
          </a:p>
        </p:txBody>
      </p:sp>
    </p:spTree>
    <p:extLst>
      <p:ext uri="{BB962C8B-B14F-4D97-AF65-F5344CB8AC3E}">
        <p14:creationId xmlns:p14="http://schemas.microsoft.com/office/powerpoint/2010/main" val="272334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F8D12D6-A138-4645-A3DE-0A1ABACF8D08}" type="datetimeFigureOut">
              <a:rPr lang="en-US" smtClean="0"/>
              <a:t>5/17/2018</a:t>
            </a:fld>
            <a:endParaRPr lang="en-US"/>
          </a:p>
        </p:txBody>
      </p:sp>
      <p:sp>
        <p:nvSpPr>
          <p:cNvPr id="8" name="Slide Number Placeholder 7"/>
          <p:cNvSpPr>
            <a:spLocks noGrp="1"/>
          </p:cNvSpPr>
          <p:nvPr>
            <p:ph type="sldNum" sz="quarter" idx="11"/>
          </p:nvPr>
        </p:nvSpPr>
        <p:spPr/>
        <p:txBody>
          <a:bodyPr/>
          <a:lstStyle/>
          <a:p>
            <a:fld id="{CC254A99-B551-42EC-8C2A-76C1A5EF04FF}"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8D12D6-A138-4645-A3DE-0A1ABACF8D08}"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8D12D6-A138-4645-A3DE-0A1ABACF8D08}"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F8D12D6-A138-4645-A3DE-0A1ABACF8D08}"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8D12D6-A138-4645-A3DE-0A1ABACF8D08}"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254A99-B551-42EC-8C2A-76C1A5EF04FF}"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F8D12D6-A138-4645-A3DE-0A1ABACF8D08}"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254A99-B551-42EC-8C2A-76C1A5EF04FF}"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8D12D6-A138-4645-A3DE-0A1ABACF8D08}"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254A99-B551-42EC-8C2A-76C1A5EF04FF}"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8D12D6-A138-4645-A3DE-0A1ABACF8D08}"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D12D6-A138-4645-A3DE-0A1ABACF8D08}" type="datetimeFigureOut">
              <a:rPr lang="en-US" smtClean="0"/>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D12D6-A138-4645-A3DE-0A1ABACF8D08}"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D12D6-A138-4645-A3DE-0A1ABACF8D08}"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254A99-B551-42EC-8C2A-76C1A5EF04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F8D12D6-A138-4645-A3DE-0A1ABACF8D08}" type="datetimeFigureOut">
              <a:rPr lang="en-US" smtClean="0"/>
              <a:t>5/17/2018</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C254A99-B551-42EC-8C2A-76C1A5EF04FF}"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772400" cy="1676400"/>
          </a:xfrm>
        </p:spPr>
        <p:txBody>
          <a:bodyPr>
            <a:normAutofit/>
          </a:bodyPr>
          <a:lstStyle/>
          <a:p>
            <a:r>
              <a:rPr lang="en-US" sz="3200" dirty="0" smtClean="0"/>
              <a:t>“</a:t>
            </a:r>
            <a:r>
              <a:rPr lang="en-US" sz="3200" b="1" dirty="0" smtClean="0"/>
              <a:t>Gap Analysis of the low performing UPHCs located in Different Zones in Delhi”</a:t>
            </a:r>
            <a:endParaRPr lang="en-US" sz="3200" b="1" dirty="0"/>
          </a:p>
        </p:txBody>
      </p:sp>
      <p:sp>
        <p:nvSpPr>
          <p:cNvPr id="3" name="Subtitle 2"/>
          <p:cNvSpPr>
            <a:spLocks noGrp="1"/>
          </p:cNvSpPr>
          <p:nvPr>
            <p:ph type="subTitle" idx="1"/>
          </p:nvPr>
        </p:nvSpPr>
        <p:spPr>
          <a:xfrm>
            <a:off x="0" y="3429000"/>
            <a:ext cx="8991600" cy="2743200"/>
          </a:xfrm>
        </p:spPr>
        <p:txBody>
          <a:bodyPr>
            <a:normAutofit fontScale="25000" lnSpcReduction="20000"/>
          </a:bodyPr>
          <a:lstStyle/>
          <a:p>
            <a:r>
              <a:rPr lang="en-US" sz="9600" dirty="0" smtClean="0">
                <a:solidFill>
                  <a:schemeClr val="tx1"/>
                </a:solidFill>
              </a:rPr>
              <a:t>                                                                                                                                                                             </a:t>
            </a:r>
            <a:r>
              <a:rPr lang="en-US" sz="9600" b="1" dirty="0" smtClean="0">
                <a:solidFill>
                  <a:schemeClr val="tx1"/>
                </a:solidFill>
              </a:rPr>
              <a:t>Presented by </a:t>
            </a:r>
          </a:p>
          <a:p>
            <a:r>
              <a:rPr lang="en-US" sz="9600" b="1" dirty="0" smtClean="0">
                <a:solidFill>
                  <a:schemeClr val="tx1"/>
                </a:solidFill>
              </a:rPr>
              <a:t> </a:t>
            </a:r>
            <a:r>
              <a:rPr lang="en-US" sz="9600" b="1" dirty="0" err="1" smtClean="0">
                <a:solidFill>
                  <a:schemeClr val="tx1"/>
                </a:solidFill>
              </a:rPr>
              <a:t>Rekhashree</a:t>
            </a:r>
            <a:r>
              <a:rPr lang="en-US" sz="9600" b="1" dirty="0" smtClean="0">
                <a:solidFill>
                  <a:schemeClr val="tx1"/>
                </a:solidFill>
              </a:rPr>
              <a:t> </a:t>
            </a:r>
            <a:r>
              <a:rPr lang="en-US" sz="9600" b="1" dirty="0" err="1" smtClean="0">
                <a:solidFill>
                  <a:schemeClr val="tx1"/>
                </a:solidFill>
              </a:rPr>
              <a:t>Dakua</a:t>
            </a:r>
            <a:r>
              <a:rPr lang="en-US" sz="9600" b="1" dirty="0" smtClean="0">
                <a:solidFill>
                  <a:schemeClr val="tx1"/>
                </a:solidFill>
              </a:rPr>
              <a:t> (PG/16/45)</a:t>
            </a:r>
            <a:endParaRPr lang="en-US" sz="4400" b="1" dirty="0" smtClean="0">
              <a:solidFill>
                <a:schemeClr val="tx1"/>
              </a:solidFill>
            </a:endParaRPr>
          </a:p>
          <a:p>
            <a:endParaRPr lang="en-US" sz="4400" b="1" dirty="0">
              <a:solidFill>
                <a:schemeClr val="tx1"/>
              </a:solidFill>
            </a:endParaRPr>
          </a:p>
          <a:p>
            <a:endParaRPr lang="en-US" sz="4400" b="1" dirty="0" smtClean="0">
              <a:solidFill>
                <a:schemeClr val="tx1"/>
              </a:solidFill>
            </a:endParaRPr>
          </a:p>
          <a:p>
            <a:endParaRPr lang="en-US" sz="4400" b="1" dirty="0" smtClean="0">
              <a:solidFill>
                <a:schemeClr val="tx1"/>
              </a:solidFill>
            </a:endParaRPr>
          </a:p>
          <a:p>
            <a:r>
              <a:rPr lang="en-US" sz="9600" b="1" dirty="0" smtClean="0">
                <a:solidFill>
                  <a:schemeClr val="tx1"/>
                </a:solidFill>
              </a:rPr>
              <a:t>Guided By:</a:t>
            </a:r>
          </a:p>
          <a:p>
            <a:r>
              <a:rPr lang="en-US" sz="9600" b="1" dirty="0" err="1" smtClean="0">
                <a:solidFill>
                  <a:schemeClr val="tx1"/>
                </a:solidFill>
              </a:rPr>
              <a:t>Dr</a:t>
            </a:r>
            <a:r>
              <a:rPr lang="en-US" sz="9600" b="1" dirty="0" smtClean="0">
                <a:solidFill>
                  <a:schemeClr val="tx1"/>
                </a:solidFill>
              </a:rPr>
              <a:t> </a:t>
            </a:r>
            <a:r>
              <a:rPr lang="en-US" sz="9600" b="1" dirty="0" err="1" smtClean="0">
                <a:solidFill>
                  <a:schemeClr val="tx1"/>
                </a:solidFill>
              </a:rPr>
              <a:t>Dhananjay</a:t>
            </a:r>
            <a:r>
              <a:rPr lang="en-US" sz="9600" b="1" dirty="0" smtClean="0">
                <a:solidFill>
                  <a:schemeClr val="tx1"/>
                </a:solidFill>
              </a:rPr>
              <a:t> </a:t>
            </a:r>
            <a:r>
              <a:rPr lang="en-US" sz="9600" b="1" dirty="0" err="1" smtClean="0">
                <a:solidFill>
                  <a:schemeClr val="tx1"/>
                </a:solidFill>
              </a:rPr>
              <a:t>Srivastava</a:t>
            </a:r>
            <a:endParaRPr lang="en-US" sz="9600" b="1" dirty="0">
              <a:solidFill>
                <a:schemeClr val="tx1"/>
              </a:solidFill>
            </a:endParaRPr>
          </a:p>
        </p:txBody>
      </p:sp>
    </p:spTree>
    <p:extLst>
      <p:ext uri="{BB962C8B-B14F-4D97-AF65-F5344CB8AC3E}">
        <p14:creationId xmlns:p14="http://schemas.microsoft.com/office/powerpoint/2010/main" val="1335110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924800" cy="1219200"/>
          </a:xfrm>
        </p:spPr>
        <p:txBody>
          <a:bodyPr>
            <a:normAutofit fontScale="90000"/>
          </a:bodyPr>
          <a:lstStyle/>
          <a:p>
            <a:pPr>
              <a:lnSpc>
                <a:spcPct val="100000"/>
              </a:lnSpc>
            </a:pP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1800" b="1" dirty="0" smtClean="0"/>
              <a:t/>
            </a:r>
            <a:br>
              <a:rPr lang="en-US" sz="1800" b="1" dirty="0" smtClean="0"/>
            </a:br>
            <a:r>
              <a:rPr lang="en-US" sz="1800" dirty="0"/>
              <a:t/>
            </a:r>
            <a:br>
              <a:rPr lang="en-US" sz="1800" dirty="0"/>
            </a:br>
            <a:r>
              <a:rPr lang="en-US" sz="2000" dirty="0"/>
              <a:t/>
            </a:r>
            <a:br>
              <a:rPr lang="en-US" sz="2000" dirty="0"/>
            </a:br>
            <a:r>
              <a:rPr lang="en-US" sz="2200" b="1" dirty="0">
                <a:solidFill>
                  <a:schemeClr val="tx1"/>
                </a:solidFill>
                <a:latin typeface="Calibri" pitchFamily="34" charset="0"/>
                <a:cs typeface="Calibri" pitchFamily="34" charset="0"/>
              </a:rPr>
              <a:t>Showing below the overall layout of the checklist of one of </a:t>
            </a:r>
            <a:r>
              <a:rPr lang="en-US" sz="2200" b="1" dirty="0" smtClean="0">
                <a:solidFill>
                  <a:schemeClr val="tx1"/>
                </a:solidFill>
                <a:latin typeface="Calibri" pitchFamily="34" charset="0"/>
                <a:cs typeface="Calibri" pitchFamily="34" charset="0"/>
              </a:rPr>
              <a:t>the              departments (Checklist </a:t>
            </a:r>
            <a:r>
              <a:rPr lang="en-US" sz="2200" b="1" dirty="0">
                <a:solidFill>
                  <a:schemeClr val="tx1"/>
                </a:solidFill>
                <a:latin typeface="Calibri" pitchFamily="34" charset="0"/>
                <a:cs typeface="Calibri" pitchFamily="34" charset="0"/>
              </a:rPr>
              <a:t>for General </a:t>
            </a:r>
            <a:r>
              <a:rPr lang="en-US" sz="2200" b="1" dirty="0" smtClean="0">
                <a:solidFill>
                  <a:schemeClr val="tx1"/>
                </a:solidFill>
                <a:latin typeface="Calibri" pitchFamily="34" charset="0"/>
                <a:cs typeface="Calibri" pitchFamily="34" charset="0"/>
              </a:rPr>
              <a:t>Clinic)</a:t>
            </a:r>
            <a:endParaRPr lang="en-US" sz="2200" b="1" dirty="0">
              <a:solidFill>
                <a:schemeClr val="tx1"/>
              </a:solidFill>
              <a:latin typeface="Calibri" pitchFamily="34" charset="0"/>
              <a:cs typeface="Calibri" pitchFamily="34" charset="0"/>
            </a:endParaRP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447800"/>
            <a:ext cx="67056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4711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108"/>
            <a:ext cx="7467600" cy="487362"/>
          </a:xfrm>
        </p:spPr>
        <p:txBody>
          <a:bodyPr>
            <a:noAutofit/>
          </a:bodyPr>
          <a:lstStyle/>
          <a:p>
            <a:r>
              <a:rPr lang="en-US" sz="3200" b="1" dirty="0" smtClean="0">
                <a:solidFill>
                  <a:schemeClr val="tx1"/>
                </a:solidFill>
                <a:latin typeface="Calibri" pitchFamily="34" charset="0"/>
                <a:cs typeface="Calibri" pitchFamily="34" charset="0"/>
              </a:rPr>
              <a:t>ANALYSIS</a:t>
            </a:r>
            <a:endParaRPr lang="en-US" sz="3200" b="1" dirty="0">
              <a:solidFill>
                <a:schemeClr val="tx1"/>
              </a:solidFill>
              <a:latin typeface="Calibri" pitchFamily="34" charset="0"/>
              <a:cs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95134750"/>
              </p:ext>
            </p:extLst>
          </p:nvPr>
        </p:nvGraphicFramePr>
        <p:xfrm>
          <a:off x="762000" y="1278636"/>
          <a:ext cx="7086601" cy="5397469"/>
        </p:xfrm>
        <a:graphic>
          <a:graphicData uri="http://schemas.openxmlformats.org/drawingml/2006/table">
            <a:tbl>
              <a:tblPr firstRow="1" firstCol="1" bandRow="1"/>
              <a:tblGrid>
                <a:gridCol w="710078"/>
                <a:gridCol w="531495"/>
                <a:gridCol w="640631"/>
                <a:gridCol w="632396"/>
                <a:gridCol w="509964"/>
                <a:gridCol w="547085"/>
                <a:gridCol w="548503"/>
                <a:gridCol w="456377"/>
                <a:gridCol w="593857"/>
                <a:gridCol w="501731"/>
                <a:gridCol w="457794"/>
                <a:gridCol w="456377"/>
                <a:gridCol w="500313"/>
              </a:tblGrid>
              <a:tr h="1097153">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Name of The Facilities</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General Clinic</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Maternity Health</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err="1">
                          <a:solidFill>
                            <a:srgbClr val="000000"/>
                          </a:solidFill>
                          <a:effectLst/>
                          <a:latin typeface="Calibri"/>
                          <a:ea typeface="Times New Roman"/>
                          <a:cs typeface="Calibri"/>
                        </a:rPr>
                        <a:t>NewBorn</a:t>
                      </a:r>
                      <a:r>
                        <a:rPr lang="en-US" sz="1200" b="1" dirty="0">
                          <a:solidFill>
                            <a:srgbClr val="000000"/>
                          </a:solidFill>
                          <a:effectLst/>
                          <a:latin typeface="Calibri"/>
                          <a:ea typeface="Times New Roman"/>
                          <a:cs typeface="Calibri"/>
                        </a:rPr>
                        <a:t> </a:t>
                      </a:r>
                      <a:r>
                        <a:rPr lang="en-US" sz="1200" b="1" dirty="0" err="1">
                          <a:solidFill>
                            <a:srgbClr val="000000"/>
                          </a:solidFill>
                          <a:effectLst/>
                          <a:latin typeface="Calibri"/>
                          <a:ea typeface="Times New Roman"/>
                          <a:cs typeface="Calibri"/>
                        </a:rPr>
                        <a:t>andChild</a:t>
                      </a:r>
                      <a:r>
                        <a:rPr lang="en-US" sz="1200" b="1" dirty="0">
                          <a:solidFill>
                            <a:srgbClr val="000000"/>
                          </a:solidFill>
                          <a:effectLst/>
                          <a:latin typeface="Calibri"/>
                          <a:ea typeface="Times New Roman"/>
                          <a:cs typeface="Calibri"/>
                        </a:rPr>
                        <a:t> Health</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Immunization</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Family Planning</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Communicable Disease</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NCD</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Dressing Room &amp; Emergency</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Pharmacy</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Outreach</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Laboratory</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l">
                        <a:lnSpc>
                          <a:spcPct val="115000"/>
                        </a:lnSpc>
                        <a:spcBef>
                          <a:spcPts val="0"/>
                        </a:spcBef>
                        <a:spcAft>
                          <a:spcPts val="0"/>
                        </a:spcAft>
                      </a:pPr>
                      <a:r>
                        <a:rPr lang="en-US" sz="1200" b="1" dirty="0">
                          <a:solidFill>
                            <a:srgbClr val="000000"/>
                          </a:solidFill>
                          <a:effectLst/>
                          <a:latin typeface="Calibri"/>
                          <a:ea typeface="Times New Roman"/>
                          <a:cs typeface="Calibri"/>
                        </a:rPr>
                        <a:t>General Admin</a:t>
                      </a:r>
                      <a:endParaRPr lang="en-US" sz="12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419816">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UPHC Basant Gaon</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43.26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30.5</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21.3</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47.5</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21.2</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13.9</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22.9</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57.8</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29.9</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48.3</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49.6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16">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UPHC Delhi High court</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61.5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34.2</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24.1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52.1</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57.3</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50</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41.9</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16">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UPHC Mahipalpur</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61.05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65.4</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42.5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62</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67.1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40.1</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23.5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28.1</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54.6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46.6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35.1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35.7</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877">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UPHC Mayapuri</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66.82</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72.8</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79.3</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98.1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98.2</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94.8</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86.1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90.1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77.5</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49.7</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55.8</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877">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UPHC Rajokri</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54.8</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50.6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75.9</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90</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39.3</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41.6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40.1</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59.6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78</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58.8</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55.4</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975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UPHC Shahbad Mohammadpur</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74</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81.7</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75.9</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71.5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73.5</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28.6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55.4</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66.7</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60.6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61.9</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48.6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51.7</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939">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 </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939">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Total</a:t>
                      </a:r>
                      <a:endParaRPr lang="en-US" sz="110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361.43</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311.4</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269.6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389.2</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350</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216.7</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253.6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286.6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367.4</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216.4</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290.5</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290.1</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877">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Average</a:t>
                      </a:r>
                      <a:endParaRPr lang="en-US" sz="1100" b="1" dirty="0">
                        <a:effectLst/>
                        <a:latin typeface="Calibri"/>
                        <a:ea typeface="Calibri"/>
                        <a:cs typeface="Times New Roman"/>
                      </a:endParaRPr>
                    </a:p>
                  </a:txBody>
                  <a:tcPr marL="64698" marR="64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60.238</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51.9</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44.93</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64.86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58.333</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36.116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42.26</a:t>
                      </a:r>
                      <a:endParaRPr lang="en-US" sz="110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47.76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61.23</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36.06</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48.41</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48.35</a:t>
                      </a:r>
                      <a:endParaRPr lang="en-US" sz="1100" dirty="0">
                        <a:effectLst/>
                        <a:latin typeface="Calibri"/>
                        <a:ea typeface="Calibri"/>
                        <a:cs typeface="Times New Roman"/>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52400" y="381000"/>
            <a:ext cx="7467600" cy="1538883"/>
          </a:xfrm>
          <a:prstGeom prst="rect">
            <a:avLst/>
          </a:prstGeom>
          <a:noFill/>
        </p:spPr>
        <p:txBody>
          <a:bodyPr wrap="square" rtlCol="0">
            <a:spAutoFit/>
          </a:bodyPr>
          <a:lstStyle/>
          <a:p>
            <a:r>
              <a:rPr lang="en-US" b="1" dirty="0"/>
              <a:t> </a:t>
            </a:r>
            <a:endParaRPr lang="en-US" sz="2000" dirty="0"/>
          </a:p>
          <a:p>
            <a:pPr algn="ctr"/>
            <a:r>
              <a:rPr lang="en-US" sz="2000" b="1" dirty="0"/>
              <a:t> Showing below District wise scores of the Departments of the </a:t>
            </a:r>
            <a:r>
              <a:rPr lang="en-US" sz="2000" b="1" dirty="0" smtClean="0"/>
              <a:t>UPHCs ( 1. New Delhi</a:t>
            </a:r>
            <a:r>
              <a:rPr lang="en-US" b="1" dirty="0" smtClean="0"/>
              <a:t>)</a:t>
            </a:r>
          </a:p>
          <a:p>
            <a:pPr algn="ctr"/>
            <a:endParaRPr lang="en-US" dirty="0"/>
          </a:p>
          <a:p>
            <a:endParaRPr lang="en-US" dirty="0"/>
          </a:p>
        </p:txBody>
      </p:sp>
    </p:spTree>
    <p:extLst>
      <p:ext uri="{BB962C8B-B14F-4D97-AF65-F5344CB8AC3E}">
        <p14:creationId xmlns:p14="http://schemas.microsoft.com/office/powerpoint/2010/main" val="1191033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7599718"/>
              </p:ext>
            </p:extLst>
          </p:nvPr>
        </p:nvGraphicFramePr>
        <p:xfrm>
          <a:off x="609600" y="885588"/>
          <a:ext cx="7543798" cy="5544703"/>
        </p:xfrm>
        <a:graphic>
          <a:graphicData uri="http://schemas.openxmlformats.org/drawingml/2006/table">
            <a:tbl>
              <a:tblPr firstRow="1" firstCol="1" bandRow="1"/>
              <a:tblGrid>
                <a:gridCol w="770977"/>
                <a:gridCol w="512979"/>
                <a:gridCol w="636696"/>
                <a:gridCol w="636696"/>
                <a:gridCol w="488838"/>
                <a:gridCol w="589926"/>
                <a:gridCol w="636696"/>
                <a:gridCol w="490347"/>
                <a:gridCol w="636696"/>
                <a:gridCol w="490347"/>
                <a:gridCol w="490347"/>
                <a:gridCol w="509960"/>
                <a:gridCol w="653293"/>
              </a:tblGrid>
              <a:tr h="850333">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Name of The Facilities</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General Clinic</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Maternity Health</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New Born and Child Health</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Immunization</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Family Planning</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Communicable Disease</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NCD</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Dressing Room &amp; Emergency</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Pharmacy</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Outreach</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Laboratory</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General Admin</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Gali Guliyan</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56.3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53.7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52.9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68.4</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44.7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29.8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50.6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74.3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53.4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42.5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53.7</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Gali samosan</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88.94</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84.55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72.41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82.91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37.3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59.03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71.05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80.73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87.5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10.2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68.79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Motia Khan</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76.4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80.4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80.6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13.5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45.8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56.4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51.6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66">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Paharganj</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82.2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83.3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78.2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89.9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56.5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65.1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64.5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80.3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63.6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Pulbangash</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87.98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92.68</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87.35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90.5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87.05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48.8</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62.04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89.58</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79.87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67.44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Regar Pura</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74</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71.1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62.6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63.3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63.5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61.1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57.8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65.1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46.3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58.9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Sarai Rohilla</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79.3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66.1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76.6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49.4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71.8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69.3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76.3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85.3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56.7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69.4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60.9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66">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Suiwalan</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68.3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69.1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46.6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71.5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53.5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40.9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28.9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39.1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53.7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30.3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31.2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Wazirabad</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65.9</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68.3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48.3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60.8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67.6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46.8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44.6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31.3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54.1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42.4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47.3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46.9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66">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Jagatpur</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72.6</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81.7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80.4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48.2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38.5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63.9</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65.6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76.2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57.8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75.4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Nathupura</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45.1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37.4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35.6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45.6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50</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37.7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18.1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19.5</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41.7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41.7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a:ea typeface="Times New Roman"/>
                          <a:cs typeface="Calibri"/>
                        </a:rPr>
                        <a:t>19.4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26.8</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Samta Vihar</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61.5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69.1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49.4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67.7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51.2</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18.3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41</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23.4</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58.7</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0</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29.3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38.2</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799">
                <a:tc>
                  <a:txBody>
                    <a:bodyPr/>
                    <a:lstStyle/>
                    <a:p>
                      <a:pPr algn="ctr">
                        <a:lnSpc>
                          <a:spcPct val="115000"/>
                        </a:lnSpc>
                      </a:pPr>
                      <a:endParaRPr lang="en-US" sz="1100" dirty="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dirty="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dirty="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dirty="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pPr>
                      <a:endParaRPr lang="en-US" sz="1100">
                        <a:effectLst/>
                        <a:latin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Total</a:t>
                      </a:r>
                      <a:endParaRPr lang="en-US" sz="1100" b="1"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856.12</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862.93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717.86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878.0</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742.2</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509.6</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605.5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a:ea typeface="Times New Roman"/>
                          <a:cs typeface="Calibri"/>
                        </a:rPr>
                        <a:t>466.93</a:t>
                      </a:r>
                      <a:endParaRPr lang="en-US" sz="110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729.8</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573.1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352.5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643.43</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134">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Average</a:t>
                      </a:r>
                      <a:endParaRPr lang="en-US" sz="1100" b="1"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71.34</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71.91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59.82</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73.16</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61.85</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42.46</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50.46</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38.91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60.81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47.76</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rgbClr val="000000"/>
                          </a:solidFill>
                          <a:effectLst/>
                          <a:latin typeface="Calibri"/>
                          <a:ea typeface="Times New Roman"/>
                          <a:cs typeface="Calibri"/>
                        </a:rPr>
                        <a:t>29.37</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a:ea typeface="Times New Roman"/>
                          <a:cs typeface="Calibri"/>
                        </a:rPr>
                        <a:t>53.61</a:t>
                      </a:r>
                      <a:endParaRPr lang="en-US" sz="1100" dirty="0">
                        <a:effectLst/>
                        <a:latin typeface="Calibri"/>
                        <a:ea typeface="Calibri"/>
                        <a:cs typeface="Times New Roman"/>
                      </a:endParaRPr>
                    </a:p>
                  </a:txBody>
                  <a:tcPr marL="51404" marR="514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366513" y="393998"/>
            <a:ext cx="39624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Central Delhi</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4258939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64270913"/>
              </p:ext>
            </p:extLst>
          </p:nvPr>
        </p:nvGraphicFramePr>
        <p:xfrm>
          <a:off x="533400" y="990600"/>
          <a:ext cx="8077201" cy="5766041"/>
        </p:xfrm>
        <a:graphic>
          <a:graphicData uri="http://schemas.openxmlformats.org/drawingml/2006/table">
            <a:tbl>
              <a:tblPr firstRow="1" firstCol="1" bandRow="1"/>
              <a:tblGrid>
                <a:gridCol w="893517"/>
                <a:gridCol w="573596"/>
                <a:gridCol w="521891"/>
                <a:gridCol w="799803"/>
                <a:gridCol w="507349"/>
                <a:gridCol w="559055"/>
                <a:gridCol w="761025"/>
                <a:gridCol w="494424"/>
                <a:gridCol w="731940"/>
                <a:gridCol w="571980"/>
                <a:gridCol w="521891"/>
                <a:gridCol w="620454"/>
                <a:gridCol w="520276"/>
              </a:tblGrid>
              <a:tr h="922567">
                <a:tc>
                  <a:txBody>
                    <a:bodyPr/>
                    <a:lstStyle/>
                    <a:p>
                      <a:pPr marL="0" marR="0" algn="just">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Name of The Facilities</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General Clinic</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Maternity Health</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New Born and Child Health</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Immunization</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Family Planning</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Communicable Disease</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NCD</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Dressing Room &amp; Emergency</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Pharmacy</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Outreach</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Laboratory</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gn="just">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General Admin</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461283">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Chander Nagar</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69.2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64.2</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50</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74.7</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66.3</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48.4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51.8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77.7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63.9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46.7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83">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Geeta Colony</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63.9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71.5</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47.1</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74.1</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73.5</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69.8</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51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71.6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67.7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57.4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642">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Jagatpuri</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75.5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78.5</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37.9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85.4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71.8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17.1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0</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44.9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67.8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83">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Mayur Vihar Phase 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76.4</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48.9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79.7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56.7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39.8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46.8</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65.1</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72.8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1925">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UPHC Rajveer Colony</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52.9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74.4</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25.4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66.5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65.7</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58.5</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42.4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83">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Mayur Vihar Phase 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78.9</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74.1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79.7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75.3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20.6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12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73.9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78.7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69.7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1925">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New Lahore Shastri Nagar</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81.7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83.3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61.5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60</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40.4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73.2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82.1</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75.6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79.6</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59.5</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83">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DGD Shashi Garden</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61.5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70.3</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66.5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30.2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46.4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51.6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46.6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53.4</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55.2</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642">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pPr>
                      <a:endParaRPr lang="en-US" sz="1100">
                        <a:effectLst/>
                        <a:latin typeface="Calibri" pitchFamily="34" charset="0"/>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642">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Total</a:t>
                      </a:r>
                      <a:endParaRPr lang="en-US" sz="1100" b="1"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472.5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597.5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435.6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591.8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560.6</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333.7</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295.9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271</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543.2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545.8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510.5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451.9</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83">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Average</a:t>
                      </a:r>
                      <a:endParaRPr lang="en-US" sz="1100" b="1"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59.062</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74.68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54.45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73.97</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70.07</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41.71</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36.98</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000000"/>
                          </a:solidFill>
                          <a:effectLst/>
                          <a:latin typeface="Calibri" pitchFamily="34" charset="0"/>
                          <a:ea typeface="Times New Roman"/>
                          <a:cs typeface="Calibri" pitchFamily="34" charset="0"/>
                        </a:rPr>
                        <a:t>33.875</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67.9</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68.22</a:t>
                      </a:r>
                      <a:endParaRPr lang="en-US" sz="110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63.81</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56.48</a:t>
                      </a:r>
                      <a:endParaRPr lang="en-US" sz="1100" dirty="0">
                        <a:effectLst/>
                        <a:latin typeface="Calibri" pitchFamily="34" charset="0"/>
                        <a:ea typeface="Calibri"/>
                        <a:cs typeface="Calibri" pitchFamily="34" charset="0"/>
                      </a:endParaRPr>
                    </a:p>
                  </a:txBody>
                  <a:tcPr marL="64698" marR="64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133600" y="457200"/>
            <a:ext cx="43434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East Delhi</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2169822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98820914"/>
              </p:ext>
            </p:extLst>
          </p:nvPr>
        </p:nvGraphicFramePr>
        <p:xfrm>
          <a:off x="228600" y="1447799"/>
          <a:ext cx="8458198" cy="4114801"/>
        </p:xfrm>
        <a:graphic>
          <a:graphicData uri="http://schemas.openxmlformats.org/drawingml/2006/table">
            <a:tbl>
              <a:tblPr firstRow="1" firstCol="1" bandRow="1"/>
              <a:tblGrid>
                <a:gridCol w="788305"/>
                <a:gridCol w="612373"/>
                <a:gridCol w="666506"/>
                <a:gridCol w="832287"/>
                <a:gridCol w="612373"/>
                <a:gridCol w="666506"/>
                <a:gridCol w="781537"/>
                <a:gridCol w="497342"/>
                <a:gridCol w="776462"/>
                <a:gridCol w="500725"/>
                <a:gridCol w="556550"/>
                <a:gridCol w="502418"/>
                <a:gridCol w="664814"/>
              </a:tblGrid>
              <a:tr h="1182697">
                <a:tc>
                  <a:txBody>
                    <a:bodyPr/>
                    <a:lstStyle/>
                    <a:p>
                      <a:pPr marL="0" marR="0" algn="ctr">
                        <a:lnSpc>
                          <a:spcPct val="115000"/>
                        </a:lnSpc>
                        <a:spcBef>
                          <a:spcPts val="0"/>
                        </a:spcBef>
                        <a:spcAft>
                          <a:spcPts val="0"/>
                        </a:spcAft>
                      </a:pPr>
                      <a:r>
                        <a:rPr lang="en-US" sz="1200" b="1" dirty="0">
                          <a:solidFill>
                            <a:srgbClr val="000000"/>
                          </a:solidFill>
                          <a:effectLst/>
                          <a:latin typeface="Calibri"/>
                          <a:ea typeface="Times New Roman"/>
                          <a:cs typeface="Calibri"/>
                        </a:rPr>
                        <a:t>Name of The Facilities</a:t>
                      </a:r>
                      <a:endParaRPr lang="en-US" sz="11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General Clinic</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Maternity Health</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New Born and Child Health</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Immunization</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Family Planning</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Communicable Disease</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NCD</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Dressing Room &amp; Emergency</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Pharmacy</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Outreach</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Laboratory</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General Admin</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887023">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DGD Sangam Vihar K2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68.2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66.2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63.2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74.6</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51.7</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68.6</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50</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59.3</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67.4</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70.7</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61.2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48.8</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87023">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UPHC Aya Nagar</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73.6</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65.9</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62.1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78.5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59.4</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28.2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47</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49.5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75.6</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49</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41.1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71035">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100">
                        <a:effectLst/>
                        <a:latin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91349">
                <a:tc>
                  <a:txBody>
                    <a:bodyPr/>
                    <a:lstStyle/>
                    <a:p>
                      <a:pPr marL="0" marR="0" algn="ctr">
                        <a:lnSpc>
                          <a:spcPct val="115000"/>
                        </a:lnSpc>
                        <a:spcBef>
                          <a:spcPts val="0"/>
                        </a:spcBef>
                        <a:spcAft>
                          <a:spcPts val="0"/>
                        </a:spcAft>
                      </a:pPr>
                      <a:r>
                        <a:rPr lang="en-US" sz="1200" b="1" dirty="0">
                          <a:solidFill>
                            <a:srgbClr val="000000"/>
                          </a:solidFill>
                          <a:effectLst/>
                          <a:latin typeface="Calibri"/>
                          <a:ea typeface="Times New Roman"/>
                          <a:cs typeface="Calibri"/>
                        </a:rPr>
                        <a:t>Total</a:t>
                      </a:r>
                      <a:endParaRPr lang="en-US" sz="1100" b="1"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141.8</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132.1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125.3</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153.1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111.1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96.8</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97</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108.8</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128.4</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146.3</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110.2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effectLst/>
                          <a:latin typeface="Calibri"/>
                          <a:ea typeface="Times New Roman"/>
                          <a:cs typeface="Calibri"/>
                        </a:rPr>
                        <a:t>89.9</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95674">
                <a:tc>
                  <a:txBody>
                    <a:bodyPr/>
                    <a:lstStyle/>
                    <a:p>
                      <a:pPr marL="0" marR="0" algn="ctr">
                        <a:lnSpc>
                          <a:spcPct val="115000"/>
                        </a:lnSpc>
                        <a:spcBef>
                          <a:spcPts val="0"/>
                        </a:spcBef>
                        <a:spcAft>
                          <a:spcPts val="0"/>
                        </a:spcAft>
                      </a:pPr>
                      <a:r>
                        <a:rPr lang="en-US" sz="1200" b="1" dirty="0">
                          <a:solidFill>
                            <a:schemeClr val="tx1"/>
                          </a:solidFill>
                          <a:effectLst/>
                          <a:latin typeface="Calibri"/>
                          <a:ea typeface="Times New Roman"/>
                          <a:cs typeface="Calibri"/>
                        </a:rPr>
                        <a:t>Average</a:t>
                      </a:r>
                      <a:endParaRPr lang="en-US" sz="1100" b="1" dirty="0">
                        <a:solidFill>
                          <a:schemeClr val="tx1"/>
                        </a:solidFill>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70.9</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66.05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62.65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76.55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55.55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48.4</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48.5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54.4</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64.2</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73.15</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Calibri"/>
                          <a:ea typeface="Times New Roman"/>
                          <a:cs typeface="Calibri"/>
                        </a:rPr>
                        <a:t>55.1</a:t>
                      </a:r>
                      <a:endParaRPr lang="en-US" sz="110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effectLst/>
                          <a:latin typeface="Calibri"/>
                          <a:ea typeface="Times New Roman"/>
                          <a:cs typeface="Calibri"/>
                        </a:rPr>
                        <a:t>44.95</a:t>
                      </a:r>
                      <a:endParaRPr lang="en-US" sz="1100" dirty="0">
                        <a:effectLst/>
                        <a:latin typeface="Calibri"/>
                        <a:ea typeface="Calibri"/>
                        <a:cs typeface="Times New Roman"/>
                      </a:endParaRPr>
                    </a:p>
                  </a:txBody>
                  <a:tcPr marL="66583" marR="665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5" name="TextBox 4"/>
          <p:cNvSpPr txBox="1"/>
          <p:nvPr/>
        </p:nvSpPr>
        <p:spPr>
          <a:xfrm>
            <a:off x="2209800" y="762000"/>
            <a:ext cx="37338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South Delhi</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833832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26100372"/>
              </p:ext>
            </p:extLst>
          </p:nvPr>
        </p:nvGraphicFramePr>
        <p:xfrm>
          <a:off x="342900" y="567154"/>
          <a:ext cx="8229599" cy="6343125"/>
        </p:xfrm>
        <a:graphic>
          <a:graphicData uri="http://schemas.openxmlformats.org/drawingml/2006/table">
            <a:tbl>
              <a:tblPr firstRow="1" firstCol="1" bandRow="1"/>
              <a:tblGrid>
                <a:gridCol w="793334"/>
                <a:gridCol w="567842"/>
                <a:gridCol w="842712"/>
                <a:gridCol w="727495"/>
                <a:gridCol w="549737"/>
                <a:gridCol w="605697"/>
                <a:gridCol w="826252"/>
                <a:gridCol w="493775"/>
                <a:gridCol w="799919"/>
                <a:gridCol w="480609"/>
                <a:gridCol w="518465"/>
                <a:gridCol w="506943"/>
                <a:gridCol w="516819"/>
              </a:tblGrid>
              <a:tr h="727911">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Name of The Facilities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General Clinic</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Maternity Health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New Born and Child Health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Immunization</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Family Planning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Communicable Disease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NCD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Dressing Room &amp; Emergency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Pharmacy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Outreach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Laboratory </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General Admin</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436747">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DGD Jaidev Park</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65.9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69.9</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41.4</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67.1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36.1</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45.8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57.3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58.8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41.9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19">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Jaunti</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33.9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41.9</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37.9</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47.5</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21.2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48</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45.2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33.9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41.3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42.4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23.8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38.1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747">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Keshav Puram B4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72.1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64.2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55.7</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50</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54.1</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31.3</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49.4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61.9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60.4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79.6</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49.8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4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Kirari</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42.7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52.5</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46.5</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0</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0</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33.7</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30.3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41.2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24.4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65">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Pitampura</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77.2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66.5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0</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57.8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47.9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Majra Dabas</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65.4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73.2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82.3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71.2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21.4</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44.6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49.5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50.5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52.7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65">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Rani Khera</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58.2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62.2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56.3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67.7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48.8</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32.5</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32.5</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43.2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36.1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34.1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Sawada Ghevra</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46.8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58.1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40.2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47.5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30</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22.6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48.2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28.9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52.1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0</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27.7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Shalimar B Block</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91.8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53.7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95.6</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81.8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52.8</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74.1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60.4</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85.8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74.4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54.8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Wazirpur PH3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82.2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76</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77.8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74.1</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20.6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54.2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61.5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77</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1.6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63.6</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48.4</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Inder Enclave</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73.8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76.4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72.8</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51.8</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27.4</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48.2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68.6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57.1</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65">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Laxmi Vihar</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77.6</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83.3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70.9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28.2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52.4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56.3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75.7</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69.8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56.8</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61.8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Prem Nagar 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65.5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63.3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64.1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31.3</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36.7</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42.6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55.2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29.9</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41.7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80">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Prem Nagar 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68.3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65.5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63.3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64.1</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31.3</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36.7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42.6</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39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55.2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29.9</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41.3</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40">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dirty="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endParaRPr lang="en-US" sz="1100" dirty="0">
                        <a:effectLst/>
                        <a:latin typeface="Calibri" pitchFamily="34" charset="0"/>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65">
                <a:tc>
                  <a:txBody>
                    <a:bodyPr/>
                    <a:lstStyle/>
                    <a:p>
                      <a:pPr marL="0" marR="0" algn="ctr">
                        <a:lnSpc>
                          <a:spcPct val="115000"/>
                        </a:lnSpc>
                        <a:spcBef>
                          <a:spcPts val="0"/>
                        </a:spcBef>
                        <a:spcAft>
                          <a:spcPts val="0"/>
                        </a:spcAft>
                      </a:pPr>
                      <a:r>
                        <a:rPr lang="en-US" sz="1100" b="1" dirty="0">
                          <a:solidFill>
                            <a:schemeClr val="tx1"/>
                          </a:solidFill>
                          <a:effectLst/>
                          <a:latin typeface="Calibri" pitchFamily="34" charset="0"/>
                          <a:ea typeface="Times New Roman"/>
                          <a:cs typeface="Calibri" pitchFamily="34" charset="0"/>
                        </a:rPr>
                        <a:t>Total</a:t>
                      </a:r>
                      <a:endParaRPr lang="en-US" sz="1100" b="1" dirty="0">
                        <a:solidFill>
                          <a:schemeClr val="tx1"/>
                        </a:solidFill>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902.3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915.8</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678.5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920.3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798.3</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pitchFamily="34" charset="0"/>
                          <a:ea typeface="Times New Roman"/>
                          <a:cs typeface="Calibri" pitchFamily="34" charset="0"/>
                        </a:rPr>
                        <a:t>383.5</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572.2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609.4</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807.2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591.2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587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621.6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65">
                <a:tc>
                  <a:txBody>
                    <a:bodyPr/>
                    <a:lstStyle/>
                    <a:p>
                      <a:pPr marL="0" marR="0" algn="ctr">
                        <a:lnSpc>
                          <a:spcPct val="115000"/>
                        </a:lnSpc>
                        <a:spcBef>
                          <a:spcPts val="0"/>
                        </a:spcBef>
                        <a:spcAft>
                          <a:spcPts val="0"/>
                        </a:spcAft>
                      </a:pPr>
                      <a:r>
                        <a:rPr lang="en-US" sz="1100" b="1" dirty="0">
                          <a:solidFill>
                            <a:schemeClr val="tx1"/>
                          </a:solidFill>
                          <a:effectLst/>
                          <a:latin typeface="Calibri" pitchFamily="34" charset="0"/>
                          <a:ea typeface="Times New Roman"/>
                          <a:cs typeface="Calibri" pitchFamily="34" charset="0"/>
                        </a:rPr>
                        <a:t>Average</a:t>
                      </a:r>
                      <a:endParaRPr lang="en-US" sz="1100" b="1" dirty="0">
                        <a:solidFill>
                          <a:schemeClr val="tx1"/>
                        </a:solidFill>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64.45</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65.41</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48.46</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65.73</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57.02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rgbClr val="000000"/>
                          </a:solidFill>
                          <a:effectLst/>
                          <a:latin typeface="Calibri" pitchFamily="34" charset="0"/>
                          <a:ea typeface="Times New Roman"/>
                          <a:cs typeface="Calibri" pitchFamily="34" charset="0"/>
                        </a:rPr>
                        <a:t>27.39</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40.87</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000000"/>
                          </a:solidFill>
                          <a:effectLst/>
                          <a:latin typeface="Calibri" pitchFamily="34" charset="0"/>
                          <a:ea typeface="Times New Roman"/>
                          <a:cs typeface="Calibri" pitchFamily="34" charset="0"/>
                        </a:rPr>
                        <a:t>43.52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57.69</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42.2</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effectLst/>
                          <a:latin typeface="Calibri" pitchFamily="34" charset="0"/>
                          <a:ea typeface="Times New Roman"/>
                          <a:cs typeface="Calibri" pitchFamily="34" charset="0"/>
                        </a:rPr>
                        <a:t>41.92</a:t>
                      </a:r>
                      <a:endParaRPr lang="en-US" sz="110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pitchFamily="34" charset="0"/>
                          <a:ea typeface="Times New Roman"/>
                          <a:cs typeface="Calibri" pitchFamily="34" charset="0"/>
                        </a:rPr>
                        <a:t>44.4</a:t>
                      </a:r>
                      <a:endParaRPr lang="en-US" sz="1100" dirty="0">
                        <a:effectLst/>
                        <a:latin typeface="Calibri" pitchFamily="34" charset="0"/>
                        <a:ea typeface="Calibri"/>
                        <a:cs typeface="Calibri" pitchFamily="34" charset="0"/>
                      </a:endParaRPr>
                    </a:p>
                  </a:txBody>
                  <a:tcPr marL="41495" marR="41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438400" y="43934"/>
            <a:ext cx="40386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North West Delhi</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1204386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69188915"/>
              </p:ext>
            </p:extLst>
          </p:nvPr>
        </p:nvGraphicFramePr>
        <p:xfrm>
          <a:off x="228600" y="1447800"/>
          <a:ext cx="8382001" cy="4343401"/>
        </p:xfrm>
        <a:graphic>
          <a:graphicData uri="http://schemas.openxmlformats.org/drawingml/2006/table">
            <a:tbl>
              <a:tblPr>
                <a:tableStyleId>{5940675A-B579-460E-94D1-54222C63F5DA}</a:tableStyleId>
              </a:tblPr>
              <a:tblGrid>
                <a:gridCol w="791456"/>
                <a:gridCol w="853610"/>
                <a:gridCol w="1018374"/>
                <a:gridCol w="705028"/>
                <a:gridCol w="1198271"/>
                <a:gridCol w="1043312"/>
                <a:gridCol w="1064824"/>
                <a:gridCol w="1236917"/>
                <a:gridCol w="470209"/>
              </a:tblGrid>
              <a:tr h="643974">
                <a:tc>
                  <a:txBody>
                    <a:bodyPr/>
                    <a:lstStyle/>
                    <a:p>
                      <a:pPr algn="ctr" fontAlgn="b"/>
                      <a:r>
                        <a:rPr lang="en-US" sz="1200" b="1" u="none" strike="noStrike" dirty="0">
                          <a:effectLst/>
                          <a:latin typeface="+mn-lt"/>
                          <a:cs typeface="Arial" pitchFamily="34" charset="0"/>
                        </a:rPr>
                        <a:t>Name of The Facilities </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SERVICE PROVISION</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PATIENTS RIGHTS</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INPUTS</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SUPPORT SERVICES</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CLINICAL SERVICES</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INFECTION CONTROL</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QUALITY MANAGEMENT</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c>
                  <a:txBody>
                    <a:bodyPr/>
                    <a:lstStyle/>
                    <a:p>
                      <a:pPr algn="ctr" fontAlgn="b"/>
                      <a:r>
                        <a:rPr lang="en-US" sz="1200" b="1" u="none" strike="noStrike" dirty="0">
                          <a:effectLst/>
                          <a:latin typeface="+mn-lt"/>
                          <a:cs typeface="Arial" pitchFamily="34" charset="0"/>
                        </a:rPr>
                        <a:t>OUTCOME</a:t>
                      </a:r>
                      <a:endParaRPr lang="en-US" sz="1200" b="1" i="0" u="none" strike="noStrike" dirty="0">
                        <a:solidFill>
                          <a:srgbClr val="000000"/>
                        </a:solidFill>
                        <a:effectLst/>
                        <a:latin typeface="+mn-lt"/>
                        <a:cs typeface="Arial" pitchFamily="34" charset="0"/>
                      </a:endParaRPr>
                    </a:p>
                  </a:txBody>
                  <a:tcPr marL="6000" marR="6000" marT="6000" marB="0" anchor="b">
                    <a:solidFill>
                      <a:schemeClr val="accent1">
                        <a:lumMod val="60000"/>
                        <a:lumOff val="40000"/>
                      </a:schemeClr>
                    </a:solidFill>
                  </a:tcPr>
                </a:tc>
              </a:tr>
              <a:tr h="585915">
                <a:tc>
                  <a:txBody>
                    <a:bodyPr/>
                    <a:lstStyle/>
                    <a:p>
                      <a:pPr algn="ctr" fontAlgn="b"/>
                      <a:r>
                        <a:rPr lang="en-US" sz="1200" u="none" strike="noStrike" dirty="0">
                          <a:effectLst/>
                          <a:latin typeface="+mn-lt"/>
                          <a:cs typeface="Arial" pitchFamily="34" charset="0"/>
                        </a:rPr>
                        <a:t>UPHC </a:t>
                      </a:r>
                      <a:r>
                        <a:rPr lang="en-US" sz="1200" u="none" strike="noStrike" dirty="0" err="1">
                          <a:effectLst/>
                          <a:latin typeface="+mn-lt"/>
                          <a:cs typeface="Arial" pitchFamily="34" charset="0"/>
                        </a:rPr>
                        <a:t>Basant</a:t>
                      </a:r>
                      <a:r>
                        <a:rPr lang="en-US" sz="1200" u="none" strike="noStrike" dirty="0">
                          <a:effectLst/>
                          <a:latin typeface="+mn-lt"/>
                          <a:cs typeface="Arial" pitchFamily="34" charset="0"/>
                        </a:rPr>
                        <a:t> </a:t>
                      </a:r>
                      <a:r>
                        <a:rPr lang="en-US" sz="1200" u="none" strike="noStrike" dirty="0" err="1">
                          <a:effectLst/>
                          <a:latin typeface="+mn-lt"/>
                          <a:cs typeface="Arial" pitchFamily="34" charset="0"/>
                        </a:rPr>
                        <a:t>Gaon</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35.4</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a:effectLst/>
                          <a:latin typeface="+mn-lt"/>
                          <a:cs typeface="Arial" pitchFamily="34" charset="0"/>
                        </a:rPr>
                        <a:t>77.8</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61.9</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10.7</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21.4</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16.7</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r>
              <a:tr h="779107">
                <a:tc>
                  <a:txBody>
                    <a:bodyPr/>
                    <a:lstStyle/>
                    <a:p>
                      <a:pPr algn="ctr" fontAlgn="b"/>
                      <a:r>
                        <a:rPr lang="en-US" sz="1200" u="none" strike="noStrike" dirty="0">
                          <a:effectLst/>
                          <a:latin typeface="+mn-lt"/>
                          <a:cs typeface="Arial" pitchFamily="34" charset="0"/>
                        </a:rPr>
                        <a:t>UPHC Delhi High court</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r>
              <a:tr h="396696">
                <a:tc>
                  <a:txBody>
                    <a:bodyPr/>
                    <a:lstStyle/>
                    <a:p>
                      <a:pPr algn="ctr" fontAlgn="b"/>
                      <a:r>
                        <a:rPr lang="en-US" sz="1200" u="none" strike="noStrike">
                          <a:effectLst/>
                          <a:latin typeface="+mn-lt"/>
                          <a:cs typeface="Arial" pitchFamily="34" charset="0"/>
                        </a:rPr>
                        <a:t>Mahipalpur</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34.1</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33.3</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50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17.9</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43.8</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42.9</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r>
              <a:tr h="396696">
                <a:tc>
                  <a:txBody>
                    <a:bodyPr/>
                    <a:lstStyle/>
                    <a:p>
                      <a:pPr algn="ctr" fontAlgn="b"/>
                      <a:r>
                        <a:rPr lang="en-US" sz="1200" u="none" strike="noStrike">
                          <a:effectLst/>
                          <a:latin typeface="+mn-lt"/>
                          <a:cs typeface="Arial" pitchFamily="34" charset="0"/>
                        </a:rPr>
                        <a:t>Mayapuri</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r>
              <a:tr h="396696">
                <a:tc>
                  <a:txBody>
                    <a:bodyPr/>
                    <a:lstStyle/>
                    <a:p>
                      <a:pPr algn="ctr" fontAlgn="b"/>
                      <a:r>
                        <a:rPr lang="en-US" sz="1200" u="none" strike="noStrike">
                          <a:effectLst/>
                          <a:latin typeface="+mn-lt"/>
                          <a:cs typeface="Arial" pitchFamily="34" charset="0"/>
                        </a:rPr>
                        <a:t>Rajokri</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70.7</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88.9</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92.9</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64.3</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86.6</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100</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30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a:effectLst/>
                          <a:latin typeface="+mn-lt"/>
                          <a:cs typeface="Arial" pitchFamily="34" charset="0"/>
                        </a:rPr>
                        <a:t>66.7</a:t>
                      </a:r>
                      <a:endParaRPr lang="en-US" sz="1200" b="0" i="0" u="none" strike="noStrike">
                        <a:solidFill>
                          <a:srgbClr val="000000"/>
                        </a:solidFill>
                        <a:effectLst/>
                        <a:latin typeface="+mn-lt"/>
                        <a:cs typeface="Arial" pitchFamily="34" charset="0"/>
                      </a:endParaRPr>
                    </a:p>
                  </a:txBody>
                  <a:tcPr marL="6000" marR="6000" marT="6000" marB="0" anchor="b"/>
                </a:tc>
              </a:tr>
              <a:tr h="747621">
                <a:tc>
                  <a:txBody>
                    <a:bodyPr/>
                    <a:lstStyle/>
                    <a:p>
                      <a:pPr algn="ctr" fontAlgn="b"/>
                      <a:r>
                        <a:rPr lang="en-US" sz="1200" u="none" strike="noStrike">
                          <a:effectLst/>
                          <a:latin typeface="+mn-lt"/>
                          <a:cs typeface="Arial" pitchFamily="34" charset="0"/>
                        </a:rPr>
                        <a:t>Shahbad Mohammadpur</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74.4</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94.4</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66.7</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46.4</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60.7</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71.4</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25</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8.3</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r>
              <a:tr h="396696">
                <a:tc>
                  <a:txBody>
                    <a:bodyPr/>
                    <a:lstStyle/>
                    <a:p>
                      <a:pPr algn="ctr" fontAlgn="b"/>
                      <a:r>
                        <a:rPr lang="en-US" sz="1200" u="none" strike="noStrike" dirty="0" smtClean="0">
                          <a:effectLst/>
                          <a:latin typeface="+mn-lt"/>
                          <a:cs typeface="Arial" pitchFamily="34" charset="0"/>
                        </a:rPr>
                        <a:t>Percentage</a:t>
                      </a:r>
                      <a:r>
                        <a:rPr lang="en-US" sz="1200" u="none" strike="noStrike" baseline="0" dirty="0" smtClean="0">
                          <a:effectLst/>
                          <a:latin typeface="+mn-lt"/>
                          <a:cs typeface="Arial" pitchFamily="34" charset="0"/>
                        </a:rPr>
                        <a:t> </a:t>
                      </a:r>
                      <a:endParaRPr lang="en-US" sz="1200" b="1"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67</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50</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a:effectLst/>
                          <a:latin typeface="+mn-lt"/>
                          <a:cs typeface="Arial" pitchFamily="34" charset="0"/>
                        </a:rPr>
                        <a:t>33</a:t>
                      </a:r>
                      <a:endParaRPr lang="en-US" sz="1200" b="0" i="0" u="none" strike="noStrike">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83</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67</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67</a:t>
                      </a:r>
                      <a:endParaRPr lang="en-US" sz="1200" b="0" i="0" u="none" strike="noStrike" dirty="0">
                        <a:solidFill>
                          <a:srgbClr val="000000"/>
                        </a:solidFill>
                        <a:effectLst/>
                        <a:latin typeface="+mn-lt"/>
                        <a:cs typeface="Arial" pitchFamily="34" charset="0"/>
                      </a:endParaRPr>
                    </a:p>
                  </a:txBody>
                  <a:tcPr marL="6000" marR="6000" marT="6000" marB="0" anchor="b"/>
                </a:tc>
                <a:tc>
                  <a:txBody>
                    <a:bodyPr/>
                    <a:lstStyle/>
                    <a:p>
                      <a:pPr algn="ctr" fontAlgn="b"/>
                      <a:r>
                        <a:rPr lang="en-US" sz="1200" u="none" strike="noStrike" dirty="0">
                          <a:effectLst/>
                          <a:latin typeface="+mn-lt"/>
                          <a:cs typeface="Arial" pitchFamily="34" charset="0"/>
                        </a:rPr>
                        <a:t>100</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c>
                  <a:txBody>
                    <a:bodyPr/>
                    <a:lstStyle/>
                    <a:p>
                      <a:pPr algn="ctr" fontAlgn="b"/>
                      <a:r>
                        <a:rPr lang="en-US" sz="1200" u="none" strike="noStrike" dirty="0">
                          <a:effectLst/>
                          <a:latin typeface="+mn-lt"/>
                          <a:cs typeface="Arial" pitchFamily="34" charset="0"/>
                        </a:rPr>
                        <a:t>83</a:t>
                      </a:r>
                      <a:endParaRPr lang="en-US" sz="1200" b="0" i="0" u="none" strike="noStrike" dirty="0">
                        <a:solidFill>
                          <a:srgbClr val="000000"/>
                        </a:solidFill>
                        <a:effectLst/>
                        <a:latin typeface="+mn-lt"/>
                        <a:cs typeface="Arial" pitchFamily="34" charset="0"/>
                      </a:endParaRPr>
                    </a:p>
                  </a:txBody>
                  <a:tcPr marL="6000" marR="6000" marT="6000" marB="0" anchor="b">
                    <a:solidFill>
                      <a:srgbClr val="FF0000"/>
                    </a:solidFill>
                  </a:tcPr>
                </a:tc>
              </a:tr>
            </a:tbl>
          </a:graphicData>
        </a:graphic>
      </p:graphicFrame>
      <p:sp>
        <p:nvSpPr>
          <p:cNvPr id="2" name="TextBox 1"/>
          <p:cNvSpPr txBox="1"/>
          <p:nvPr/>
        </p:nvSpPr>
        <p:spPr>
          <a:xfrm>
            <a:off x="1524000" y="20128"/>
            <a:ext cx="4648200" cy="1754326"/>
          </a:xfrm>
          <a:prstGeom prst="rect">
            <a:avLst/>
          </a:prstGeom>
          <a:noFill/>
        </p:spPr>
        <p:txBody>
          <a:bodyPr wrap="square" rtlCol="0">
            <a:spAutoFit/>
          </a:bodyPr>
          <a:lstStyle/>
          <a:p>
            <a:pPr algn="r"/>
            <a:r>
              <a:rPr lang="en-US" sz="2400" b="1" dirty="0" smtClean="0">
                <a:latin typeface="Calibri" pitchFamily="34" charset="0"/>
                <a:cs typeface="Calibri" pitchFamily="34" charset="0"/>
              </a:rPr>
              <a:t>Percentage of Facilities scored less than 50% in the Areas </a:t>
            </a:r>
            <a:r>
              <a:rPr lang="en-US" sz="2400" b="1" dirty="0">
                <a:latin typeface="Calibri" pitchFamily="34" charset="0"/>
                <a:cs typeface="Calibri" pitchFamily="34" charset="0"/>
              </a:rPr>
              <a:t>of </a:t>
            </a:r>
            <a:r>
              <a:rPr lang="en-US" sz="2400" b="1" dirty="0" smtClean="0">
                <a:latin typeface="Calibri" pitchFamily="34" charset="0"/>
                <a:cs typeface="Calibri" pitchFamily="34" charset="0"/>
              </a:rPr>
              <a:t>Concern</a:t>
            </a:r>
          </a:p>
          <a:p>
            <a:pPr algn="ctr"/>
            <a:r>
              <a:rPr lang="en-US" sz="2400" b="1" dirty="0" smtClean="0">
                <a:latin typeface="Calibri" pitchFamily="34" charset="0"/>
                <a:cs typeface="Calibri" pitchFamily="34" charset="0"/>
              </a:rPr>
              <a:t> </a:t>
            </a:r>
            <a:r>
              <a:rPr lang="en-US" sz="2400" b="1" dirty="0" smtClean="0"/>
              <a:t>(</a:t>
            </a:r>
            <a:r>
              <a:rPr lang="en-US" sz="2400" b="1" dirty="0" smtClean="0">
                <a:latin typeface="Calibri" pitchFamily="34" charset="0"/>
                <a:cs typeface="Calibri" pitchFamily="34" charset="0"/>
              </a:rPr>
              <a:t>New Delhi</a:t>
            </a:r>
            <a:r>
              <a:rPr lang="en-US" sz="2400" b="1" dirty="0" smtClean="0"/>
              <a:t>)</a:t>
            </a:r>
            <a:endParaRPr lang="en-US" sz="2400" b="1" dirty="0"/>
          </a:p>
          <a:p>
            <a:endParaRPr lang="en-US" b="1" dirty="0" smtClean="0"/>
          </a:p>
          <a:p>
            <a:pPr algn="ctr"/>
            <a:endParaRPr lang="en-US" b="1" dirty="0"/>
          </a:p>
        </p:txBody>
      </p:sp>
    </p:spTree>
    <p:extLst>
      <p:ext uri="{BB962C8B-B14F-4D97-AF65-F5344CB8AC3E}">
        <p14:creationId xmlns:p14="http://schemas.microsoft.com/office/powerpoint/2010/main" val="275493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59325280"/>
              </p:ext>
            </p:extLst>
          </p:nvPr>
        </p:nvGraphicFramePr>
        <p:xfrm>
          <a:off x="228600" y="990600"/>
          <a:ext cx="8839200" cy="4952994"/>
        </p:xfrm>
        <a:graphic>
          <a:graphicData uri="http://schemas.openxmlformats.org/drawingml/2006/table">
            <a:tbl>
              <a:tblPr>
                <a:tableStyleId>{5940675A-B579-460E-94D1-54222C63F5DA}</a:tableStyleId>
              </a:tblPr>
              <a:tblGrid>
                <a:gridCol w="1160327"/>
                <a:gridCol w="1049473"/>
                <a:gridCol w="1007470"/>
                <a:gridCol w="728801"/>
                <a:gridCol w="916754"/>
                <a:gridCol w="1023198"/>
                <a:gridCol w="1044294"/>
                <a:gridCol w="1040747"/>
                <a:gridCol w="868136"/>
              </a:tblGrid>
              <a:tr h="786520">
                <a:tc>
                  <a:txBody>
                    <a:bodyPr/>
                    <a:lstStyle/>
                    <a:p>
                      <a:pPr algn="ctr" fontAlgn="b"/>
                      <a:r>
                        <a:rPr lang="en-US" sz="1200" b="1" u="none" strike="noStrike" dirty="0">
                          <a:effectLst/>
                          <a:latin typeface="+mn-lt"/>
                        </a:rPr>
                        <a:t>Name of The Facilities</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SERVICE PROVISION</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PATIENTS RIGHTS</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INPUTS</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SUPPORT SERVICES</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CLINICAL SERVICES</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INFECTION CONTROL</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QUALITY MANAGEMENT</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c>
                  <a:txBody>
                    <a:bodyPr/>
                    <a:lstStyle/>
                    <a:p>
                      <a:pPr algn="ctr" fontAlgn="b"/>
                      <a:r>
                        <a:rPr lang="en-US" sz="1200" b="1" u="none" strike="noStrike" dirty="0">
                          <a:effectLst/>
                          <a:latin typeface="+mn-lt"/>
                        </a:rPr>
                        <a:t>OUTCOME</a:t>
                      </a:r>
                      <a:endParaRPr lang="en-US" sz="1200" b="1" i="0" u="none" strike="noStrike" dirty="0">
                        <a:solidFill>
                          <a:srgbClr val="000000"/>
                        </a:solidFill>
                        <a:effectLst/>
                        <a:latin typeface="+mn-lt"/>
                      </a:endParaRPr>
                    </a:p>
                  </a:txBody>
                  <a:tcPr marL="6000" marR="6000" marT="6000" marB="0" anchor="b">
                    <a:solidFill>
                      <a:schemeClr val="tx2">
                        <a:lumMod val="40000"/>
                        <a:lumOff val="60000"/>
                      </a:schemeClr>
                    </a:solidFill>
                  </a:tcPr>
                </a:tc>
              </a:tr>
              <a:tr h="320498">
                <a:tc>
                  <a:txBody>
                    <a:bodyPr/>
                    <a:lstStyle/>
                    <a:p>
                      <a:pPr algn="ctr" fontAlgn="b"/>
                      <a:r>
                        <a:rPr lang="en-US" sz="1200" u="none" strike="noStrike">
                          <a:effectLst/>
                          <a:latin typeface="+mn-lt"/>
                        </a:rPr>
                        <a:t>Gali Guliyan</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000" marR="6000" marT="6000" marB="0" anchor="b"/>
                </a:tc>
              </a:tr>
              <a:tr h="320498">
                <a:tc>
                  <a:txBody>
                    <a:bodyPr/>
                    <a:lstStyle/>
                    <a:p>
                      <a:pPr algn="ctr" fontAlgn="b"/>
                      <a:r>
                        <a:rPr lang="en-US" sz="1200" u="none" strike="noStrike">
                          <a:effectLst/>
                          <a:latin typeface="+mn-lt"/>
                        </a:rPr>
                        <a:t>Gali samosan</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10.71</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37.5</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17.3</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20.58</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6.45</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3.57</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Motia Khan</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Paharganj</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Pulbangash</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Regar Pura</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60.7</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48.2</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47.1</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a:effectLst/>
                          <a:latin typeface="+mn-lt"/>
                        </a:rPr>
                        <a:t>53.8</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74.3</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7.6</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13.6</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Sarai Rohilla</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78.6</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81.3</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80.8</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70.6</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67.3</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82.3</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7.1</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a:effectLst/>
                          <a:latin typeface="+mn-lt"/>
                        </a:rPr>
                        <a:t>68.2</a:t>
                      </a:r>
                      <a:endParaRPr lang="en-US" sz="1200" b="0" i="0" u="none" strike="noStrike">
                        <a:solidFill>
                          <a:srgbClr val="000000"/>
                        </a:solidFill>
                        <a:effectLst/>
                        <a:latin typeface="+mn-lt"/>
                      </a:endParaRPr>
                    </a:p>
                  </a:txBody>
                  <a:tcPr marL="6000" marR="6000" marT="6000" marB="0" anchor="b"/>
                </a:tc>
              </a:tr>
              <a:tr h="320498">
                <a:tc>
                  <a:txBody>
                    <a:bodyPr/>
                    <a:lstStyle/>
                    <a:p>
                      <a:pPr algn="ctr" fontAlgn="b"/>
                      <a:r>
                        <a:rPr lang="en-US" sz="1200" u="none" strike="noStrike">
                          <a:effectLst/>
                          <a:latin typeface="+mn-lt"/>
                        </a:rPr>
                        <a:t>Suiwalan</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35.7</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34.6</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35.3</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15.4</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9.1</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Wazirabad</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67.9</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68.8</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44.2</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52.9</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46.2</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48.4</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17.9</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40.9</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Jagatpur</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64.3</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87.5</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71.2</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61.8</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53.8</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59.7</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28.6</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Nathupura</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28.6</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25</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20.6</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11.5</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25.8</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7.1</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22.7</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a:effectLst/>
                          <a:latin typeface="+mn-lt"/>
                        </a:rPr>
                        <a:t>Samta Vihar</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42.9</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43.8</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17.3</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32.4</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46.2</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35.5</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3.6</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000" marR="6000" marT="6000" marB="0" anchor="b">
                    <a:solidFill>
                      <a:srgbClr val="FF0000"/>
                    </a:solidFill>
                  </a:tcPr>
                </a:tc>
              </a:tr>
              <a:tr h="320498">
                <a:tc>
                  <a:txBody>
                    <a:bodyPr/>
                    <a:lstStyle/>
                    <a:p>
                      <a:pPr algn="ctr" fontAlgn="b"/>
                      <a:r>
                        <a:rPr lang="en-US" sz="1200" u="none" strike="noStrike" dirty="0">
                          <a:effectLst/>
                          <a:latin typeface="+mn-lt"/>
                        </a:rPr>
                        <a:t>Percentage</a:t>
                      </a:r>
                      <a:endParaRPr lang="en-US" sz="1200" b="1"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67</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58</a:t>
                      </a:r>
                      <a:endParaRPr lang="en-US" sz="1200" b="0" i="0" u="none" strike="noStrike" dirty="0">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75</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67</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67</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a:effectLst/>
                          <a:latin typeface="+mn-lt"/>
                        </a:rPr>
                        <a:t>58</a:t>
                      </a:r>
                      <a:endParaRPr lang="en-US" sz="1200" b="0" i="0" u="none" strike="noStrike">
                        <a:solidFill>
                          <a:srgbClr val="000000"/>
                        </a:solidFill>
                        <a:effectLst/>
                        <a:latin typeface="+mn-lt"/>
                      </a:endParaRPr>
                    </a:p>
                  </a:txBody>
                  <a:tcPr marL="6000" marR="6000" marT="6000" marB="0" anchor="b"/>
                </a:tc>
                <a:tc>
                  <a:txBody>
                    <a:bodyPr/>
                    <a:lstStyle/>
                    <a:p>
                      <a:pPr algn="ctr" fontAlgn="b"/>
                      <a:r>
                        <a:rPr lang="en-US" sz="1200" u="none" strike="noStrike" dirty="0">
                          <a:effectLst/>
                          <a:latin typeface="+mn-lt"/>
                        </a:rPr>
                        <a:t>92</a:t>
                      </a:r>
                      <a:endParaRPr lang="en-US" sz="1200" b="0" i="0" u="none" strike="noStrike" dirty="0">
                        <a:solidFill>
                          <a:srgbClr val="000000"/>
                        </a:solidFill>
                        <a:effectLst/>
                        <a:latin typeface="+mn-lt"/>
                      </a:endParaRPr>
                    </a:p>
                  </a:txBody>
                  <a:tcPr marL="6000" marR="6000" marT="6000" marB="0" anchor="b">
                    <a:solidFill>
                      <a:srgbClr val="FF0000"/>
                    </a:solidFill>
                  </a:tcPr>
                </a:tc>
                <a:tc>
                  <a:txBody>
                    <a:bodyPr/>
                    <a:lstStyle/>
                    <a:p>
                      <a:pPr algn="ctr" fontAlgn="b"/>
                      <a:r>
                        <a:rPr lang="en-US" sz="1200" u="none" strike="noStrike" dirty="0">
                          <a:effectLst/>
                          <a:latin typeface="+mn-lt"/>
                        </a:rPr>
                        <a:t>83</a:t>
                      </a:r>
                      <a:endParaRPr lang="en-US" sz="1200" b="0" i="0" u="none" strike="noStrike" dirty="0">
                        <a:solidFill>
                          <a:srgbClr val="000000"/>
                        </a:solidFill>
                        <a:effectLst/>
                        <a:latin typeface="+mn-lt"/>
                      </a:endParaRPr>
                    </a:p>
                  </a:txBody>
                  <a:tcPr marL="6000" marR="6000" marT="6000" marB="0" anchor="b">
                    <a:solidFill>
                      <a:srgbClr val="FF0000"/>
                    </a:solidFill>
                  </a:tcPr>
                </a:tc>
              </a:tr>
            </a:tbl>
          </a:graphicData>
        </a:graphic>
      </p:graphicFrame>
      <p:sp>
        <p:nvSpPr>
          <p:cNvPr id="3" name="TextBox 2"/>
          <p:cNvSpPr txBox="1"/>
          <p:nvPr/>
        </p:nvSpPr>
        <p:spPr>
          <a:xfrm>
            <a:off x="1981200" y="381000"/>
            <a:ext cx="45720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Central</a:t>
            </a:r>
            <a:r>
              <a:rPr lang="en-US" sz="2800" b="1" dirty="0" smtClean="0"/>
              <a:t> </a:t>
            </a:r>
            <a:r>
              <a:rPr lang="en-US" sz="2800" b="1" dirty="0" smtClean="0">
                <a:latin typeface="Calibri" pitchFamily="34" charset="0"/>
                <a:cs typeface="Calibri" pitchFamily="34" charset="0"/>
              </a:rPr>
              <a:t>Delhi</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4255779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64014466"/>
              </p:ext>
            </p:extLst>
          </p:nvPr>
        </p:nvGraphicFramePr>
        <p:xfrm>
          <a:off x="152398" y="1066802"/>
          <a:ext cx="8839201" cy="5486401"/>
        </p:xfrm>
        <a:graphic>
          <a:graphicData uri="http://schemas.openxmlformats.org/drawingml/2006/table">
            <a:tbl>
              <a:tblPr>
                <a:tableStyleId>{616DA210-FB5B-4158-B5E0-FEB733F419BA}</a:tableStyleId>
              </a:tblPr>
              <a:tblGrid>
                <a:gridCol w="1067592"/>
                <a:gridCol w="815044"/>
                <a:gridCol w="780605"/>
                <a:gridCol w="1102031"/>
                <a:gridCol w="1136468"/>
                <a:gridCol w="941318"/>
                <a:gridCol w="1147947"/>
                <a:gridCol w="1090551"/>
                <a:gridCol w="757645"/>
              </a:tblGrid>
              <a:tr h="957376">
                <a:tc>
                  <a:txBody>
                    <a:bodyPr/>
                    <a:lstStyle/>
                    <a:p>
                      <a:pPr algn="ctr" fontAlgn="b"/>
                      <a:r>
                        <a:rPr lang="en-US" sz="1200" b="1" u="none" strike="noStrike" dirty="0">
                          <a:effectLst/>
                          <a:latin typeface="+mn-lt"/>
                          <a:cs typeface="Arial" pitchFamily="34" charset="0"/>
                        </a:rPr>
                        <a:t>Name of The Facilities </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SERVICE PROVISION</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PATIENTS RIGHTS</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INPUTS</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SUPPORT SERVICES</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CLINICAL SERVICES</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INFECTION CONTROL</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QUALITY MANAGEMENT</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latin typeface="+mn-lt"/>
                          <a:cs typeface="Arial" pitchFamily="34" charset="0"/>
                        </a:rPr>
                        <a:t>OUTCOME</a:t>
                      </a:r>
                      <a:endParaRPr lang="en-US" sz="1200" b="1" i="0" u="none" strike="noStrike" dirty="0">
                        <a:solidFill>
                          <a:srgbClr val="000000"/>
                        </a:solidFill>
                        <a:effectLst/>
                        <a:latin typeface="+mn-lt"/>
                        <a:cs typeface="Arial" pitchFamily="34" charset="0"/>
                      </a:endParaRPr>
                    </a:p>
                  </a:txBody>
                  <a:tcPr marL="6413" marR="6413" marT="6413" marB="0" anchor="b">
                    <a:solidFill>
                      <a:schemeClr val="tx2">
                        <a:lumMod val="40000"/>
                        <a:lumOff val="60000"/>
                      </a:schemeClr>
                    </a:solidFill>
                  </a:tcPr>
                </a:tc>
              </a:tr>
              <a:tr h="542794">
                <a:tc>
                  <a:txBody>
                    <a:bodyPr/>
                    <a:lstStyle/>
                    <a:p>
                      <a:pPr algn="ctr" fontAlgn="b"/>
                      <a:r>
                        <a:rPr lang="en-US" sz="1200" u="none" strike="noStrike" dirty="0" err="1">
                          <a:effectLst/>
                          <a:latin typeface="+mn-lt"/>
                          <a:cs typeface="Arial" pitchFamily="34" charset="0"/>
                        </a:rPr>
                        <a:t>Chander</a:t>
                      </a:r>
                      <a:r>
                        <a:rPr lang="en-US" sz="1200" u="none" strike="noStrike" dirty="0">
                          <a:effectLst/>
                          <a:latin typeface="+mn-lt"/>
                          <a:cs typeface="Arial" pitchFamily="34" charset="0"/>
                        </a:rPr>
                        <a:t> Nagar</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37.5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37.5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61.9</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58.3</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63.6</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47.9</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276074">
                <a:tc>
                  <a:txBody>
                    <a:bodyPr/>
                    <a:lstStyle/>
                    <a:p>
                      <a:pPr algn="ctr" fontAlgn="b"/>
                      <a:r>
                        <a:rPr lang="en-US" sz="1200" u="none" strike="noStrike" dirty="0" err="1">
                          <a:effectLst/>
                          <a:latin typeface="+mn-lt"/>
                          <a:cs typeface="Arial" pitchFamily="34" charset="0"/>
                        </a:rPr>
                        <a:t>Geeta</a:t>
                      </a:r>
                      <a:r>
                        <a:rPr lang="en-US" sz="1200" u="none" strike="noStrike" dirty="0">
                          <a:effectLst/>
                          <a:latin typeface="+mn-lt"/>
                          <a:cs typeface="Arial" pitchFamily="34" charset="0"/>
                        </a:rPr>
                        <a:t> Colony</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25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25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47.6</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a:effectLst/>
                          <a:latin typeface="+mn-lt"/>
                          <a:cs typeface="Arial" pitchFamily="34" charset="0"/>
                        </a:rPr>
                        <a:t>66.7</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52.3</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70.8</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16.7</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37.5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276074">
                <a:tc>
                  <a:txBody>
                    <a:bodyPr/>
                    <a:lstStyle/>
                    <a:p>
                      <a:pPr algn="ctr" fontAlgn="b"/>
                      <a:r>
                        <a:rPr lang="en-US" sz="1200" u="none" strike="noStrike">
                          <a:effectLst/>
                          <a:latin typeface="+mn-lt"/>
                          <a:cs typeface="Arial" pitchFamily="34" charset="0"/>
                        </a:rPr>
                        <a:t>Jagatpuri</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542794">
                <a:tc>
                  <a:txBody>
                    <a:bodyPr/>
                    <a:lstStyle/>
                    <a:p>
                      <a:pPr algn="ctr" fontAlgn="b"/>
                      <a:r>
                        <a:rPr lang="en-US" sz="1200" u="none" strike="noStrike">
                          <a:effectLst/>
                          <a:latin typeface="+mn-lt"/>
                          <a:cs typeface="Arial" pitchFamily="34" charset="0"/>
                        </a:rPr>
                        <a:t>Mayur Vihar Phase 3</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25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62.5</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54.8</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25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22.7</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a:effectLst/>
                          <a:latin typeface="+mn-lt"/>
                          <a:cs typeface="Arial" pitchFamily="34" charset="0"/>
                        </a:rPr>
                        <a:t>85.4</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21.4</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809515">
                <a:tc>
                  <a:txBody>
                    <a:bodyPr/>
                    <a:lstStyle/>
                    <a:p>
                      <a:pPr algn="ctr" fontAlgn="b"/>
                      <a:r>
                        <a:rPr lang="en-US" sz="1200" u="none" strike="noStrike">
                          <a:effectLst/>
                          <a:latin typeface="+mn-lt"/>
                          <a:cs typeface="Arial" pitchFamily="34" charset="0"/>
                        </a:rPr>
                        <a:t>UPHC Rajveer Colony</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542794">
                <a:tc>
                  <a:txBody>
                    <a:bodyPr/>
                    <a:lstStyle/>
                    <a:p>
                      <a:pPr algn="ctr" fontAlgn="b"/>
                      <a:r>
                        <a:rPr lang="en-US" sz="1200" u="none" strike="noStrike">
                          <a:effectLst/>
                          <a:latin typeface="+mn-lt"/>
                          <a:cs typeface="Arial" pitchFamily="34" charset="0"/>
                        </a:rPr>
                        <a:t>Mayur Vihar Phase 1</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720112">
                <a:tc>
                  <a:txBody>
                    <a:bodyPr/>
                    <a:lstStyle/>
                    <a:p>
                      <a:pPr algn="ctr" fontAlgn="b"/>
                      <a:r>
                        <a:rPr lang="en-US" sz="1200" u="none" strike="noStrike">
                          <a:effectLst/>
                          <a:latin typeface="+mn-lt"/>
                          <a:cs typeface="Arial" pitchFamily="34" charset="0"/>
                        </a:rPr>
                        <a:t>New Lahore Shastri Nagar</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31.3</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75</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85.7</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100</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61.4</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97.9</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33.3</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28.6</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542794">
                <a:tc>
                  <a:txBody>
                    <a:bodyPr/>
                    <a:lstStyle/>
                    <a:p>
                      <a:pPr algn="ctr" fontAlgn="b"/>
                      <a:r>
                        <a:rPr lang="en-US" sz="1200" u="none" strike="noStrike">
                          <a:effectLst/>
                          <a:latin typeface="+mn-lt"/>
                          <a:cs typeface="Arial" pitchFamily="34" charset="0"/>
                        </a:rPr>
                        <a:t>DGD Shashi Garden</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31.3</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a:effectLst/>
                          <a:latin typeface="+mn-lt"/>
                          <a:cs typeface="Arial" pitchFamily="34" charset="0"/>
                        </a:rPr>
                        <a:t>50</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69</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41.7</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59.1</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50</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37.5</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r h="276074">
                <a:tc>
                  <a:txBody>
                    <a:bodyPr/>
                    <a:lstStyle/>
                    <a:p>
                      <a:pPr algn="ctr" fontAlgn="b"/>
                      <a:r>
                        <a:rPr lang="en-US" sz="1200" u="none" strike="noStrike" dirty="0">
                          <a:effectLst/>
                          <a:latin typeface="+mn-lt"/>
                          <a:cs typeface="Arial" pitchFamily="34" charset="0"/>
                        </a:rPr>
                        <a:t>Percentage</a:t>
                      </a:r>
                      <a:endParaRPr lang="en-US" sz="1200" b="1"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100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a:effectLst/>
                          <a:latin typeface="+mn-lt"/>
                          <a:cs typeface="Arial" pitchFamily="34" charset="0"/>
                        </a:rPr>
                        <a:t>62.5</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50</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50</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a:effectLst/>
                          <a:latin typeface="+mn-lt"/>
                          <a:cs typeface="Arial" pitchFamily="34" charset="0"/>
                        </a:rPr>
                        <a:t>50</a:t>
                      </a:r>
                      <a:endParaRPr lang="en-US" sz="1200" b="0" i="0" u="none" strike="noStrike">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50</a:t>
                      </a:r>
                      <a:endParaRPr lang="en-US" sz="1200" b="0" i="0" u="none" strike="noStrike" dirty="0">
                        <a:solidFill>
                          <a:srgbClr val="000000"/>
                        </a:solidFill>
                        <a:effectLst/>
                        <a:latin typeface="+mn-lt"/>
                        <a:cs typeface="Arial" pitchFamily="34" charset="0"/>
                      </a:endParaRPr>
                    </a:p>
                  </a:txBody>
                  <a:tcPr marL="6413" marR="6413" marT="6413" marB="0" anchor="b"/>
                </a:tc>
                <a:tc>
                  <a:txBody>
                    <a:bodyPr/>
                    <a:lstStyle/>
                    <a:p>
                      <a:pPr algn="ctr" fontAlgn="b"/>
                      <a:r>
                        <a:rPr lang="en-US" sz="1200" u="none" strike="noStrike" dirty="0">
                          <a:effectLst/>
                          <a:latin typeface="+mn-lt"/>
                          <a:cs typeface="Arial" pitchFamily="34" charset="0"/>
                        </a:rPr>
                        <a:t>100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c>
                  <a:txBody>
                    <a:bodyPr/>
                    <a:lstStyle/>
                    <a:p>
                      <a:pPr algn="ctr" fontAlgn="b"/>
                      <a:r>
                        <a:rPr lang="en-US" sz="1200" u="none" strike="noStrike" dirty="0">
                          <a:effectLst/>
                          <a:latin typeface="+mn-lt"/>
                          <a:cs typeface="Arial" pitchFamily="34" charset="0"/>
                        </a:rPr>
                        <a:t>100</a:t>
                      </a:r>
                      <a:endParaRPr lang="en-US" sz="1200" b="0" i="0" u="none" strike="noStrike" dirty="0">
                        <a:solidFill>
                          <a:srgbClr val="000000"/>
                        </a:solidFill>
                        <a:effectLst/>
                        <a:latin typeface="+mn-lt"/>
                        <a:cs typeface="Arial" pitchFamily="34" charset="0"/>
                      </a:endParaRPr>
                    </a:p>
                  </a:txBody>
                  <a:tcPr marL="6413" marR="6413" marT="6413" marB="0" anchor="b">
                    <a:solidFill>
                      <a:srgbClr val="FF0000"/>
                    </a:solidFill>
                  </a:tcPr>
                </a:tc>
              </a:tr>
            </a:tbl>
          </a:graphicData>
        </a:graphic>
      </p:graphicFrame>
      <p:sp>
        <p:nvSpPr>
          <p:cNvPr id="2" name="TextBox 1"/>
          <p:cNvSpPr txBox="1"/>
          <p:nvPr/>
        </p:nvSpPr>
        <p:spPr>
          <a:xfrm>
            <a:off x="2209800" y="457200"/>
            <a:ext cx="4114800" cy="584775"/>
          </a:xfrm>
          <a:prstGeom prst="rect">
            <a:avLst/>
          </a:prstGeom>
          <a:noFill/>
        </p:spPr>
        <p:txBody>
          <a:bodyPr wrap="square" rtlCol="0">
            <a:spAutoFit/>
          </a:bodyPr>
          <a:lstStyle/>
          <a:p>
            <a:pPr algn="ctr"/>
            <a:r>
              <a:rPr lang="en-US" sz="3200" b="1" dirty="0" smtClean="0">
                <a:latin typeface="Calibri" pitchFamily="34" charset="0"/>
                <a:cs typeface="Calibri" pitchFamily="34" charset="0"/>
              </a:rPr>
              <a:t>East Delhi</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4040867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31665301"/>
              </p:ext>
            </p:extLst>
          </p:nvPr>
        </p:nvGraphicFramePr>
        <p:xfrm>
          <a:off x="381000" y="1371600"/>
          <a:ext cx="8229601" cy="3429000"/>
        </p:xfrm>
        <a:graphic>
          <a:graphicData uri="http://schemas.openxmlformats.org/drawingml/2006/table">
            <a:tbl>
              <a:tblPr>
                <a:tableStyleId>{616DA210-FB5B-4158-B5E0-FEB733F419BA}</a:tableStyleId>
              </a:tblPr>
              <a:tblGrid>
                <a:gridCol w="993965"/>
                <a:gridCol w="758833"/>
                <a:gridCol w="726770"/>
                <a:gridCol w="1026029"/>
                <a:gridCol w="1058091"/>
                <a:gridCol w="876399"/>
                <a:gridCol w="1068779"/>
                <a:gridCol w="1015341"/>
                <a:gridCol w="705394"/>
              </a:tblGrid>
              <a:tr h="911340">
                <a:tc>
                  <a:txBody>
                    <a:bodyPr/>
                    <a:lstStyle/>
                    <a:p>
                      <a:pPr algn="ctr" fontAlgn="b"/>
                      <a:r>
                        <a:rPr lang="en-US" sz="1200" b="1" u="none" strike="noStrike" dirty="0">
                          <a:effectLst/>
                        </a:rPr>
                        <a:t>Name of The Facilities </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SERVICE PROVISION</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PATIENTS RIGHTS</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INPUTS</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SUPPORT SERVICES</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CLINICAL SERVICES</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INFECTION CONTROL</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QUALITY MANAGEMENT</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c>
                  <a:txBody>
                    <a:bodyPr/>
                    <a:lstStyle/>
                    <a:p>
                      <a:pPr algn="ctr" fontAlgn="b"/>
                      <a:r>
                        <a:rPr lang="en-US" sz="1200" b="1" u="none" strike="noStrike" dirty="0">
                          <a:effectLst/>
                        </a:rPr>
                        <a:t>OUTCOME</a:t>
                      </a:r>
                      <a:endParaRPr lang="en-US" sz="1200" b="1" i="0" u="none" strike="noStrike" dirty="0">
                        <a:solidFill>
                          <a:srgbClr val="000000"/>
                        </a:solidFill>
                        <a:effectLst/>
                        <a:latin typeface="Arial"/>
                      </a:endParaRPr>
                    </a:p>
                  </a:txBody>
                  <a:tcPr marL="6413" marR="6413" marT="6413" marB="0" anchor="b">
                    <a:solidFill>
                      <a:schemeClr val="tx2">
                        <a:lumMod val="40000"/>
                        <a:lumOff val="60000"/>
                      </a:schemeClr>
                    </a:solidFill>
                  </a:tcPr>
                </a:tc>
              </a:tr>
              <a:tr h="980590">
                <a:tc>
                  <a:txBody>
                    <a:bodyPr/>
                    <a:lstStyle/>
                    <a:p>
                      <a:pPr algn="ctr" fontAlgn="b"/>
                      <a:r>
                        <a:rPr lang="en-US" sz="1200" u="none" strike="noStrike">
                          <a:effectLst/>
                        </a:rPr>
                        <a:t>DGD Sangam Vihar K2</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dirty="0">
                          <a:effectLst/>
                        </a:rPr>
                        <a:t>75</a:t>
                      </a:r>
                      <a:endParaRPr lang="en-US" sz="1200" b="0"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dirty="0">
                          <a:effectLst/>
                        </a:rPr>
                        <a:t>45.58</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51.96</a:t>
                      </a:r>
                      <a:endParaRPr lang="en-US" sz="1200" b="0"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a:effectLst/>
                        </a:rPr>
                        <a:t>65.42</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dirty="0">
                          <a:effectLst/>
                        </a:rPr>
                        <a:t>41.66</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a:effectLst/>
                        </a:rPr>
                        <a:t>66.66</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dirty="0">
                          <a:effectLst/>
                        </a:rPr>
                        <a:t>4.54</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45</a:t>
                      </a:r>
                      <a:endParaRPr lang="en-US" sz="1200" b="0" i="0" u="none" strike="noStrike" dirty="0">
                        <a:solidFill>
                          <a:srgbClr val="000000"/>
                        </a:solidFill>
                        <a:effectLst/>
                        <a:latin typeface="Arial"/>
                      </a:endParaRPr>
                    </a:p>
                  </a:txBody>
                  <a:tcPr marL="6413" marR="6413" marT="6413" marB="0" anchor="b">
                    <a:solidFill>
                      <a:srgbClr val="FF0000"/>
                    </a:solidFill>
                  </a:tcPr>
                </a:tc>
              </a:tr>
              <a:tr h="768535">
                <a:tc>
                  <a:txBody>
                    <a:bodyPr/>
                    <a:lstStyle/>
                    <a:p>
                      <a:pPr algn="ctr" fontAlgn="b"/>
                      <a:r>
                        <a:rPr lang="en-US" sz="1200" u="none" strike="noStrike">
                          <a:effectLst/>
                        </a:rPr>
                        <a:t>UPHC Aya Nagar</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a:effectLst/>
                        </a:rPr>
                        <a:t>70</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dirty="0">
                          <a:effectLst/>
                        </a:rPr>
                        <a:t>26.5</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42.2</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63.3</a:t>
                      </a:r>
                      <a:endParaRPr lang="en-US" sz="1200" b="0"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dirty="0">
                          <a:effectLst/>
                        </a:rPr>
                        <a:t>41.7</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a:effectLst/>
                        </a:rPr>
                        <a:t>55.6</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dirty="0">
                          <a:effectLst/>
                        </a:rPr>
                        <a:t>3.4</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0</a:t>
                      </a:r>
                      <a:endParaRPr lang="en-US" sz="1200" b="0" i="0" u="none" strike="noStrike" dirty="0">
                        <a:solidFill>
                          <a:srgbClr val="000000"/>
                        </a:solidFill>
                        <a:effectLst/>
                        <a:latin typeface="Arial"/>
                      </a:endParaRPr>
                    </a:p>
                  </a:txBody>
                  <a:tcPr marL="6413" marR="6413" marT="6413" marB="0" anchor="b">
                    <a:solidFill>
                      <a:srgbClr val="FF0000"/>
                    </a:solidFill>
                  </a:tcPr>
                </a:tc>
              </a:tr>
              <a:tr h="768535">
                <a:tc>
                  <a:txBody>
                    <a:bodyPr/>
                    <a:lstStyle/>
                    <a:p>
                      <a:pPr algn="ctr" fontAlgn="b"/>
                      <a:r>
                        <a:rPr lang="en-US" sz="1200" u="none" strike="noStrike" dirty="0">
                          <a:effectLst/>
                        </a:rPr>
                        <a:t>Percentage</a:t>
                      </a:r>
                      <a:endParaRPr lang="en-US" sz="1200" b="1"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a:effectLst/>
                        </a:rPr>
                        <a:t> </a:t>
                      </a:r>
                      <a:endParaRPr lang="en-US" sz="1200" b="0" i="0" u="none" strike="noStrike">
                        <a:solidFill>
                          <a:srgbClr val="000000"/>
                        </a:solidFill>
                        <a:effectLst/>
                        <a:latin typeface="Arial"/>
                      </a:endParaRPr>
                    </a:p>
                  </a:txBody>
                  <a:tcPr marL="6413" marR="6413" marT="6413"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50</a:t>
                      </a:r>
                      <a:endParaRPr lang="en-US" sz="1200" b="0"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dirty="0">
                          <a:effectLst/>
                        </a:rPr>
                        <a:t> </a:t>
                      </a:r>
                      <a:endParaRPr lang="en-US" sz="1200" b="0"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 </a:t>
                      </a:r>
                      <a:endParaRPr lang="en-US" sz="1200" b="0" i="0" u="none" strike="noStrike" dirty="0">
                        <a:solidFill>
                          <a:srgbClr val="000000"/>
                        </a:solidFill>
                        <a:effectLst/>
                        <a:latin typeface="Arial"/>
                      </a:endParaRPr>
                    </a:p>
                  </a:txBody>
                  <a:tcPr marL="6413" marR="6413" marT="6413"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Arial"/>
                      </a:endParaRPr>
                    </a:p>
                  </a:txBody>
                  <a:tcPr marL="6413" marR="6413" marT="6413" marB="0" anchor="b">
                    <a:solidFill>
                      <a:srgbClr val="FF0000"/>
                    </a:solidFill>
                  </a:tcPr>
                </a:tc>
                <a:tc>
                  <a:txBody>
                    <a:bodyPr/>
                    <a:lstStyle/>
                    <a:p>
                      <a:pPr algn="ctr" fontAlgn="b"/>
                      <a:r>
                        <a:rPr lang="en-US" sz="1200" u="none" strike="noStrike" dirty="0">
                          <a:effectLst/>
                        </a:rPr>
                        <a:t>100</a:t>
                      </a:r>
                      <a:endParaRPr lang="en-US" sz="1200" b="0" i="0" u="none" strike="noStrike" dirty="0">
                        <a:solidFill>
                          <a:srgbClr val="000000"/>
                        </a:solidFill>
                        <a:effectLst/>
                        <a:latin typeface="Arial"/>
                      </a:endParaRPr>
                    </a:p>
                  </a:txBody>
                  <a:tcPr marL="6413" marR="6413" marT="6413" marB="0" anchor="b">
                    <a:solidFill>
                      <a:srgbClr val="FF0000"/>
                    </a:solidFill>
                  </a:tcPr>
                </a:tc>
              </a:tr>
            </a:tbl>
          </a:graphicData>
        </a:graphic>
      </p:graphicFrame>
      <p:sp>
        <p:nvSpPr>
          <p:cNvPr id="2" name="TextBox 1"/>
          <p:cNvSpPr txBox="1"/>
          <p:nvPr/>
        </p:nvSpPr>
        <p:spPr>
          <a:xfrm>
            <a:off x="1828800" y="685800"/>
            <a:ext cx="4953000" cy="584775"/>
          </a:xfrm>
          <a:prstGeom prst="rect">
            <a:avLst/>
          </a:prstGeom>
          <a:noFill/>
        </p:spPr>
        <p:txBody>
          <a:bodyPr wrap="square" rtlCol="0">
            <a:spAutoFit/>
          </a:bodyPr>
          <a:lstStyle/>
          <a:p>
            <a:pPr algn="ctr"/>
            <a:r>
              <a:rPr lang="en-US" sz="3200" b="1" dirty="0" smtClean="0">
                <a:latin typeface="Calibri" pitchFamily="34" charset="0"/>
                <a:cs typeface="Calibri" pitchFamily="34" charset="0"/>
              </a:rPr>
              <a:t>South Delhi</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1549228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600200"/>
          </a:xfrm>
        </p:spPr>
        <p:txBody>
          <a:bodyPr/>
          <a:lstStyle/>
          <a:p>
            <a:r>
              <a:rPr lang="en-US" sz="3200" b="1" dirty="0" smtClean="0">
                <a:solidFill>
                  <a:schemeClr val="tx1"/>
                </a:solidFill>
                <a:latin typeface="Calibri" pitchFamily="34" charset="0"/>
                <a:cs typeface="Calibri" pitchFamily="34" charset="0"/>
              </a:rPr>
              <a:t>Contents…</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romanUcPeriod"/>
            </a:pPr>
            <a:r>
              <a:rPr lang="en-US" b="1" dirty="0" smtClean="0">
                <a:solidFill>
                  <a:schemeClr val="tx1"/>
                </a:solidFill>
                <a:latin typeface="Calibri" pitchFamily="34" charset="0"/>
                <a:cs typeface="Calibri" pitchFamily="34" charset="0"/>
              </a:rPr>
              <a:t>Introduction</a:t>
            </a:r>
          </a:p>
          <a:p>
            <a:pPr marL="514350" indent="-514350">
              <a:buFont typeface="+mj-lt"/>
              <a:buAutoNum type="romanUcPeriod"/>
            </a:pPr>
            <a:r>
              <a:rPr lang="en-US" b="1" dirty="0" smtClean="0">
                <a:solidFill>
                  <a:schemeClr val="tx1"/>
                </a:solidFill>
                <a:latin typeface="Calibri" pitchFamily="34" charset="0"/>
                <a:cs typeface="Calibri" pitchFamily="34" charset="0"/>
              </a:rPr>
              <a:t>Review of Literature</a:t>
            </a:r>
          </a:p>
          <a:p>
            <a:pPr marL="514350" indent="-514350">
              <a:buFont typeface="+mj-lt"/>
              <a:buAutoNum type="romanUcPeriod"/>
            </a:pPr>
            <a:r>
              <a:rPr lang="en-US" b="1" dirty="0" smtClean="0">
                <a:solidFill>
                  <a:schemeClr val="tx1"/>
                </a:solidFill>
                <a:latin typeface="Calibri" pitchFamily="34" charset="0"/>
                <a:cs typeface="Calibri" pitchFamily="34" charset="0"/>
              </a:rPr>
              <a:t>Rationale</a:t>
            </a:r>
          </a:p>
          <a:p>
            <a:pPr marL="514350" indent="-514350">
              <a:buFont typeface="+mj-lt"/>
              <a:buAutoNum type="romanUcPeriod"/>
            </a:pPr>
            <a:r>
              <a:rPr lang="en-US" b="1" dirty="0" smtClean="0">
                <a:solidFill>
                  <a:schemeClr val="tx1"/>
                </a:solidFill>
                <a:latin typeface="Calibri" pitchFamily="34" charset="0"/>
                <a:cs typeface="Calibri" pitchFamily="34" charset="0"/>
              </a:rPr>
              <a:t>Objectives</a:t>
            </a:r>
          </a:p>
          <a:p>
            <a:pPr marL="514350" indent="-514350">
              <a:buFont typeface="+mj-lt"/>
              <a:buAutoNum type="romanUcPeriod"/>
            </a:pPr>
            <a:r>
              <a:rPr lang="en-US" b="1" dirty="0" smtClean="0">
                <a:solidFill>
                  <a:schemeClr val="tx1"/>
                </a:solidFill>
                <a:latin typeface="Calibri" pitchFamily="34" charset="0"/>
                <a:cs typeface="Calibri" pitchFamily="34" charset="0"/>
              </a:rPr>
              <a:t>Methodology</a:t>
            </a:r>
          </a:p>
          <a:p>
            <a:pPr marL="514350" indent="-514350">
              <a:buFont typeface="+mj-lt"/>
              <a:buAutoNum type="romanUcPeriod"/>
            </a:pPr>
            <a:r>
              <a:rPr lang="en-US" b="1" dirty="0" smtClean="0">
                <a:solidFill>
                  <a:schemeClr val="tx1"/>
                </a:solidFill>
                <a:latin typeface="Calibri" pitchFamily="34" charset="0"/>
                <a:cs typeface="Calibri" pitchFamily="34" charset="0"/>
              </a:rPr>
              <a:t>Analysis</a:t>
            </a:r>
          </a:p>
          <a:p>
            <a:pPr marL="514350" indent="-514350">
              <a:buFont typeface="+mj-lt"/>
              <a:buAutoNum type="romanUcPeriod"/>
            </a:pPr>
            <a:r>
              <a:rPr lang="en-US" b="1" dirty="0" smtClean="0">
                <a:solidFill>
                  <a:schemeClr val="tx1"/>
                </a:solidFill>
                <a:latin typeface="Calibri" pitchFamily="34" charset="0"/>
                <a:cs typeface="Calibri" pitchFamily="34" charset="0"/>
              </a:rPr>
              <a:t>District Wise Scores of the Departments</a:t>
            </a:r>
          </a:p>
          <a:p>
            <a:pPr marL="514350" indent="-514350">
              <a:buFont typeface="+mj-lt"/>
              <a:buAutoNum type="romanUcPeriod"/>
            </a:pPr>
            <a:r>
              <a:rPr lang="en-US" b="1" dirty="0" smtClean="0">
                <a:solidFill>
                  <a:schemeClr val="tx1"/>
                </a:solidFill>
                <a:latin typeface="Calibri" pitchFamily="34" charset="0"/>
                <a:cs typeface="Calibri" pitchFamily="34" charset="0"/>
              </a:rPr>
              <a:t>Area of Concerns scores of the Districts</a:t>
            </a:r>
          </a:p>
          <a:p>
            <a:pPr marL="514350" indent="-514350">
              <a:buFont typeface="+mj-lt"/>
              <a:buAutoNum type="romanUcPeriod"/>
            </a:pPr>
            <a:r>
              <a:rPr lang="en-US" b="1" dirty="0" smtClean="0">
                <a:solidFill>
                  <a:schemeClr val="tx1"/>
                </a:solidFill>
                <a:latin typeface="Calibri" pitchFamily="34" charset="0"/>
                <a:cs typeface="Calibri" pitchFamily="34" charset="0"/>
              </a:rPr>
              <a:t>Findings</a:t>
            </a:r>
          </a:p>
          <a:p>
            <a:pPr marL="514350" indent="-514350">
              <a:buFont typeface="+mj-lt"/>
              <a:buAutoNum type="romanUcPeriod"/>
            </a:pPr>
            <a:r>
              <a:rPr lang="en-US" b="1" dirty="0" smtClean="0">
                <a:solidFill>
                  <a:schemeClr val="tx1"/>
                </a:solidFill>
                <a:latin typeface="Calibri" pitchFamily="34" charset="0"/>
                <a:cs typeface="Calibri" pitchFamily="34" charset="0"/>
              </a:rPr>
              <a:t>Conclusion</a:t>
            </a:r>
          </a:p>
          <a:p>
            <a:pPr marL="514350" indent="-514350">
              <a:buFont typeface="+mj-lt"/>
              <a:buAutoNum type="romanUcPeriod"/>
            </a:pPr>
            <a:r>
              <a:rPr lang="en-US" b="1" dirty="0" smtClean="0">
                <a:solidFill>
                  <a:schemeClr val="tx1"/>
                </a:solidFill>
                <a:latin typeface="Calibri" pitchFamily="34" charset="0"/>
                <a:cs typeface="Calibri" pitchFamily="34" charset="0"/>
              </a:rPr>
              <a:t>Recommendations</a:t>
            </a:r>
          </a:p>
          <a:p>
            <a:pPr marL="514350" indent="-514350">
              <a:buFont typeface="+mj-lt"/>
              <a:buAutoNum type="romanUcPeriod"/>
            </a:pPr>
            <a:r>
              <a:rPr lang="en-US" b="1" dirty="0" smtClean="0">
                <a:solidFill>
                  <a:schemeClr val="tx1"/>
                </a:solidFill>
                <a:latin typeface="Calibri" pitchFamily="34" charset="0"/>
                <a:cs typeface="Calibri" pitchFamily="34" charset="0"/>
              </a:rPr>
              <a:t>References</a:t>
            </a:r>
          </a:p>
          <a:p>
            <a:pPr marL="514350" indent="-514350">
              <a:buFont typeface="+mj-lt"/>
              <a:buAutoNum type="romanUcPeriod"/>
            </a:pPr>
            <a:endParaRPr lang="en-US" b="1" dirty="0" smtClean="0">
              <a:solidFill>
                <a:schemeClr val="tx1"/>
              </a:solidFill>
              <a:latin typeface="Calibri" pitchFamily="34" charset="0"/>
              <a:cs typeface="Calibri" pitchFamily="34" charset="0"/>
            </a:endParaRPr>
          </a:p>
          <a:p>
            <a:pPr marL="514350" indent="-514350">
              <a:buFont typeface="+mj-lt"/>
              <a:buAutoNum type="romanUcPeriod"/>
            </a:pPr>
            <a:endParaRPr lang="en-US"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140806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40842953"/>
              </p:ext>
            </p:extLst>
          </p:nvPr>
        </p:nvGraphicFramePr>
        <p:xfrm>
          <a:off x="228600" y="990600"/>
          <a:ext cx="8610600" cy="5334006"/>
        </p:xfrm>
        <a:graphic>
          <a:graphicData uri="http://schemas.openxmlformats.org/drawingml/2006/table">
            <a:tbl>
              <a:tblPr>
                <a:tableStyleId>{616DA210-FB5B-4158-B5E0-FEB733F419BA}</a:tableStyleId>
              </a:tblPr>
              <a:tblGrid>
                <a:gridCol w="1049701"/>
                <a:gridCol w="801385"/>
                <a:gridCol w="767524"/>
                <a:gridCol w="1083562"/>
                <a:gridCol w="1117423"/>
                <a:gridCol w="925544"/>
                <a:gridCol w="1128711"/>
                <a:gridCol w="1072274"/>
                <a:gridCol w="664476"/>
              </a:tblGrid>
              <a:tr h="825901">
                <a:tc>
                  <a:txBody>
                    <a:bodyPr/>
                    <a:lstStyle/>
                    <a:p>
                      <a:pPr algn="ctr" fontAlgn="b"/>
                      <a:r>
                        <a:rPr lang="en-US" sz="1200" b="1" u="none" strike="noStrike" dirty="0">
                          <a:effectLst/>
                          <a:latin typeface="+mn-lt"/>
                        </a:rPr>
                        <a:t>Name of The Facilities </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SERVICE PROVISION</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PATIENTS RIGHTS</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INPUTS</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SUPPORT SERVICES</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CLINICAL SERVICES</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INFECTION CONTROL</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QUALITY MANAGEMENT</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c>
                  <a:txBody>
                    <a:bodyPr/>
                    <a:lstStyle/>
                    <a:p>
                      <a:pPr algn="ctr" fontAlgn="b"/>
                      <a:r>
                        <a:rPr lang="en-US" sz="1200" b="1" u="none" strike="noStrike" dirty="0">
                          <a:effectLst/>
                          <a:latin typeface="+mn-lt"/>
                        </a:rPr>
                        <a:t>OUTCOME</a:t>
                      </a:r>
                      <a:endParaRPr lang="en-US" sz="1200" b="1" i="0" u="none" strike="noStrike" dirty="0">
                        <a:solidFill>
                          <a:srgbClr val="000000"/>
                        </a:solidFill>
                        <a:effectLst/>
                        <a:latin typeface="+mn-lt"/>
                      </a:endParaRPr>
                    </a:p>
                  </a:txBody>
                  <a:tcPr marL="6413" marR="6413" marT="6413" marB="0" anchor="b">
                    <a:solidFill>
                      <a:schemeClr val="accent1">
                        <a:lumMod val="60000"/>
                        <a:lumOff val="40000"/>
                      </a:schemeClr>
                    </a:solidFill>
                  </a:tcPr>
                </a:tc>
              </a:tr>
              <a:tr h="416540">
                <a:tc>
                  <a:txBody>
                    <a:bodyPr/>
                    <a:lstStyle/>
                    <a:p>
                      <a:pPr algn="ctr" fontAlgn="b"/>
                      <a:r>
                        <a:rPr lang="en-US" sz="1200" u="none" strike="noStrike" dirty="0">
                          <a:effectLst/>
                          <a:latin typeface="+mn-lt"/>
                        </a:rPr>
                        <a:t>DGD </a:t>
                      </a:r>
                      <a:r>
                        <a:rPr lang="en-US" sz="1200" u="none" strike="noStrike" dirty="0" err="1">
                          <a:effectLst/>
                          <a:latin typeface="+mn-lt"/>
                        </a:rPr>
                        <a:t>Jaidev</a:t>
                      </a:r>
                      <a:r>
                        <a:rPr lang="en-US" sz="1200" u="none" strike="noStrike" dirty="0">
                          <a:effectLst/>
                          <a:latin typeface="+mn-lt"/>
                        </a:rPr>
                        <a:t> Park</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38.6</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57.1</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18.2</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10.7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38.3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77.3</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16.7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25</a:t>
                      </a:r>
                      <a:endParaRPr lang="en-US" sz="1200" b="0" i="0" u="none" strike="noStrike" dirty="0">
                        <a:solidFill>
                          <a:srgbClr val="000000"/>
                        </a:solidFill>
                        <a:effectLst/>
                        <a:latin typeface="+mn-lt"/>
                      </a:endParaRPr>
                    </a:p>
                  </a:txBody>
                  <a:tcPr marL="6413" marR="6413" marT="6413" marB="0" anchor="b">
                    <a:solidFill>
                      <a:srgbClr val="FF0000"/>
                    </a:solidFill>
                  </a:tcPr>
                </a:tc>
              </a:tr>
              <a:tr h="211859">
                <a:tc>
                  <a:txBody>
                    <a:bodyPr/>
                    <a:lstStyle/>
                    <a:p>
                      <a:pPr algn="ctr" fontAlgn="b"/>
                      <a:r>
                        <a:rPr lang="en-US" sz="1200" u="none" strike="noStrike">
                          <a:effectLst/>
                          <a:latin typeface="+mn-lt"/>
                        </a:rPr>
                        <a:t>Jaunti</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52.3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64.3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46.4</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57.4</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36</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43.8</a:t>
                      </a:r>
                      <a:endParaRPr lang="en-US" sz="1200" b="0" i="0" u="none" strike="noStrike" dirty="0">
                        <a:solidFill>
                          <a:srgbClr val="000000"/>
                        </a:solidFill>
                        <a:effectLst/>
                        <a:latin typeface="+mn-lt"/>
                      </a:endParaRPr>
                    </a:p>
                  </a:txBody>
                  <a:tcPr marL="6413" marR="6413" marT="6413" marB="0" anchor="b">
                    <a:solidFill>
                      <a:srgbClr val="FF0000"/>
                    </a:solidFill>
                  </a:tcPr>
                </a:tc>
              </a:tr>
              <a:tr h="416540">
                <a:tc>
                  <a:txBody>
                    <a:bodyPr/>
                    <a:lstStyle/>
                    <a:p>
                      <a:pPr algn="ctr" fontAlgn="b"/>
                      <a:r>
                        <a:rPr lang="en-US" sz="1200" u="none" strike="noStrike">
                          <a:effectLst/>
                          <a:latin typeface="+mn-lt"/>
                        </a:rPr>
                        <a:t>Keshav Puram B4</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40.9</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18.2</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32.1</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25.5</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63.6</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18.8</a:t>
                      </a:r>
                      <a:endParaRPr lang="en-US" sz="1200" b="0" i="0" u="none" strike="noStrike" dirty="0">
                        <a:solidFill>
                          <a:srgbClr val="000000"/>
                        </a:solidFill>
                        <a:effectLst/>
                        <a:latin typeface="+mn-lt"/>
                      </a:endParaRPr>
                    </a:p>
                  </a:txBody>
                  <a:tcPr marL="6413" marR="6413" marT="6413" marB="0" anchor="b">
                    <a:solidFill>
                      <a:srgbClr val="FF0000"/>
                    </a:solidFill>
                  </a:tcPr>
                </a:tc>
              </a:tr>
              <a:tr h="211859">
                <a:tc>
                  <a:txBody>
                    <a:bodyPr/>
                    <a:lstStyle/>
                    <a:p>
                      <a:pPr algn="ctr" fontAlgn="b"/>
                      <a:r>
                        <a:rPr lang="en-US" sz="1200" u="none" strike="noStrike">
                          <a:effectLst/>
                          <a:latin typeface="+mn-lt"/>
                        </a:rPr>
                        <a:t>Kirari</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r>
              <a:tr h="211859">
                <a:tc>
                  <a:txBody>
                    <a:bodyPr/>
                    <a:lstStyle/>
                    <a:p>
                      <a:pPr algn="ctr" fontAlgn="b"/>
                      <a:r>
                        <a:rPr lang="en-US" sz="1200" u="none" strike="noStrike">
                          <a:effectLst/>
                          <a:latin typeface="+mn-lt"/>
                        </a:rPr>
                        <a:t>Pitampura</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r>
              <a:tr h="211859">
                <a:tc>
                  <a:txBody>
                    <a:bodyPr/>
                    <a:lstStyle/>
                    <a:p>
                      <a:pPr algn="ctr" fontAlgn="b"/>
                      <a:r>
                        <a:rPr lang="en-US" sz="1200" u="none" strike="noStrike">
                          <a:effectLst/>
                          <a:latin typeface="+mn-lt"/>
                        </a:rPr>
                        <a:t>Majra Dabas</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13.6</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71.4</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40.9</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41.7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413" marR="6413" marT="6413" marB="0" anchor="b"/>
                </a:tc>
              </a:tr>
              <a:tr h="211859">
                <a:tc>
                  <a:txBody>
                    <a:bodyPr/>
                    <a:lstStyle/>
                    <a:p>
                      <a:pPr algn="ctr" fontAlgn="b"/>
                      <a:r>
                        <a:rPr lang="en-US" sz="1200" u="none" strike="noStrike">
                          <a:effectLst/>
                          <a:latin typeface="+mn-lt"/>
                        </a:rPr>
                        <a:t>Rani Khera</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57.1</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27.3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17.9</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36.2</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22.7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33.3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37.5</a:t>
                      </a:r>
                      <a:endParaRPr lang="en-US" sz="1200" b="0" i="0" u="none" strike="noStrike" dirty="0">
                        <a:solidFill>
                          <a:srgbClr val="000000"/>
                        </a:solidFill>
                        <a:effectLst/>
                        <a:latin typeface="+mn-lt"/>
                      </a:endParaRPr>
                    </a:p>
                  </a:txBody>
                  <a:tcPr marL="6413" marR="6413" marT="6413" marB="0" anchor="b">
                    <a:solidFill>
                      <a:srgbClr val="FF0000"/>
                    </a:solidFill>
                  </a:tcPr>
                </a:tc>
              </a:tr>
              <a:tr h="416540">
                <a:tc>
                  <a:txBody>
                    <a:bodyPr/>
                    <a:lstStyle/>
                    <a:p>
                      <a:pPr algn="ctr" fontAlgn="b"/>
                      <a:r>
                        <a:rPr lang="en-US" sz="1200" u="none" strike="noStrike">
                          <a:effectLst/>
                          <a:latin typeface="+mn-lt"/>
                        </a:rPr>
                        <a:t>Sawada Ghevra</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7.1</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36.4</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14.9</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27.3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413" marR="6413" marT="6413" marB="0" anchor="b"/>
                </a:tc>
              </a:tr>
              <a:tr h="416540">
                <a:tc>
                  <a:txBody>
                    <a:bodyPr/>
                    <a:lstStyle/>
                    <a:p>
                      <a:pPr algn="ctr" fontAlgn="b"/>
                      <a:r>
                        <a:rPr lang="en-US" sz="1200" u="none" strike="noStrike">
                          <a:effectLst/>
                          <a:latin typeface="+mn-lt"/>
                        </a:rPr>
                        <a:t>Shalimar B Block</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64.3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27.3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57.1</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46.8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100</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58.3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93.8</a:t>
                      </a:r>
                      <a:endParaRPr lang="en-US" sz="1200" b="0" i="0" u="none" strike="noStrike">
                        <a:solidFill>
                          <a:srgbClr val="000000"/>
                        </a:solidFill>
                        <a:effectLst/>
                        <a:latin typeface="+mn-lt"/>
                      </a:endParaRPr>
                    </a:p>
                  </a:txBody>
                  <a:tcPr marL="6413" marR="6413" marT="6413" marB="0" anchor="b"/>
                </a:tc>
              </a:tr>
              <a:tr h="416540">
                <a:tc>
                  <a:txBody>
                    <a:bodyPr/>
                    <a:lstStyle/>
                    <a:p>
                      <a:pPr algn="ctr" fontAlgn="b"/>
                      <a:r>
                        <a:rPr lang="en-US" sz="1200" u="none" strike="noStrike">
                          <a:effectLst/>
                          <a:latin typeface="+mn-lt"/>
                        </a:rPr>
                        <a:t>Wazirpur PH3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29.6</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71.4</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9</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10.7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4.2</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81.8</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16.6</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r>
              <a:tr h="309924">
                <a:tc>
                  <a:txBody>
                    <a:bodyPr/>
                    <a:lstStyle/>
                    <a:p>
                      <a:pPr algn="ctr" fontAlgn="b"/>
                      <a:r>
                        <a:rPr lang="en-US" sz="1200" u="none" strike="noStrike">
                          <a:effectLst/>
                          <a:latin typeface="+mn-lt"/>
                        </a:rPr>
                        <a:t>Inder Enclave</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45.5</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64.3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50</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14.3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72.7</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25</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6.3</a:t>
                      </a:r>
                      <a:endParaRPr lang="en-US" sz="1200" b="0" i="0" u="none" strike="noStrike" dirty="0">
                        <a:solidFill>
                          <a:srgbClr val="000000"/>
                        </a:solidFill>
                        <a:effectLst/>
                        <a:latin typeface="+mn-lt"/>
                      </a:endParaRPr>
                    </a:p>
                  </a:txBody>
                  <a:tcPr marL="6413" marR="6413" marT="6413" marB="0" anchor="b">
                    <a:solidFill>
                      <a:srgbClr val="FF0000"/>
                    </a:solidFill>
                  </a:tcPr>
                </a:tc>
              </a:tr>
              <a:tr h="211859">
                <a:tc>
                  <a:txBody>
                    <a:bodyPr/>
                    <a:lstStyle/>
                    <a:p>
                      <a:pPr algn="ctr" fontAlgn="b"/>
                      <a:r>
                        <a:rPr lang="en-US" sz="1200" u="none" strike="noStrike">
                          <a:effectLst/>
                          <a:latin typeface="+mn-lt"/>
                        </a:rPr>
                        <a:t>Laxmi Vihar</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52.3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64.3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40.9</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14.3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5.3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a:effectLst/>
                          <a:latin typeface="+mn-lt"/>
                        </a:rPr>
                        <a:t>81.8</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25</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r>
              <a:tr h="309924">
                <a:tc>
                  <a:txBody>
                    <a:bodyPr/>
                    <a:lstStyle/>
                    <a:p>
                      <a:pPr algn="ctr" fontAlgn="b"/>
                      <a:r>
                        <a:rPr lang="en-US" sz="1200" u="none" strike="noStrike">
                          <a:effectLst/>
                          <a:latin typeface="+mn-lt"/>
                        </a:rPr>
                        <a:t>Prem Nagar 3</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71.4</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10.7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72.7</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41.7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r>
              <a:tr h="309924">
                <a:tc>
                  <a:txBody>
                    <a:bodyPr/>
                    <a:lstStyle/>
                    <a:p>
                      <a:pPr algn="ctr" fontAlgn="b"/>
                      <a:r>
                        <a:rPr lang="en-US" sz="1200" u="none" strike="noStrike">
                          <a:effectLst/>
                          <a:latin typeface="+mn-lt"/>
                        </a:rPr>
                        <a:t>Prem Nagar 2</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50</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71.4</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31.8</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10.7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17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72.7</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41.7</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0</a:t>
                      </a:r>
                      <a:endParaRPr lang="en-US" sz="1200" b="0" i="0" u="none" strike="noStrike" dirty="0">
                        <a:solidFill>
                          <a:srgbClr val="000000"/>
                        </a:solidFill>
                        <a:effectLst/>
                        <a:latin typeface="+mn-lt"/>
                      </a:endParaRPr>
                    </a:p>
                  </a:txBody>
                  <a:tcPr marL="6413" marR="6413" marT="6413" marB="0" anchor="b">
                    <a:solidFill>
                      <a:srgbClr val="FF0000"/>
                    </a:solidFill>
                  </a:tcPr>
                </a:tc>
              </a:tr>
              <a:tr h="224479">
                <a:tc>
                  <a:txBody>
                    <a:bodyPr/>
                    <a:lstStyle/>
                    <a:p>
                      <a:pPr algn="ctr" fontAlgn="b"/>
                      <a:r>
                        <a:rPr lang="en-US" sz="1200" u="none" strike="noStrike" dirty="0">
                          <a:effectLst/>
                          <a:latin typeface="+mn-lt"/>
                        </a:rPr>
                        <a:t>Percentage</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79</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a:effectLst/>
                          <a:latin typeface="+mn-lt"/>
                        </a:rPr>
                        <a:t>21</a:t>
                      </a:r>
                      <a:endParaRPr lang="en-US" sz="1200" b="0" i="0" u="none" strike="noStrike">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93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93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93</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36</a:t>
                      </a:r>
                      <a:endParaRPr lang="en-US" sz="1200" b="0" i="0" u="none" strike="noStrike" dirty="0">
                        <a:solidFill>
                          <a:srgbClr val="000000"/>
                        </a:solidFill>
                        <a:effectLst/>
                        <a:latin typeface="+mn-lt"/>
                      </a:endParaRPr>
                    </a:p>
                  </a:txBody>
                  <a:tcPr marL="6413" marR="6413" marT="6413" marB="0" anchor="b"/>
                </a:tc>
                <a:tc>
                  <a:txBody>
                    <a:bodyPr/>
                    <a:lstStyle/>
                    <a:p>
                      <a:pPr algn="ctr" fontAlgn="b"/>
                      <a:r>
                        <a:rPr lang="en-US" sz="1200" u="none" strike="noStrike" dirty="0">
                          <a:effectLst/>
                          <a:latin typeface="+mn-lt"/>
                        </a:rPr>
                        <a:t>86</a:t>
                      </a:r>
                      <a:endParaRPr lang="en-US" sz="1200" b="0" i="0" u="none" strike="noStrike" dirty="0">
                        <a:solidFill>
                          <a:srgbClr val="000000"/>
                        </a:solidFill>
                        <a:effectLst/>
                        <a:latin typeface="+mn-lt"/>
                      </a:endParaRPr>
                    </a:p>
                  </a:txBody>
                  <a:tcPr marL="6413" marR="6413" marT="6413" marB="0" anchor="b">
                    <a:solidFill>
                      <a:srgbClr val="FF0000"/>
                    </a:solidFill>
                  </a:tcPr>
                </a:tc>
                <a:tc>
                  <a:txBody>
                    <a:bodyPr/>
                    <a:lstStyle/>
                    <a:p>
                      <a:pPr algn="ctr" fontAlgn="b"/>
                      <a:r>
                        <a:rPr lang="en-US" sz="1200" u="none" strike="noStrike" dirty="0">
                          <a:effectLst/>
                          <a:latin typeface="+mn-lt"/>
                        </a:rPr>
                        <a:t>79</a:t>
                      </a:r>
                      <a:endParaRPr lang="en-US" sz="1200" b="0" i="0" u="none" strike="noStrike" dirty="0">
                        <a:solidFill>
                          <a:srgbClr val="000000"/>
                        </a:solidFill>
                        <a:effectLst/>
                        <a:latin typeface="+mn-lt"/>
                      </a:endParaRPr>
                    </a:p>
                  </a:txBody>
                  <a:tcPr marL="6413" marR="6413" marT="6413" marB="0" anchor="b"/>
                </a:tc>
              </a:tr>
            </a:tbl>
          </a:graphicData>
        </a:graphic>
      </p:graphicFrame>
      <p:sp>
        <p:nvSpPr>
          <p:cNvPr id="2" name="TextBox 1"/>
          <p:cNvSpPr txBox="1"/>
          <p:nvPr/>
        </p:nvSpPr>
        <p:spPr>
          <a:xfrm>
            <a:off x="1981200" y="381000"/>
            <a:ext cx="4724400" cy="584775"/>
          </a:xfrm>
          <a:prstGeom prst="rect">
            <a:avLst/>
          </a:prstGeom>
          <a:noFill/>
        </p:spPr>
        <p:txBody>
          <a:bodyPr wrap="square" rtlCol="0">
            <a:spAutoFit/>
          </a:bodyPr>
          <a:lstStyle/>
          <a:p>
            <a:pPr algn="ctr"/>
            <a:r>
              <a:rPr lang="en-US" sz="3200" b="1" dirty="0" smtClean="0">
                <a:latin typeface="Calibri" pitchFamily="34" charset="0"/>
                <a:cs typeface="Calibri" pitchFamily="34" charset="0"/>
              </a:rPr>
              <a:t>North West Delhi</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3754604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27754392"/>
              </p:ext>
            </p:extLst>
          </p:nvPr>
        </p:nvGraphicFramePr>
        <p:xfrm>
          <a:off x="838200" y="1600200"/>
          <a:ext cx="7391400" cy="3860693"/>
        </p:xfrm>
        <a:graphic>
          <a:graphicData uri="http://schemas.openxmlformats.org/drawingml/2006/table">
            <a:tbl>
              <a:tblPr>
                <a:tableStyleId>{616DA210-FB5B-4158-B5E0-FEB733F419BA}</a:tableStyleId>
              </a:tblPr>
              <a:tblGrid>
                <a:gridCol w="600180"/>
                <a:gridCol w="978671"/>
                <a:gridCol w="630949"/>
                <a:gridCol w="526154"/>
                <a:gridCol w="464446"/>
                <a:gridCol w="647598"/>
                <a:gridCol w="897566"/>
                <a:gridCol w="910182"/>
                <a:gridCol w="1162511"/>
                <a:gridCol w="573143"/>
              </a:tblGrid>
              <a:tr h="457200">
                <a:tc gridSpan="10">
                  <a:txBody>
                    <a:bodyPr/>
                    <a:lstStyle/>
                    <a:p>
                      <a:pPr algn="ctr" fontAlgn="b"/>
                      <a:r>
                        <a:rPr lang="en-US" sz="2400" b="1" u="none" strike="noStrike" dirty="0">
                          <a:effectLst/>
                          <a:latin typeface="Calibri" pitchFamily="34" charset="0"/>
                          <a:cs typeface="Calibri" pitchFamily="34" charset="0"/>
                        </a:rPr>
                        <a:t>Percentage of Performance -District wise</a:t>
                      </a:r>
                      <a:endParaRPr lang="en-US" sz="2400" b="1" i="0" u="none" strike="noStrike" dirty="0">
                        <a:solidFill>
                          <a:srgbClr val="000000"/>
                        </a:solidFill>
                        <a:effectLst/>
                        <a:latin typeface="Calibri" pitchFamily="34" charset="0"/>
                        <a:cs typeface="Calibri" pitchFamily="34" charset="0"/>
                      </a:endParaRPr>
                    </a:p>
                  </a:txBody>
                  <a:tcPr marL="5287" marR="5287" marT="5287" marB="0" anchor="b">
                    <a:solidFill>
                      <a:schemeClr val="accent1">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33994">
                <a:tc>
                  <a:txBody>
                    <a:bodyPr/>
                    <a:lstStyle/>
                    <a:p>
                      <a:pPr algn="ctr" fontAlgn="b"/>
                      <a:r>
                        <a:rPr lang="en-US" sz="1200" b="1" u="none" strike="noStrike" dirty="0">
                          <a:effectLst/>
                        </a:rPr>
                        <a:t>DISTRICTS</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Department</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SERVICE PROVISION</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PATIENTS RIGHTS</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INPUTS</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SUPPORT SERVICES</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CLINICAL SERVICES</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INFECTION CONTROL</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QUALITY MANAGEMENT</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c>
                  <a:txBody>
                    <a:bodyPr/>
                    <a:lstStyle/>
                    <a:p>
                      <a:pPr algn="ctr" fontAlgn="b"/>
                      <a:r>
                        <a:rPr lang="en-US" sz="1200" b="1" u="none" strike="noStrike" dirty="0">
                          <a:effectLst/>
                        </a:rPr>
                        <a:t>OUTCOME</a:t>
                      </a:r>
                      <a:endParaRPr lang="en-US" sz="1200" b="1" i="0" u="none" strike="noStrike" dirty="0">
                        <a:solidFill>
                          <a:srgbClr val="000000"/>
                        </a:solidFill>
                        <a:effectLst/>
                        <a:latin typeface="Calibri"/>
                      </a:endParaRPr>
                    </a:p>
                  </a:txBody>
                  <a:tcPr marL="5287" marR="5287" marT="5287" marB="0" anchor="b">
                    <a:solidFill>
                      <a:schemeClr val="accent1">
                        <a:lumMod val="60000"/>
                        <a:lumOff val="40000"/>
                      </a:schemeClr>
                    </a:solidFill>
                  </a:tcPr>
                </a:tc>
              </a:tr>
              <a:tr h="311332">
                <a:tc>
                  <a:txBody>
                    <a:bodyPr/>
                    <a:lstStyle/>
                    <a:p>
                      <a:pPr algn="ctr" fontAlgn="b"/>
                      <a:r>
                        <a:rPr lang="en-US" sz="1200" b="1" u="none" strike="noStrike" dirty="0">
                          <a:effectLst/>
                        </a:rPr>
                        <a:t>New Delhi</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b="1" u="none" strike="noStrike" dirty="0">
                          <a:effectLst/>
                        </a:rPr>
                        <a:t>Outreach Services </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67</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50</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33</a:t>
                      </a:r>
                      <a:endParaRPr lang="en-US" sz="1200" b="0" i="0" u="none" strike="noStrike" dirty="0">
                        <a:solidFill>
                          <a:srgbClr val="000000"/>
                        </a:solidFill>
                        <a:effectLst/>
                        <a:latin typeface="Calibri"/>
                      </a:endParaRPr>
                    </a:p>
                  </a:txBody>
                  <a:tcPr marL="5287" marR="5287" marT="5287" marB="0" anchor="b">
                    <a:noFill/>
                  </a:tcPr>
                </a:tc>
                <a:tc>
                  <a:txBody>
                    <a:bodyPr/>
                    <a:lstStyle/>
                    <a:p>
                      <a:pPr algn="ctr" fontAlgn="b"/>
                      <a:r>
                        <a:rPr lang="en-US" sz="1200" u="none" strike="noStrike" dirty="0">
                          <a:effectLst/>
                        </a:rPr>
                        <a:t>83</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67</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67</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83</a:t>
                      </a:r>
                      <a:endParaRPr lang="en-US" sz="1200" b="0" i="0" u="none" strike="noStrike" dirty="0">
                        <a:solidFill>
                          <a:srgbClr val="000000"/>
                        </a:solidFill>
                        <a:effectLst/>
                        <a:latin typeface="Calibri"/>
                      </a:endParaRPr>
                    </a:p>
                  </a:txBody>
                  <a:tcPr marL="5287" marR="5287" marT="5287" marB="0" anchor="b">
                    <a:solidFill>
                      <a:srgbClr val="FF0000"/>
                    </a:solidFill>
                  </a:tcPr>
                </a:tc>
              </a:tr>
              <a:tr h="311332">
                <a:tc>
                  <a:txBody>
                    <a:bodyPr/>
                    <a:lstStyle/>
                    <a:p>
                      <a:pPr algn="ctr" fontAlgn="b"/>
                      <a:r>
                        <a:rPr lang="en-US" sz="1200" b="1" u="none" strike="noStrike" dirty="0">
                          <a:effectLst/>
                        </a:rPr>
                        <a:t>Central Delhi</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b="1" u="none" strike="noStrike" dirty="0">
                          <a:effectLst/>
                        </a:rPr>
                        <a:t>Laboratory</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67</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58</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75</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67</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75</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67</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92</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83</a:t>
                      </a:r>
                      <a:endParaRPr lang="en-US" sz="1200" b="0" i="0" u="none" strike="noStrike" dirty="0">
                        <a:solidFill>
                          <a:srgbClr val="000000"/>
                        </a:solidFill>
                        <a:effectLst/>
                        <a:latin typeface="Calibri"/>
                      </a:endParaRPr>
                    </a:p>
                  </a:txBody>
                  <a:tcPr marL="5287" marR="5287" marT="5287" marB="0" anchor="b">
                    <a:solidFill>
                      <a:srgbClr val="FF0000"/>
                    </a:solidFill>
                  </a:tcPr>
                </a:tc>
              </a:tr>
              <a:tr h="586739">
                <a:tc>
                  <a:txBody>
                    <a:bodyPr/>
                    <a:lstStyle/>
                    <a:p>
                      <a:pPr algn="ctr" fontAlgn="b"/>
                      <a:r>
                        <a:rPr lang="en-US" sz="1200" b="1" u="none" strike="noStrike" dirty="0">
                          <a:effectLst/>
                        </a:rPr>
                        <a:t>East Delhi</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b="1" u="none" strike="noStrike" dirty="0">
                          <a:effectLst/>
                        </a:rPr>
                        <a:t>Dressing Room &amp; Emergency</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62.5</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50</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50</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50</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50</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r>
              <a:tr h="311332">
                <a:tc>
                  <a:txBody>
                    <a:bodyPr/>
                    <a:lstStyle/>
                    <a:p>
                      <a:pPr algn="ctr" fontAlgn="b"/>
                      <a:r>
                        <a:rPr lang="en-US" sz="1200" b="1" u="none" strike="noStrike" dirty="0">
                          <a:effectLst/>
                        </a:rPr>
                        <a:t>South Delhi</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b="1" u="none" strike="noStrike" dirty="0">
                          <a:effectLst/>
                        </a:rPr>
                        <a:t>General Administration</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 </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50</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 </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 </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100</a:t>
                      </a:r>
                      <a:endParaRPr lang="en-US" sz="1200" b="0" i="0" u="none" strike="noStrike" dirty="0">
                        <a:solidFill>
                          <a:srgbClr val="000000"/>
                        </a:solidFill>
                        <a:effectLst/>
                        <a:latin typeface="Calibri"/>
                      </a:endParaRPr>
                    </a:p>
                  </a:txBody>
                  <a:tcPr marL="5287" marR="5287" marT="5287" marB="0" anchor="b">
                    <a:solidFill>
                      <a:srgbClr val="FF0000"/>
                    </a:solidFill>
                  </a:tcPr>
                </a:tc>
              </a:tr>
              <a:tr h="586739">
                <a:tc>
                  <a:txBody>
                    <a:bodyPr/>
                    <a:lstStyle/>
                    <a:p>
                      <a:pPr algn="ctr" fontAlgn="b"/>
                      <a:r>
                        <a:rPr lang="en-US" sz="1200" b="1" u="none" strike="noStrike" dirty="0">
                          <a:effectLst/>
                        </a:rPr>
                        <a:t>North West Delhi</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b="1" u="none" strike="noStrike" dirty="0">
                          <a:effectLst/>
                        </a:rPr>
                        <a:t>Communicable Disease</a:t>
                      </a:r>
                      <a:endParaRPr lang="en-US" sz="1200" b="1"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a:effectLst/>
                        </a:rPr>
                        <a:t>79</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a:effectLst/>
                        </a:rPr>
                        <a:t>21</a:t>
                      </a:r>
                      <a:endParaRPr lang="en-US" sz="1200" b="0" i="0" u="none" strike="noStrike">
                        <a:solidFill>
                          <a:srgbClr val="000000"/>
                        </a:solidFill>
                        <a:effectLst/>
                        <a:latin typeface="Calibri"/>
                      </a:endParaRPr>
                    </a:p>
                  </a:txBody>
                  <a:tcPr marL="5287" marR="5287" marT="5287" marB="0" anchor="b"/>
                </a:tc>
                <a:tc>
                  <a:txBody>
                    <a:bodyPr/>
                    <a:lstStyle/>
                    <a:p>
                      <a:pPr algn="ctr" fontAlgn="b"/>
                      <a:r>
                        <a:rPr lang="en-US" sz="1200" u="none" strike="noStrike" dirty="0">
                          <a:effectLst/>
                        </a:rPr>
                        <a:t>93</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93</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93</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36</a:t>
                      </a:r>
                      <a:endParaRPr lang="en-US" sz="1200" b="0" i="0" u="none" strike="noStrike" dirty="0">
                        <a:solidFill>
                          <a:srgbClr val="000000"/>
                        </a:solidFill>
                        <a:effectLst/>
                        <a:latin typeface="Calibri"/>
                      </a:endParaRPr>
                    </a:p>
                  </a:txBody>
                  <a:tcPr marL="5287" marR="5287" marT="5287" marB="0" anchor="b"/>
                </a:tc>
                <a:tc>
                  <a:txBody>
                    <a:bodyPr/>
                    <a:lstStyle/>
                    <a:p>
                      <a:pPr algn="ctr" fontAlgn="b"/>
                      <a:r>
                        <a:rPr lang="en-US" sz="1200" u="none" strike="noStrike" dirty="0">
                          <a:effectLst/>
                        </a:rPr>
                        <a:t>86</a:t>
                      </a:r>
                      <a:endParaRPr lang="en-US" sz="1200" b="0" i="0" u="none" strike="noStrike" dirty="0">
                        <a:solidFill>
                          <a:srgbClr val="000000"/>
                        </a:solidFill>
                        <a:effectLst/>
                        <a:latin typeface="Calibri"/>
                      </a:endParaRPr>
                    </a:p>
                  </a:txBody>
                  <a:tcPr marL="5287" marR="5287" marT="5287" marB="0" anchor="b">
                    <a:solidFill>
                      <a:srgbClr val="FF0000"/>
                    </a:solidFill>
                  </a:tcPr>
                </a:tc>
                <a:tc>
                  <a:txBody>
                    <a:bodyPr/>
                    <a:lstStyle/>
                    <a:p>
                      <a:pPr algn="ctr" fontAlgn="b"/>
                      <a:r>
                        <a:rPr lang="en-US" sz="1200" u="none" strike="noStrike" dirty="0">
                          <a:effectLst/>
                        </a:rPr>
                        <a:t>79</a:t>
                      </a:r>
                      <a:endParaRPr lang="en-US" sz="1200" b="0" i="0" u="none" strike="noStrike" dirty="0">
                        <a:solidFill>
                          <a:srgbClr val="000000"/>
                        </a:solidFill>
                        <a:effectLst/>
                        <a:latin typeface="Calibri"/>
                      </a:endParaRPr>
                    </a:p>
                  </a:txBody>
                  <a:tcPr marL="5287" marR="5287" marT="5287" marB="0" anchor="b"/>
                </a:tc>
              </a:tr>
            </a:tbl>
          </a:graphicData>
        </a:graphic>
      </p:graphicFrame>
      <p:sp>
        <p:nvSpPr>
          <p:cNvPr id="2" name="TextBox 1"/>
          <p:cNvSpPr txBox="1"/>
          <p:nvPr/>
        </p:nvSpPr>
        <p:spPr>
          <a:xfrm>
            <a:off x="2362200" y="838200"/>
            <a:ext cx="44196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FINDINGS</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2535769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371600"/>
            <a:ext cx="86868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7001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sz="3200" b="1" dirty="0" smtClean="0">
                <a:solidFill>
                  <a:schemeClr val="tx1"/>
                </a:solidFill>
              </a:rPr>
              <a:t>Conclusion</a:t>
            </a:r>
            <a:endParaRPr lang="en-US" sz="3200" b="1" dirty="0">
              <a:solidFill>
                <a:schemeClr val="tx1"/>
              </a:solidFill>
            </a:endParaRP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smtClean="0">
                <a:solidFill>
                  <a:schemeClr val="tx1"/>
                </a:solidFill>
              </a:rPr>
              <a:t> </a:t>
            </a:r>
            <a:r>
              <a:rPr lang="en-US" sz="2400" dirty="0" smtClean="0">
                <a:solidFill>
                  <a:schemeClr val="tx1"/>
                </a:solidFill>
                <a:latin typeface="Calibri" pitchFamily="34" charset="0"/>
                <a:cs typeface="Calibri" pitchFamily="34" charset="0"/>
              </a:rPr>
              <a:t>As per the study estimates 42 facilities of the total have scored less than 70% ie.42/58*100= 72%</a:t>
            </a:r>
          </a:p>
          <a:p>
            <a:pPr>
              <a:buFont typeface="Wingdings" pitchFamily="2" charset="2"/>
              <a:buChar char="v"/>
            </a:pPr>
            <a:r>
              <a:rPr lang="en-US" sz="2400" dirty="0" smtClean="0">
                <a:solidFill>
                  <a:schemeClr val="tx1"/>
                </a:solidFill>
                <a:latin typeface="Calibri" pitchFamily="34" charset="0"/>
                <a:cs typeface="Calibri" pitchFamily="34" charset="0"/>
              </a:rPr>
              <a:t> </a:t>
            </a:r>
            <a:r>
              <a:rPr lang="en-US" sz="2400" dirty="0">
                <a:solidFill>
                  <a:schemeClr val="tx1"/>
                </a:solidFill>
                <a:latin typeface="Calibri" pitchFamily="34" charset="0"/>
                <a:cs typeface="Calibri" pitchFamily="34" charset="0"/>
              </a:rPr>
              <a:t>T</a:t>
            </a:r>
            <a:r>
              <a:rPr lang="en-US" sz="2400" dirty="0" smtClean="0">
                <a:solidFill>
                  <a:schemeClr val="tx1"/>
                </a:solidFill>
                <a:latin typeface="Calibri" pitchFamily="34" charset="0"/>
                <a:cs typeface="Calibri" pitchFamily="34" charset="0"/>
              </a:rPr>
              <a:t>he </a:t>
            </a:r>
            <a:r>
              <a:rPr lang="en-US" dirty="0">
                <a:solidFill>
                  <a:schemeClr val="tx1"/>
                </a:solidFill>
                <a:latin typeface="Calibri" pitchFamily="34" charset="0"/>
                <a:cs typeface="Calibri" pitchFamily="34" charset="0"/>
              </a:rPr>
              <a:t>m</a:t>
            </a:r>
            <a:r>
              <a:rPr lang="en-US" sz="2400" dirty="0" smtClean="0">
                <a:solidFill>
                  <a:schemeClr val="tx1"/>
                </a:solidFill>
                <a:latin typeface="Calibri" pitchFamily="34" charset="0"/>
                <a:cs typeface="Calibri" pitchFamily="34" charset="0"/>
              </a:rPr>
              <a:t>ajor </a:t>
            </a:r>
            <a:r>
              <a:rPr lang="en-US" sz="2400" dirty="0">
                <a:solidFill>
                  <a:schemeClr val="tx1"/>
                </a:solidFill>
                <a:latin typeface="Calibri" pitchFamily="34" charset="0"/>
                <a:cs typeface="Calibri" pitchFamily="34" charset="0"/>
              </a:rPr>
              <a:t>d</a:t>
            </a:r>
            <a:r>
              <a:rPr lang="en-US" sz="2400" dirty="0" smtClean="0">
                <a:solidFill>
                  <a:schemeClr val="tx1"/>
                </a:solidFill>
                <a:latin typeface="Calibri" pitchFamily="34" charset="0"/>
                <a:cs typeface="Calibri" pitchFamily="34" charset="0"/>
              </a:rPr>
              <a:t>epartments  which are scoring less among the five districts are Outreach Services, Laboratory, Dressing Room &amp; Emergency,  General Administration and Communicable Disease.</a:t>
            </a:r>
          </a:p>
          <a:p>
            <a:pPr>
              <a:buFont typeface="Wingdings" pitchFamily="2" charset="2"/>
              <a:buChar char="v"/>
            </a:pPr>
            <a:r>
              <a:rPr lang="en-US" sz="2400" dirty="0" smtClean="0">
                <a:solidFill>
                  <a:schemeClr val="tx1"/>
                </a:solidFill>
                <a:latin typeface="Calibri" pitchFamily="34" charset="0"/>
                <a:cs typeface="Calibri" pitchFamily="34" charset="0"/>
              </a:rPr>
              <a:t>One </a:t>
            </a:r>
            <a:r>
              <a:rPr lang="en-US" sz="2400" dirty="0">
                <a:solidFill>
                  <a:schemeClr val="tx1"/>
                </a:solidFill>
                <a:latin typeface="Calibri" pitchFamily="34" charset="0"/>
                <a:cs typeface="Calibri" pitchFamily="34" charset="0"/>
              </a:rPr>
              <a:t>of the major concern is the implementation part, where most of the facilities don’t undergo any change when it comes to their improvement in Quality Management </a:t>
            </a:r>
            <a:r>
              <a:rPr lang="en-US" sz="2400" dirty="0" smtClean="0">
                <a:solidFill>
                  <a:schemeClr val="tx1"/>
                </a:solidFill>
                <a:latin typeface="Calibri" pitchFamily="34" charset="0"/>
                <a:cs typeface="Calibri" pitchFamily="34" charset="0"/>
              </a:rPr>
              <a:t>area</a:t>
            </a:r>
          </a:p>
          <a:p>
            <a:pPr>
              <a:buFont typeface="Wingdings" pitchFamily="2" charset="2"/>
              <a:buChar char="v"/>
            </a:pPr>
            <a:r>
              <a:rPr lang="en-US" sz="2400" dirty="0" smtClean="0">
                <a:solidFill>
                  <a:schemeClr val="tx1"/>
                </a:solidFill>
                <a:latin typeface="Calibri" pitchFamily="34" charset="0"/>
                <a:cs typeface="Calibri" pitchFamily="34" charset="0"/>
              </a:rPr>
              <a:t>As all the 42 UPHCs scored less in two major areas Quality Management and Outcome. </a:t>
            </a:r>
            <a:r>
              <a:rPr lang="en-US" sz="2400" dirty="0">
                <a:solidFill>
                  <a:schemeClr val="tx1"/>
                </a:solidFill>
                <a:latin typeface="Calibri" pitchFamily="34" charset="0"/>
                <a:cs typeface="Calibri" pitchFamily="34" charset="0"/>
              </a:rPr>
              <a:t>T</a:t>
            </a:r>
            <a:r>
              <a:rPr lang="en-US" sz="2400" dirty="0" smtClean="0">
                <a:solidFill>
                  <a:schemeClr val="tx1"/>
                </a:solidFill>
                <a:latin typeface="Calibri" pitchFamily="34" charset="0"/>
                <a:cs typeface="Calibri" pitchFamily="34" charset="0"/>
              </a:rPr>
              <a:t>he  </a:t>
            </a:r>
            <a:r>
              <a:rPr lang="en-US" sz="2400" dirty="0">
                <a:solidFill>
                  <a:schemeClr val="tx1"/>
                </a:solidFill>
                <a:latin typeface="Calibri" pitchFamily="34" charset="0"/>
                <a:cs typeface="Calibri" pitchFamily="34" charset="0"/>
              </a:rPr>
              <a:t>main reason and the loophole behind such low scoring </a:t>
            </a:r>
            <a:r>
              <a:rPr lang="en-US" sz="2400" dirty="0" smtClean="0">
                <a:solidFill>
                  <a:schemeClr val="tx1"/>
                </a:solidFill>
                <a:latin typeface="Calibri" pitchFamily="34" charset="0"/>
                <a:cs typeface="Calibri" pitchFamily="34" charset="0"/>
              </a:rPr>
              <a:t> </a:t>
            </a:r>
            <a:r>
              <a:rPr lang="en-US" sz="2400" dirty="0">
                <a:solidFill>
                  <a:schemeClr val="tx1"/>
                </a:solidFill>
                <a:latin typeface="Calibri" pitchFamily="34" charset="0"/>
                <a:cs typeface="Calibri" pitchFamily="34" charset="0"/>
              </a:rPr>
              <a:t>is the Quality Management area. </a:t>
            </a:r>
            <a:endParaRPr lang="en-US" sz="2400" dirty="0" smtClean="0">
              <a:solidFill>
                <a:schemeClr val="tx1"/>
              </a:solidFill>
              <a:latin typeface="Calibri" pitchFamily="34" charset="0"/>
              <a:cs typeface="Calibri" pitchFamily="34" charset="0"/>
            </a:endParaRPr>
          </a:p>
          <a:p>
            <a:pPr>
              <a:buFont typeface="Wingdings" pitchFamily="2" charset="2"/>
              <a:buChar char="v"/>
            </a:pPr>
            <a:r>
              <a:rPr lang="en-US" sz="2400" dirty="0" smtClean="0">
                <a:solidFill>
                  <a:schemeClr val="tx1"/>
                </a:solidFill>
                <a:latin typeface="Calibri" pitchFamily="34" charset="0"/>
                <a:cs typeface="Calibri" pitchFamily="34" charset="0"/>
              </a:rPr>
              <a:t>Quality </a:t>
            </a:r>
            <a:r>
              <a:rPr lang="en-US" sz="2400" dirty="0">
                <a:solidFill>
                  <a:schemeClr val="tx1"/>
                </a:solidFill>
                <a:latin typeface="Calibri" pitchFamily="34" charset="0"/>
                <a:cs typeface="Calibri" pitchFamily="34" charset="0"/>
              </a:rPr>
              <a:t>is a continuous process, and so it is very essential that the service providers should understand over time and realize why their respective facilities are not performing </a:t>
            </a:r>
            <a:r>
              <a:rPr lang="en-US" sz="2400" dirty="0" smtClean="0">
                <a:solidFill>
                  <a:schemeClr val="tx1"/>
                </a:solidFill>
                <a:latin typeface="Calibri" pitchFamily="34" charset="0"/>
                <a:cs typeface="Calibri" pitchFamily="34" charset="0"/>
              </a:rPr>
              <a:t>well.</a:t>
            </a:r>
          </a:p>
          <a:p>
            <a:pPr>
              <a:buFont typeface="Wingdings" pitchFamily="2" charset="2"/>
              <a:buChar char="v"/>
            </a:pPr>
            <a:r>
              <a:rPr lang="en-US" sz="2400" dirty="0" smtClean="0">
                <a:solidFill>
                  <a:schemeClr val="tx1"/>
                </a:solidFill>
                <a:latin typeface="Calibri" pitchFamily="34" charset="0"/>
                <a:cs typeface="Calibri" pitchFamily="34" charset="0"/>
              </a:rPr>
              <a:t>Focus </a:t>
            </a:r>
            <a:r>
              <a:rPr lang="en-US" sz="2400" dirty="0">
                <a:solidFill>
                  <a:schemeClr val="tx1"/>
                </a:solidFill>
                <a:latin typeface="Calibri" pitchFamily="34" charset="0"/>
                <a:cs typeface="Calibri" pitchFamily="34" charset="0"/>
              </a:rPr>
              <a:t>mainly on the aspect of Quality and how it can be enhanced so as to close down the gaps</a:t>
            </a:r>
            <a:r>
              <a:rPr lang="en-US" sz="2400" dirty="0">
                <a:latin typeface="Calibri" pitchFamily="34" charset="0"/>
                <a:cs typeface="Calibri" pitchFamily="34" charset="0"/>
              </a:rPr>
              <a:t>.</a:t>
            </a:r>
          </a:p>
        </p:txBody>
      </p:sp>
    </p:spTree>
    <p:extLst>
      <p:ext uri="{BB962C8B-B14F-4D97-AF65-F5344CB8AC3E}">
        <p14:creationId xmlns:p14="http://schemas.microsoft.com/office/powerpoint/2010/main" val="1894421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lstStyle/>
          <a:p>
            <a:r>
              <a:rPr lang="en-US" sz="2800" b="1" dirty="0" smtClean="0">
                <a:solidFill>
                  <a:schemeClr val="tx1"/>
                </a:solidFill>
                <a:latin typeface="Calibri" pitchFamily="34" charset="0"/>
                <a:cs typeface="Calibri" pitchFamily="34" charset="0"/>
              </a:rPr>
              <a:t>Recommendations</a:t>
            </a:r>
            <a:endParaRPr lang="en-US" sz="28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457200" y="1066800"/>
            <a:ext cx="8229600" cy="4525963"/>
          </a:xfrm>
        </p:spPr>
        <p:txBody>
          <a:bodyPr>
            <a:noAutofit/>
          </a:bodyPr>
          <a:lstStyle/>
          <a:p>
            <a:pPr marL="457200" indent="-457200">
              <a:buFont typeface="+mj-lt"/>
              <a:buAutoNum type="arabicPeriod"/>
            </a:pPr>
            <a:r>
              <a:rPr lang="en-US" sz="2000" dirty="0" smtClean="0">
                <a:solidFill>
                  <a:schemeClr val="tx1"/>
                </a:solidFill>
                <a:latin typeface="Calibri" pitchFamily="34" charset="0"/>
                <a:cs typeface="Calibri" pitchFamily="34" charset="0"/>
              </a:rPr>
              <a:t>As </a:t>
            </a:r>
            <a:r>
              <a:rPr lang="en-US" sz="2000" dirty="0" smtClean="0">
                <a:solidFill>
                  <a:schemeClr val="tx1"/>
                </a:solidFill>
                <a:latin typeface="Calibri" pitchFamily="34" charset="0"/>
                <a:cs typeface="Calibri" pitchFamily="34" charset="0"/>
              </a:rPr>
              <a:t>facilities of all the districts  </a:t>
            </a:r>
            <a:r>
              <a:rPr lang="en-US" sz="2000" dirty="0" smtClean="0">
                <a:solidFill>
                  <a:schemeClr val="tx1"/>
                </a:solidFill>
                <a:latin typeface="Calibri" pitchFamily="34" charset="0"/>
                <a:cs typeface="Calibri" pitchFamily="34" charset="0"/>
              </a:rPr>
              <a:t>are getting low score in Quality Management area so special attention should </a:t>
            </a:r>
            <a:r>
              <a:rPr lang="en-US" sz="2000" dirty="0">
                <a:solidFill>
                  <a:schemeClr val="tx1"/>
                </a:solidFill>
                <a:latin typeface="Calibri" pitchFamily="34" charset="0"/>
                <a:cs typeface="Calibri" pitchFamily="34" charset="0"/>
              </a:rPr>
              <a:t>be given by the facility to ensure compliance with the standards of Quality management system which includes 4 main functions</a:t>
            </a:r>
            <a:r>
              <a:rPr lang="en-US" sz="2000" dirty="0" smtClean="0">
                <a:solidFill>
                  <a:schemeClr val="tx1"/>
                </a:solidFill>
                <a:latin typeface="Calibri" pitchFamily="34" charset="0"/>
                <a:cs typeface="Calibri" pitchFamily="34" charset="0"/>
              </a:rPr>
              <a:t>:</a:t>
            </a:r>
          </a:p>
          <a:p>
            <a:pPr marL="514350" indent="-514350">
              <a:buFont typeface="+mj-lt"/>
              <a:buAutoNum type="romanLcPeriod"/>
            </a:pPr>
            <a:r>
              <a:rPr lang="en-US" sz="2000" dirty="0" smtClean="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Establishment of Quality Assurance </a:t>
            </a:r>
            <a:r>
              <a:rPr lang="en-US" sz="2000" dirty="0" err="1">
                <a:solidFill>
                  <a:schemeClr val="tx1"/>
                </a:solidFill>
                <a:latin typeface="Calibri" pitchFamily="34" charset="0"/>
                <a:cs typeface="Calibri" pitchFamily="34" charset="0"/>
              </a:rPr>
              <a:t>Programme</a:t>
            </a:r>
            <a:endParaRPr lang="en-US" sz="2000" dirty="0">
              <a:solidFill>
                <a:schemeClr val="tx1"/>
              </a:solidFill>
              <a:latin typeface="Calibri" pitchFamily="34" charset="0"/>
              <a:cs typeface="Calibri" pitchFamily="34" charset="0"/>
            </a:endParaRPr>
          </a:p>
          <a:p>
            <a:pPr marL="514350" indent="-514350">
              <a:buFont typeface="+mj-lt"/>
              <a:buAutoNum type="romanLcPeriod"/>
            </a:pPr>
            <a:r>
              <a:rPr lang="en-US" sz="20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Conduct Patient &amp; Employee Satisfaction Surveys &amp;</a:t>
            </a:r>
          </a:p>
          <a:p>
            <a:pPr marL="514350" indent="-514350">
              <a:buFont typeface="+mj-lt"/>
              <a:buAutoNum type="romanLcPeriod"/>
            </a:pPr>
            <a:r>
              <a:rPr lang="en-US" sz="20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Development of the SOPs/ Protocols / Work instructions for critical processes of </a:t>
            </a:r>
            <a:r>
              <a:rPr lang="en-US" sz="2000" dirty="0" smtClean="0">
                <a:solidFill>
                  <a:schemeClr val="tx1"/>
                </a:solidFill>
                <a:latin typeface="Calibri" pitchFamily="34" charset="0"/>
                <a:cs typeface="Calibri" pitchFamily="34" charset="0"/>
              </a:rPr>
              <a:t>  the </a:t>
            </a:r>
            <a:r>
              <a:rPr lang="en-US" sz="2000" dirty="0">
                <a:solidFill>
                  <a:schemeClr val="tx1"/>
                </a:solidFill>
                <a:latin typeface="Calibri" pitchFamily="34" charset="0"/>
                <a:cs typeface="Calibri" pitchFamily="34" charset="0"/>
              </a:rPr>
              <a:t>facility</a:t>
            </a:r>
          </a:p>
          <a:p>
            <a:pPr marL="514350" indent="-514350">
              <a:buFont typeface="+mj-lt"/>
              <a:buAutoNum type="romanLcPeriod"/>
            </a:pPr>
            <a:r>
              <a:rPr lang="en-US" sz="2000" dirty="0" smtClean="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Recordkeeping and reporting have to </a:t>
            </a:r>
            <a:r>
              <a:rPr lang="en-US" sz="2000" dirty="0" smtClean="0">
                <a:solidFill>
                  <a:schemeClr val="tx1"/>
                </a:solidFill>
                <a:latin typeface="Calibri" pitchFamily="34" charset="0"/>
                <a:cs typeface="Calibri" pitchFamily="34" charset="0"/>
              </a:rPr>
              <a:t>improve</a:t>
            </a:r>
          </a:p>
          <a:p>
            <a:pPr marL="0" indent="0">
              <a:buNone/>
            </a:pPr>
            <a:r>
              <a:rPr lang="en-US" sz="2000" dirty="0" smtClean="0">
                <a:solidFill>
                  <a:schemeClr val="tx1"/>
                </a:solidFill>
                <a:latin typeface="Calibri" pitchFamily="34" charset="0"/>
                <a:cs typeface="Calibri" pitchFamily="34" charset="0"/>
              </a:rPr>
              <a:t>2.   Facilities should measure its productivity, efficiency, Clinical care and Service Quality Indicators properly.</a:t>
            </a:r>
          </a:p>
          <a:p>
            <a:pPr marL="0" indent="0">
              <a:buNone/>
            </a:pPr>
            <a:endParaRPr lang="en-US" sz="2000" dirty="0" smtClean="0">
              <a:solidFill>
                <a:schemeClr val="tx1"/>
              </a:solidFill>
              <a:latin typeface="Calibri" pitchFamily="34" charset="0"/>
              <a:cs typeface="Calibri" pitchFamily="34" charset="0"/>
            </a:endParaRPr>
          </a:p>
          <a:p>
            <a:endParaRPr lang="en-US" sz="2000" dirty="0" smtClean="0">
              <a:solidFill>
                <a:schemeClr val="tx1"/>
              </a:solidFill>
              <a:latin typeface="Calibri" pitchFamily="34" charset="0"/>
              <a:cs typeface="Calibri" pitchFamily="34" charset="0"/>
            </a:endParaRPr>
          </a:p>
          <a:p>
            <a:pPr marL="0" indent="0">
              <a:buNone/>
            </a:pPr>
            <a:endParaRPr lang="en-US" sz="2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29911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sz="3200" dirty="0" smtClean="0">
                <a:solidFill>
                  <a:schemeClr val="tx1"/>
                </a:solidFill>
                <a:latin typeface="Calibri" pitchFamily="34" charset="0"/>
                <a:cs typeface="Calibri" pitchFamily="34" charset="0"/>
              </a:rPr>
              <a:t>References</a:t>
            </a:r>
            <a:endParaRPr lang="en-US" sz="3200"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Autofit/>
          </a:bodyPr>
          <a:lstStyle/>
          <a:p>
            <a:pPr lvl="0"/>
            <a:r>
              <a:rPr lang="en-US" sz="1800" dirty="0">
                <a:solidFill>
                  <a:schemeClr val="tx1"/>
                </a:solidFill>
                <a:latin typeface="Calibri" pitchFamily="34" charset="0"/>
                <a:cs typeface="Calibri" pitchFamily="34" charset="0"/>
              </a:rPr>
              <a:t>Quality Improvement Division, National Health System Resource Centre, New Delhi</a:t>
            </a:r>
            <a:r>
              <a:rPr lang="en-US" sz="1800" dirty="0" smtClean="0">
                <a:solidFill>
                  <a:schemeClr val="tx1"/>
                </a:solidFill>
                <a:latin typeface="Calibri" pitchFamily="34" charset="0"/>
                <a:cs typeface="Calibri" pitchFamily="34" charset="0"/>
              </a:rPr>
              <a:t>.</a:t>
            </a:r>
            <a:r>
              <a:rPr lang="en-US" sz="1800" b="1" dirty="0">
                <a:solidFill>
                  <a:schemeClr val="tx1"/>
                </a:solidFill>
                <a:latin typeface="Calibri" pitchFamily="34" charset="0"/>
                <a:cs typeface="Calibri" pitchFamily="34" charset="0"/>
              </a:rPr>
              <a:t> </a:t>
            </a:r>
            <a:endParaRPr lang="en-US" sz="1800" b="1" dirty="0" smtClean="0">
              <a:solidFill>
                <a:schemeClr val="tx1"/>
              </a:solidFill>
              <a:latin typeface="Calibri" pitchFamily="34" charset="0"/>
              <a:cs typeface="Calibri" pitchFamily="34" charset="0"/>
            </a:endParaRPr>
          </a:p>
          <a:p>
            <a:pPr marL="0" lvl="0" indent="0">
              <a:buNone/>
            </a:pPr>
            <a:endParaRPr lang="en-US" sz="1800" dirty="0">
              <a:solidFill>
                <a:schemeClr val="tx1"/>
              </a:solidFill>
              <a:latin typeface="Calibri" pitchFamily="34" charset="0"/>
              <a:cs typeface="Calibri" pitchFamily="34" charset="0"/>
            </a:endParaRPr>
          </a:p>
          <a:p>
            <a:pPr lvl="0"/>
            <a:r>
              <a:rPr lang="en-US" sz="1800" dirty="0">
                <a:solidFill>
                  <a:schemeClr val="tx1"/>
                </a:solidFill>
                <a:latin typeface="Calibri" pitchFamily="34" charset="0"/>
                <a:cs typeface="Calibri" pitchFamily="34" charset="0"/>
              </a:rPr>
              <a:t>India. Department of Health and Family Welfare. Operational Guidelines for Quality Standards for Urban Primary Health Centre 2016 (Publisher unknown): Ministry Of Health and Family Welfare; 2018</a:t>
            </a:r>
            <a:r>
              <a:rPr lang="en-US" sz="1800" dirty="0" smtClean="0">
                <a:solidFill>
                  <a:schemeClr val="tx1"/>
                </a:solidFill>
                <a:latin typeface="Calibri" pitchFamily="34" charset="0"/>
                <a:cs typeface="Calibri" pitchFamily="34" charset="0"/>
              </a:rPr>
              <a:t>.</a:t>
            </a:r>
            <a:r>
              <a:rPr lang="en-US" sz="1800" b="1" dirty="0">
                <a:solidFill>
                  <a:schemeClr val="tx1"/>
                </a:solidFill>
                <a:latin typeface="Calibri" pitchFamily="34" charset="0"/>
                <a:cs typeface="Calibri" pitchFamily="34" charset="0"/>
              </a:rPr>
              <a:t>  </a:t>
            </a:r>
            <a:endParaRPr lang="en-US" sz="1800" b="1" dirty="0" smtClean="0">
              <a:solidFill>
                <a:schemeClr val="tx1"/>
              </a:solidFill>
              <a:latin typeface="Calibri" pitchFamily="34" charset="0"/>
              <a:cs typeface="Calibri" pitchFamily="34" charset="0"/>
            </a:endParaRPr>
          </a:p>
          <a:p>
            <a:pPr marL="0" lvl="0" indent="0">
              <a:buNone/>
            </a:pPr>
            <a:endParaRPr lang="en-US" sz="1800" dirty="0">
              <a:solidFill>
                <a:schemeClr val="tx1"/>
              </a:solidFill>
              <a:latin typeface="Calibri" pitchFamily="34" charset="0"/>
              <a:cs typeface="Calibri" pitchFamily="34" charset="0"/>
            </a:endParaRPr>
          </a:p>
          <a:p>
            <a:pPr lvl="0"/>
            <a:r>
              <a:rPr lang="en-US" sz="1800" dirty="0">
                <a:solidFill>
                  <a:schemeClr val="tx1"/>
                </a:solidFill>
                <a:latin typeface="Calibri" pitchFamily="34" charset="0"/>
                <a:cs typeface="Calibri" pitchFamily="34" charset="0"/>
              </a:rPr>
              <a:t>D. Shree Devi. Gap Analysis and the Performance of Primary Health </a:t>
            </a:r>
            <a:r>
              <a:rPr lang="en-US" sz="1800" dirty="0" err="1">
                <a:solidFill>
                  <a:schemeClr val="tx1"/>
                </a:solidFill>
                <a:latin typeface="Calibri" pitchFamily="34" charset="0"/>
                <a:cs typeface="Calibri" pitchFamily="34" charset="0"/>
              </a:rPr>
              <a:t>Centres</a:t>
            </a:r>
            <a:r>
              <a:rPr lang="en-US" sz="1800" dirty="0">
                <a:solidFill>
                  <a:schemeClr val="tx1"/>
                </a:solidFill>
                <a:latin typeface="Calibri" pitchFamily="34" charset="0"/>
                <a:cs typeface="Calibri" pitchFamily="34" charset="0"/>
              </a:rPr>
              <a:t> In the Implementation of the School Health </a:t>
            </a:r>
            <a:r>
              <a:rPr lang="en-US" sz="1800" dirty="0" err="1">
                <a:solidFill>
                  <a:schemeClr val="tx1"/>
                </a:solidFill>
                <a:latin typeface="Calibri" pitchFamily="34" charset="0"/>
                <a:cs typeface="Calibri" pitchFamily="34" charset="0"/>
              </a:rPr>
              <a:t>Programme</a:t>
            </a:r>
            <a:r>
              <a:rPr lang="en-US" sz="1800" dirty="0">
                <a:solidFill>
                  <a:schemeClr val="tx1"/>
                </a:solidFill>
                <a:latin typeface="Calibri" pitchFamily="34" charset="0"/>
                <a:cs typeface="Calibri" pitchFamily="34" charset="0"/>
              </a:rPr>
              <a:t> of NRHM (Internet ), 2014 February 2, Volume 2, 1-8</a:t>
            </a:r>
            <a:r>
              <a:rPr lang="en-US" sz="1800" dirty="0" smtClean="0">
                <a:solidFill>
                  <a:schemeClr val="tx1"/>
                </a:solidFill>
                <a:latin typeface="Calibri" pitchFamily="34" charset="0"/>
                <a:cs typeface="Calibri" pitchFamily="34" charset="0"/>
              </a:rPr>
              <a:t>.</a:t>
            </a:r>
            <a:r>
              <a:rPr lang="en-US" sz="1800" b="1" dirty="0">
                <a:solidFill>
                  <a:schemeClr val="tx1"/>
                </a:solidFill>
                <a:latin typeface="Calibri" pitchFamily="34" charset="0"/>
                <a:cs typeface="Calibri" pitchFamily="34" charset="0"/>
              </a:rPr>
              <a:t> </a:t>
            </a:r>
            <a:endParaRPr lang="en-US" sz="1800" b="1" dirty="0" smtClean="0">
              <a:solidFill>
                <a:schemeClr val="tx1"/>
              </a:solidFill>
              <a:latin typeface="Calibri" pitchFamily="34" charset="0"/>
              <a:cs typeface="Calibri" pitchFamily="34" charset="0"/>
            </a:endParaRPr>
          </a:p>
          <a:p>
            <a:pPr marL="0" lvl="0" indent="0">
              <a:buNone/>
            </a:pPr>
            <a:endParaRPr lang="en-US" sz="1800" dirty="0">
              <a:solidFill>
                <a:schemeClr val="tx1"/>
              </a:solidFill>
              <a:latin typeface="Calibri" pitchFamily="34" charset="0"/>
              <a:cs typeface="Calibri" pitchFamily="34" charset="0"/>
            </a:endParaRPr>
          </a:p>
          <a:p>
            <a:pPr lvl="0"/>
            <a:r>
              <a:rPr lang="en-US" sz="1800" dirty="0">
                <a:solidFill>
                  <a:schemeClr val="tx1"/>
                </a:solidFill>
                <a:latin typeface="Calibri" pitchFamily="34" charset="0"/>
                <a:cs typeface="Calibri" pitchFamily="34" charset="0"/>
              </a:rPr>
              <a:t>Daniel H. Kress, </a:t>
            </a:r>
            <a:r>
              <a:rPr lang="en-US" sz="1800" dirty="0" err="1">
                <a:solidFill>
                  <a:schemeClr val="tx1"/>
                </a:solidFill>
                <a:latin typeface="Calibri" pitchFamily="34" charset="0"/>
                <a:cs typeface="Calibri" pitchFamily="34" charset="0"/>
              </a:rPr>
              <a:t>Yanfang</a:t>
            </a:r>
            <a:r>
              <a:rPr lang="en-US" sz="1800" dirty="0">
                <a:solidFill>
                  <a:schemeClr val="tx1"/>
                </a:solidFill>
                <a:latin typeface="Calibri" pitchFamily="34" charset="0"/>
                <a:cs typeface="Calibri" pitchFamily="34" charset="0"/>
              </a:rPr>
              <a:t> Su &amp; Hong Wang. Assessment of Primary Health Care System Performance in Nigeria: Using the Primary Health Care Performance Indicator Conceptual Framework, 2016. September 29, Pages- 302- 318</a:t>
            </a:r>
            <a:r>
              <a:rPr lang="en-US" sz="1800" dirty="0" smtClean="0">
                <a:solidFill>
                  <a:schemeClr val="tx1"/>
                </a:solidFill>
                <a:latin typeface="Calibri" pitchFamily="34" charset="0"/>
                <a:cs typeface="Calibri" pitchFamily="34" charset="0"/>
              </a:rPr>
              <a:t>.</a:t>
            </a:r>
            <a:r>
              <a:rPr lang="en-US" sz="1800" b="1" dirty="0">
                <a:solidFill>
                  <a:schemeClr val="tx1"/>
                </a:solidFill>
                <a:latin typeface="Calibri" pitchFamily="34" charset="0"/>
                <a:cs typeface="Calibri" pitchFamily="34" charset="0"/>
              </a:rPr>
              <a:t>  </a:t>
            </a:r>
            <a:endParaRPr lang="en-US" sz="1800" dirty="0">
              <a:solidFill>
                <a:schemeClr val="tx1"/>
              </a:solidFill>
              <a:latin typeface="Calibri" pitchFamily="34" charset="0"/>
              <a:cs typeface="Calibri" pitchFamily="34" charset="0"/>
            </a:endParaRPr>
          </a:p>
          <a:p>
            <a:pPr marL="0" indent="0">
              <a:buNone/>
            </a:pPr>
            <a:endParaRPr lang="en-US" sz="18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53572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Image result for Thankyou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93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579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tx1"/>
                </a:solidFill>
                <a:latin typeface="Calibri" pitchFamily="34" charset="0"/>
                <a:cs typeface="Calibri" pitchFamily="34" charset="0"/>
              </a:rPr>
              <a:t>Introduction</a:t>
            </a:r>
            <a:endParaRPr lang="en-US" sz="36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914400" y="1524000"/>
            <a:ext cx="7772400" cy="4572000"/>
          </a:xfrm>
        </p:spPr>
        <p:txBody>
          <a:bodyPr>
            <a:normAutofit/>
          </a:bodyPr>
          <a:lstStyle/>
          <a:p>
            <a:pPr>
              <a:buFont typeface="Wingdings" pitchFamily="2" charset="2"/>
              <a:buChar char="v"/>
            </a:pPr>
            <a:r>
              <a:rPr lang="en-US" sz="2000" dirty="0">
                <a:solidFill>
                  <a:schemeClr val="tx1"/>
                </a:solidFill>
                <a:latin typeface="Calibri" pitchFamily="34" charset="0"/>
                <a:cs typeface="Calibri" pitchFamily="34" charset="0"/>
              </a:rPr>
              <a:t>Quality in Public Health care came into focus with the launch of the RCH in 1997, with one of its main objectives as improvement of </a:t>
            </a:r>
            <a:r>
              <a:rPr lang="en-US" sz="2000" dirty="0" smtClean="0">
                <a:solidFill>
                  <a:schemeClr val="tx1"/>
                </a:solidFill>
                <a:latin typeface="Calibri" pitchFamily="34" charset="0"/>
                <a:cs typeface="Calibri" pitchFamily="34" charset="0"/>
              </a:rPr>
              <a:t>Quality.</a:t>
            </a:r>
          </a:p>
          <a:p>
            <a:pPr>
              <a:buFont typeface="Wingdings" pitchFamily="2" charset="2"/>
              <a:buChar char="v"/>
            </a:pPr>
            <a:r>
              <a:rPr lang="en-US" sz="2000" dirty="0" smtClean="0">
                <a:solidFill>
                  <a:schemeClr val="tx1"/>
                </a:solidFill>
                <a:latin typeface="Calibri" pitchFamily="34" charset="0"/>
                <a:cs typeface="Calibri" pitchFamily="34" charset="0"/>
              </a:rPr>
              <a:t>In order to assess the Quality of health care in  all the facilities across the Country and to certify them, the MOHFW and NHSRC Jointly initiated NQAP in November 2014.</a:t>
            </a:r>
          </a:p>
          <a:p>
            <a:pPr>
              <a:buFont typeface="Wingdings" pitchFamily="2" charset="2"/>
              <a:buChar char="v"/>
            </a:pPr>
            <a:r>
              <a:rPr lang="en-US" sz="2000" dirty="0" smtClean="0">
                <a:solidFill>
                  <a:schemeClr val="tx1"/>
                </a:solidFill>
                <a:latin typeface="Calibri" pitchFamily="34" charset="0"/>
                <a:cs typeface="Calibri" pitchFamily="34" charset="0"/>
              </a:rPr>
              <a:t>National </a:t>
            </a:r>
            <a:r>
              <a:rPr lang="en-US" sz="2000" dirty="0">
                <a:solidFill>
                  <a:schemeClr val="tx1"/>
                </a:solidFill>
                <a:latin typeface="Calibri" pitchFamily="34" charset="0"/>
                <a:cs typeface="Calibri" pitchFamily="34" charset="0"/>
              </a:rPr>
              <a:t>Quality Assurance Standards for District Hospitals, Community Health </a:t>
            </a:r>
            <a:r>
              <a:rPr lang="en-US" sz="2000" dirty="0" smtClean="0">
                <a:solidFill>
                  <a:schemeClr val="tx1"/>
                </a:solidFill>
                <a:latin typeface="Calibri" pitchFamily="34" charset="0"/>
                <a:cs typeface="Calibri" pitchFamily="34" charset="0"/>
              </a:rPr>
              <a:t>Centers </a:t>
            </a:r>
            <a:r>
              <a:rPr lang="en-US" sz="2000" dirty="0">
                <a:solidFill>
                  <a:schemeClr val="tx1"/>
                </a:solidFill>
                <a:latin typeface="Calibri" pitchFamily="34" charset="0"/>
                <a:cs typeface="Calibri" pitchFamily="34" charset="0"/>
              </a:rPr>
              <a:t>(CHC) and Primary Health Centers (24*7) have been released and are being implemented across the country. </a:t>
            </a:r>
            <a:endParaRPr lang="en-US" sz="2000" dirty="0" smtClean="0">
              <a:solidFill>
                <a:schemeClr val="tx1"/>
              </a:solidFill>
              <a:latin typeface="Calibri" pitchFamily="34" charset="0"/>
              <a:cs typeface="Calibri" pitchFamily="34" charset="0"/>
            </a:endParaRPr>
          </a:p>
          <a:p>
            <a:pPr>
              <a:buFont typeface="Wingdings" pitchFamily="2" charset="2"/>
              <a:buChar char="v"/>
            </a:pPr>
            <a:r>
              <a:rPr lang="en-US" sz="2000" dirty="0">
                <a:solidFill>
                  <a:schemeClr val="tx1"/>
                </a:solidFill>
                <a:latin typeface="Calibri" pitchFamily="34" charset="0"/>
                <a:cs typeface="Calibri" pitchFamily="34" charset="0"/>
              </a:rPr>
              <a:t>National Quality Assurance Standards for UPHCs have 35 Standards under 8 areas of concern with 198 measurable elements. The checkpoints of each ME have been arranged into twelve </a:t>
            </a:r>
            <a:r>
              <a:rPr lang="en-US" sz="2000" dirty="0" smtClean="0">
                <a:solidFill>
                  <a:schemeClr val="tx1"/>
                </a:solidFill>
                <a:latin typeface="Calibri" pitchFamily="34" charset="0"/>
                <a:cs typeface="Calibri" pitchFamily="34" charset="0"/>
              </a:rPr>
              <a:t>checklists.</a:t>
            </a:r>
          </a:p>
        </p:txBody>
      </p:sp>
    </p:spTree>
    <p:extLst>
      <p:ext uri="{BB962C8B-B14F-4D97-AF65-F5344CB8AC3E}">
        <p14:creationId xmlns:p14="http://schemas.microsoft.com/office/powerpoint/2010/main" val="1766503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sz="3200" b="1" dirty="0" smtClean="0">
                <a:solidFill>
                  <a:schemeClr val="tx1"/>
                </a:solidFill>
                <a:latin typeface="Calibri" pitchFamily="34" charset="0"/>
                <a:cs typeface="Calibri" pitchFamily="34" charset="0"/>
              </a:rPr>
              <a:t>Review of Literature</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sz="2300" dirty="0" smtClean="0">
                <a:solidFill>
                  <a:schemeClr val="tx1"/>
                </a:solidFill>
                <a:latin typeface="Calibri" pitchFamily="34" charset="0"/>
                <a:cs typeface="Calibri" pitchFamily="34" charset="0"/>
              </a:rPr>
              <a:t>A Study was conducted by Jacob </a:t>
            </a:r>
            <a:r>
              <a:rPr lang="en-US" sz="2300" dirty="0" err="1" smtClean="0">
                <a:solidFill>
                  <a:schemeClr val="tx1"/>
                </a:solidFill>
                <a:latin typeface="Calibri" pitchFamily="34" charset="0"/>
                <a:cs typeface="Calibri" pitchFamily="34" charset="0"/>
              </a:rPr>
              <a:t>Novignon</a:t>
            </a:r>
            <a:r>
              <a:rPr lang="en-US" sz="2300" dirty="0" smtClean="0">
                <a:solidFill>
                  <a:schemeClr val="tx1"/>
                </a:solidFill>
                <a:latin typeface="Calibri" pitchFamily="34" charset="0"/>
                <a:cs typeface="Calibri" pitchFamily="34" charset="0"/>
              </a:rPr>
              <a:t> and Justice </a:t>
            </a:r>
            <a:r>
              <a:rPr lang="en-US" sz="2300" dirty="0" err="1" smtClean="0">
                <a:solidFill>
                  <a:schemeClr val="tx1"/>
                </a:solidFill>
                <a:latin typeface="Calibri" pitchFamily="34" charset="0"/>
                <a:cs typeface="Calibri" pitchFamily="34" charset="0"/>
              </a:rPr>
              <a:t>Nonvignon</a:t>
            </a:r>
            <a:r>
              <a:rPr lang="en-US" sz="2300" dirty="0" smtClean="0">
                <a:solidFill>
                  <a:schemeClr val="tx1"/>
                </a:solidFill>
                <a:latin typeface="Calibri" pitchFamily="34" charset="0"/>
                <a:cs typeface="Calibri" pitchFamily="34" charset="0"/>
              </a:rPr>
              <a:t> on the topic ‘Improving Primary Health care Facility Performance in Ghana: Efficiency Analysis and Fiscal Space </a:t>
            </a:r>
            <a:r>
              <a:rPr lang="en-US" sz="2300" dirty="0">
                <a:solidFill>
                  <a:schemeClr val="tx1"/>
                </a:solidFill>
                <a:latin typeface="Calibri" pitchFamily="34" charset="0"/>
                <a:cs typeface="Calibri" pitchFamily="34" charset="0"/>
              </a:rPr>
              <a:t>Implications. The study has been conducted to estimate efficiency among Primary Health Care Facilities (Heath Centers), to examine the potential fiscal space from improved efficiency. Significant disparities in efficiency were identified across the various administration regions. There is need for Primary health facility managers to improve productivity via effective and efficient resource </a:t>
            </a:r>
            <a:r>
              <a:rPr lang="en-US" sz="2300" dirty="0" smtClean="0">
                <a:solidFill>
                  <a:schemeClr val="tx1"/>
                </a:solidFill>
                <a:latin typeface="Calibri" pitchFamily="34" charset="0"/>
                <a:cs typeface="Calibri" pitchFamily="34" charset="0"/>
              </a:rPr>
              <a:t>use</a:t>
            </a:r>
          </a:p>
          <a:p>
            <a:pPr marL="0" indent="0">
              <a:buNone/>
            </a:pPr>
            <a:endParaRPr lang="en-US" sz="2300" dirty="0" smtClean="0">
              <a:solidFill>
                <a:schemeClr val="tx1"/>
              </a:solidFill>
              <a:latin typeface="Calibri" pitchFamily="34" charset="0"/>
              <a:cs typeface="Calibri" pitchFamily="34" charset="0"/>
            </a:endParaRPr>
          </a:p>
          <a:p>
            <a:pPr marL="457200" lvl="0" indent="-457200">
              <a:buFont typeface="+mj-lt"/>
              <a:buAutoNum type="arabicPeriod"/>
            </a:pPr>
            <a:r>
              <a:rPr lang="en-US" sz="2300" dirty="0" smtClean="0">
                <a:solidFill>
                  <a:schemeClr val="tx1"/>
                </a:solidFill>
                <a:latin typeface="Calibri" pitchFamily="34" charset="0"/>
                <a:cs typeface="Calibri" pitchFamily="34" charset="0"/>
              </a:rPr>
              <a:t>A </a:t>
            </a:r>
            <a:r>
              <a:rPr lang="en-US" sz="2300" dirty="0">
                <a:solidFill>
                  <a:schemeClr val="tx1"/>
                </a:solidFill>
                <a:latin typeface="Calibri" pitchFamily="34" charset="0"/>
                <a:cs typeface="Calibri" pitchFamily="34" charset="0"/>
              </a:rPr>
              <a:t>study was conducted by D Shree Devi on Gap Analysis and the Performance of Primary Health Centers  in the implementation of The School Health </a:t>
            </a:r>
            <a:r>
              <a:rPr lang="en-US" sz="2300" dirty="0" err="1">
                <a:solidFill>
                  <a:schemeClr val="tx1"/>
                </a:solidFill>
                <a:latin typeface="Calibri" pitchFamily="34" charset="0"/>
                <a:cs typeface="Calibri" pitchFamily="34" charset="0"/>
              </a:rPr>
              <a:t>Programme</a:t>
            </a:r>
            <a:r>
              <a:rPr lang="en-US" sz="2300" dirty="0" smtClean="0">
                <a:solidFill>
                  <a:schemeClr val="tx1"/>
                </a:solidFill>
                <a:latin typeface="Calibri" pitchFamily="34" charset="0"/>
                <a:cs typeface="Calibri" pitchFamily="34" charset="0"/>
              </a:rPr>
              <a:t>. The </a:t>
            </a:r>
            <a:r>
              <a:rPr lang="en-US" sz="2300" dirty="0">
                <a:solidFill>
                  <a:schemeClr val="tx1"/>
                </a:solidFill>
                <a:latin typeface="Calibri" pitchFamily="34" charset="0"/>
                <a:cs typeface="Calibri" pitchFamily="34" charset="0"/>
              </a:rPr>
              <a:t>study has been conducted to </a:t>
            </a:r>
            <a:r>
              <a:rPr lang="en-US" sz="2300" dirty="0" err="1">
                <a:solidFill>
                  <a:schemeClr val="tx1"/>
                </a:solidFill>
                <a:latin typeface="Calibri" pitchFamily="34" charset="0"/>
                <a:cs typeface="Calibri" pitchFamily="34" charset="0"/>
              </a:rPr>
              <a:t>analyse</a:t>
            </a:r>
            <a:r>
              <a:rPr lang="en-US" sz="2300" dirty="0">
                <a:solidFill>
                  <a:schemeClr val="tx1"/>
                </a:solidFill>
                <a:latin typeface="Calibri" pitchFamily="34" charset="0"/>
                <a:cs typeface="Calibri" pitchFamily="34" charset="0"/>
              </a:rPr>
              <a:t> the gaps and reason for the gaps in the implementation of the </a:t>
            </a:r>
            <a:r>
              <a:rPr lang="en-US" sz="2300" dirty="0" err="1">
                <a:solidFill>
                  <a:schemeClr val="tx1"/>
                </a:solidFill>
                <a:latin typeface="Calibri" pitchFamily="34" charset="0"/>
                <a:cs typeface="Calibri" pitchFamily="34" charset="0"/>
              </a:rPr>
              <a:t>Programme</a:t>
            </a:r>
            <a:r>
              <a:rPr lang="en-US" sz="2300" dirty="0">
                <a:solidFill>
                  <a:schemeClr val="tx1"/>
                </a:solidFill>
                <a:latin typeface="Calibri" pitchFamily="34" charset="0"/>
                <a:cs typeface="Calibri" pitchFamily="34" charset="0"/>
              </a:rPr>
              <a:t> and to find whether any association exists between staff training, resources supplied and parental cooperation with that of performance of the PHC for the school health </a:t>
            </a:r>
            <a:r>
              <a:rPr lang="en-US" sz="2300" dirty="0" err="1">
                <a:solidFill>
                  <a:schemeClr val="tx1"/>
                </a:solidFill>
                <a:latin typeface="Calibri" pitchFamily="34" charset="0"/>
                <a:cs typeface="Calibri" pitchFamily="34" charset="0"/>
              </a:rPr>
              <a:t>Programme</a:t>
            </a:r>
            <a:r>
              <a:rPr lang="en-US" sz="2300" dirty="0">
                <a:solidFill>
                  <a:schemeClr val="tx1"/>
                </a:solidFill>
                <a:latin typeface="Calibri" pitchFamily="34" charset="0"/>
                <a:cs typeface="Calibri" pitchFamily="34" charset="0"/>
              </a:rPr>
              <a:t>. </a:t>
            </a:r>
            <a:r>
              <a:rPr lang="en-US" sz="2300" dirty="0" smtClean="0">
                <a:solidFill>
                  <a:schemeClr val="tx1"/>
                </a:solidFill>
                <a:latin typeface="Calibri" pitchFamily="34" charset="0"/>
                <a:cs typeface="Calibri" pitchFamily="34" charset="0"/>
              </a:rPr>
              <a:t>From </a:t>
            </a:r>
            <a:r>
              <a:rPr lang="en-US" sz="2300" dirty="0">
                <a:solidFill>
                  <a:schemeClr val="tx1"/>
                </a:solidFill>
                <a:latin typeface="Calibri" pitchFamily="34" charset="0"/>
                <a:cs typeface="Calibri" pitchFamily="34" charset="0"/>
              </a:rPr>
              <a:t>the study, it is evident that though several hurdles have been identified in the system implementation at each level, 3 major attributes namely, lack of training given to the staff, lack of adequate resource supply, and absence of parental cooperation do play a major role in the success of the School Health </a:t>
            </a:r>
            <a:r>
              <a:rPr lang="en-US" sz="2300" dirty="0" err="1">
                <a:solidFill>
                  <a:schemeClr val="tx1"/>
                </a:solidFill>
                <a:latin typeface="Calibri" pitchFamily="34" charset="0"/>
                <a:cs typeface="Calibri" pitchFamily="34" charset="0"/>
              </a:rPr>
              <a:t>Programme</a:t>
            </a:r>
            <a:r>
              <a:rPr lang="en-US" sz="2000" dirty="0">
                <a:solidFill>
                  <a:schemeClr val="tx1"/>
                </a:solidFill>
                <a:latin typeface="Calibri" pitchFamily="34" charset="0"/>
                <a:cs typeface="Calibri" pitchFamily="34" charset="0"/>
              </a:rPr>
              <a:t>.</a:t>
            </a:r>
          </a:p>
          <a:p>
            <a:pPr marL="457200" indent="-457200">
              <a:buFont typeface="+mj-lt"/>
              <a:buAutoNum type="arabicPeriod"/>
            </a:pPr>
            <a:endParaRPr lang="en-US" sz="2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8922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2800" b="1" dirty="0" smtClean="0">
                <a:solidFill>
                  <a:schemeClr val="tx1"/>
                </a:solidFill>
                <a:latin typeface="Calibri" pitchFamily="34" charset="0"/>
                <a:cs typeface="Calibri" pitchFamily="34" charset="0"/>
              </a:rPr>
              <a:t>Review of Literature</a:t>
            </a:r>
            <a:endParaRPr lang="en-US" sz="28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lstStyle/>
          <a:p>
            <a:pPr marL="0" indent="0">
              <a:buNone/>
            </a:pPr>
            <a:r>
              <a:rPr lang="en-US" sz="2000" dirty="0" smtClean="0">
                <a:solidFill>
                  <a:schemeClr val="tx1"/>
                </a:solidFill>
                <a:latin typeface="Calibri" pitchFamily="34" charset="0"/>
                <a:cs typeface="Calibri" pitchFamily="34" charset="0"/>
              </a:rPr>
              <a:t>3. A </a:t>
            </a:r>
            <a:r>
              <a:rPr lang="en-US" sz="2000" dirty="0">
                <a:solidFill>
                  <a:schemeClr val="tx1"/>
                </a:solidFill>
                <a:latin typeface="Calibri" pitchFamily="34" charset="0"/>
                <a:cs typeface="Calibri" pitchFamily="34" charset="0"/>
              </a:rPr>
              <a:t>study was conducted by Daniel H. Kress, </a:t>
            </a:r>
            <a:r>
              <a:rPr lang="en-US" sz="2000" dirty="0" err="1">
                <a:solidFill>
                  <a:schemeClr val="tx1"/>
                </a:solidFill>
                <a:latin typeface="Calibri" pitchFamily="34" charset="0"/>
                <a:cs typeface="Calibri" pitchFamily="34" charset="0"/>
              </a:rPr>
              <a:t>Yanfang</a:t>
            </a:r>
            <a:r>
              <a:rPr lang="en-US" sz="2000" dirty="0">
                <a:solidFill>
                  <a:schemeClr val="tx1"/>
                </a:solidFill>
                <a:latin typeface="Calibri" pitchFamily="34" charset="0"/>
                <a:cs typeface="Calibri" pitchFamily="34" charset="0"/>
              </a:rPr>
              <a:t> Su and Hong Wang on the Assessment of Primary Health Care System Performance in Nigeria, Using the primary Health care Performance Indicator Conceptual Framework. The Performance of the PHC System in Nigeria is hindered by key system, inputs and services delivery challenges. Compared to peer countries in Africa (Uganda, Kenya and Tanzania and Senegal). Nigeria ranks the lowest or second lowest </a:t>
            </a:r>
            <a:r>
              <a:rPr lang="en-US" sz="2000" dirty="0" err="1">
                <a:solidFill>
                  <a:schemeClr val="tx1"/>
                </a:solidFill>
                <a:latin typeface="Calibri" pitchFamily="34" charset="0"/>
                <a:cs typeface="Calibri" pitchFamily="34" charset="0"/>
              </a:rPr>
              <a:t>lowest</a:t>
            </a:r>
            <a:r>
              <a:rPr lang="en-US" sz="2000" dirty="0">
                <a:solidFill>
                  <a:schemeClr val="tx1"/>
                </a:solidFill>
                <a:latin typeface="Calibri" pitchFamily="34" charset="0"/>
                <a:cs typeface="Calibri" pitchFamily="34" charset="0"/>
              </a:rPr>
              <a:t> in all PHCPI indicators but has high levels of health facility density and health workers density, which are often thought to be the major cause of underperformance of PHC Systems.</a:t>
            </a:r>
          </a:p>
        </p:txBody>
      </p:sp>
    </p:spTree>
    <p:extLst>
      <p:ext uri="{BB962C8B-B14F-4D97-AF65-F5344CB8AC3E}">
        <p14:creationId xmlns:p14="http://schemas.microsoft.com/office/powerpoint/2010/main" val="2671420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solidFill>
                <a:latin typeface="Calibri" pitchFamily="34" charset="0"/>
                <a:cs typeface="Calibri" pitchFamily="34" charset="0"/>
              </a:rPr>
              <a:t>Rationale of the Study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lstStyle/>
          <a:p>
            <a:pPr>
              <a:buFont typeface="Wingdings" pitchFamily="2" charset="2"/>
              <a:buChar char="v"/>
            </a:pPr>
            <a:r>
              <a:rPr lang="en-US" sz="2000" dirty="0" smtClean="0">
                <a:solidFill>
                  <a:schemeClr val="tx1"/>
                </a:solidFill>
                <a:latin typeface="Calibri" pitchFamily="34" charset="0"/>
                <a:cs typeface="Calibri" pitchFamily="34" charset="0"/>
              </a:rPr>
              <a:t>Assessment </a:t>
            </a:r>
            <a:r>
              <a:rPr lang="en-US" sz="2000" dirty="0">
                <a:solidFill>
                  <a:schemeClr val="tx1"/>
                </a:solidFill>
                <a:latin typeface="Calibri" pitchFamily="34" charset="0"/>
                <a:cs typeface="Calibri" pitchFamily="34" charset="0"/>
              </a:rPr>
              <a:t>process is taking place all over the country but then also ‘Quality ’is a big question for all of us. </a:t>
            </a:r>
          </a:p>
          <a:p>
            <a:pPr marL="0" indent="0" algn="ctr">
              <a:buNone/>
            </a:pPr>
            <a:endParaRPr lang="en-US" sz="2000" dirty="0">
              <a:solidFill>
                <a:schemeClr val="tx1"/>
              </a:solidFill>
            </a:endParaRPr>
          </a:p>
          <a:p>
            <a:pPr algn="just">
              <a:buFont typeface="Wingdings" pitchFamily="2" charset="2"/>
              <a:buChar char="v"/>
            </a:pPr>
            <a:r>
              <a:rPr lang="en-US" sz="2000" dirty="0" smtClean="0">
                <a:solidFill>
                  <a:schemeClr val="tx1"/>
                </a:solidFill>
                <a:latin typeface="Calibri" pitchFamily="34" charset="0"/>
                <a:cs typeface="Calibri" pitchFamily="34" charset="0"/>
              </a:rPr>
              <a:t>So this </a:t>
            </a:r>
            <a:r>
              <a:rPr lang="en-US" sz="2000" dirty="0">
                <a:solidFill>
                  <a:schemeClr val="tx1"/>
                </a:solidFill>
                <a:latin typeface="Calibri" pitchFamily="34" charset="0"/>
                <a:cs typeface="Calibri" pitchFamily="34" charset="0"/>
              </a:rPr>
              <a:t>study </a:t>
            </a:r>
            <a:r>
              <a:rPr lang="en-US" sz="2000" dirty="0" smtClean="0">
                <a:solidFill>
                  <a:schemeClr val="tx1"/>
                </a:solidFill>
                <a:latin typeface="Calibri" pitchFamily="34" charset="0"/>
                <a:cs typeface="Calibri" pitchFamily="34" charset="0"/>
              </a:rPr>
              <a:t>identifies </a:t>
            </a:r>
            <a:r>
              <a:rPr lang="en-US" sz="2000" dirty="0">
                <a:solidFill>
                  <a:schemeClr val="tx1"/>
                </a:solidFill>
                <a:latin typeface="Calibri" pitchFamily="34" charset="0"/>
                <a:cs typeface="Calibri" pitchFamily="34" charset="0"/>
              </a:rPr>
              <a:t>and </a:t>
            </a:r>
            <a:r>
              <a:rPr lang="en-US" sz="2000" dirty="0" smtClean="0">
                <a:solidFill>
                  <a:schemeClr val="tx1"/>
                </a:solidFill>
                <a:latin typeface="Calibri" pitchFamily="34" charset="0"/>
                <a:cs typeface="Calibri" pitchFamily="34" charset="0"/>
              </a:rPr>
              <a:t>analyses the gaps </a:t>
            </a:r>
            <a:r>
              <a:rPr lang="en-US" sz="2000" dirty="0">
                <a:solidFill>
                  <a:schemeClr val="tx1"/>
                </a:solidFill>
                <a:latin typeface="Calibri" pitchFamily="34" charset="0"/>
                <a:cs typeface="Calibri" pitchFamily="34" charset="0"/>
              </a:rPr>
              <a:t>in case of low performing UPHCs and </a:t>
            </a:r>
            <a:r>
              <a:rPr lang="en-US" sz="2000" dirty="0" smtClean="0">
                <a:solidFill>
                  <a:schemeClr val="tx1"/>
                </a:solidFill>
                <a:latin typeface="Calibri" pitchFamily="34" charset="0"/>
                <a:cs typeface="Calibri" pitchFamily="34" charset="0"/>
              </a:rPr>
              <a:t>provides reasons for </a:t>
            </a:r>
            <a:r>
              <a:rPr lang="en-US" sz="2000" dirty="0">
                <a:solidFill>
                  <a:schemeClr val="tx1"/>
                </a:solidFill>
                <a:latin typeface="Calibri" pitchFamily="34" charset="0"/>
                <a:cs typeface="Calibri" pitchFamily="34" charset="0"/>
              </a:rPr>
              <a:t>its </a:t>
            </a:r>
            <a:r>
              <a:rPr lang="en-US" sz="2000" dirty="0" smtClean="0">
                <a:solidFill>
                  <a:schemeClr val="tx1"/>
                </a:solidFill>
                <a:latin typeface="Calibri" pitchFamily="34" charset="0"/>
                <a:cs typeface="Calibri" pitchFamily="34" charset="0"/>
              </a:rPr>
              <a:t>improvement towards </a:t>
            </a:r>
            <a:r>
              <a:rPr lang="en-US" sz="2000" dirty="0">
                <a:solidFill>
                  <a:schemeClr val="tx1"/>
                </a:solidFill>
                <a:latin typeface="Calibri" pitchFamily="34" charset="0"/>
                <a:cs typeface="Calibri" pitchFamily="34" charset="0"/>
              </a:rPr>
              <a:t>attainment of </a:t>
            </a:r>
            <a:r>
              <a:rPr lang="en-US" sz="2000" dirty="0" smtClean="0">
                <a:solidFill>
                  <a:schemeClr val="tx1"/>
                </a:solidFill>
                <a:latin typeface="Calibri" pitchFamily="34" charset="0"/>
                <a:cs typeface="Calibri" pitchFamily="34" charset="0"/>
              </a:rPr>
              <a:t>NQAS certification</a:t>
            </a:r>
            <a:r>
              <a:rPr lang="en-US" sz="2000" dirty="0">
                <a:latin typeface="Calibri" pitchFamily="34" charset="0"/>
                <a:cs typeface="Calibri" pitchFamily="34" charset="0"/>
              </a:rPr>
              <a:t>.</a:t>
            </a:r>
          </a:p>
          <a:p>
            <a:pPr marL="0" indent="0" algn="just">
              <a:buNone/>
            </a:pPr>
            <a:endParaRPr lang="en-US" sz="2000" dirty="0" smtClean="0"/>
          </a:p>
          <a:p>
            <a:pPr marL="0" indent="0" algn="just">
              <a:buNone/>
            </a:pPr>
            <a:endParaRPr lang="en-US" dirty="0"/>
          </a:p>
        </p:txBody>
      </p:sp>
    </p:spTree>
    <p:extLst>
      <p:ext uri="{BB962C8B-B14F-4D97-AF65-F5344CB8AC3E}">
        <p14:creationId xmlns:p14="http://schemas.microsoft.com/office/powerpoint/2010/main" val="400440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solidFill>
                <a:latin typeface="Calibri" pitchFamily="34" charset="0"/>
                <a:cs typeface="Calibri" pitchFamily="34" charset="0"/>
              </a:rPr>
              <a:t>Objectives of The Study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a:xfrm>
            <a:off x="762000" y="1600200"/>
            <a:ext cx="7772400" cy="4572000"/>
          </a:xfrm>
        </p:spPr>
        <p:txBody>
          <a:bodyPr>
            <a:normAutofit/>
          </a:bodyPr>
          <a:lstStyle/>
          <a:p>
            <a:pPr marL="0" indent="0">
              <a:buNone/>
            </a:pPr>
            <a:r>
              <a:rPr lang="en-US" sz="2400" b="1" dirty="0" smtClean="0">
                <a:solidFill>
                  <a:schemeClr val="tx1"/>
                </a:solidFill>
                <a:latin typeface="Calibri" pitchFamily="34" charset="0"/>
                <a:cs typeface="Calibri" pitchFamily="34" charset="0"/>
              </a:rPr>
              <a:t>General Objective </a:t>
            </a:r>
            <a:r>
              <a:rPr lang="en-US" sz="24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rPr>
              <a:t>To </a:t>
            </a:r>
            <a:r>
              <a:rPr lang="en-US" sz="2000" dirty="0">
                <a:solidFill>
                  <a:schemeClr val="tx1"/>
                </a:solidFill>
                <a:latin typeface="Calibri" pitchFamily="34" charset="0"/>
                <a:cs typeface="Calibri" pitchFamily="34" charset="0"/>
              </a:rPr>
              <a:t>analyze the gaps of the low performing UPHCs located in five </a:t>
            </a:r>
            <a:r>
              <a:rPr lang="en-US" sz="2000" dirty="0" smtClean="0">
                <a:solidFill>
                  <a:schemeClr val="tx1"/>
                </a:solidFill>
                <a:latin typeface="Calibri" pitchFamily="34" charset="0"/>
                <a:cs typeface="Calibri" pitchFamily="34" charset="0"/>
              </a:rPr>
              <a:t>different  </a:t>
            </a:r>
            <a:r>
              <a:rPr lang="en-US" sz="2000" dirty="0">
                <a:solidFill>
                  <a:schemeClr val="tx1"/>
                </a:solidFill>
                <a:latin typeface="Calibri" pitchFamily="34" charset="0"/>
                <a:cs typeface="Calibri" pitchFamily="34" charset="0"/>
              </a:rPr>
              <a:t>Zones of </a:t>
            </a:r>
            <a:r>
              <a:rPr lang="en-US" sz="2000" dirty="0" smtClean="0">
                <a:solidFill>
                  <a:schemeClr val="tx1"/>
                </a:solidFill>
                <a:latin typeface="Calibri" pitchFamily="34" charset="0"/>
                <a:cs typeface="Calibri" pitchFamily="34" charset="0"/>
              </a:rPr>
              <a:t>Delhi</a:t>
            </a:r>
          </a:p>
          <a:p>
            <a:pPr marL="0" indent="0">
              <a:buNone/>
            </a:pPr>
            <a:endParaRPr lang="en-US" sz="2000" dirty="0">
              <a:solidFill>
                <a:schemeClr val="tx1"/>
              </a:solidFill>
              <a:latin typeface="Calibri" pitchFamily="34" charset="0"/>
              <a:cs typeface="Calibri" pitchFamily="34" charset="0"/>
            </a:endParaRPr>
          </a:p>
          <a:p>
            <a:pPr marL="0" indent="0">
              <a:buNone/>
            </a:pPr>
            <a:r>
              <a:rPr lang="en-US" sz="2400" b="1" dirty="0">
                <a:solidFill>
                  <a:schemeClr val="tx1"/>
                </a:solidFill>
                <a:latin typeface="Calibri" pitchFamily="34" charset="0"/>
                <a:cs typeface="Calibri" pitchFamily="34" charset="0"/>
              </a:rPr>
              <a:t>Specific Objectives-  </a:t>
            </a:r>
          </a:p>
          <a:p>
            <a:pPr marL="457200" indent="-457200">
              <a:buFont typeface="+mj-lt"/>
              <a:buAutoNum type="arabicPeriod"/>
            </a:pPr>
            <a:r>
              <a:rPr lang="en-US" sz="2000" dirty="0" smtClean="0">
                <a:solidFill>
                  <a:schemeClr val="tx1"/>
                </a:solidFill>
                <a:latin typeface="Calibri" pitchFamily="34" charset="0"/>
                <a:cs typeface="Calibri" pitchFamily="34" charset="0"/>
              </a:rPr>
              <a:t>To </a:t>
            </a:r>
            <a:r>
              <a:rPr lang="en-US" sz="2000" dirty="0">
                <a:solidFill>
                  <a:schemeClr val="tx1"/>
                </a:solidFill>
                <a:latin typeface="Calibri" pitchFamily="34" charset="0"/>
                <a:cs typeface="Calibri" pitchFamily="34" charset="0"/>
              </a:rPr>
              <a:t>categorize the better and low performing UPHCs located in different </a:t>
            </a:r>
            <a:r>
              <a:rPr lang="en-US" sz="2000" dirty="0" smtClean="0">
                <a:solidFill>
                  <a:schemeClr val="tx1"/>
                </a:solidFill>
                <a:latin typeface="Calibri" pitchFamily="34" charset="0"/>
                <a:cs typeface="Calibri" pitchFamily="34" charset="0"/>
              </a:rPr>
              <a:t>Zones </a:t>
            </a:r>
            <a:r>
              <a:rPr lang="en-US" sz="2000" dirty="0">
                <a:solidFill>
                  <a:schemeClr val="tx1"/>
                </a:solidFill>
                <a:latin typeface="Calibri" pitchFamily="34" charset="0"/>
                <a:cs typeface="Calibri" pitchFamily="34" charset="0"/>
              </a:rPr>
              <a:t>of Delhi based on NQAS certification norms (score</a:t>
            </a:r>
            <a:r>
              <a:rPr lang="en-US" sz="2000" dirty="0" smtClean="0">
                <a:solidFill>
                  <a:schemeClr val="tx1"/>
                </a:solidFill>
                <a:latin typeface="Calibri" pitchFamily="34" charset="0"/>
                <a:cs typeface="Calibri" pitchFamily="34" charset="0"/>
              </a:rPr>
              <a:t>).</a:t>
            </a:r>
          </a:p>
          <a:p>
            <a:pPr marL="457200" indent="-457200">
              <a:buFont typeface="+mj-lt"/>
              <a:buAutoNum type="arabicPeriod"/>
            </a:pPr>
            <a:r>
              <a:rPr lang="en-US" sz="2000" dirty="0" smtClean="0">
                <a:solidFill>
                  <a:schemeClr val="tx1"/>
                </a:solidFill>
                <a:latin typeface="Calibri" pitchFamily="34" charset="0"/>
                <a:cs typeface="Calibri" pitchFamily="34" charset="0"/>
              </a:rPr>
              <a:t>To </a:t>
            </a:r>
            <a:r>
              <a:rPr lang="en-US" sz="2000" dirty="0">
                <a:solidFill>
                  <a:schemeClr val="tx1"/>
                </a:solidFill>
                <a:latin typeface="Calibri" pitchFamily="34" charset="0"/>
                <a:cs typeface="Calibri" pitchFamily="34" charset="0"/>
              </a:rPr>
              <a:t>undertake gap analysis of the low performing </a:t>
            </a:r>
            <a:r>
              <a:rPr lang="en-US" sz="2000" dirty="0" smtClean="0">
                <a:solidFill>
                  <a:schemeClr val="tx1"/>
                </a:solidFill>
                <a:latin typeface="Calibri" pitchFamily="34" charset="0"/>
                <a:cs typeface="Calibri" pitchFamily="34" charset="0"/>
              </a:rPr>
              <a:t>Departments </a:t>
            </a:r>
            <a:r>
              <a:rPr lang="en-US" sz="2000" dirty="0">
                <a:solidFill>
                  <a:schemeClr val="tx1"/>
                </a:solidFill>
                <a:latin typeface="Calibri" pitchFamily="34" charset="0"/>
                <a:cs typeface="Calibri" pitchFamily="34" charset="0"/>
              </a:rPr>
              <a:t>and their </a:t>
            </a:r>
            <a:r>
              <a:rPr lang="en-US" sz="2000" dirty="0" smtClean="0">
                <a:solidFill>
                  <a:schemeClr val="tx1"/>
                </a:solidFill>
                <a:latin typeface="Calibri" pitchFamily="34" charset="0"/>
                <a:cs typeface="Calibri" pitchFamily="34" charset="0"/>
              </a:rPr>
              <a:t>Area </a:t>
            </a:r>
            <a:r>
              <a:rPr lang="en-US" sz="2000" dirty="0">
                <a:solidFill>
                  <a:schemeClr val="tx1"/>
                </a:solidFill>
                <a:latin typeface="Calibri" pitchFamily="34" charset="0"/>
                <a:cs typeface="Calibri" pitchFamily="34" charset="0"/>
              </a:rPr>
              <a:t>of </a:t>
            </a:r>
            <a:r>
              <a:rPr lang="en-US" sz="2000" dirty="0" smtClean="0">
                <a:solidFill>
                  <a:schemeClr val="tx1"/>
                </a:solidFill>
                <a:latin typeface="Calibri" pitchFamily="34" charset="0"/>
                <a:cs typeface="Calibri" pitchFamily="34" charset="0"/>
              </a:rPr>
              <a:t>Concern </a:t>
            </a:r>
            <a:r>
              <a:rPr lang="en-US" sz="2000" dirty="0">
                <a:solidFill>
                  <a:schemeClr val="tx1"/>
                </a:solidFill>
                <a:latin typeface="Calibri" pitchFamily="34" charset="0"/>
                <a:cs typeface="Calibri" pitchFamily="34" charset="0"/>
              </a:rPr>
              <a:t>among the low performing UPHCs of five districts in </a:t>
            </a:r>
            <a:r>
              <a:rPr lang="en-US" sz="2000" dirty="0" smtClean="0">
                <a:solidFill>
                  <a:schemeClr val="tx1"/>
                </a:solidFill>
                <a:latin typeface="Calibri" pitchFamily="34" charset="0"/>
                <a:cs typeface="Calibri" pitchFamily="34" charset="0"/>
              </a:rPr>
              <a:t>Delhi.</a:t>
            </a:r>
            <a:endParaRPr lang="en-US" sz="2000" dirty="0">
              <a:solidFill>
                <a:schemeClr val="tx1"/>
              </a:solidFill>
              <a:latin typeface="Calibri" pitchFamily="34" charset="0"/>
              <a:cs typeface="Calibri" pitchFamily="34" charset="0"/>
            </a:endParaRPr>
          </a:p>
          <a:p>
            <a:pPr marL="457200" indent="-457200">
              <a:buFont typeface="+mj-lt"/>
              <a:buAutoNum type="arabicPeriod"/>
            </a:pPr>
            <a:r>
              <a:rPr lang="en-US" sz="2000" dirty="0" smtClean="0">
                <a:solidFill>
                  <a:schemeClr val="tx1"/>
                </a:solidFill>
                <a:latin typeface="Calibri" pitchFamily="34" charset="0"/>
                <a:cs typeface="Calibri" pitchFamily="34" charset="0"/>
              </a:rPr>
              <a:t> To </a:t>
            </a:r>
            <a:r>
              <a:rPr lang="en-US" sz="2000" dirty="0">
                <a:solidFill>
                  <a:schemeClr val="tx1"/>
                </a:solidFill>
                <a:latin typeface="Calibri" pitchFamily="34" charset="0"/>
                <a:cs typeface="Calibri" pitchFamily="34" charset="0"/>
              </a:rPr>
              <a:t>find out the root cause and to provide reasons of the gaps for the improvement of the NQAS score of UPHCs.</a:t>
            </a:r>
          </a:p>
          <a:p>
            <a:pPr marL="0" indent="0">
              <a:buNone/>
            </a:pPr>
            <a:r>
              <a:rPr lang="en-US" sz="2000" dirty="0">
                <a:solidFill>
                  <a:schemeClr val="tx1"/>
                </a:solidFill>
                <a:latin typeface="Calibri" pitchFamily="34" charset="0"/>
                <a:cs typeface="Calibri" pitchFamily="34" charset="0"/>
              </a:rPr>
              <a:t> </a:t>
            </a:r>
          </a:p>
        </p:txBody>
      </p:sp>
    </p:spTree>
    <p:extLst>
      <p:ext uri="{BB962C8B-B14F-4D97-AF65-F5344CB8AC3E}">
        <p14:creationId xmlns:p14="http://schemas.microsoft.com/office/powerpoint/2010/main" val="40033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solidFill>
                <a:latin typeface="Calibri" pitchFamily="34" charset="0"/>
                <a:cs typeface="Calibri" pitchFamily="34" charset="0"/>
              </a:rPr>
              <a:t>Methodology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rmAutofit/>
          </a:bodyPr>
          <a:lstStyle/>
          <a:p>
            <a:pPr>
              <a:buFont typeface="Wingdings" pitchFamily="2" charset="2"/>
              <a:buChar char="v"/>
            </a:pPr>
            <a:r>
              <a:rPr lang="en-US" sz="2400" b="1" dirty="0">
                <a:solidFill>
                  <a:schemeClr val="tx1"/>
                </a:solidFill>
                <a:latin typeface="Calibri" pitchFamily="34" charset="0"/>
                <a:cs typeface="Calibri" pitchFamily="34" charset="0"/>
              </a:rPr>
              <a:t>Data Source:</a:t>
            </a:r>
            <a:r>
              <a:rPr lang="en-US" sz="2400" dirty="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The data’s are mainly taken from the checklist and the reports of the concerned UPHCs which are assessed in the year 2016</a:t>
            </a:r>
            <a:r>
              <a:rPr lang="en-US" sz="2400" dirty="0">
                <a:solidFill>
                  <a:schemeClr val="tx1"/>
                </a:solidFill>
                <a:latin typeface="Calibri" pitchFamily="34" charset="0"/>
                <a:cs typeface="Calibri" pitchFamily="34" charset="0"/>
              </a:rPr>
              <a:t>.</a:t>
            </a:r>
          </a:p>
          <a:p>
            <a:pPr marL="0" indent="0">
              <a:buNone/>
            </a:pPr>
            <a:endParaRPr lang="en-US" sz="2400" dirty="0">
              <a:solidFill>
                <a:schemeClr val="tx1"/>
              </a:solidFill>
              <a:latin typeface="Calibri" pitchFamily="34" charset="0"/>
              <a:cs typeface="Calibri" pitchFamily="34" charset="0"/>
            </a:endParaRPr>
          </a:p>
          <a:p>
            <a:pPr>
              <a:buFont typeface="Wingdings" pitchFamily="2" charset="2"/>
              <a:buChar char="v"/>
            </a:pPr>
            <a:r>
              <a:rPr lang="en-US" sz="2400" b="1" dirty="0">
                <a:solidFill>
                  <a:schemeClr val="tx1"/>
                </a:solidFill>
                <a:latin typeface="Calibri" pitchFamily="34" charset="0"/>
                <a:cs typeface="Calibri" pitchFamily="34" charset="0"/>
              </a:rPr>
              <a:t>Study Design: </a:t>
            </a:r>
            <a:r>
              <a:rPr lang="en-US" sz="2000" dirty="0">
                <a:solidFill>
                  <a:schemeClr val="tx1"/>
                </a:solidFill>
                <a:latin typeface="Calibri" pitchFamily="34" charset="0"/>
                <a:cs typeface="Calibri" pitchFamily="34" charset="0"/>
              </a:rPr>
              <a:t>The study design is Quantitative study.</a:t>
            </a:r>
          </a:p>
          <a:p>
            <a:pPr marL="0" indent="0">
              <a:buNone/>
            </a:pPr>
            <a:endParaRPr lang="en-US" sz="2400" dirty="0">
              <a:solidFill>
                <a:schemeClr val="tx1"/>
              </a:solidFill>
              <a:latin typeface="Calibri" pitchFamily="34" charset="0"/>
              <a:cs typeface="Calibri" pitchFamily="34" charset="0"/>
            </a:endParaRPr>
          </a:p>
          <a:p>
            <a:pPr>
              <a:buFont typeface="Wingdings" pitchFamily="2" charset="2"/>
              <a:buChar char="v"/>
            </a:pPr>
            <a:r>
              <a:rPr lang="en-US" sz="2400" b="1" dirty="0">
                <a:solidFill>
                  <a:schemeClr val="tx1"/>
                </a:solidFill>
                <a:latin typeface="Calibri" pitchFamily="34" charset="0"/>
                <a:cs typeface="Calibri" pitchFamily="34" charset="0"/>
              </a:rPr>
              <a:t> Study Sample </a:t>
            </a:r>
            <a:r>
              <a:rPr lang="en-US" sz="2400" dirty="0">
                <a:solidFill>
                  <a:schemeClr val="tx1"/>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Convenient Sampling</a:t>
            </a:r>
          </a:p>
          <a:p>
            <a:pPr marL="0" indent="0">
              <a:buNone/>
            </a:pPr>
            <a:endParaRPr lang="en-US" sz="2400" dirty="0">
              <a:solidFill>
                <a:schemeClr val="tx1"/>
              </a:solidFill>
            </a:endParaRPr>
          </a:p>
        </p:txBody>
      </p:sp>
    </p:spTree>
    <p:extLst>
      <p:ext uri="{BB962C8B-B14F-4D97-AF65-F5344CB8AC3E}">
        <p14:creationId xmlns:p14="http://schemas.microsoft.com/office/powerpoint/2010/main" val="2321173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tx1"/>
                </a:solidFill>
                <a:latin typeface="Calibri" pitchFamily="34" charset="0"/>
                <a:cs typeface="Calibri" pitchFamily="34" charset="0"/>
              </a:rPr>
              <a:t>Methodology</a:t>
            </a:r>
            <a:endParaRPr lang="en-US" sz="3200" b="1" dirty="0">
              <a:solidFill>
                <a:schemeClr val="tx1"/>
              </a:solidFill>
              <a:latin typeface="Calibri" pitchFamily="34" charset="0"/>
              <a:cs typeface="Calibri" pitchFamily="34" charset="0"/>
            </a:endParaRPr>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v"/>
            </a:pPr>
            <a:r>
              <a:rPr lang="en-US" sz="8000" b="1" dirty="0" smtClean="0">
                <a:solidFill>
                  <a:schemeClr val="tx1"/>
                </a:solidFill>
                <a:latin typeface="Calibri" pitchFamily="34" charset="0"/>
                <a:cs typeface="Calibri" pitchFamily="34" charset="0"/>
              </a:rPr>
              <a:t>Study </a:t>
            </a:r>
            <a:r>
              <a:rPr lang="en-US" sz="8000" b="1" dirty="0">
                <a:solidFill>
                  <a:schemeClr val="tx1"/>
                </a:solidFill>
                <a:latin typeface="Calibri" pitchFamily="34" charset="0"/>
                <a:cs typeface="Calibri" pitchFamily="34" charset="0"/>
              </a:rPr>
              <a:t>Population:</a:t>
            </a:r>
            <a:r>
              <a:rPr lang="en-US" sz="8000" dirty="0">
                <a:solidFill>
                  <a:schemeClr val="tx1"/>
                </a:solidFill>
                <a:latin typeface="Calibri" pitchFamily="34" charset="0"/>
                <a:cs typeface="Calibri" pitchFamily="34" charset="0"/>
              </a:rPr>
              <a:t> It Includes 42 UPHCs of five different districts of Delhi namely New Delhi, Central Delhi, South Delhi, East Delhi, and North West Delhi</a:t>
            </a:r>
            <a:r>
              <a:rPr lang="en-US" sz="8000" dirty="0" smtClean="0">
                <a:solidFill>
                  <a:schemeClr val="tx1"/>
                </a:solidFill>
                <a:latin typeface="Calibri" pitchFamily="34" charset="0"/>
                <a:cs typeface="Calibri" pitchFamily="34" charset="0"/>
              </a:rPr>
              <a:t>.</a:t>
            </a:r>
          </a:p>
          <a:p>
            <a:pPr marL="0" indent="0">
              <a:buNone/>
            </a:pPr>
            <a:endParaRPr lang="en-US" sz="8000" dirty="0">
              <a:solidFill>
                <a:schemeClr val="tx1"/>
              </a:solidFill>
              <a:latin typeface="Calibri" pitchFamily="34" charset="0"/>
              <a:cs typeface="Calibri" pitchFamily="34" charset="0"/>
            </a:endParaRPr>
          </a:p>
          <a:p>
            <a:pPr>
              <a:buFont typeface="Wingdings" pitchFamily="2" charset="2"/>
              <a:buChar char="v"/>
            </a:pPr>
            <a:r>
              <a:rPr lang="en-US" sz="8000" b="1" dirty="0" smtClean="0">
                <a:solidFill>
                  <a:schemeClr val="tx1"/>
                </a:solidFill>
                <a:latin typeface="Calibri" pitchFamily="34" charset="0"/>
                <a:cs typeface="Calibri" pitchFamily="34" charset="0"/>
              </a:rPr>
              <a:t>Study Area: </a:t>
            </a:r>
            <a:r>
              <a:rPr lang="en-US" sz="8000" dirty="0" smtClean="0">
                <a:solidFill>
                  <a:schemeClr val="tx1"/>
                </a:solidFill>
                <a:latin typeface="Calibri" pitchFamily="34" charset="0"/>
                <a:cs typeface="Calibri" pitchFamily="34" charset="0"/>
              </a:rPr>
              <a:t>National Capital Territory of India consists of 11 districts. Out of the total 11 district the study was conducted in five different districts of Delhi- New Delhi, Central Delhi, South Delhi, East Delhi, and North West Delhi.</a:t>
            </a:r>
          </a:p>
          <a:p>
            <a:pPr marL="0" indent="0">
              <a:buNone/>
            </a:pPr>
            <a:endParaRPr lang="en-US" sz="8000" dirty="0" smtClean="0">
              <a:solidFill>
                <a:schemeClr val="tx1"/>
              </a:solidFill>
              <a:latin typeface="Calibri" pitchFamily="34" charset="0"/>
              <a:cs typeface="Calibri" pitchFamily="34" charset="0"/>
            </a:endParaRPr>
          </a:p>
          <a:p>
            <a:pPr>
              <a:buFont typeface="Wingdings" pitchFamily="2" charset="2"/>
              <a:buChar char="v"/>
            </a:pPr>
            <a:r>
              <a:rPr lang="en-US" sz="8000" b="1" dirty="0" smtClean="0">
                <a:solidFill>
                  <a:schemeClr val="tx1"/>
                </a:solidFill>
                <a:latin typeface="Calibri" pitchFamily="34" charset="0"/>
                <a:cs typeface="Calibri" pitchFamily="34" charset="0"/>
              </a:rPr>
              <a:t>Study Period: </a:t>
            </a:r>
            <a:r>
              <a:rPr lang="en-US" sz="8000" dirty="0" smtClean="0">
                <a:solidFill>
                  <a:schemeClr val="tx1"/>
                </a:solidFill>
                <a:latin typeface="Calibri" pitchFamily="34" charset="0"/>
                <a:cs typeface="Calibri" pitchFamily="34" charset="0"/>
              </a:rPr>
              <a:t>The study period is from February 2018 to April 2018’.</a:t>
            </a:r>
          </a:p>
          <a:p>
            <a:pPr marL="0" indent="0">
              <a:buNone/>
            </a:pPr>
            <a:endParaRPr lang="en-US" sz="8000" dirty="0">
              <a:solidFill>
                <a:schemeClr val="tx1"/>
              </a:solidFill>
              <a:latin typeface="Calibri" pitchFamily="34" charset="0"/>
              <a:cs typeface="Calibri" pitchFamily="34" charset="0"/>
            </a:endParaRPr>
          </a:p>
          <a:p>
            <a:pPr>
              <a:buFont typeface="Wingdings" pitchFamily="2" charset="2"/>
              <a:buChar char="v"/>
            </a:pPr>
            <a:r>
              <a:rPr lang="en-US" sz="8000" b="1" dirty="0" smtClean="0">
                <a:solidFill>
                  <a:schemeClr val="tx1"/>
                </a:solidFill>
                <a:latin typeface="Calibri" pitchFamily="34" charset="0"/>
                <a:cs typeface="Calibri" pitchFamily="34" charset="0"/>
              </a:rPr>
              <a:t>Tools of Analysis: </a:t>
            </a:r>
            <a:r>
              <a:rPr lang="en-US" sz="8000" dirty="0" smtClean="0">
                <a:solidFill>
                  <a:schemeClr val="tx1"/>
                </a:solidFill>
                <a:latin typeface="Calibri" pitchFamily="34" charset="0"/>
                <a:cs typeface="Calibri" pitchFamily="34" charset="0"/>
              </a:rPr>
              <a:t>The checklist, Reports of the UPHCs, MS Excel was used as a tool for the analysis. The department wise scores of each of the district were taken to analyze which Department scores the least of these 5 districts in Delhi. </a:t>
            </a:r>
          </a:p>
          <a:p>
            <a:pPr marL="0" indent="0">
              <a:buNone/>
            </a:pPr>
            <a:r>
              <a:rPr lang="en-US" sz="7200" dirty="0">
                <a:latin typeface="Calibri" pitchFamily="34" charset="0"/>
                <a:cs typeface="Calibri" pitchFamily="34" charset="0"/>
              </a:rPr>
              <a:t/>
            </a:r>
            <a:br>
              <a:rPr lang="en-US" sz="7200" dirty="0">
                <a:latin typeface="Calibri" pitchFamily="34" charset="0"/>
                <a:cs typeface="Calibri" pitchFamily="34" charset="0"/>
              </a:rPr>
            </a:br>
            <a:r>
              <a:rPr lang="en-US" dirty="0">
                <a:latin typeface="Calibri" pitchFamily="34" charset="0"/>
                <a:cs typeface="Calibri" pitchFamily="34" charset="0"/>
              </a:rPr>
              <a:t> </a:t>
            </a:r>
          </a:p>
          <a:p>
            <a:pPr>
              <a:buFont typeface="Wingdings" pitchFamily="2" charset="2"/>
              <a:buChar char="v"/>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31422256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871</TotalTime>
  <Words>2673</Words>
  <Application>Microsoft Office PowerPoint</Application>
  <PresentationFormat>On-screen Show (4:3)</PresentationFormat>
  <Paragraphs>1381</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Executive</vt:lpstr>
      <vt:lpstr>“Gap Analysis of the low performing UPHCs located in Different Zones in Delhi”</vt:lpstr>
      <vt:lpstr>Contents…</vt:lpstr>
      <vt:lpstr>Introduction</vt:lpstr>
      <vt:lpstr>Review of Literature</vt:lpstr>
      <vt:lpstr>Review of Literature</vt:lpstr>
      <vt:lpstr>Rationale of the Study</vt:lpstr>
      <vt:lpstr>Objectives of The Study</vt:lpstr>
      <vt:lpstr>Methodology</vt:lpstr>
      <vt:lpstr>Methodology</vt:lpstr>
      <vt:lpstr>       Showing below the overall layout of the checklist of one of the              departments (Checklist for General Clinic)</vt:lpstr>
      <vt:lpstr>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Recommendations</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181</cp:revision>
  <dcterms:created xsi:type="dcterms:W3CDTF">2018-05-13T07:18:10Z</dcterms:created>
  <dcterms:modified xsi:type="dcterms:W3CDTF">2018-05-17T03:01:14Z</dcterms:modified>
</cp:coreProperties>
</file>