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15"/>
  </p:notesMasterIdLst>
  <p:sldIdLst>
    <p:sldId id="268" r:id="rId2"/>
    <p:sldId id="261" r:id="rId3"/>
    <p:sldId id="260" r:id="rId4"/>
    <p:sldId id="259" r:id="rId5"/>
    <p:sldId id="258" r:id="rId6"/>
    <p:sldId id="257" r:id="rId7"/>
    <p:sldId id="262" r:id="rId8"/>
    <p:sldId id="263" r:id="rId9"/>
    <p:sldId id="270" r:id="rId10"/>
    <p:sldId id="264" r:id="rId11"/>
    <p:sldId id="265" r:id="rId12"/>
    <p:sldId id="266"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C:\Users\Dell\Desktop\all%20data%20pharmacy%20project%20vishakha.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Dell\Desktop\all%20data%20pharmacy%20project%20vishakha.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Dell\Desktop\all%20data%20pharmacy%20project%20vishakh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barChart>
        <c:barDir val="col"/>
        <c:grouping val="clustered"/>
        <c:varyColors val="0"/>
        <c:ser>
          <c:idx val="0"/>
          <c:order val="0"/>
          <c:tx>
            <c:strRef>
              <c:f>Sheet1!$B$2</c:f>
              <c:strCache>
                <c:ptCount val="1"/>
                <c:pt idx="0">
                  <c:v>Discharges</c:v>
                </c:pt>
              </c:strCache>
            </c:strRef>
          </c:tx>
          <c:invertIfNegative val="0"/>
          <c:cat>
            <c:strRef>
              <c:f>Sheet1!$A$3:$A$10</c:f>
              <c:strCache>
                <c:ptCount val="8"/>
                <c:pt idx="0">
                  <c:v>September</c:v>
                </c:pt>
                <c:pt idx="1">
                  <c:v>October</c:v>
                </c:pt>
                <c:pt idx="2">
                  <c:v>November</c:v>
                </c:pt>
                <c:pt idx="3">
                  <c:v>December</c:v>
                </c:pt>
                <c:pt idx="4">
                  <c:v>January</c:v>
                </c:pt>
                <c:pt idx="5">
                  <c:v>February</c:v>
                </c:pt>
                <c:pt idx="6">
                  <c:v>March </c:v>
                </c:pt>
                <c:pt idx="7">
                  <c:v>April</c:v>
                </c:pt>
              </c:strCache>
            </c:strRef>
          </c:cat>
          <c:val>
            <c:numRef>
              <c:f>Sheet1!$B$3:$B$10</c:f>
              <c:numCache>
                <c:formatCode>General</c:formatCode>
                <c:ptCount val="8"/>
                <c:pt idx="0">
                  <c:v>9</c:v>
                </c:pt>
                <c:pt idx="1">
                  <c:v>183</c:v>
                </c:pt>
                <c:pt idx="2">
                  <c:v>263</c:v>
                </c:pt>
                <c:pt idx="3">
                  <c:v>234</c:v>
                </c:pt>
                <c:pt idx="4">
                  <c:v>356</c:v>
                </c:pt>
                <c:pt idx="5">
                  <c:v>381</c:v>
                </c:pt>
                <c:pt idx="6">
                  <c:v>473</c:v>
                </c:pt>
                <c:pt idx="7">
                  <c:v>531</c:v>
                </c:pt>
              </c:numCache>
            </c:numRef>
          </c:val>
        </c:ser>
        <c:dLbls>
          <c:showLegendKey val="0"/>
          <c:showVal val="0"/>
          <c:showCatName val="0"/>
          <c:showSerName val="0"/>
          <c:showPercent val="0"/>
          <c:showBubbleSize val="0"/>
        </c:dLbls>
        <c:gapWidth val="150"/>
        <c:axId val="171553152"/>
        <c:axId val="171554688"/>
      </c:barChart>
      <c:catAx>
        <c:axId val="171553152"/>
        <c:scaling>
          <c:orientation val="minMax"/>
        </c:scaling>
        <c:delete val="0"/>
        <c:axPos val="b"/>
        <c:majorTickMark val="out"/>
        <c:minorTickMark val="none"/>
        <c:tickLblPos val="nextTo"/>
        <c:crossAx val="171554688"/>
        <c:crosses val="autoZero"/>
        <c:auto val="1"/>
        <c:lblAlgn val="ctr"/>
        <c:lblOffset val="100"/>
        <c:noMultiLvlLbl val="0"/>
      </c:catAx>
      <c:valAx>
        <c:axId val="171554688"/>
        <c:scaling>
          <c:orientation val="minMax"/>
        </c:scaling>
        <c:delete val="0"/>
        <c:axPos val="l"/>
        <c:majorGridlines/>
        <c:numFmt formatCode="General" sourceLinked="1"/>
        <c:majorTickMark val="out"/>
        <c:minorTickMark val="none"/>
        <c:tickLblPos val="nextTo"/>
        <c:crossAx val="171553152"/>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0"/>
    <c:plotArea>
      <c:layout>
        <c:manualLayout>
          <c:layoutTarget val="inner"/>
          <c:xMode val="edge"/>
          <c:yMode val="edge"/>
          <c:x val="4.6728935668755689E-2"/>
          <c:y val="4.1719869706840398E-2"/>
          <c:w val="0.75220311746745938"/>
          <c:h val="0.80182800277001209"/>
        </c:manualLayout>
      </c:layout>
      <c:barChart>
        <c:barDir val="col"/>
        <c:grouping val="clustered"/>
        <c:varyColors val="0"/>
        <c:ser>
          <c:idx val="0"/>
          <c:order val="0"/>
          <c:tx>
            <c:strRef>
              <c:f>analysis!$R$20</c:f>
              <c:strCache>
                <c:ptCount val="1"/>
                <c:pt idx="0">
                  <c:v>Total IP discharges</c:v>
                </c:pt>
              </c:strCache>
            </c:strRef>
          </c:tx>
          <c:spPr>
            <a:solidFill>
              <a:srgbClr val="C00000"/>
            </a:solidFill>
          </c:spPr>
          <c:invertIfNegative val="0"/>
          <c:cat>
            <c:strRef>
              <c:f>analysis!$Q$21:$Q$27</c:f>
              <c:strCache>
                <c:ptCount val="7"/>
                <c:pt idx="0">
                  <c:v>OCTOBER</c:v>
                </c:pt>
                <c:pt idx="1">
                  <c:v>NOVEMBER</c:v>
                </c:pt>
                <c:pt idx="2">
                  <c:v>DECEMBER</c:v>
                </c:pt>
                <c:pt idx="3">
                  <c:v>JANUARY</c:v>
                </c:pt>
                <c:pt idx="4">
                  <c:v>FEBRUARY</c:v>
                </c:pt>
                <c:pt idx="5">
                  <c:v>MARCH</c:v>
                </c:pt>
                <c:pt idx="6">
                  <c:v>APRIL</c:v>
                </c:pt>
              </c:strCache>
            </c:strRef>
          </c:cat>
          <c:val>
            <c:numRef>
              <c:f>analysis!$R$21:$R$27</c:f>
              <c:numCache>
                <c:formatCode>General</c:formatCode>
                <c:ptCount val="7"/>
                <c:pt idx="0">
                  <c:v>183</c:v>
                </c:pt>
                <c:pt idx="1">
                  <c:v>263</c:v>
                </c:pt>
                <c:pt idx="2">
                  <c:v>234</c:v>
                </c:pt>
                <c:pt idx="3">
                  <c:v>356</c:v>
                </c:pt>
                <c:pt idx="4">
                  <c:v>381</c:v>
                </c:pt>
                <c:pt idx="5">
                  <c:v>473</c:v>
                </c:pt>
                <c:pt idx="6">
                  <c:v>531</c:v>
                </c:pt>
              </c:numCache>
            </c:numRef>
          </c:val>
        </c:ser>
        <c:ser>
          <c:idx val="1"/>
          <c:order val="1"/>
          <c:tx>
            <c:strRef>
              <c:f>analysis!$S$20</c:f>
              <c:strCache>
                <c:ptCount val="1"/>
                <c:pt idx="0">
                  <c:v>IP prescriptions billed</c:v>
                </c:pt>
              </c:strCache>
            </c:strRef>
          </c:tx>
          <c:spPr>
            <a:solidFill>
              <a:srgbClr val="FFC000"/>
            </a:solidFill>
            <a:ln>
              <a:solidFill>
                <a:schemeClr val="accent1"/>
              </a:solidFill>
            </a:ln>
          </c:spPr>
          <c:invertIfNegative val="0"/>
          <c:cat>
            <c:strRef>
              <c:f>analysis!$Q$21:$Q$27</c:f>
              <c:strCache>
                <c:ptCount val="7"/>
                <c:pt idx="0">
                  <c:v>OCTOBER</c:v>
                </c:pt>
                <c:pt idx="1">
                  <c:v>NOVEMBER</c:v>
                </c:pt>
                <c:pt idx="2">
                  <c:v>DECEMBER</c:v>
                </c:pt>
                <c:pt idx="3">
                  <c:v>JANUARY</c:v>
                </c:pt>
                <c:pt idx="4">
                  <c:v>FEBRUARY</c:v>
                </c:pt>
                <c:pt idx="5">
                  <c:v>MARCH</c:v>
                </c:pt>
                <c:pt idx="6">
                  <c:v>APRIL</c:v>
                </c:pt>
              </c:strCache>
            </c:strRef>
          </c:cat>
          <c:val>
            <c:numRef>
              <c:f>analysis!$S$21:$S$27</c:f>
              <c:numCache>
                <c:formatCode>General</c:formatCode>
                <c:ptCount val="7"/>
                <c:pt idx="0">
                  <c:v>34</c:v>
                </c:pt>
                <c:pt idx="1">
                  <c:v>80</c:v>
                </c:pt>
                <c:pt idx="2">
                  <c:v>105</c:v>
                </c:pt>
                <c:pt idx="3">
                  <c:v>192</c:v>
                </c:pt>
                <c:pt idx="4">
                  <c:v>197</c:v>
                </c:pt>
                <c:pt idx="5">
                  <c:v>255</c:v>
                </c:pt>
                <c:pt idx="6">
                  <c:v>301</c:v>
                </c:pt>
              </c:numCache>
            </c:numRef>
          </c:val>
        </c:ser>
        <c:dLbls>
          <c:showLegendKey val="0"/>
          <c:showVal val="0"/>
          <c:showCatName val="0"/>
          <c:showSerName val="0"/>
          <c:showPercent val="0"/>
          <c:showBubbleSize val="0"/>
        </c:dLbls>
        <c:gapWidth val="150"/>
        <c:axId val="172544000"/>
        <c:axId val="172545536"/>
      </c:barChart>
      <c:catAx>
        <c:axId val="172544000"/>
        <c:scaling>
          <c:orientation val="minMax"/>
        </c:scaling>
        <c:delete val="0"/>
        <c:axPos val="b"/>
        <c:majorTickMark val="out"/>
        <c:minorTickMark val="none"/>
        <c:tickLblPos val="nextTo"/>
        <c:crossAx val="172545536"/>
        <c:crosses val="autoZero"/>
        <c:auto val="1"/>
        <c:lblAlgn val="ctr"/>
        <c:lblOffset val="100"/>
        <c:noMultiLvlLbl val="0"/>
      </c:catAx>
      <c:valAx>
        <c:axId val="172545536"/>
        <c:scaling>
          <c:orientation val="minMax"/>
        </c:scaling>
        <c:delete val="0"/>
        <c:axPos val="l"/>
        <c:majorGridlines/>
        <c:numFmt formatCode="General" sourceLinked="1"/>
        <c:majorTickMark val="out"/>
        <c:minorTickMark val="none"/>
        <c:tickLblPos val="nextTo"/>
        <c:crossAx val="172544000"/>
        <c:crosses val="autoZero"/>
        <c:crossBetween val="between"/>
      </c:valAx>
    </c:plotArea>
    <c:legend>
      <c:legendPos val="r"/>
      <c:layout/>
      <c:overlay val="1"/>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0502104158879068E-2"/>
          <c:y val="5.1400554097404488E-2"/>
          <c:w val="0.58077679034377983"/>
          <c:h val="0.69223060659084279"/>
        </c:manualLayout>
      </c:layout>
      <c:barChart>
        <c:barDir val="col"/>
        <c:grouping val="clustered"/>
        <c:varyColors val="0"/>
        <c:ser>
          <c:idx val="0"/>
          <c:order val="0"/>
          <c:tx>
            <c:strRef>
              <c:f>Sheet12!$B$2</c:f>
              <c:strCache>
                <c:ptCount val="1"/>
                <c:pt idx="0">
                  <c:v>Total consults</c:v>
                </c:pt>
              </c:strCache>
            </c:strRef>
          </c:tx>
          <c:invertIfNegative val="0"/>
          <c:cat>
            <c:strRef>
              <c:f>Sheet12!$A$3:$A$9</c:f>
              <c:strCache>
                <c:ptCount val="7"/>
                <c:pt idx="0">
                  <c:v>OCTOBER</c:v>
                </c:pt>
                <c:pt idx="1">
                  <c:v>NOVEMBER</c:v>
                </c:pt>
                <c:pt idx="2">
                  <c:v>DECEMBER</c:v>
                </c:pt>
                <c:pt idx="3">
                  <c:v>JANUARY</c:v>
                </c:pt>
                <c:pt idx="4">
                  <c:v>FEBRUARY</c:v>
                </c:pt>
                <c:pt idx="5">
                  <c:v>MARCH</c:v>
                </c:pt>
                <c:pt idx="6">
                  <c:v>APRIL</c:v>
                </c:pt>
              </c:strCache>
            </c:strRef>
          </c:cat>
          <c:val>
            <c:numRef>
              <c:f>Sheet12!$B$3:$B$9</c:f>
            </c:numRef>
          </c:val>
        </c:ser>
        <c:ser>
          <c:idx val="1"/>
          <c:order val="1"/>
          <c:tx>
            <c:strRef>
              <c:f>Sheet12!$C$2</c:f>
              <c:strCache>
                <c:ptCount val="1"/>
                <c:pt idx="0">
                  <c:v>Total Prescriptions billed</c:v>
                </c:pt>
              </c:strCache>
            </c:strRef>
          </c:tx>
          <c:invertIfNegative val="0"/>
          <c:cat>
            <c:strRef>
              <c:f>Sheet12!$A$3:$A$9</c:f>
              <c:strCache>
                <c:ptCount val="7"/>
                <c:pt idx="0">
                  <c:v>OCTOBER</c:v>
                </c:pt>
                <c:pt idx="1">
                  <c:v>NOVEMBER</c:v>
                </c:pt>
                <c:pt idx="2">
                  <c:v>DECEMBER</c:v>
                </c:pt>
                <c:pt idx="3">
                  <c:v>JANUARY</c:v>
                </c:pt>
                <c:pt idx="4">
                  <c:v>FEBRUARY</c:v>
                </c:pt>
                <c:pt idx="5">
                  <c:v>MARCH</c:v>
                </c:pt>
                <c:pt idx="6">
                  <c:v>APRIL</c:v>
                </c:pt>
              </c:strCache>
            </c:strRef>
          </c:cat>
          <c:val>
            <c:numRef>
              <c:f>Sheet12!$C$3:$C$9</c:f>
            </c:numRef>
          </c:val>
        </c:ser>
        <c:ser>
          <c:idx val="3"/>
          <c:order val="3"/>
          <c:tx>
            <c:strRef>
              <c:f>Sheet12!$E$2</c:f>
              <c:strCache>
                <c:ptCount val="1"/>
                <c:pt idx="0">
                  <c:v>Average ticket size</c:v>
                </c:pt>
              </c:strCache>
            </c:strRef>
          </c:tx>
          <c:spPr>
            <a:solidFill>
              <a:schemeClr val="accent1"/>
            </a:solidFill>
          </c:spPr>
          <c:invertIfNegative val="0"/>
          <c:cat>
            <c:strRef>
              <c:f>Sheet12!$A$3:$A$9</c:f>
              <c:strCache>
                <c:ptCount val="7"/>
                <c:pt idx="0">
                  <c:v>OCTOBER</c:v>
                </c:pt>
                <c:pt idx="1">
                  <c:v>NOVEMBER</c:v>
                </c:pt>
                <c:pt idx="2">
                  <c:v>DECEMBER</c:v>
                </c:pt>
                <c:pt idx="3">
                  <c:v>JANUARY</c:v>
                </c:pt>
                <c:pt idx="4">
                  <c:v>FEBRUARY</c:v>
                </c:pt>
                <c:pt idx="5">
                  <c:v>MARCH</c:v>
                </c:pt>
                <c:pt idx="6">
                  <c:v>APRIL</c:v>
                </c:pt>
              </c:strCache>
            </c:strRef>
          </c:cat>
          <c:val>
            <c:numRef>
              <c:f>Sheet12!$E$3:$E$9</c:f>
              <c:numCache>
                <c:formatCode>General</c:formatCode>
                <c:ptCount val="7"/>
                <c:pt idx="0">
                  <c:v>474.72669999999999</c:v>
                </c:pt>
                <c:pt idx="1">
                  <c:v>561.91920000000005</c:v>
                </c:pt>
                <c:pt idx="2">
                  <c:v>579.58810000000005</c:v>
                </c:pt>
                <c:pt idx="3">
                  <c:v>593.87710000000004</c:v>
                </c:pt>
                <c:pt idx="4">
                  <c:v>619.19010000000003</c:v>
                </c:pt>
                <c:pt idx="5">
                  <c:v>660.2097</c:v>
                </c:pt>
                <c:pt idx="6">
                  <c:v>674.01930000000004</c:v>
                </c:pt>
              </c:numCache>
            </c:numRef>
          </c:val>
        </c:ser>
        <c:dLbls>
          <c:showLegendKey val="0"/>
          <c:showVal val="0"/>
          <c:showCatName val="0"/>
          <c:showSerName val="0"/>
          <c:showPercent val="0"/>
          <c:showBubbleSize val="0"/>
        </c:dLbls>
        <c:gapWidth val="150"/>
        <c:axId val="173057152"/>
        <c:axId val="173059072"/>
      </c:barChart>
      <c:lineChart>
        <c:grouping val="stacked"/>
        <c:varyColors val="0"/>
        <c:ser>
          <c:idx val="2"/>
          <c:order val="2"/>
          <c:tx>
            <c:strRef>
              <c:f>Sheet12!$D$2</c:f>
              <c:strCache>
                <c:ptCount val="1"/>
                <c:pt idx="0">
                  <c:v>Revenue generated from op pharmacy sale</c:v>
                </c:pt>
              </c:strCache>
            </c:strRef>
          </c:tx>
          <c:marker>
            <c:spPr>
              <a:solidFill>
                <a:schemeClr val="tx1"/>
              </a:solidFill>
            </c:spPr>
          </c:marker>
          <c:cat>
            <c:strRef>
              <c:f>Sheet12!$A$3:$A$9</c:f>
              <c:strCache>
                <c:ptCount val="7"/>
                <c:pt idx="0">
                  <c:v>OCTOBER</c:v>
                </c:pt>
                <c:pt idx="1">
                  <c:v>NOVEMBER</c:v>
                </c:pt>
                <c:pt idx="2">
                  <c:v>DECEMBER</c:v>
                </c:pt>
                <c:pt idx="3">
                  <c:v>JANUARY</c:v>
                </c:pt>
                <c:pt idx="4">
                  <c:v>FEBRUARY</c:v>
                </c:pt>
                <c:pt idx="5">
                  <c:v>MARCH</c:v>
                </c:pt>
                <c:pt idx="6">
                  <c:v>APRIL</c:v>
                </c:pt>
              </c:strCache>
            </c:strRef>
          </c:cat>
          <c:val>
            <c:numRef>
              <c:f>Sheet12!$D$3:$D$9</c:f>
              <c:numCache>
                <c:formatCode>General</c:formatCode>
                <c:ptCount val="7"/>
                <c:pt idx="0">
                  <c:v>1893325.8134000001</c:v>
                </c:pt>
                <c:pt idx="1">
                  <c:v>1880390.048</c:v>
                </c:pt>
                <c:pt idx="2">
                  <c:v>2313672.6850000001</c:v>
                </c:pt>
                <c:pt idx="3">
                  <c:v>2818436.09962</c:v>
                </c:pt>
                <c:pt idx="4">
                  <c:v>3577519.8109999993</c:v>
                </c:pt>
                <c:pt idx="5">
                  <c:v>4378298.284</c:v>
                </c:pt>
                <c:pt idx="6">
                  <c:v>4359168.49</c:v>
                </c:pt>
              </c:numCache>
            </c:numRef>
          </c:val>
          <c:smooth val="0"/>
        </c:ser>
        <c:dLbls>
          <c:showLegendKey val="0"/>
          <c:showVal val="0"/>
          <c:showCatName val="0"/>
          <c:showSerName val="0"/>
          <c:showPercent val="0"/>
          <c:showBubbleSize val="0"/>
        </c:dLbls>
        <c:marker val="1"/>
        <c:smooth val="0"/>
        <c:axId val="173075456"/>
        <c:axId val="173073536"/>
      </c:lineChart>
      <c:catAx>
        <c:axId val="173057152"/>
        <c:scaling>
          <c:orientation val="minMax"/>
        </c:scaling>
        <c:delete val="0"/>
        <c:axPos val="b"/>
        <c:majorTickMark val="out"/>
        <c:minorTickMark val="none"/>
        <c:tickLblPos val="nextTo"/>
        <c:crossAx val="173059072"/>
        <c:crosses val="autoZero"/>
        <c:auto val="1"/>
        <c:lblAlgn val="ctr"/>
        <c:lblOffset val="100"/>
        <c:noMultiLvlLbl val="0"/>
      </c:catAx>
      <c:valAx>
        <c:axId val="173059072"/>
        <c:scaling>
          <c:orientation val="minMax"/>
        </c:scaling>
        <c:delete val="0"/>
        <c:axPos val="l"/>
        <c:title>
          <c:tx>
            <c:rich>
              <a:bodyPr rot="-5400000" vert="horz"/>
              <a:lstStyle/>
              <a:p>
                <a:pPr>
                  <a:defRPr>
                    <a:solidFill>
                      <a:srgbClr val="00B0F0"/>
                    </a:solidFill>
                  </a:defRPr>
                </a:pPr>
                <a:r>
                  <a:rPr lang="en-IN">
                    <a:solidFill>
                      <a:srgbClr val="00B0F0"/>
                    </a:solidFill>
                  </a:rPr>
                  <a:t>Average</a:t>
                </a:r>
                <a:r>
                  <a:rPr lang="en-IN" baseline="0">
                    <a:solidFill>
                      <a:srgbClr val="00B0F0"/>
                    </a:solidFill>
                  </a:rPr>
                  <a:t> Ticket Size</a:t>
                </a:r>
                <a:endParaRPr lang="en-IN">
                  <a:solidFill>
                    <a:srgbClr val="00B0F0"/>
                  </a:solidFill>
                </a:endParaRPr>
              </a:p>
            </c:rich>
          </c:tx>
          <c:layout>
            <c:manualLayout>
              <c:xMode val="edge"/>
              <c:yMode val="edge"/>
              <c:x val="0"/>
              <c:y val="0.19915937591134442"/>
            </c:manualLayout>
          </c:layout>
          <c:overlay val="0"/>
        </c:title>
        <c:numFmt formatCode="General" sourceLinked="1"/>
        <c:majorTickMark val="out"/>
        <c:minorTickMark val="none"/>
        <c:tickLblPos val="nextTo"/>
        <c:crossAx val="173057152"/>
        <c:crosses val="autoZero"/>
        <c:crossBetween val="between"/>
      </c:valAx>
      <c:valAx>
        <c:axId val="173073536"/>
        <c:scaling>
          <c:orientation val="minMax"/>
        </c:scaling>
        <c:delete val="0"/>
        <c:axPos val="r"/>
        <c:title>
          <c:tx>
            <c:rich>
              <a:bodyPr rot="-5400000" vert="horz"/>
              <a:lstStyle/>
              <a:p>
                <a:pPr>
                  <a:defRPr>
                    <a:solidFill>
                      <a:srgbClr val="FF0000"/>
                    </a:solidFill>
                  </a:defRPr>
                </a:pPr>
                <a:r>
                  <a:rPr lang="en-IN">
                    <a:solidFill>
                      <a:srgbClr val="FF0000"/>
                    </a:solidFill>
                  </a:rPr>
                  <a:t>Revenue</a:t>
                </a:r>
                <a:r>
                  <a:rPr lang="en-IN" baseline="0">
                    <a:solidFill>
                      <a:srgbClr val="FF0000"/>
                    </a:solidFill>
                  </a:rPr>
                  <a:t> Generateg From OP Pharmacy Sale</a:t>
                </a:r>
                <a:endParaRPr lang="en-IN">
                  <a:solidFill>
                    <a:srgbClr val="FF0000"/>
                  </a:solidFill>
                </a:endParaRPr>
              </a:p>
            </c:rich>
          </c:tx>
          <c:layout>
            <c:manualLayout>
              <c:xMode val="edge"/>
              <c:yMode val="edge"/>
              <c:x val="0.75372720236893465"/>
              <c:y val="4.746281714785655E-4"/>
            </c:manualLayout>
          </c:layout>
          <c:overlay val="0"/>
        </c:title>
        <c:numFmt formatCode="General" sourceLinked="1"/>
        <c:majorTickMark val="out"/>
        <c:minorTickMark val="none"/>
        <c:tickLblPos val="nextTo"/>
        <c:crossAx val="173075456"/>
        <c:crosses val="max"/>
        <c:crossBetween val="between"/>
      </c:valAx>
      <c:catAx>
        <c:axId val="173075456"/>
        <c:scaling>
          <c:orientation val="minMax"/>
        </c:scaling>
        <c:delete val="1"/>
        <c:axPos val="b"/>
        <c:majorTickMark val="out"/>
        <c:minorTickMark val="none"/>
        <c:tickLblPos val="nextTo"/>
        <c:crossAx val="173073536"/>
        <c:crosses val="autoZero"/>
        <c:auto val="1"/>
        <c:lblAlgn val="ctr"/>
        <c:lblOffset val="100"/>
        <c:noMultiLvlLbl val="0"/>
      </c:catAx>
    </c:plotArea>
    <c:legend>
      <c:legendPos val="r"/>
      <c:layout>
        <c:manualLayout>
          <c:xMode val="edge"/>
          <c:yMode val="edge"/>
          <c:x val="0.7846153846153846"/>
          <c:y val="0.10571376494604841"/>
          <c:w val="0.21346153846153845"/>
          <c:h val="0.3209798775153106"/>
        </c:manualLayout>
      </c:layout>
      <c:overlay val="0"/>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2DDCF7-2E9A-431D-B103-40B4F2E983DA}" type="datetimeFigureOut">
              <a:rPr lang="en-IN" smtClean="0"/>
              <a:t>18-05-2018</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D73E86-78DD-4D54-83DB-BC019780E61A}" type="slidenum">
              <a:rPr lang="en-IN" smtClean="0"/>
              <a:t>‹#›</a:t>
            </a:fld>
            <a:endParaRPr lang="en-IN"/>
          </a:p>
        </p:txBody>
      </p:sp>
    </p:spTree>
    <p:extLst>
      <p:ext uri="{BB962C8B-B14F-4D97-AF65-F5344CB8AC3E}">
        <p14:creationId xmlns:p14="http://schemas.microsoft.com/office/powerpoint/2010/main" val="1922852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BDC53F87-67C1-4A00-BDA5-6326FBA4B595}" type="datetimeFigureOut">
              <a:rPr lang="en-IN" smtClean="0"/>
              <a:t>18-05-2018</a:t>
            </a:fld>
            <a:endParaRPr lang="en-IN"/>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IN"/>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CC3DE07-8AF8-4FBF-8F9E-846AE0F3570C}"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DC53F87-67C1-4A00-BDA5-6326FBA4B595}" type="datetimeFigureOut">
              <a:rPr lang="en-IN" smtClean="0"/>
              <a:t>18-05-2018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CC3DE07-8AF8-4FBF-8F9E-846AE0F3570C}"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DC53F87-67C1-4A00-BDA5-6326FBA4B595}" type="datetimeFigureOut">
              <a:rPr lang="en-IN" smtClean="0"/>
              <a:t>18-05-2018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CC3DE07-8AF8-4FBF-8F9E-846AE0F3570C}"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BDC53F87-67C1-4A00-BDA5-6326FBA4B595}" type="datetimeFigureOut">
              <a:rPr lang="en-IN" smtClean="0"/>
              <a:t>18-05-2018</a:t>
            </a:fld>
            <a:endParaRPr lang="en-IN"/>
          </a:p>
        </p:txBody>
      </p:sp>
      <p:sp>
        <p:nvSpPr>
          <p:cNvPr id="9" name="Slide Number Placeholder 8"/>
          <p:cNvSpPr>
            <a:spLocks noGrp="1"/>
          </p:cNvSpPr>
          <p:nvPr>
            <p:ph type="sldNum" sz="quarter" idx="15"/>
          </p:nvPr>
        </p:nvSpPr>
        <p:spPr/>
        <p:txBody>
          <a:bodyPr rtlCol="0"/>
          <a:lstStyle/>
          <a:p>
            <a:fld id="{2CC3DE07-8AF8-4FBF-8F9E-846AE0F3570C}" type="slidenum">
              <a:rPr lang="en-IN" smtClean="0"/>
              <a:t>‹#›</a:t>
            </a:fld>
            <a:endParaRPr lang="en-IN"/>
          </a:p>
        </p:txBody>
      </p:sp>
      <p:sp>
        <p:nvSpPr>
          <p:cNvPr id="10" name="Footer Placeholder 9"/>
          <p:cNvSpPr>
            <a:spLocks noGrp="1"/>
          </p:cNvSpPr>
          <p:nvPr>
            <p:ph type="ftr" sz="quarter" idx="16"/>
          </p:nvPr>
        </p:nvSpPr>
        <p:spPr/>
        <p:txBody>
          <a:bodyPr rtlCol="0"/>
          <a:lstStyle/>
          <a:p>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BDC53F87-67C1-4A00-BDA5-6326FBA4B595}" type="datetimeFigureOut">
              <a:rPr lang="en-IN" smtClean="0"/>
              <a:t>18-05-2018</a:t>
            </a:fld>
            <a:endParaRPr lang="en-IN"/>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IN"/>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2CC3DE07-8AF8-4FBF-8F9E-846AE0F3570C}" type="slidenum">
              <a:rPr lang="en-IN" smtClean="0"/>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DC53F87-67C1-4A00-BDA5-6326FBA4B595}" type="datetimeFigureOut">
              <a:rPr lang="en-IN" smtClean="0"/>
              <a:t>18-05-2018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CC3DE07-8AF8-4FBF-8F9E-846AE0F3570C}" type="slidenum">
              <a:rPr lang="en-IN" smtClean="0"/>
              <a:t>‹#›</a:t>
            </a:fld>
            <a:endParaRPr lang="en-IN"/>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BDC53F87-67C1-4A00-BDA5-6326FBA4B595}" type="datetimeFigureOut">
              <a:rPr lang="en-IN" smtClean="0"/>
              <a:t>18-05-2018</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CC3DE07-8AF8-4FBF-8F9E-846AE0F3570C}" type="slidenum">
              <a:rPr lang="en-IN" smtClean="0"/>
              <a:t>‹#›</a:t>
            </a:fld>
            <a:endParaRPr lang="en-IN"/>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BDC53F87-67C1-4A00-BDA5-6326FBA4B595}" type="datetimeFigureOut">
              <a:rPr lang="en-IN" smtClean="0"/>
              <a:t>18-05-2018</a:t>
            </a:fld>
            <a:endParaRPr lang="en-IN"/>
          </a:p>
        </p:txBody>
      </p:sp>
      <p:sp>
        <p:nvSpPr>
          <p:cNvPr id="7" name="Slide Number Placeholder 6"/>
          <p:cNvSpPr>
            <a:spLocks noGrp="1"/>
          </p:cNvSpPr>
          <p:nvPr>
            <p:ph type="sldNum" sz="quarter" idx="11"/>
          </p:nvPr>
        </p:nvSpPr>
        <p:spPr/>
        <p:txBody>
          <a:bodyPr rtlCol="0"/>
          <a:lstStyle/>
          <a:p>
            <a:fld id="{2CC3DE07-8AF8-4FBF-8F9E-846AE0F3570C}" type="slidenum">
              <a:rPr lang="en-IN" smtClean="0"/>
              <a:t>‹#›</a:t>
            </a:fld>
            <a:endParaRPr lang="en-IN"/>
          </a:p>
        </p:txBody>
      </p:sp>
      <p:sp>
        <p:nvSpPr>
          <p:cNvPr id="8" name="Footer Placeholder 7"/>
          <p:cNvSpPr>
            <a:spLocks noGrp="1"/>
          </p:cNvSpPr>
          <p:nvPr>
            <p:ph type="ftr" sz="quarter" idx="12"/>
          </p:nvPr>
        </p:nvSpPr>
        <p:spPr/>
        <p:txBody>
          <a:bodyPr rtlCol="0"/>
          <a:lstStyle/>
          <a:p>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C53F87-67C1-4A00-BDA5-6326FBA4B595}" type="datetimeFigureOut">
              <a:rPr lang="en-IN" smtClean="0"/>
              <a:t>18-05-2018</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CC3DE07-8AF8-4FBF-8F9E-846AE0F3570C}"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BDC53F87-67C1-4A00-BDA5-6326FBA4B595}" type="datetimeFigureOut">
              <a:rPr lang="en-IN" smtClean="0"/>
              <a:t>18-05-2018</a:t>
            </a:fld>
            <a:endParaRPr lang="en-IN"/>
          </a:p>
        </p:txBody>
      </p:sp>
      <p:sp>
        <p:nvSpPr>
          <p:cNvPr id="22" name="Slide Number Placeholder 21"/>
          <p:cNvSpPr>
            <a:spLocks noGrp="1"/>
          </p:cNvSpPr>
          <p:nvPr>
            <p:ph type="sldNum" sz="quarter" idx="15"/>
          </p:nvPr>
        </p:nvSpPr>
        <p:spPr/>
        <p:txBody>
          <a:bodyPr rtlCol="0"/>
          <a:lstStyle/>
          <a:p>
            <a:fld id="{2CC3DE07-8AF8-4FBF-8F9E-846AE0F3570C}" type="slidenum">
              <a:rPr lang="en-IN" smtClean="0"/>
              <a:t>‹#›</a:t>
            </a:fld>
            <a:endParaRPr lang="en-IN"/>
          </a:p>
        </p:txBody>
      </p:sp>
      <p:sp>
        <p:nvSpPr>
          <p:cNvPr id="23" name="Footer Placeholder 22"/>
          <p:cNvSpPr>
            <a:spLocks noGrp="1"/>
          </p:cNvSpPr>
          <p:nvPr>
            <p:ph type="ftr" sz="quarter" idx="16"/>
          </p:nvPr>
        </p:nvSpPr>
        <p:spPr/>
        <p:txBody>
          <a:bodyPr rtlCol="0"/>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BDC53F87-67C1-4A00-BDA5-6326FBA4B595}" type="datetimeFigureOut">
              <a:rPr lang="en-IN" smtClean="0"/>
              <a:t>18-05-2018</a:t>
            </a:fld>
            <a:endParaRPr lang="en-IN"/>
          </a:p>
        </p:txBody>
      </p:sp>
      <p:sp>
        <p:nvSpPr>
          <p:cNvPr id="18" name="Slide Number Placeholder 17"/>
          <p:cNvSpPr>
            <a:spLocks noGrp="1"/>
          </p:cNvSpPr>
          <p:nvPr>
            <p:ph type="sldNum" sz="quarter" idx="11"/>
          </p:nvPr>
        </p:nvSpPr>
        <p:spPr/>
        <p:txBody>
          <a:bodyPr rtlCol="0"/>
          <a:lstStyle/>
          <a:p>
            <a:fld id="{2CC3DE07-8AF8-4FBF-8F9E-846AE0F3570C}" type="slidenum">
              <a:rPr lang="en-IN" smtClean="0"/>
              <a:t>‹#›</a:t>
            </a:fld>
            <a:endParaRPr lang="en-IN"/>
          </a:p>
        </p:txBody>
      </p:sp>
      <p:sp>
        <p:nvSpPr>
          <p:cNvPr id="21" name="Footer Placeholder 20"/>
          <p:cNvSpPr>
            <a:spLocks noGrp="1"/>
          </p:cNvSpPr>
          <p:nvPr>
            <p:ph type="ftr" sz="quarter" idx="12"/>
          </p:nvPr>
        </p:nvSpPr>
        <p:spPr/>
        <p:txBody>
          <a:bodyPr rtlCol="0"/>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DC53F87-67C1-4A00-BDA5-6326FBA4B595}" type="datetimeFigureOut">
              <a:rPr lang="en-IN" smtClean="0"/>
              <a:t>18-05-2018</a:t>
            </a:fld>
            <a:endParaRPr lang="en-IN"/>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IN"/>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CC3DE07-8AF8-4FBF-8F9E-846AE0F3570C}"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3728" y="1556792"/>
            <a:ext cx="6172200" cy="2053590"/>
          </a:xfrm>
        </p:spPr>
        <p:txBody>
          <a:bodyPr/>
          <a:lstStyle/>
          <a:p>
            <a:r>
              <a:rPr lang="en-IN" dirty="0" smtClean="0">
                <a:solidFill>
                  <a:schemeClr val="accent1">
                    <a:lumMod val="60000"/>
                    <a:lumOff val="40000"/>
                  </a:schemeClr>
                </a:solidFill>
              </a:rPr>
              <a:t>increase </a:t>
            </a:r>
            <a:r>
              <a:rPr lang="en-IN" dirty="0">
                <a:solidFill>
                  <a:schemeClr val="accent1">
                    <a:lumMod val="60000"/>
                    <a:lumOff val="40000"/>
                  </a:schemeClr>
                </a:solidFill>
              </a:rPr>
              <a:t>per patient revenue generated from op Pharmacy sale</a:t>
            </a:r>
          </a:p>
        </p:txBody>
      </p:sp>
      <p:sp>
        <p:nvSpPr>
          <p:cNvPr id="3" name="Text Placeholder 2"/>
          <p:cNvSpPr>
            <a:spLocks noGrp="1"/>
          </p:cNvSpPr>
          <p:nvPr>
            <p:ph type="body" idx="1"/>
          </p:nvPr>
        </p:nvSpPr>
        <p:spPr>
          <a:xfrm>
            <a:off x="2195736" y="4221088"/>
            <a:ext cx="6172200" cy="1371600"/>
          </a:xfrm>
        </p:spPr>
        <p:txBody>
          <a:bodyPr/>
          <a:lstStyle/>
          <a:p>
            <a:r>
              <a:rPr lang="en-IN" dirty="0" smtClean="0">
                <a:solidFill>
                  <a:srgbClr val="FF0000"/>
                </a:solidFill>
              </a:rPr>
              <a:t>                                              </a:t>
            </a:r>
            <a:r>
              <a:rPr lang="en-IN" dirty="0" smtClean="0">
                <a:solidFill>
                  <a:schemeClr val="tx2">
                    <a:lumMod val="90000"/>
                  </a:schemeClr>
                </a:solidFill>
              </a:rPr>
              <a:t>By </a:t>
            </a:r>
            <a:r>
              <a:rPr lang="en-IN" dirty="0" err="1">
                <a:solidFill>
                  <a:schemeClr val="tx2">
                    <a:lumMod val="90000"/>
                  </a:schemeClr>
                </a:solidFill>
              </a:rPr>
              <a:t>Dr.</a:t>
            </a:r>
            <a:r>
              <a:rPr lang="en-IN" dirty="0">
                <a:solidFill>
                  <a:schemeClr val="tx2">
                    <a:lumMod val="90000"/>
                  </a:schemeClr>
                </a:solidFill>
              </a:rPr>
              <a:t> </a:t>
            </a:r>
            <a:r>
              <a:rPr lang="en-IN" dirty="0" err="1">
                <a:solidFill>
                  <a:schemeClr val="tx2">
                    <a:lumMod val="90000"/>
                  </a:schemeClr>
                </a:solidFill>
              </a:rPr>
              <a:t>Vishakha</a:t>
            </a:r>
            <a:r>
              <a:rPr lang="en-IN" dirty="0">
                <a:solidFill>
                  <a:schemeClr val="tx2">
                    <a:lumMod val="90000"/>
                  </a:schemeClr>
                </a:solidFill>
              </a:rPr>
              <a:t> </a:t>
            </a:r>
            <a:r>
              <a:rPr lang="en-IN" dirty="0" err="1">
                <a:solidFill>
                  <a:schemeClr val="tx2">
                    <a:lumMod val="90000"/>
                  </a:schemeClr>
                </a:solidFill>
              </a:rPr>
              <a:t>Chadha</a:t>
            </a:r>
            <a:endParaRPr lang="en-IN" dirty="0">
              <a:solidFill>
                <a:schemeClr val="tx2">
                  <a:lumMod val="90000"/>
                </a:schemeClr>
              </a:solidFill>
            </a:endParaRPr>
          </a:p>
          <a:p>
            <a:endParaRPr lang="en-IN" dirty="0"/>
          </a:p>
        </p:txBody>
      </p:sp>
    </p:spTree>
    <p:extLst>
      <p:ext uri="{BB962C8B-B14F-4D97-AF65-F5344CB8AC3E}">
        <p14:creationId xmlns:p14="http://schemas.microsoft.com/office/powerpoint/2010/main" val="12918252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extLst>
              <p:ext uri="{D42A27DB-BD31-4B8C-83A1-F6EECF244321}">
                <p14:modId xmlns:p14="http://schemas.microsoft.com/office/powerpoint/2010/main" val="1335352649"/>
              </p:ext>
            </p:extLst>
          </p:nvPr>
        </p:nvGraphicFramePr>
        <p:xfrm>
          <a:off x="646647" y="1036691"/>
          <a:ext cx="7467600" cy="4873625"/>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890255" y="5725650"/>
            <a:ext cx="6840760" cy="369332"/>
          </a:xfrm>
          <a:prstGeom prst="rect">
            <a:avLst/>
          </a:prstGeom>
          <a:noFill/>
        </p:spPr>
        <p:txBody>
          <a:bodyPr wrap="square" rtlCol="0">
            <a:spAutoFit/>
          </a:bodyPr>
          <a:lstStyle/>
          <a:p>
            <a:r>
              <a:rPr lang="en-IN" u="sng" dirty="0" smtClean="0"/>
              <a:t>Graph 3</a:t>
            </a:r>
            <a:r>
              <a:rPr lang="en-IN" dirty="0" smtClean="0"/>
              <a:t>: Pharmacy sales report and total revenue generated </a:t>
            </a:r>
            <a:endParaRPr lang="en-IN" dirty="0"/>
          </a:p>
        </p:txBody>
      </p:sp>
    </p:spTree>
    <p:extLst>
      <p:ext uri="{BB962C8B-B14F-4D97-AF65-F5344CB8AC3E}">
        <p14:creationId xmlns:p14="http://schemas.microsoft.com/office/powerpoint/2010/main" val="2042000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3200" b="1" dirty="0" smtClean="0">
                <a:solidFill>
                  <a:srgbClr val="C00000"/>
                </a:solidFill>
                <a:latin typeface="Times New Roman" pitchFamily="18" charset="0"/>
                <a:cs typeface="Times New Roman" pitchFamily="18" charset="0"/>
              </a:rPr>
              <a:t>CONCLUSIO</a:t>
            </a:r>
            <a:r>
              <a:rPr lang="en-IN" b="1" dirty="0" smtClean="0">
                <a:solidFill>
                  <a:srgbClr val="C00000"/>
                </a:solidFill>
              </a:rPr>
              <a:t>N</a:t>
            </a:r>
            <a:endParaRPr lang="en-IN" b="1" dirty="0">
              <a:solidFill>
                <a:srgbClr val="C00000"/>
              </a:solidFill>
            </a:endParaRPr>
          </a:p>
        </p:txBody>
      </p:sp>
      <p:sp>
        <p:nvSpPr>
          <p:cNvPr id="3" name="Content Placeholder 2"/>
          <p:cNvSpPr>
            <a:spLocks noGrp="1"/>
          </p:cNvSpPr>
          <p:nvPr>
            <p:ph sz="quarter" idx="1"/>
          </p:nvPr>
        </p:nvSpPr>
        <p:spPr/>
        <p:txBody>
          <a:bodyPr/>
          <a:lstStyle/>
          <a:p>
            <a:r>
              <a:rPr lang="en-GB" dirty="0">
                <a:latin typeface="Times New Roman" pitchFamily="18" charset="0"/>
                <a:cs typeface="Times New Roman" pitchFamily="18" charset="0"/>
              </a:rPr>
              <a:t>Dispensing bedside medicines to in-patients proved beneficial and also reduced the time of discharge process. It also reduced the queuing of patients and their attendants at OP pharmacy. Thus increasing the revenue generated from OP pharmacy.</a:t>
            </a:r>
            <a:endParaRPr lang="en-IN" dirty="0">
              <a:latin typeface="Times New Roman" pitchFamily="18" charset="0"/>
              <a:cs typeface="Times New Roman" pitchFamily="18" charset="0"/>
            </a:endParaRPr>
          </a:p>
          <a:p>
            <a:endParaRPr lang="en-IN" dirty="0"/>
          </a:p>
        </p:txBody>
      </p:sp>
    </p:spTree>
    <p:extLst>
      <p:ext uri="{BB962C8B-B14F-4D97-AF65-F5344CB8AC3E}">
        <p14:creationId xmlns:p14="http://schemas.microsoft.com/office/powerpoint/2010/main" val="1658613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smtClean="0">
                <a:solidFill>
                  <a:srgbClr val="C00000"/>
                </a:solidFill>
                <a:latin typeface="Times New Roman" pitchFamily="18" charset="0"/>
                <a:cs typeface="Times New Roman" pitchFamily="18" charset="0"/>
              </a:rPr>
              <a:t>RECOMMENDATIONS</a:t>
            </a:r>
            <a:endParaRPr lang="en-IN" sz="3200" b="1" dirty="0">
              <a:solidFill>
                <a:srgbClr val="C00000"/>
              </a:solidFill>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r>
              <a:rPr lang="en-IN" dirty="0" smtClean="0">
                <a:latin typeface="Times New Roman" pitchFamily="18" charset="0"/>
                <a:cs typeface="Times New Roman" pitchFamily="18" charset="0"/>
              </a:rPr>
              <a:t>To increase the Sales we can provide home Delivery </a:t>
            </a:r>
            <a:r>
              <a:rPr lang="en-IN" sz="2800" dirty="0" smtClean="0">
                <a:latin typeface="Times New Roman" pitchFamily="18" charset="0"/>
                <a:cs typeface="Times New Roman" pitchFamily="18" charset="0"/>
              </a:rPr>
              <a:t>services</a:t>
            </a:r>
            <a:r>
              <a:rPr lang="en-IN" dirty="0" smtClean="0">
                <a:latin typeface="Times New Roman" pitchFamily="18" charset="0"/>
                <a:cs typeface="Times New Roman" pitchFamily="18" charset="0"/>
              </a:rPr>
              <a:t> .</a:t>
            </a:r>
          </a:p>
          <a:p>
            <a:r>
              <a:rPr lang="en-IN" dirty="0" smtClean="0">
                <a:latin typeface="Times New Roman" pitchFamily="18" charset="0"/>
                <a:cs typeface="Times New Roman" pitchFamily="18" charset="0"/>
              </a:rPr>
              <a:t>By providing the payment facility at the bedside, a Patient delight factor can be introduced to increase the sales.</a:t>
            </a:r>
          </a:p>
          <a:p>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1450177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48680"/>
            <a:ext cx="8003232" cy="5925272"/>
          </a:xfrm>
        </p:spPr>
        <p:txBody>
          <a:bodyPr/>
          <a:lstStyle/>
          <a:p>
            <a:endParaRPr lang="en-IN" dirty="0" smtClean="0"/>
          </a:p>
          <a:p>
            <a:endParaRPr lang="en-IN" dirty="0"/>
          </a:p>
          <a:p>
            <a:endParaRPr lang="en-IN" dirty="0" smtClean="0"/>
          </a:p>
          <a:p>
            <a:endParaRPr lang="en-IN" dirty="0"/>
          </a:p>
          <a:p>
            <a:endParaRPr lang="en-IN" dirty="0" smtClean="0"/>
          </a:p>
          <a:p>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                   </a:t>
            </a:r>
            <a:r>
              <a:rPr lang="en-IN" sz="6000" dirty="0" smtClean="0">
                <a:solidFill>
                  <a:srgbClr val="00B0F0"/>
                </a:solidFill>
                <a:latin typeface="Times New Roman" pitchFamily="18" charset="0"/>
                <a:cs typeface="Times New Roman" pitchFamily="18" charset="0"/>
              </a:rPr>
              <a:t>THANK YOU</a:t>
            </a:r>
            <a:endParaRPr lang="en-IN" sz="6000" dirty="0">
              <a:solidFill>
                <a:srgbClr val="00B0F0"/>
              </a:solidFill>
              <a:latin typeface="Times New Roman" pitchFamily="18" charset="0"/>
              <a:cs typeface="Times New Roman" pitchFamily="18" charset="0"/>
            </a:endParaRPr>
          </a:p>
        </p:txBody>
      </p:sp>
    </p:spTree>
    <p:extLst>
      <p:ext uri="{BB962C8B-B14F-4D97-AF65-F5344CB8AC3E}">
        <p14:creationId xmlns:p14="http://schemas.microsoft.com/office/powerpoint/2010/main" val="3125439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smtClean="0">
                <a:solidFill>
                  <a:srgbClr val="C00000"/>
                </a:solidFill>
                <a:latin typeface="Times New Roman" pitchFamily="18" charset="0"/>
                <a:cs typeface="Times New Roman" pitchFamily="18" charset="0"/>
              </a:rPr>
              <a:t>Organisation background</a:t>
            </a:r>
            <a:endParaRPr lang="en-IN" sz="3200" b="1" dirty="0">
              <a:solidFill>
                <a:srgbClr val="C00000"/>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467544" y="1772816"/>
            <a:ext cx="7467600" cy="4061048"/>
          </a:xfrm>
        </p:spPr>
        <p:txBody>
          <a:bodyPr/>
          <a:lstStyle/>
          <a:p>
            <a:pPr algn="just"/>
            <a:r>
              <a:rPr lang="en-GB" sz="2800" dirty="0">
                <a:latin typeface="Times New Roman" pitchFamily="18" charset="0"/>
                <a:cs typeface="Times New Roman" pitchFamily="18" charset="0"/>
              </a:rPr>
              <a:t>Subsidiary of “</a:t>
            </a:r>
            <a:r>
              <a:rPr lang="en-GB" sz="2800" dirty="0" err="1">
                <a:latin typeface="Times New Roman" pitchFamily="18" charset="0"/>
                <a:cs typeface="Times New Roman" pitchFamily="18" charset="0"/>
              </a:rPr>
              <a:t>Aakash</a:t>
            </a:r>
            <a:r>
              <a:rPr lang="en-GB" sz="2800" dirty="0">
                <a:latin typeface="Times New Roman" pitchFamily="18" charset="0"/>
                <a:cs typeface="Times New Roman" pitchFamily="18" charset="0"/>
              </a:rPr>
              <a:t> Group</a:t>
            </a:r>
            <a:r>
              <a:rPr lang="en-GB" sz="2800" dirty="0" smtClean="0">
                <a:latin typeface="Times New Roman" pitchFamily="18" charset="0"/>
                <a:cs typeface="Times New Roman" pitchFamily="18" charset="0"/>
              </a:rPr>
              <a:t>”</a:t>
            </a:r>
            <a:endParaRPr lang="en-GB" sz="2800" dirty="0">
              <a:latin typeface="Times New Roman" pitchFamily="18" charset="0"/>
              <a:cs typeface="Times New Roman" pitchFamily="18" charset="0"/>
            </a:endParaRPr>
          </a:p>
          <a:p>
            <a:pPr algn="just"/>
            <a:r>
              <a:rPr lang="en-GB" sz="2800" dirty="0">
                <a:latin typeface="Times New Roman" pitchFamily="18" charset="0"/>
                <a:cs typeface="Times New Roman" pitchFamily="18" charset="0"/>
              </a:rPr>
              <a:t>Inaugurated in August 2017 by </a:t>
            </a:r>
            <a:r>
              <a:rPr lang="en-GB" sz="2800" dirty="0" err="1" smtClean="0">
                <a:latin typeface="Times New Roman" pitchFamily="18" charset="0"/>
                <a:cs typeface="Times New Roman" pitchFamily="18" charset="0"/>
              </a:rPr>
              <a:t>Dr.Aashish</a:t>
            </a:r>
            <a:r>
              <a:rPr lang="en-GB" sz="2800" dirty="0" smtClean="0">
                <a:latin typeface="Times New Roman" pitchFamily="18" charset="0"/>
                <a:cs typeface="Times New Roman" pitchFamily="18" charset="0"/>
              </a:rPr>
              <a:t> </a:t>
            </a:r>
            <a:r>
              <a:rPr lang="en-GB" sz="2800" dirty="0" err="1" smtClean="0">
                <a:latin typeface="Times New Roman" pitchFamily="18" charset="0"/>
                <a:cs typeface="Times New Roman" pitchFamily="18" charset="0"/>
              </a:rPr>
              <a:t>Chaudhary</a:t>
            </a:r>
            <a:endParaRPr lang="en-GB" sz="2800" dirty="0">
              <a:latin typeface="Times New Roman" pitchFamily="18" charset="0"/>
              <a:cs typeface="Times New Roman" pitchFamily="18" charset="0"/>
            </a:endParaRPr>
          </a:p>
          <a:p>
            <a:pPr algn="just"/>
            <a:r>
              <a:rPr lang="en-GB" sz="2800" dirty="0">
                <a:latin typeface="Times New Roman" pitchFamily="18" charset="0"/>
                <a:cs typeface="Times New Roman" pitchFamily="18" charset="0"/>
              </a:rPr>
              <a:t>230 bedded smart hospital in the sub city</a:t>
            </a:r>
          </a:p>
          <a:p>
            <a:pPr algn="just"/>
            <a:r>
              <a:rPr lang="en-GB" sz="2800" dirty="0">
                <a:latin typeface="Times New Roman" pitchFamily="18" charset="0"/>
                <a:cs typeface="Times New Roman" pitchFamily="18" charset="0"/>
              </a:rPr>
              <a:t>Under process to obtain NABH </a:t>
            </a:r>
            <a:r>
              <a:rPr lang="en-GB" sz="2800" dirty="0" smtClean="0">
                <a:latin typeface="Times New Roman" pitchFamily="18" charset="0"/>
                <a:cs typeface="Times New Roman" pitchFamily="18" charset="0"/>
              </a:rPr>
              <a:t>accreditation</a:t>
            </a:r>
            <a:endParaRPr lang="en-GB" sz="2800" dirty="0">
              <a:latin typeface="Times New Roman" pitchFamily="18" charset="0"/>
              <a:cs typeface="Times New Roman" pitchFamily="18" charset="0"/>
            </a:endParaRPr>
          </a:p>
          <a:p>
            <a:pPr algn="just"/>
            <a:r>
              <a:rPr lang="en-GB" sz="2800" dirty="0" smtClean="0">
                <a:latin typeface="Times New Roman" pitchFamily="18" charset="0"/>
                <a:cs typeface="Times New Roman" pitchFamily="18" charset="0"/>
              </a:rPr>
              <a:t>Vision</a:t>
            </a:r>
            <a:endParaRPr lang="en-GB" sz="2800" dirty="0">
              <a:latin typeface="Times New Roman" pitchFamily="18" charset="0"/>
              <a:cs typeface="Times New Roman" pitchFamily="18" charset="0"/>
            </a:endParaRPr>
          </a:p>
          <a:p>
            <a:pPr algn="just"/>
            <a:r>
              <a:rPr lang="en-GB" sz="2800" dirty="0">
                <a:latin typeface="Times New Roman" pitchFamily="18" charset="0"/>
                <a:cs typeface="Times New Roman" pitchFamily="18" charset="0"/>
              </a:rPr>
              <a:t>Mission</a:t>
            </a:r>
          </a:p>
          <a:p>
            <a:pPr algn="just"/>
            <a:r>
              <a:rPr lang="en-GB" sz="2800" dirty="0">
                <a:latin typeface="Times New Roman" pitchFamily="18" charset="0"/>
                <a:cs typeface="Times New Roman" pitchFamily="18" charset="0"/>
              </a:rPr>
              <a:t>Key Specialities</a:t>
            </a:r>
          </a:p>
          <a:p>
            <a:endParaRPr lang="en-IN" dirty="0"/>
          </a:p>
        </p:txBody>
      </p:sp>
    </p:spTree>
    <p:extLst>
      <p:ext uri="{BB962C8B-B14F-4D97-AF65-F5344CB8AC3E}">
        <p14:creationId xmlns:p14="http://schemas.microsoft.com/office/powerpoint/2010/main" val="316603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7457256" cy="1417638"/>
          </a:xfrm>
        </p:spPr>
        <p:txBody>
          <a:bodyPr>
            <a:noAutofit/>
          </a:bodyPr>
          <a:lstStyle/>
          <a:p>
            <a:r>
              <a:rPr lang="en-IN" sz="3200" b="1" dirty="0" smtClean="0">
                <a:solidFill>
                  <a:srgbClr val="C00000"/>
                </a:solidFill>
                <a:latin typeface="Times New Roman" pitchFamily="18" charset="0"/>
                <a:cs typeface="Times New Roman" pitchFamily="18" charset="0"/>
              </a:rPr>
              <a:t>INTRODUCTION</a:t>
            </a:r>
            <a:endParaRPr lang="en-IN" sz="3200" b="1" dirty="0">
              <a:solidFill>
                <a:srgbClr val="C00000"/>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467544" y="2060848"/>
            <a:ext cx="7467600" cy="3244952"/>
          </a:xfrm>
        </p:spPr>
        <p:txBody>
          <a:bodyPr>
            <a:normAutofit/>
          </a:bodyPr>
          <a:lstStyle/>
          <a:p>
            <a:r>
              <a:rPr lang="en-IN" sz="2800" dirty="0" smtClean="0">
                <a:latin typeface="Times New Roman" pitchFamily="18" charset="0"/>
                <a:cs typeface="Times New Roman" pitchFamily="18" charset="0"/>
              </a:rPr>
              <a:t>Discharging patients- a time consuming process, pharmacists can help speed up the process</a:t>
            </a:r>
          </a:p>
          <a:p>
            <a:r>
              <a:rPr lang="en-IN" sz="2800" dirty="0" smtClean="0">
                <a:latin typeface="Times New Roman" pitchFamily="18" charset="0"/>
                <a:cs typeface="Times New Roman" pitchFamily="18" charset="0"/>
              </a:rPr>
              <a:t>Retail pharmacy ensures good revenue</a:t>
            </a:r>
          </a:p>
          <a:p>
            <a:r>
              <a:rPr lang="en-IN" sz="2800" dirty="0" smtClean="0">
                <a:latin typeface="Times New Roman" pitchFamily="18" charset="0"/>
                <a:cs typeface="Times New Roman" pitchFamily="18" charset="0"/>
              </a:rPr>
              <a:t>Larger a medical facility, more benefit to gain from retail pharmacy</a:t>
            </a:r>
            <a:endParaRPr lang="en-IN" sz="2800" dirty="0">
              <a:latin typeface="Times New Roman" pitchFamily="18" charset="0"/>
              <a:cs typeface="Times New Roman" pitchFamily="18" charset="0"/>
            </a:endParaRPr>
          </a:p>
        </p:txBody>
      </p:sp>
    </p:spTree>
    <p:extLst>
      <p:ext uri="{BB962C8B-B14F-4D97-AF65-F5344CB8AC3E}">
        <p14:creationId xmlns:p14="http://schemas.microsoft.com/office/powerpoint/2010/main" val="2624629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smtClean="0">
                <a:solidFill>
                  <a:srgbClr val="C00000"/>
                </a:solidFill>
                <a:latin typeface="Times New Roman" pitchFamily="18" charset="0"/>
                <a:cs typeface="Times New Roman" pitchFamily="18" charset="0"/>
              </a:rPr>
              <a:t>REVIEW OF LITERATURE</a:t>
            </a:r>
            <a:endParaRPr lang="en-IN" sz="3200" b="1" dirty="0">
              <a:solidFill>
                <a:srgbClr val="C00000"/>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107504" y="1844824"/>
            <a:ext cx="9036496" cy="4873752"/>
          </a:xfrm>
        </p:spPr>
        <p:txBody>
          <a:bodyPr>
            <a:normAutofit/>
          </a:bodyPr>
          <a:lstStyle/>
          <a:p>
            <a:r>
              <a:rPr lang="en-GB" sz="2800" dirty="0">
                <a:latin typeface="Times New Roman" pitchFamily="18" charset="0"/>
                <a:cs typeface="Times New Roman" pitchFamily="18" charset="0"/>
              </a:rPr>
              <a:t>Texas Children’s Hospital (TCH</a:t>
            </a:r>
            <a:r>
              <a:rPr lang="en-GB" sz="2800" dirty="0" smtClean="0">
                <a:latin typeface="Times New Roman" pitchFamily="18" charset="0"/>
                <a:cs typeface="Times New Roman" pitchFamily="18" charset="0"/>
              </a:rPr>
              <a:t>)-provided bedside medicine for 1,008 ambulatory pts.</a:t>
            </a:r>
          </a:p>
          <a:p>
            <a:r>
              <a:rPr lang="en-GB" sz="2800" dirty="0" smtClean="0">
                <a:latin typeface="Times New Roman" pitchFamily="18" charset="0"/>
                <a:cs typeface="Times New Roman" pitchFamily="18" charset="0"/>
              </a:rPr>
              <a:t>Dispensing discharge medications to ward-responsibility of pharmacy technicians</a:t>
            </a:r>
          </a:p>
          <a:p>
            <a:r>
              <a:rPr lang="en-IN" sz="2800" dirty="0" smtClean="0">
                <a:latin typeface="Times New Roman" pitchFamily="18" charset="0"/>
                <a:cs typeface="Times New Roman" pitchFamily="18" charset="0"/>
              </a:rPr>
              <a:t>Pharmacists visits wards twice, carry PODs to dispense regular medicine</a:t>
            </a:r>
          </a:p>
          <a:p>
            <a:r>
              <a:rPr lang="en-IN" sz="2800" dirty="0" smtClean="0">
                <a:latin typeface="Times New Roman" pitchFamily="18" charset="0"/>
                <a:cs typeface="Times New Roman" pitchFamily="18" charset="0"/>
              </a:rPr>
              <a:t>Saves time of nurses and the pts. getting discharged</a:t>
            </a:r>
            <a:endParaRPr lang="en-IN" sz="2800" dirty="0">
              <a:latin typeface="Times New Roman" pitchFamily="18" charset="0"/>
              <a:cs typeface="Times New Roman" pitchFamily="18" charset="0"/>
            </a:endParaRPr>
          </a:p>
        </p:txBody>
      </p:sp>
    </p:spTree>
    <p:extLst>
      <p:ext uri="{BB962C8B-B14F-4D97-AF65-F5344CB8AC3E}">
        <p14:creationId xmlns:p14="http://schemas.microsoft.com/office/powerpoint/2010/main" val="1231530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7467600" cy="1143000"/>
          </a:xfrm>
        </p:spPr>
        <p:txBody>
          <a:bodyPr>
            <a:normAutofit/>
          </a:bodyPr>
          <a:lstStyle/>
          <a:p>
            <a:r>
              <a:rPr lang="en-IN" sz="3200" b="1" dirty="0" smtClean="0">
                <a:solidFill>
                  <a:srgbClr val="C00000"/>
                </a:solidFill>
                <a:latin typeface="Times New Roman" pitchFamily="18" charset="0"/>
                <a:cs typeface="Times New Roman" pitchFamily="18" charset="0"/>
              </a:rPr>
              <a:t>OBJECTIVE</a:t>
            </a:r>
            <a:endParaRPr lang="en-IN" sz="3200" b="1" dirty="0">
              <a:solidFill>
                <a:srgbClr val="C00000"/>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323528" y="1600200"/>
            <a:ext cx="8291264" cy="4873752"/>
          </a:xfrm>
        </p:spPr>
        <p:txBody>
          <a:bodyPr>
            <a:normAutofit/>
          </a:bodyPr>
          <a:lstStyle/>
          <a:p>
            <a:pPr marL="0" indent="0">
              <a:buNone/>
            </a:pPr>
            <a:r>
              <a:rPr lang="en-GB" dirty="0" smtClean="0"/>
              <a:t>1</a:t>
            </a:r>
            <a:r>
              <a:rPr lang="en-GB" dirty="0" smtClean="0">
                <a:latin typeface="Times New Roman" pitchFamily="18" charset="0"/>
                <a:cs typeface="Times New Roman" pitchFamily="18" charset="0"/>
              </a:rPr>
              <a:t>. To analyse </a:t>
            </a:r>
            <a:r>
              <a:rPr lang="en-GB" dirty="0">
                <a:latin typeface="Times New Roman" pitchFamily="18" charset="0"/>
                <a:cs typeface="Times New Roman" pitchFamily="18" charset="0"/>
              </a:rPr>
              <a:t>the total bills generated in OP pharmacy against the discharge medications  prescribed for patients getting discharge from wards/I.C.U</a:t>
            </a:r>
            <a:r>
              <a:rPr lang="en-GB" dirty="0" smtClean="0">
                <a:latin typeface="Times New Roman" pitchFamily="18" charset="0"/>
                <a:cs typeface="Times New Roman" pitchFamily="18" charset="0"/>
              </a:rPr>
              <a:t>.</a:t>
            </a:r>
          </a:p>
          <a:p>
            <a:pPr marL="0" indent="0">
              <a:buNone/>
            </a:pPr>
            <a:r>
              <a:rPr lang="en-GB" dirty="0">
                <a:latin typeface="Times New Roman" pitchFamily="18" charset="0"/>
                <a:cs typeface="Times New Roman" pitchFamily="18" charset="0"/>
              </a:rPr>
              <a:t>2. To increase the average ticket size thereby increasing the overall pharmacy sales</a:t>
            </a:r>
            <a:r>
              <a:rPr lang="en-GB" dirty="0" smtClean="0">
                <a:latin typeface="Times New Roman" pitchFamily="18" charset="0"/>
                <a:cs typeface="Times New Roman" pitchFamily="18" charset="0"/>
              </a:rPr>
              <a:t>.</a:t>
            </a:r>
          </a:p>
          <a:p>
            <a:pPr marL="0" indent="0">
              <a:buNone/>
            </a:pPr>
            <a:endParaRPr lang="en-GB" dirty="0">
              <a:latin typeface="Times New Roman" pitchFamily="18" charset="0"/>
              <a:cs typeface="Times New Roman" pitchFamily="18" charset="0"/>
            </a:endParaRPr>
          </a:p>
          <a:p>
            <a:pPr marL="0" indent="0">
              <a:buNone/>
            </a:pPr>
            <a:r>
              <a:rPr lang="en-GB" u="sng" dirty="0" smtClean="0">
                <a:latin typeface="Times New Roman" pitchFamily="18" charset="0"/>
                <a:cs typeface="Times New Roman" pitchFamily="18" charset="0"/>
              </a:rPr>
              <a:t>Specific Objective:</a:t>
            </a:r>
          </a:p>
          <a:p>
            <a:pPr marL="0" indent="0">
              <a:buNone/>
            </a:pPr>
            <a:r>
              <a:rPr lang="en-GB" dirty="0" smtClean="0">
                <a:latin typeface="Times New Roman" pitchFamily="18" charset="0"/>
                <a:cs typeface="Times New Roman" pitchFamily="18" charset="0"/>
              </a:rPr>
              <a:t>1. Details </a:t>
            </a:r>
            <a:r>
              <a:rPr lang="en-GB" dirty="0">
                <a:latin typeface="Times New Roman" pitchFamily="18" charset="0"/>
                <a:cs typeface="Times New Roman" pitchFamily="18" charset="0"/>
              </a:rPr>
              <a:t>of total patients discharged within the time frame of the </a:t>
            </a:r>
            <a:r>
              <a:rPr lang="en-GB" dirty="0" smtClean="0">
                <a:latin typeface="Times New Roman" pitchFamily="18" charset="0"/>
                <a:cs typeface="Times New Roman" pitchFamily="18" charset="0"/>
              </a:rPr>
              <a:t>study.</a:t>
            </a:r>
          </a:p>
          <a:p>
            <a:pPr marL="0" indent="0">
              <a:buNone/>
            </a:pPr>
            <a:r>
              <a:rPr lang="en-IN" dirty="0" smtClean="0">
                <a:latin typeface="Times New Roman" pitchFamily="18" charset="0"/>
                <a:cs typeface="Times New Roman" pitchFamily="18" charset="0"/>
              </a:rPr>
              <a:t>2. </a:t>
            </a:r>
            <a:r>
              <a:rPr lang="en-GB" dirty="0" smtClean="0">
                <a:latin typeface="Times New Roman" pitchFamily="18" charset="0"/>
                <a:cs typeface="Times New Roman" pitchFamily="18" charset="0"/>
              </a:rPr>
              <a:t>To </a:t>
            </a:r>
            <a:r>
              <a:rPr lang="en-GB" dirty="0">
                <a:latin typeface="Times New Roman" pitchFamily="18" charset="0"/>
                <a:cs typeface="Times New Roman" pitchFamily="18" charset="0"/>
              </a:rPr>
              <a:t>Track the bills of discharged medicines to the patient discharged from ward / I.C.U. </a:t>
            </a:r>
            <a:endParaRPr lang="en-IN" dirty="0">
              <a:latin typeface="Times New Roman" pitchFamily="18" charset="0"/>
              <a:cs typeface="Times New Roman" pitchFamily="18" charset="0"/>
            </a:endParaRPr>
          </a:p>
          <a:p>
            <a:pPr marL="0" indent="0">
              <a:buNone/>
            </a:pPr>
            <a:endParaRPr lang="en-IN" dirty="0"/>
          </a:p>
          <a:p>
            <a:endParaRPr lang="en-IN" dirty="0"/>
          </a:p>
        </p:txBody>
      </p:sp>
    </p:spTree>
    <p:extLst>
      <p:ext uri="{BB962C8B-B14F-4D97-AF65-F5344CB8AC3E}">
        <p14:creationId xmlns:p14="http://schemas.microsoft.com/office/powerpoint/2010/main" val="2454687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smtClean="0">
                <a:solidFill>
                  <a:srgbClr val="C00000"/>
                </a:solidFill>
                <a:latin typeface="Times New Roman" pitchFamily="18" charset="0"/>
                <a:cs typeface="Times New Roman" pitchFamily="18" charset="0"/>
              </a:rPr>
              <a:t>METHODOLGY</a:t>
            </a:r>
            <a:br>
              <a:rPr lang="en-IN" sz="3200" b="1" dirty="0" smtClean="0">
                <a:solidFill>
                  <a:srgbClr val="C00000"/>
                </a:solidFill>
                <a:latin typeface="Times New Roman" pitchFamily="18" charset="0"/>
                <a:cs typeface="Times New Roman" pitchFamily="18" charset="0"/>
              </a:rPr>
            </a:br>
            <a:endParaRPr lang="en-IN" sz="3200" b="1" dirty="0">
              <a:solidFill>
                <a:srgbClr val="C00000"/>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179512" y="1196752"/>
            <a:ext cx="8712968" cy="4873752"/>
          </a:xfrm>
        </p:spPr>
        <p:txBody>
          <a:bodyPr>
            <a:normAutofit/>
          </a:bodyPr>
          <a:lstStyle/>
          <a:p>
            <a:r>
              <a:rPr lang="en-US" sz="2800" u="sng" dirty="0">
                <a:latin typeface="Times New Roman" pitchFamily="18" charset="0"/>
                <a:cs typeface="Times New Roman" pitchFamily="18" charset="0"/>
              </a:rPr>
              <a:t>Study Area</a:t>
            </a:r>
            <a:r>
              <a:rPr lang="en-US" sz="2800" dirty="0">
                <a:latin typeface="Times New Roman" pitchFamily="18" charset="0"/>
                <a:cs typeface="Times New Roman" pitchFamily="18" charset="0"/>
              </a:rPr>
              <a:t>: </a:t>
            </a:r>
            <a:r>
              <a:rPr lang="en-GB" sz="2800" dirty="0">
                <a:latin typeface="Times New Roman" pitchFamily="18" charset="0"/>
                <a:cs typeface="Times New Roman" pitchFamily="18" charset="0"/>
              </a:rPr>
              <a:t>The study was carried out in a Super </a:t>
            </a:r>
            <a:r>
              <a:rPr lang="en-GB" sz="2800" dirty="0" smtClean="0">
                <a:latin typeface="Times New Roman" pitchFamily="18" charset="0"/>
                <a:cs typeface="Times New Roman" pitchFamily="18" charset="0"/>
              </a:rPr>
              <a:t>Speciality </a:t>
            </a:r>
            <a:r>
              <a:rPr lang="en-GB" sz="2800" dirty="0">
                <a:latin typeface="Times New Roman" pitchFamily="18" charset="0"/>
                <a:cs typeface="Times New Roman" pitchFamily="18" charset="0"/>
              </a:rPr>
              <a:t>Tertiary Care Hospital </a:t>
            </a:r>
            <a:endParaRPr lang="en-GB" sz="2800" dirty="0" smtClean="0">
              <a:latin typeface="Times New Roman" pitchFamily="18" charset="0"/>
              <a:cs typeface="Times New Roman" pitchFamily="18" charset="0"/>
            </a:endParaRPr>
          </a:p>
          <a:p>
            <a:r>
              <a:rPr lang="en-US" sz="2800" u="sng" dirty="0" smtClean="0">
                <a:latin typeface="Times New Roman" pitchFamily="18" charset="0"/>
                <a:cs typeface="Times New Roman" pitchFamily="18" charset="0"/>
              </a:rPr>
              <a:t>Study Period:</a:t>
            </a:r>
            <a:r>
              <a:rPr lang="en-US" sz="2800" dirty="0" smtClean="0">
                <a:latin typeface="Times New Roman" pitchFamily="18" charset="0"/>
                <a:cs typeface="Times New Roman" pitchFamily="18" charset="0"/>
              </a:rPr>
              <a:t> The study duration was from 01 Feb to 30 Apr 2018. </a:t>
            </a:r>
            <a:endParaRPr lang="en-IN" sz="2800" dirty="0" smtClean="0">
              <a:latin typeface="Times New Roman" pitchFamily="18" charset="0"/>
              <a:cs typeface="Times New Roman" pitchFamily="18" charset="0"/>
            </a:endParaRPr>
          </a:p>
          <a:p>
            <a:r>
              <a:rPr lang="en-US" sz="2800" u="sng" dirty="0" smtClean="0">
                <a:latin typeface="Times New Roman" pitchFamily="18" charset="0"/>
                <a:cs typeface="Times New Roman" pitchFamily="18" charset="0"/>
              </a:rPr>
              <a:t>Study </a:t>
            </a:r>
            <a:r>
              <a:rPr lang="en-US" sz="2800" u="sng" dirty="0">
                <a:latin typeface="Times New Roman" pitchFamily="18" charset="0"/>
                <a:cs typeface="Times New Roman" pitchFamily="18" charset="0"/>
              </a:rPr>
              <a:t>Population:</a:t>
            </a:r>
            <a:r>
              <a:rPr lang="en-US" sz="2800" dirty="0">
                <a:latin typeface="Times New Roman" pitchFamily="18" charset="0"/>
                <a:cs typeface="Times New Roman" pitchFamily="18" charset="0"/>
              </a:rPr>
              <a:t> All </a:t>
            </a:r>
            <a:r>
              <a:rPr lang="en-GB" sz="2800" dirty="0">
                <a:latin typeface="Times New Roman" pitchFamily="18" charset="0"/>
                <a:cs typeface="Times New Roman" pitchFamily="18" charset="0"/>
              </a:rPr>
              <a:t>patients discharged from 01October to 30 April, </a:t>
            </a:r>
            <a:r>
              <a:rPr lang="en-US" sz="2800" dirty="0" err="1">
                <a:latin typeface="Times New Roman" pitchFamily="18" charset="0"/>
                <a:cs typeface="Times New Roman" pitchFamily="18" charset="0"/>
              </a:rPr>
              <a:t>Aakash</a:t>
            </a:r>
            <a:r>
              <a:rPr lang="en-US" sz="2800" dirty="0">
                <a:latin typeface="Times New Roman" pitchFamily="18" charset="0"/>
                <a:cs typeface="Times New Roman" pitchFamily="18" charset="0"/>
              </a:rPr>
              <a:t> Healthcare Super </a:t>
            </a:r>
            <a:r>
              <a:rPr lang="en-US" sz="2800" dirty="0" err="1" smtClean="0">
                <a:latin typeface="Times New Roman" pitchFamily="18" charset="0"/>
                <a:cs typeface="Times New Roman" pitchFamily="18" charset="0"/>
              </a:rPr>
              <a:t>Speciality</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Hospital, </a:t>
            </a:r>
            <a:r>
              <a:rPr lang="en-US" sz="2800" dirty="0" err="1">
                <a:latin typeface="Times New Roman" pitchFamily="18" charset="0"/>
                <a:cs typeface="Times New Roman" pitchFamily="18" charset="0"/>
              </a:rPr>
              <a:t>Dwarka</a:t>
            </a:r>
            <a:r>
              <a:rPr lang="en-US" sz="2800" dirty="0">
                <a:latin typeface="Times New Roman" pitchFamily="18" charset="0"/>
                <a:cs typeface="Times New Roman" pitchFamily="18" charset="0"/>
              </a:rPr>
              <a:t>, New Delhi.</a:t>
            </a:r>
            <a:endParaRPr lang="en-IN" sz="2800" dirty="0">
              <a:latin typeface="Times New Roman" pitchFamily="18" charset="0"/>
              <a:cs typeface="Times New Roman" pitchFamily="18" charset="0"/>
            </a:endParaRPr>
          </a:p>
          <a:p>
            <a:r>
              <a:rPr lang="en-US" sz="2800" u="sng" dirty="0">
                <a:latin typeface="Times New Roman" pitchFamily="18" charset="0"/>
                <a:cs typeface="Times New Roman" pitchFamily="18" charset="0"/>
              </a:rPr>
              <a:t>Sample Size</a:t>
            </a:r>
            <a:r>
              <a:rPr lang="en-US" sz="2800" dirty="0">
                <a:latin typeface="Times New Roman" pitchFamily="18" charset="0"/>
                <a:cs typeface="Times New Roman" pitchFamily="18" charset="0"/>
              </a:rPr>
              <a:t>:</a:t>
            </a:r>
            <a:r>
              <a:rPr lang="en-GB" sz="2800" dirty="0">
                <a:latin typeface="Times New Roman" pitchFamily="18" charset="0"/>
                <a:cs typeface="Times New Roman" pitchFamily="18" charset="0"/>
              </a:rPr>
              <a:t>. </a:t>
            </a:r>
            <a:r>
              <a:rPr lang="en-US" sz="2800" dirty="0">
                <a:latin typeface="Times New Roman" pitchFamily="18" charset="0"/>
                <a:cs typeface="Times New Roman" pitchFamily="18" charset="0"/>
              </a:rPr>
              <a:t>All in-</a:t>
            </a:r>
            <a:r>
              <a:rPr lang="en-GB" sz="2800" dirty="0">
                <a:latin typeface="Times New Roman" pitchFamily="18" charset="0"/>
                <a:cs typeface="Times New Roman" pitchFamily="18" charset="0"/>
              </a:rPr>
              <a:t>patients discharged from ward/ICU from 01 October to 30 April in  </a:t>
            </a:r>
            <a:r>
              <a:rPr lang="en-US" sz="2800" dirty="0" err="1">
                <a:latin typeface="Times New Roman" pitchFamily="18" charset="0"/>
                <a:cs typeface="Times New Roman" pitchFamily="18" charset="0"/>
              </a:rPr>
              <a:t>Aakash</a:t>
            </a:r>
            <a:r>
              <a:rPr lang="en-US" sz="2800" dirty="0">
                <a:latin typeface="Times New Roman" pitchFamily="18" charset="0"/>
                <a:cs typeface="Times New Roman" pitchFamily="18" charset="0"/>
              </a:rPr>
              <a:t> Healthcare Super </a:t>
            </a:r>
            <a:r>
              <a:rPr lang="en-US" sz="2800" dirty="0" err="1" smtClean="0">
                <a:latin typeface="Times New Roman" pitchFamily="18" charset="0"/>
                <a:cs typeface="Times New Roman" pitchFamily="18" charset="0"/>
              </a:rPr>
              <a:t>Speciality</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Hospital, </a:t>
            </a:r>
            <a:r>
              <a:rPr lang="en-US" sz="2800" dirty="0" err="1">
                <a:latin typeface="Times New Roman" pitchFamily="18" charset="0"/>
                <a:cs typeface="Times New Roman" pitchFamily="18" charset="0"/>
              </a:rPr>
              <a:t>Dwarka</a:t>
            </a:r>
            <a:r>
              <a:rPr lang="en-US" sz="2800" dirty="0">
                <a:latin typeface="Times New Roman" pitchFamily="18" charset="0"/>
                <a:cs typeface="Times New Roman" pitchFamily="18" charset="0"/>
              </a:rPr>
              <a:t>, New Delhi.</a:t>
            </a:r>
            <a:r>
              <a:rPr lang="en-US" sz="2800" u="sng" dirty="0">
                <a:latin typeface="Times New Roman" pitchFamily="18" charset="0"/>
                <a:cs typeface="Times New Roman" pitchFamily="18" charset="0"/>
              </a:rPr>
              <a:t> </a:t>
            </a:r>
            <a:endParaRPr lang="en-IN" sz="2800" dirty="0">
              <a:latin typeface="Times New Roman" pitchFamily="18" charset="0"/>
              <a:cs typeface="Times New Roman" pitchFamily="18" charset="0"/>
            </a:endParaRPr>
          </a:p>
          <a:p>
            <a:endParaRPr lang="en-IN" dirty="0"/>
          </a:p>
        </p:txBody>
      </p:sp>
    </p:spTree>
    <p:extLst>
      <p:ext uri="{BB962C8B-B14F-4D97-AF65-F5344CB8AC3E}">
        <p14:creationId xmlns:p14="http://schemas.microsoft.com/office/powerpoint/2010/main" val="38670999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51520" y="764704"/>
            <a:ext cx="8640960" cy="5184576"/>
          </a:xfrm>
        </p:spPr>
        <p:txBody>
          <a:bodyPr>
            <a:noAutofit/>
          </a:bodyPr>
          <a:lstStyle/>
          <a:p>
            <a:r>
              <a:rPr lang="en-US" u="sng" dirty="0">
                <a:latin typeface="Times New Roman" pitchFamily="18" charset="0"/>
                <a:cs typeface="Times New Roman" pitchFamily="18" charset="0"/>
              </a:rPr>
              <a:t>Study Tool/ Data collection Tool:</a:t>
            </a:r>
            <a:r>
              <a:rPr lang="en-US" dirty="0">
                <a:latin typeface="Times New Roman" pitchFamily="18" charset="0"/>
                <a:cs typeface="Times New Roman" pitchFamily="18" charset="0"/>
              </a:rPr>
              <a:t> Data has been collected from the HIS functionality of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Aakash</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Healthcare. A list of total pharmacy sales report was taken from the HIS. The data was segregated and analysis of the total pharmacy sales of discharge patients was done.</a:t>
            </a:r>
            <a:endParaRPr lang="en-IN" dirty="0">
              <a:latin typeface="Times New Roman" pitchFamily="18" charset="0"/>
              <a:cs typeface="Times New Roman" pitchFamily="18" charset="0"/>
            </a:endParaRPr>
          </a:p>
          <a:p>
            <a:r>
              <a:rPr lang="en-US" u="sng" dirty="0">
                <a:latin typeface="Times New Roman" pitchFamily="18" charset="0"/>
                <a:cs typeface="Times New Roman" pitchFamily="18" charset="0"/>
              </a:rPr>
              <a:t>Sampling </a:t>
            </a:r>
            <a:r>
              <a:rPr lang="en-US" u="sng" dirty="0" smtClean="0">
                <a:latin typeface="Times New Roman" pitchFamily="18" charset="0"/>
                <a:cs typeface="Times New Roman" pitchFamily="18" charset="0"/>
              </a:rPr>
              <a:t>Technique .</a:t>
            </a:r>
            <a:r>
              <a:rPr lang="en-US" dirty="0" smtClean="0">
                <a:latin typeface="Times New Roman" pitchFamily="18" charset="0"/>
                <a:cs typeface="Times New Roman" pitchFamily="18" charset="0"/>
              </a:rPr>
              <a:t>Non-Probability </a:t>
            </a:r>
            <a:r>
              <a:rPr lang="en-US" dirty="0">
                <a:latin typeface="Times New Roman" pitchFamily="18" charset="0"/>
                <a:cs typeface="Times New Roman" pitchFamily="18" charset="0"/>
              </a:rPr>
              <a:t>Convenience Sampling Technique was used.</a:t>
            </a:r>
            <a:endParaRPr lang="en-IN" dirty="0">
              <a:latin typeface="Times New Roman" pitchFamily="18" charset="0"/>
              <a:cs typeface="Times New Roman" pitchFamily="18" charset="0"/>
            </a:endParaRPr>
          </a:p>
          <a:p>
            <a:r>
              <a:rPr lang="en-US" u="sng" dirty="0">
                <a:latin typeface="Times New Roman" pitchFamily="18" charset="0"/>
                <a:cs typeface="Times New Roman" pitchFamily="18" charset="0"/>
              </a:rPr>
              <a:t>Data Source:</a:t>
            </a:r>
            <a:r>
              <a:rPr lang="en-US" dirty="0">
                <a:latin typeface="Times New Roman" pitchFamily="18" charset="0"/>
                <a:cs typeface="Times New Roman" pitchFamily="18" charset="0"/>
              </a:rPr>
              <a:t>  </a:t>
            </a:r>
            <a:r>
              <a:rPr lang="en-GB" dirty="0">
                <a:latin typeface="Times New Roman" pitchFamily="18" charset="0"/>
                <a:cs typeface="Times New Roman" pitchFamily="18" charset="0"/>
              </a:rPr>
              <a:t>Secondary data was obtained by collecting required information from the HIS functionality of the in patients discharged in the month of October 2017 to April 2018 from the hospital.</a:t>
            </a:r>
            <a:endParaRPr lang="en-IN" dirty="0">
              <a:latin typeface="Times New Roman" pitchFamily="18" charset="0"/>
              <a:cs typeface="Times New Roman" pitchFamily="18" charset="0"/>
            </a:endParaRPr>
          </a:p>
          <a:p>
            <a:r>
              <a:rPr lang="en-GB" u="sng" dirty="0">
                <a:latin typeface="Times New Roman" pitchFamily="18" charset="0"/>
                <a:cs typeface="Times New Roman" pitchFamily="18" charset="0"/>
              </a:rPr>
              <a:t>Data Analysis</a:t>
            </a:r>
            <a:r>
              <a:rPr lang="en-GB" dirty="0">
                <a:latin typeface="Times New Roman" pitchFamily="18" charset="0"/>
                <a:cs typeface="Times New Roman" pitchFamily="18" charset="0"/>
              </a:rPr>
              <a:t>: The observational finding and the information collected were compiled , </a:t>
            </a:r>
            <a:r>
              <a:rPr lang="en-GB" dirty="0" err="1">
                <a:latin typeface="Times New Roman" pitchFamily="18" charset="0"/>
                <a:cs typeface="Times New Roman" pitchFamily="18" charset="0"/>
              </a:rPr>
              <a:t>analyze</a:t>
            </a:r>
            <a:r>
              <a:rPr lang="en-GB" dirty="0">
                <a:latin typeface="Times New Roman" pitchFamily="18" charset="0"/>
                <a:cs typeface="Times New Roman" pitchFamily="18" charset="0"/>
              </a:rPr>
              <a:t> on excel sheet as well as manually then finally a report was prepared</a:t>
            </a:r>
            <a:r>
              <a:rPr lang="en-GB" b="1" dirty="0">
                <a:latin typeface="Times New Roman" pitchFamily="18" charset="0"/>
                <a:cs typeface="Times New Roman" pitchFamily="18" charset="0"/>
              </a:rPr>
              <a:t> </a:t>
            </a:r>
            <a:endParaRPr lang="en-IN" dirty="0">
              <a:latin typeface="Times New Roman" pitchFamily="18" charset="0"/>
              <a:cs typeface="Times New Roman" pitchFamily="18" charset="0"/>
            </a:endParaRPr>
          </a:p>
          <a:p>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1717642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0297"/>
            <a:ext cx="7467600" cy="1143000"/>
          </a:xfrm>
        </p:spPr>
        <p:txBody>
          <a:bodyPr>
            <a:normAutofit/>
          </a:bodyPr>
          <a:lstStyle/>
          <a:p>
            <a:r>
              <a:rPr lang="en-IN" sz="3200" b="1" dirty="0" smtClean="0">
                <a:solidFill>
                  <a:srgbClr val="C00000"/>
                </a:solidFill>
                <a:latin typeface="Times New Roman" pitchFamily="18" charset="0"/>
                <a:cs typeface="Times New Roman" pitchFamily="18" charset="0"/>
              </a:rPr>
              <a:t>STUDY FINDING AND RESULTS</a:t>
            </a:r>
            <a:endParaRPr lang="en-IN" sz="3200" b="1" dirty="0">
              <a:solidFill>
                <a:srgbClr val="C00000"/>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34536260"/>
              </p:ext>
            </p:extLst>
          </p:nvPr>
        </p:nvGraphicFramePr>
        <p:xfrm>
          <a:off x="755576" y="1556792"/>
          <a:ext cx="7499176" cy="398904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1324860" y="5661248"/>
            <a:ext cx="5760640" cy="369332"/>
          </a:xfrm>
          <a:prstGeom prst="rect">
            <a:avLst/>
          </a:prstGeom>
          <a:noFill/>
        </p:spPr>
        <p:txBody>
          <a:bodyPr wrap="square" rtlCol="0">
            <a:spAutoFit/>
          </a:bodyPr>
          <a:lstStyle/>
          <a:p>
            <a:r>
              <a:rPr lang="en-IN" u="sng" dirty="0" smtClean="0"/>
              <a:t>Graph1:</a:t>
            </a:r>
            <a:r>
              <a:rPr lang="en-IN" dirty="0" smtClean="0"/>
              <a:t> Total discharges from September to April</a:t>
            </a:r>
            <a:endParaRPr lang="en-IN" dirty="0"/>
          </a:p>
        </p:txBody>
      </p:sp>
    </p:spTree>
    <p:extLst>
      <p:ext uri="{BB962C8B-B14F-4D97-AF65-F5344CB8AC3E}">
        <p14:creationId xmlns:p14="http://schemas.microsoft.com/office/powerpoint/2010/main" val="1699136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extLst>
              <p:ext uri="{D42A27DB-BD31-4B8C-83A1-F6EECF244321}">
                <p14:modId xmlns:p14="http://schemas.microsoft.com/office/powerpoint/2010/main" val="1035093217"/>
              </p:ext>
            </p:extLst>
          </p:nvPr>
        </p:nvGraphicFramePr>
        <p:xfrm>
          <a:off x="755576" y="764704"/>
          <a:ext cx="7467600" cy="4873625"/>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a:xfrm>
            <a:off x="899592" y="5445224"/>
            <a:ext cx="6624736" cy="1200329"/>
          </a:xfrm>
          <a:prstGeom prst="rect">
            <a:avLst/>
          </a:prstGeom>
        </p:spPr>
        <p:txBody>
          <a:bodyPr wrap="square">
            <a:spAutoFit/>
          </a:bodyPr>
          <a:lstStyle/>
          <a:p>
            <a:r>
              <a:rPr lang="en-IN" u="sng" dirty="0"/>
              <a:t>Graph </a:t>
            </a:r>
            <a:r>
              <a:rPr lang="en-IN" u="sng" dirty="0" smtClean="0"/>
              <a:t>2</a:t>
            </a:r>
            <a:r>
              <a:rPr lang="en-IN" dirty="0" smtClean="0"/>
              <a:t>: </a:t>
            </a:r>
            <a:r>
              <a:rPr lang="en-GB" b="1" dirty="0">
                <a:latin typeface="Times New Roman" pitchFamily="18" charset="0"/>
                <a:cs typeface="Times New Roman" pitchFamily="18" charset="0"/>
              </a:rPr>
              <a:t>Difference in IP Billed prescribed from the month of October to April</a:t>
            </a:r>
            <a:endParaRPr lang="en-IN" dirty="0">
              <a:latin typeface="Times New Roman" pitchFamily="18" charset="0"/>
              <a:cs typeface="Times New Roman" pitchFamily="18" charset="0"/>
            </a:endParaRPr>
          </a:p>
          <a:p>
            <a:r>
              <a:rPr lang="en-GB" b="1" dirty="0">
                <a:latin typeface="Times New Roman" pitchFamily="18" charset="0"/>
                <a:cs typeface="Times New Roman" pitchFamily="18" charset="0"/>
              </a:rPr>
              <a:t> </a:t>
            </a:r>
            <a:endParaRPr lang="en-IN" dirty="0">
              <a:latin typeface="Times New Roman" pitchFamily="18" charset="0"/>
              <a:cs typeface="Times New Roman" pitchFamily="18" charset="0"/>
            </a:endParaRPr>
          </a:p>
          <a:p>
            <a:endParaRPr lang="en-IN" dirty="0"/>
          </a:p>
        </p:txBody>
      </p:sp>
    </p:spTree>
    <p:extLst>
      <p:ext uri="{BB962C8B-B14F-4D97-AF65-F5344CB8AC3E}">
        <p14:creationId xmlns:p14="http://schemas.microsoft.com/office/powerpoint/2010/main" val="17035376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468</TotalTime>
  <Words>525</Words>
  <Application>Microsoft Office PowerPoint</Application>
  <PresentationFormat>On-screen Show (4:3)</PresentationFormat>
  <Paragraphs>54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Oriel</vt:lpstr>
      <vt:lpstr>increase per patient revenue generated from op Pharmacy sale</vt:lpstr>
      <vt:lpstr>Organisation background</vt:lpstr>
      <vt:lpstr>INTRODUCTION</vt:lpstr>
      <vt:lpstr>REVIEW OF LITERATURE</vt:lpstr>
      <vt:lpstr>OBJECTIVE</vt:lpstr>
      <vt:lpstr>METHODOLGY </vt:lpstr>
      <vt:lpstr>PowerPoint Presentation</vt:lpstr>
      <vt:lpstr>STUDY FINDING AND RESULTS</vt:lpstr>
      <vt:lpstr>PowerPoint Presentation</vt:lpstr>
      <vt:lpstr>PowerPoint Presentation</vt:lpstr>
      <vt:lpstr>CONCLUSION</vt:lpstr>
      <vt:lpstr>RECOMMENDATIONS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 increase the per patient revenue generated from op Pharmacy sale</dc:title>
  <dc:creator>Dell</dc:creator>
  <cp:lastModifiedBy>Dell</cp:lastModifiedBy>
  <cp:revision>18</cp:revision>
  <dcterms:created xsi:type="dcterms:W3CDTF">2018-05-16T04:00:35Z</dcterms:created>
  <dcterms:modified xsi:type="dcterms:W3CDTF">2018-05-18T04:56:31Z</dcterms:modified>
</cp:coreProperties>
</file>