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60" r:id="rId5"/>
    <p:sldId id="261" r:id="rId6"/>
    <p:sldId id="262" r:id="rId7"/>
    <p:sldId id="283"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4" r:id="rId24"/>
    <p:sldId id="278" r:id="rId25"/>
    <p:sldId id="279" r:id="rId26"/>
    <p:sldId id="280"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3DF4D5-83CE-4258-9F54-320B2F0F658A}"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761BF4A3-9AC5-4104-8DC2-627A3931FE4D}">
      <dgm:prSet/>
      <dgm:spPr/>
      <dgm:t>
        <a:bodyPr/>
        <a:lstStyle/>
        <a:p>
          <a:r>
            <a:rPr lang="en-US" dirty="0"/>
            <a:t>Organizations in today’s world are trying to meet multifaced objectives which are often tough to resolve.</a:t>
          </a:r>
        </a:p>
      </dgm:t>
    </dgm:pt>
    <dgm:pt modelId="{EA13791D-046F-49B9-AAA9-115C2F3F8851}" type="parTrans" cxnId="{B885E708-9139-4A8B-A2B1-C8A84F3370CA}">
      <dgm:prSet/>
      <dgm:spPr/>
      <dgm:t>
        <a:bodyPr/>
        <a:lstStyle/>
        <a:p>
          <a:endParaRPr lang="en-US"/>
        </a:p>
      </dgm:t>
    </dgm:pt>
    <dgm:pt modelId="{486AD30B-195E-40A7-8D5B-CCC87E165AF3}" type="sibTrans" cxnId="{B885E708-9139-4A8B-A2B1-C8A84F3370CA}">
      <dgm:prSet/>
      <dgm:spPr/>
      <dgm:t>
        <a:bodyPr/>
        <a:lstStyle/>
        <a:p>
          <a:endParaRPr lang="en-US"/>
        </a:p>
      </dgm:t>
    </dgm:pt>
    <dgm:pt modelId="{AB1A88EC-C981-4FFF-8775-6628562DA098}">
      <dgm:prSet/>
      <dgm:spPr/>
      <dgm:t>
        <a:bodyPr/>
        <a:lstStyle/>
        <a:p>
          <a:r>
            <a:rPr lang="en-US" dirty="0"/>
            <a:t>Intensification of work has been key problem for workers and  putting higher pressure on   psychological and physical abilities.</a:t>
          </a:r>
        </a:p>
      </dgm:t>
    </dgm:pt>
    <dgm:pt modelId="{8B6278AC-684B-432D-BFC0-026EDD4FFB45}" type="parTrans" cxnId="{81427963-EB88-40CF-9944-48B4D049A46A}">
      <dgm:prSet/>
      <dgm:spPr/>
      <dgm:t>
        <a:bodyPr/>
        <a:lstStyle/>
        <a:p>
          <a:endParaRPr lang="en-US"/>
        </a:p>
      </dgm:t>
    </dgm:pt>
    <dgm:pt modelId="{A5BE7C1F-C4BF-4E47-AEF9-92EC36DEF5D1}" type="sibTrans" cxnId="{81427963-EB88-40CF-9944-48B4D049A46A}">
      <dgm:prSet/>
      <dgm:spPr/>
      <dgm:t>
        <a:bodyPr/>
        <a:lstStyle/>
        <a:p>
          <a:endParaRPr lang="en-US"/>
        </a:p>
      </dgm:t>
    </dgm:pt>
    <dgm:pt modelId="{A74C7C6A-E583-44EF-9C5C-5B2A8C5BA826}">
      <dgm:prSet/>
      <dgm:spPr/>
      <dgm:t>
        <a:bodyPr/>
        <a:lstStyle/>
        <a:p>
          <a:r>
            <a:rPr lang="en-US"/>
            <a:t>Young working professionals are required to perform multiple tasks within a limited time, which are exposed to physical workload as well as information, technical and communication overwork.</a:t>
          </a:r>
        </a:p>
      </dgm:t>
    </dgm:pt>
    <dgm:pt modelId="{C76C20FE-2ECC-41CD-98CE-6B64A69743E0}" type="parTrans" cxnId="{420F4A0C-1F0D-4C27-888F-098B27D8A5A3}">
      <dgm:prSet/>
      <dgm:spPr/>
      <dgm:t>
        <a:bodyPr/>
        <a:lstStyle/>
        <a:p>
          <a:endParaRPr lang="en-US"/>
        </a:p>
      </dgm:t>
    </dgm:pt>
    <dgm:pt modelId="{680DD63D-0A35-4798-BE7B-CAAA5770AB73}" type="sibTrans" cxnId="{420F4A0C-1F0D-4C27-888F-098B27D8A5A3}">
      <dgm:prSet/>
      <dgm:spPr/>
      <dgm:t>
        <a:bodyPr/>
        <a:lstStyle/>
        <a:p>
          <a:endParaRPr lang="en-US"/>
        </a:p>
      </dgm:t>
    </dgm:pt>
    <dgm:pt modelId="{8487B744-76EF-48B7-A683-39F0ED64CCA0}">
      <dgm:prSet/>
      <dgm:spPr/>
      <dgm:t>
        <a:bodyPr/>
        <a:lstStyle/>
        <a:p>
          <a:r>
            <a:rPr lang="en-US" dirty="0"/>
            <a:t>The core purpose of the current study is to determine the consequence of workload on the  health of  working professionals</a:t>
          </a:r>
        </a:p>
      </dgm:t>
    </dgm:pt>
    <dgm:pt modelId="{94337FD4-871C-4014-A509-F98B462B76C0}" type="parTrans" cxnId="{5E5929C6-508E-4C16-9B78-F26654DF3812}">
      <dgm:prSet/>
      <dgm:spPr/>
      <dgm:t>
        <a:bodyPr/>
        <a:lstStyle/>
        <a:p>
          <a:endParaRPr lang="en-US"/>
        </a:p>
      </dgm:t>
    </dgm:pt>
    <dgm:pt modelId="{F4EAD5D9-20F4-4983-97F7-A16C3E095B30}" type="sibTrans" cxnId="{5E5929C6-508E-4C16-9B78-F26654DF3812}">
      <dgm:prSet/>
      <dgm:spPr/>
      <dgm:t>
        <a:bodyPr/>
        <a:lstStyle/>
        <a:p>
          <a:endParaRPr lang="en-US"/>
        </a:p>
      </dgm:t>
    </dgm:pt>
    <dgm:pt modelId="{37B7854D-3382-42EC-87F5-9E85939CA87A}" type="pres">
      <dgm:prSet presAssocID="{593DF4D5-83CE-4258-9F54-320B2F0F658A}" presName="Name0" presStyleCnt="0">
        <dgm:presLayoutVars>
          <dgm:dir/>
          <dgm:resizeHandles val="exact"/>
        </dgm:presLayoutVars>
      </dgm:prSet>
      <dgm:spPr/>
    </dgm:pt>
    <dgm:pt modelId="{BA4C8FAE-2261-470E-8174-EC622BEA4891}" type="pres">
      <dgm:prSet presAssocID="{761BF4A3-9AC5-4104-8DC2-627A3931FE4D}" presName="node" presStyleLbl="node1" presStyleIdx="0" presStyleCnt="4">
        <dgm:presLayoutVars>
          <dgm:bulletEnabled val="1"/>
        </dgm:presLayoutVars>
      </dgm:prSet>
      <dgm:spPr/>
    </dgm:pt>
    <dgm:pt modelId="{ADC5CCA3-A65C-4333-AFF9-003C47E1AA30}" type="pres">
      <dgm:prSet presAssocID="{486AD30B-195E-40A7-8D5B-CCC87E165AF3}" presName="sibTrans" presStyleLbl="sibTrans2D1" presStyleIdx="0" presStyleCnt="3"/>
      <dgm:spPr/>
    </dgm:pt>
    <dgm:pt modelId="{88953248-13C7-4169-901E-AEDB8C20DA7C}" type="pres">
      <dgm:prSet presAssocID="{486AD30B-195E-40A7-8D5B-CCC87E165AF3}" presName="connectorText" presStyleLbl="sibTrans2D1" presStyleIdx="0" presStyleCnt="3"/>
      <dgm:spPr/>
    </dgm:pt>
    <dgm:pt modelId="{8EBF2202-42BB-410A-ABE7-45BDFB048658}" type="pres">
      <dgm:prSet presAssocID="{AB1A88EC-C981-4FFF-8775-6628562DA098}" presName="node" presStyleLbl="node1" presStyleIdx="1" presStyleCnt="4">
        <dgm:presLayoutVars>
          <dgm:bulletEnabled val="1"/>
        </dgm:presLayoutVars>
      </dgm:prSet>
      <dgm:spPr/>
    </dgm:pt>
    <dgm:pt modelId="{90A6E7E7-2822-4D78-8188-73E4EA83CB05}" type="pres">
      <dgm:prSet presAssocID="{A5BE7C1F-C4BF-4E47-AEF9-92EC36DEF5D1}" presName="sibTrans" presStyleLbl="sibTrans2D1" presStyleIdx="1" presStyleCnt="3"/>
      <dgm:spPr/>
    </dgm:pt>
    <dgm:pt modelId="{5B7D095E-BF75-4B64-BFDA-789E9FA204F8}" type="pres">
      <dgm:prSet presAssocID="{A5BE7C1F-C4BF-4E47-AEF9-92EC36DEF5D1}" presName="connectorText" presStyleLbl="sibTrans2D1" presStyleIdx="1" presStyleCnt="3"/>
      <dgm:spPr/>
    </dgm:pt>
    <dgm:pt modelId="{91459F6B-A4F7-40FC-844F-9F31EDB6CC16}" type="pres">
      <dgm:prSet presAssocID="{A74C7C6A-E583-44EF-9C5C-5B2A8C5BA826}" presName="node" presStyleLbl="node1" presStyleIdx="2" presStyleCnt="4">
        <dgm:presLayoutVars>
          <dgm:bulletEnabled val="1"/>
        </dgm:presLayoutVars>
      </dgm:prSet>
      <dgm:spPr/>
    </dgm:pt>
    <dgm:pt modelId="{8487C25F-8AB8-4886-BEAD-41D3A081A6FF}" type="pres">
      <dgm:prSet presAssocID="{680DD63D-0A35-4798-BE7B-CAAA5770AB73}" presName="sibTrans" presStyleLbl="sibTrans2D1" presStyleIdx="2" presStyleCnt="3"/>
      <dgm:spPr/>
    </dgm:pt>
    <dgm:pt modelId="{A59809E2-49F8-4DA0-82FF-0BA64C4B0F06}" type="pres">
      <dgm:prSet presAssocID="{680DD63D-0A35-4798-BE7B-CAAA5770AB73}" presName="connectorText" presStyleLbl="sibTrans2D1" presStyleIdx="2" presStyleCnt="3"/>
      <dgm:spPr/>
    </dgm:pt>
    <dgm:pt modelId="{F7CA0E59-035A-4400-B792-7527C10F9E0A}" type="pres">
      <dgm:prSet presAssocID="{8487B744-76EF-48B7-A683-39F0ED64CCA0}" presName="node" presStyleLbl="node1" presStyleIdx="3" presStyleCnt="4">
        <dgm:presLayoutVars>
          <dgm:bulletEnabled val="1"/>
        </dgm:presLayoutVars>
      </dgm:prSet>
      <dgm:spPr/>
    </dgm:pt>
  </dgm:ptLst>
  <dgm:cxnLst>
    <dgm:cxn modelId="{B885E708-9139-4A8B-A2B1-C8A84F3370CA}" srcId="{593DF4D5-83CE-4258-9F54-320B2F0F658A}" destId="{761BF4A3-9AC5-4104-8DC2-627A3931FE4D}" srcOrd="0" destOrd="0" parTransId="{EA13791D-046F-49B9-AAA9-115C2F3F8851}" sibTransId="{486AD30B-195E-40A7-8D5B-CCC87E165AF3}"/>
    <dgm:cxn modelId="{420F4A0C-1F0D-4C27-888F-098B27D8A5A3}" srcId="{593DF4D5-83CE-4258-9F54-320B2F0F658A}" destId="{A74C7C6A-E583-44EF-9C5C-5B2A8C5BA826}" srcOrd="2" destOrd="0" parTransId="{C76C20FE-2ECC-41CD-98CE-6B64A69743E0}" sibTransId="{680DD63D-0A35-4798-BE7B-CAAA5770AB73}"/>
    <dgm:cxn modelId="{31001835-CF8B-4522-9EBA-8A23D08FFC5B}" type="presOf" srcId="{486AD30B-195E-40A7-8D5B-CCC87E165AF3}" destId="{88953248-13C7-4169-901E-AEDB8C20DA7C}" srcOrd="1" destOrd="0" presId="urn:microsoft.com/office/officeart/2005/8/layout/process1"/>
    <dgm:cxn modelId="{81427963-EB88-40CF-9944-48B4D049A46A}" srcId="{593DF4D5-83CE-4258-9F54-320B2F0F658A}" destId="{AB1A88EC-C981-4FFF-8775-6628562DA098}" srcOrd="1" destOrd="0" parTransId="{8B6278AC-684B-432D-BFC0-026EDD4FFB45}" sibTransId="{A5BE7C1F-C4BF-4E47-AEF9-92EC36DEF5D1}"/>
    <dgm:cxn modelId="{AC36BB4C-92C9-46D3-91C2-5201B973264C}" type="presOf" srcId="{AB1A88EC-C981-4FFF-8775-6628562DA098}" destId="{8EBF2202-42BB-410A-ABE7-45BDFB048658}" srcOrd="0" destOrd="0" presId="urn:microsoft.com/office/officeart/2005/8/layout/process1"/>
    <dgm:cxn modelId="{51BE7A55-C9A9-4356-805E-9A58DF0EB085}" type="presOf" srcId="{593DF4D5-83CE-4258-9F54-320B2F0F658A}" destId="{37B7854D-3382-42EC-87F5-9E85939CA87A}" srcOrd="0" destOrd="0" presId="urn:microsoft.com/office/officeart/2005/8/layout/process1"/>
    <dgm:cxn modelId="{F41BAD76-431E-403C-9069-239B96611985}" type="presOf" srcId="{A5BE7C1F-C4BF-4E47-AEF9-92EC36DEF5D1}" destId="{5B7D095E-BF75-4B64-BFDA-789E9FA204F8}" srcOrd="1" destOrd="0" presId="urn:microsoft.com/office/officeart/2005/8/layout/process1"/>
    <dgm:cxn modelId="{7032D559-673E-4EC3-BAC8-6EA4FFEC2DE7}" type="presOf" srcId="{8487B744-76EF-48B7-A683-39F0ED64CCA0}" destId="{F7CA0E59-035A-4400-B792-7527C10F9E0A}" srcOrd="0" destOrd="0" presId="urn:microsoft.com/office/officeart/2005/8/layout/process1"/>
    <dgm:cxn modelId="{28F14F7C-F09A-41C9-968E-4FABA6443111}" type="presOf" srcId="{680DD63D-0A35-4798-BE7B-CAAA5770AB73}" destId="{8487C25F-8AB8-4886-BEAD-41D3A081A6FF}" srcOrd="0" destOrd="0" presId="urn:microsoft.com/office/officeart/2005/8/layout/process1"/>
    <dgm:cxn modelId="{CF13FA8C-9A3C-41DD-ADD9-903A0036EB90}" type="presOf" srcId="{486AD30B-195E-40A7-8D5B-CCC87E165AF3}" destId="{ADC5CCA3-A65C-4333-AFF9-003C47E1AA30}" srcOrd="0" destOrd="0" presId="urn:microsoft.com/office/officeart/2005/8/layout/process1"/>
    <dgm:cxn modelId="{BFFE1DA3-05C6-4FDF-BD75-94DD22C442E5}" type="presOf" srcId="{680DD63D-0A35-4798-BE7B-CAAA5770AB73}" destId="{A59809E2-49F8-4DA0-82FF-0BA64C4B0F06}" srcOrd="1" destOrd="0" presId="urn:microsoft.com/office/officeart/2005/8/layout/process1"/>
    <dgm:cxn modelId="{B8DCCCAD-7E35-447F-9C49-336618904410}" type="presOf" srcId="{A5BE7C1F-C4BF-4E47-AEF9-92EC36DEF5D1}" destId="{90A6E7E7-2822-4D78-8188-73E4EA83CB05}" srcOrd="0" destOrd="0" presId="urn:microsoft.com/office/officeart/2005/8/layout/process1"/>
    <dgm:cxn modelId="{E9BCF4AD-5EFF-4475-A289-0B8FE110BA51}" type="presOf" srcId="{A74C7C6A-E583-44EF-9C5C-5B2A8C5BA826}" destId="{91459F6B-A4F7-40FC-844F-9F31EDB6CC16}" srcOrd="0" destOrd="0" presId="urn:microsoft.com/office/officeart/2005/8/layout/process1"/>
    <dgm:cxn modelId="{5E5929C6-508E-4C16-9B78-F26654DF3812}" srcId="{593DF4D5-83CE-4258-9F54-320B2F0F658A}" destId="{8487B744-76EF-48B7-A683-39F0ED64CCA0}" srcOrd="3" destOrd="0" parTransId="{94337FD4-871C-4014-A509-F98B462B76C0}" sibTransId="{F4EAD5D9-20F4-4983-97F7-A16C3E095B30}"/>
    <dgm:cxn modelId="{07A43ED5-ED2C-4756-8BD8-F4AB25C8E8AD}" type="presOf" srcId="{761BF4A3-9AC5-4104-8DC2-627A3931FE4D}" destId="{BA4C8FAE-2261-470E-8174-EC622BEA4891}" srcOrd="0" destOrd="0" presId="urn:microsoft.com/office/officeart/2005/8/layout/process1"/>
    <dgm:cxn modelId="{21A8EBE3-5F5C-4C0F-AA73-31D7A6DD1015}" type="presParOf" srcId="{37B7854D-3382-42EC-87F5-9E85939CA87A}" destId="{BA4C8FAE-2261-470E-8174-EC622BEA4891}" srcOrd="0" destOrd="0" presId="urn:microsoft.com/office/officeart/2005/8/layout/process1"/>
    <dgm:cxn modelId="{4E6F7185-EEE2-44D8-B758-D8BC91107C5D}" type="presParOf" srcId="{37B7854D-3382-42EC-87F5-9E85939CA87A}" destId="{ADC5CCA3-A65C-4333-AFF9-003C47E1AA30}" srcOrd="1" destOrd="0" presId="urn:microsoft.com/office/officeart/2005/8/layout/process1"/>
    <dgm:cxn modelId="{B4AC0820-BA20-482D-8867-10C9DE8A7186}" type="presParOf" srcId="{ADC5CCA3-A65C-4333-AFF9-003C47E1AA30}" destId="{88953248-13C7-4169-901E-AEDB8C20DA7C}" srcOrd="0" destOrd="0" presId="urn:microsoft.com/office/officeart/2005/8/layout/process1"/>
    <dgm:cxn modelId="{163E1B7B-57AB-4575-B08E-E7D192C6B7A1}" type="presParOf" srcId="{37B7854D-3382-42EC-87F5-9E85939CA87A}" destId="{8EBF2202-42BB-410A-ABE7-45BDFB048658}" srcOrd="2" destOrd="0" presId="urn:microsoft.com/office/officeart/2005/8/layout/process1"/>
    <dgm:cxn modelId="{D3633BAC-B434-41DB-8638-43662AFA80B0}" type="presParOf" srcId="{37B7854D-3382-42EC-87F5-9E85939CA87A}" destId="{90A6E7E7-2822-4D78-8188-73E4EA83CB05}" srcOrd="3" destOrd="0" presId="urn:microsoft.com/office/officeart/2005/8/layout/process1"/>
    <dgm:cxn modelId="{AB6A3DA9-4A81-4E3C-851E-0EF713EB806B}" type="presParOf" srcId="{90A6E7E7-2822-4D78-8188-73E4EA83CB05}" destId="{5B7D095E-BF75-4B64-BFDA-789E9FA204F8}" srcOrd="0" destOrd="0" presId="urn:microsoft.com/office/officeart/2005/8/layout/process1"/>
    <dgm:cxn modelId="{825AAFE3-3C9A-4900-B0D2-66F4D2BA320F}" type="presParOf" srcId="{37B7854D-3382-42EC-87F5-9E85939CA87A}" destId="{91459F6B-A4F7-40FC-844F-9F31EDB6CC16}" srcOrd="4" destOrd="0" presId="urn:microsoft.com/office/officeart/2005/8/layout/process1"/>
    <dgm:cxn modelId="{974C719E-178D-4A16-ADD0-9732AC5D3A76}" type="presParOf" srcId="{37B7854D-3382-42EC-87F5-9E85939CA87A}" destId="{8487C25F-8AB8-4886-BEAD-41D3A081A6FF}" srcOrd="5" destOrd="0" presId="urn:microsoft.com/office/officeart/2005/8/layout/process1"/>
    <dgm:cxn modelId="{C9D17530-C1C9-4F51-8AF9-E970E7887614}" type="presParOf" srcId="{8487C25F-8AB8-4886-BEAD-41D3A081A6FF}" destId="{A59809E2-49F8-4DA0-82FF-0BA64C4B0F06}" srcOrd="0" destOrd="0" presId="urn:microsoft.com/office/officeart/2005/8/layout/process1"/>
    <dgm:cxn modelId="{AF48D89A-9BC9-4C3C-AF19-EF66839438DA}" type="presParOf" srcId="{37B7854D-3382-42EC-87F5-9E85939CA87A}" destId="{F7CA0E59-035A-4400-B792-7527C10F9E0A}"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A9E751E-8D47-4A70-BEA0-09C0AFD9A6F5}"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9BFB8932-9966-4C0D-93B3-39AC4B833F85}">
      <dgm:prSet/>
      <dgm:spPr/>
      <dgm:t>
        <a:bodyPr/>
        <a:lstStyle/>
        <a:p>
          <a:r>
            <a:rPr lang="en-US" dirty="0"/>
            <a:t>This table shows crosstabulation between Sleep time and Workload and it is been analyzed that among respondents having sleep time less than 6 hours or 6 hours of sleep, 72.3%, or 79.7% have excessive workload</a:t>
          </a:r>
        </a:p>
      </dgm:t>
    </dgm:pt>
    <dgm:pt modelId="{C64D649B-753C-4875-AEED-791B1D932251}" type="parTrans" cxnId="{C7DBA816-2469-4DDB-8A12-BE27A5B05743}">
      <dgm:prSet/>
      <dgm:spPr/>
      <dgm:t>
        <a:bodyPr/>
        <a:lstStyle/>
        <a:p>
          <a:endParaRPr lang="en-US"/>
        </a:p>
      </dgm:t>
    </dgm:pt>
    <dgm:pt modelId="{F3263C03-7FAA-4C9D-A1AD-FE72D6F3CE45}" type="sibTrans" cxnId="{C7DBA816-2469-4DDB-8A12-BE27A5B05743}">
      <dgm:prSet/>
      <dgm:spPr/>
      <dgm:t>
        <a:bodyPr/>
        <a:lstStyle/>
        <a:p>
          <a:endParaRPr lang="en-US"/>
        </a:p>
      </dgm:t>
    </dgm:pt>
    <dgm:pt modelId="{2D4D6FE9-CB5F-4FC1-A7FC-81EB5B283C15}" type="pres">
      <dgm:prSet presAssocID="{AA9E751E-8D47-4A70-BEA0-09C0AFD9A6F5}" presName="cycle" presStyleCnt="0">
        <dgm:presLayoutVars>
          <dgm:dir/>
          <dgm:resizeHandles val="exact"/>
        </dgm:presLayoutVars>
      </dgm:prSet>
      <dgm:spPr/>
    </dgm:pt>
    <dgm:pt modelId="{E2421ACC-0BDA-4855-80EA-4DC9C1B4534F}" type="pres">
      <dgm:prSet presAssocID="{9BFB8932-9966-4C0D-93B3-39AC4B833F85}" presName="node" presStyleLbl="node1" presStyleIdx="0" presStyleCnt="1">
        <dgm:presLayoutVars>
          <dgm:bulletEnabled val="1"/>
        </dgm:presLayoutVars>
      </dgm:prSet>
      <dgm:spPr/>
    </dgm:pt>
  </dgm:ptLst>
  <dgm:cxnLst>
    <dgm:cxn modelId="{C7DBA816-2469-4DDB-8A12-BE27A5B05743}" srcId="{AA9E751E-8D47-4A70-BEA0-09C0AFD9A6F5}" destId="{9BFB8932-9966-4C0D-93B3-39AC4B833F85}" srcOrd="0" destOrd="0" parTransId="{C64D649B-753C-4875-AEED-791B1D932251}" sibTransId="{F3263C03-7FAA-4C9D-A1AD-FE72D6F3CE45}"/>
    <dgm:cxn modelId="{28CCAC30-EE9B-43E3-BE93-02AACDBB0471}" type="presOf" srcId="{9BFB8932-9966-4C0D-93B3-39AC4B833F85}" destId="{E2421ACC-0BDA-4855-80EA-4DC9C1B4534F}" srcOrd="0" destOrd="0" presId="urn:microsoft.com/office/officeart/2005/8/layout/cycle2"/>
    <dgm:cxn modelId="{52F5818D-16AF-46EF-B7D7-F2FB8A3FC18D}" type="presOf" srcId="{AA9E751E-8D47-4A70-BEA0-09C0AFD9A6F5}" destId="{2D4D6FE9-CB5F-4FC1-A7FC-81EB5B283C15}" srcOrd="0" destOrd="0" presId="urn:microsoft.com/office/officeart/2005/8/layout/cycle2"/>
    <dgm:cxn modelId="{93692759-9625-4CF3-B214-958924059AD5}" type="presParOf" srcId="{2D4D6FE9-CB5F-4FC1-A7FC-81EB5B283C15}" destId="{E2421ACC-0BDA-4855-80EA-4DC9C1B4534F}"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D29DFB8-D761-4CD3-A03F-E4722E6DA21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A7D51DB-8ECB-4EFA-8AE4-7D080619196A}">
      <dgm:prSet/>
      <dgm:spPr/>
      <dgm:t>
        <a:bodyPr/>
        <a:lstStyle/>
        <a:p>
          <a:r>
            <a:rPr lang="en-US" dirty="0"/>
            <a:t>Respondents are asked about their perception on risk over health due to workload, and responses state that,40.2% respondents think that their health is at risk, while 34.3% respondents state sometimes their health is at risk and 25.5% respondents think that their health in not at all at risk. </a:t>
          </a:r>
        </a:p>
      </dgm:t>
    </dgm:pt>
    <dgm:pt modelId="{D8648100-67C7-41FD-B5AC-C1DCF69C656E}" type="parTrans" cxnId="{67F5E581-3DD5-47B2-90B8-0D92431E98E1}">
      <dgm:prSet/>
      <dgm:spPr/>
      <dgm:t>
        <a:bodyPr/>
        <a:lstStyle/>
        <a:p>
          <a:endParaRPr lang="en-US"/>
        </a:p>
      </dgm:t>
    </dgm:pt>
    <dgm:pt modelId="{83712A4A-2B16-4406-ABEC-515C1EC2E24D}" type="sibTrans" cxnId="{67F5E581-3DD5-47B2-90B8-0D92431E98E1}">
      <dgm:prSet/>
      <dgm:spPr/>
      <dgm:t>
        <a:bodyPr/>
        <a:lstStyle/>
        <a:p>
          <a:endParaRPr lang="en-US"/>
        </a:p>
      </dgm:t>
    </dgm:pt>
    <dgm:pt modelId="{B0A11FBB-C970-4883-A3A5-9781D25251F4}" type="pres">
      <dgm:prSet presAssocID="{CD29DFB8-D761-4CD3-A03F-E4722E6DA211}" presName="Name0" presStyleCnt="0">
        <dgm:presLayoutVars>
          <dgm:dir/>
          <dgm:animLvl val="lvl"/>
          <dgm:resizeHandles val="exact"/>
        </dgm:presLayoutVars>
      </dgm:prSet>
      <dgm:spPr/>
    </dgm:pt>
    <dgm:pt modelId="{6E77B4C3-DF92-4057-83EF-B3E191848A0A}" type="pres">
      <dgm:prSet presAssocID="{CA7D51DB-8ECB-4EFA-8AE4-7D080619196A}" presName="composite" presStyleCnt="0"/>
      <dgm:spPr/>
    </dgm:pt>
    <dgm:pt modelId="{26CB7520-C10D-4995-B792-1CA89F9B47BB}" type="pres">
      <dgm:prSet presAssocID="{CA7D51DB-8ECB-4EFA-8AE4-7D080619196A}" presName="parTx" presStyleLbl="alignNode1" presStyleIdx="0" presStyleCnt="1" custScaleY="189262">
        <dgm:presLayoutVars>
          <dgm:chMax val="0"/>
          <dgm:chPref val="0"/>
          <dgm:bulletEnabled val="1"/>
        </dgm:presLayoutVars>
      </dgm:prSet>
      <dgm:spPr/>
    </dgm:pt>
    <dgm:pt modelId="{78555958-0514-4736-9027-1286F6B64551}" type="pres">
      <dgm:prSet presAssocID="{CA7D51DB-8ECB-4EFA-8AE4-7D080619196A}" presName="desTx" presStyleLbl="alignAccFollowNode1" presStyleIdx="0" presStyleCnt="1" custFlipVert="1" custScaleY="15001">
        <dgm:presLayoutVars>
          <dgm:bulletEnabled val="1"/>
        </dgm:presLayoutVars>
      </dgm:prSet>
      <dgm:spPr/>
    </dgm:pt>
  </dgm:ptLst>
  <dgm:cxnLst>
    <dgm:cxn modelId="{B0FAF43D-8922-4FC3-B514-0C4EA772D659}" type="presOf" srcId="{CD29DFB8-D761-4CD3-A03F-E4722E6DA211}" destId="{B0A11FBB-C970-4883-A3A5-9781D25251F4}" srcOrd="0" destOrd="0" presId="urn:microsoft.com/office/officeart/2005/8/layout/hList1"/>
    <dgm:cxn modelId="{07062657-F65A-4584-BC08-92C8089F207C}" type="presOf" srcId="{CA7D51DB-8ECB-4EFA-8AE4-7D080619196A}" destId="{26CB7520-C10D-4995-B792-1CA89F9B47BB}" srcOrd="0" destOrd="0" presId="urn:microsoft.com/office/officeart/2005/8/layout/hList1"/>
    <dgm:cxn modelId="{67F5E581-3DD5-47B2-90B8-0D92431E98E1}" srcId="{CD29DFB8-D761-4CD3-A03F-E4722E6DA211}" destId="{CA7D51DB-8ECB-4EFA-8AE4-7D080619196A}" srcOrd="0" destOrd="0" parTransId="{D8648100-67C7-41FD-B5AC-C1DCF69C656E}" sibTransId="{83712A4A-2B16-4406-ABEC-515C1EC2E24D}"/>
    <dgm:cxn modelId="{CB012A0E-591A-45F1-8A08-4E0A4216339A}" type="presParOf" srcId="{B0A11FBB-C970-4883-A3A5-9781D25251F4}" destId="{6E77B4C3-DF92-4057-83EF-B3E191848A0A}" srcOrd="0" destOrd="0" presId="urn:microsoft.com/office/officeart/2005/8/layout/hList1"/>
    <dgm:cxn modelId="{3BCC97C1-E0BD-4F8C-BE93-42F1A58BB4CE}" type="presParOf" srcId="{6E77B4C3-DF92-4057-83EF-B3E191848A0A}" destId="{26CB7520-C10D-4995-B792-1CA89F9B47BB}" srcOrd="0" destOrd="0" presId="urn:microsoft.com/office/officeart/2005/8/layout/hList1"/>
    <dgm:cxn modelId="{1DCDD7BA-AD66-43B8-8413-D1DED6FD1DDA}" type="presParOf" srcId="{6E77B4C3-DF92-4057-83EF-B3E191848A0A}" destId="{78555958-0514-4736-9027-1286F6B6455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05A1C3B-EB5B-4947-B03A-071040820663}"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n-US"/>
        </a:p>
      </dgm:t>
    </dgm:pt>
    <dgm:pt modelId="{CE05B50D-621A-467D-91D0-8FCA984A38FB}">
      <dgm:prSet/>
      <dgm:spPr/>
      <dgm:t>
        <a:bodyPr/>
        <a:lstStyle/>
        <a:p>
          <a:endParaRPr lang="en-US"/>
        </a:p>
      </dgm:t>
    </dgm:pt>
    <dgm:pt modelId="{51DB0919-5E2E-412E-98DD-7C5A49BB1081}" type="parTrans" cxnId="{67AB494B-B3EF-4563-B56C-1928B913333F}">
      <dgm:prSet/>
      <dgm:spPr/>
      <dgm:t>
        <a:bodyPr/>
        <a:lstStyle/>
        <a:p>
          <a:endParaRPr lang="en-US"/>
        </a:p>
      </dgm:t>
    </dgm:pt>
    <dgm:pt modelId="{17531050-C11B-4A6F-A697-E52420A22C97}" type="sibTrans" cxnId="{67AB494B-B3EF-4563-B56C-1928B913333F}">
      <dgm:prSet/>
      <dgm:spPr/>
      <dgm:t>
        <a:bodyPr/>
        <a:lstStyle/>
        <a:p>
          <a:endParaRPr lang="en-US"/>
        </a:p>
      </dgm:t>
    </dgm:pt>
    <dgm:pt modelId="{4B7E14F1-72A3-4779-8472-F00E5073CF88}">
      <dgm:prSet/>
      <dgm:spPr/>
      <dgm:t>
        <a:bodyPr/>
        <a:lstStyle/>
        <a:p>
          <a:r>
            <a:rPr lang="en-US"/>
            <a:t>This table shows crosstabulation between sick leave and excessive workload.</a:t>
          </a:r>
        </a:p>
      </dgm:t>
    </dgm:pt>
    <dgm:pt modelId="{2C5BCFCA-373C-437D-9000-9B5117C7432C}" type="parTrans" cxnId="{8C70468B-3AB4-454D-BC83-3AC6019D2CA3}">
      <dgm:prSet/>
      <dgm:spPr/>
      <dgm:t>
        <a:bodyPr/>
        <a:lstStyle/>
        <a:p>
          <a:endParaRPr lang="en-US"/>
        </a:p>
      </dgm:t>
    </dgm:pt>
    <dgm:pt modelId="{63FEEE0D-DF9A-478B-A505-D80BBD0E67D3}" type="sibTrans" cxnId="{8C70468B-3AB4-454D-BC83-3AC6019D2CA3}">
      <dgm:prSet/>
      <dgm:spPr/>
      <dgm:t>
        <a:bodyPr/>
        <a:lstStyle/>
        <a:p>
          <a:endParaRPr lang="en-US"/>
        </a:p>
      </dgm:t>
    </dgm:pt>
    <dgm:pt modelId="{BAD70705-40F4-43A3-ADD8-2CC5101BAEE8}">
      <dgm:prSet/>
      <dgm:spPr/>
      <dgm:t>
        <a:bodyPr/>
        <a:lstStyle/>
        <a:p>
          <a:r>
            <a:rPr lang="en-US"/>
            <a:t>Among Respondent for the sick leave, 81.4%had excessive workload.</a:t>
          </a:r>
        </a:p>
      </dgm:t>
    </dgm:pt>
    <dgm:pt modelId="{5F2D0D00-D989-40FD-9BB8-6FADE63B5DBC}" type="parTrans" cxnId="{1175891C-DD8B-417A-AC60-0F21FCFE69A5}">
      <dgm:prSet/>
      <dgm:spPr/>
      <dgm:t>
        <a:bodyPr/>
        <a:lstStyle/>
        <a:p>
          <a:endParaRPr lang="en-US"/>
        </a:p>
      </dgm:t>
    </dgm:pt>
    <dgm:pt modelId="{75CC1589-5118-4716-86C5-7036595FBC72}" type="sibTrans" cxnId="{1175891C-DD8B-417A-AC60-0F21FCFE69A5}">
      <dgm:prSet/>
      <dgm:spPr/>
      <dgm:t>
        <a:bodyPr/>
        <a:lstStyle/>
        <a:p>
          <a:endParaRPr lang="en-US"/>
        </a:p>
      </dgm:t>
    </dgm:pt>
    <dgm:pt modelId="{F52A8F5E-F655-46B2-A80A-FFABC919E494}" type="pres">
      <dgm:prSet presAssocID="{805A1C3B-EB5B-4947-B03A-071040820663}" presName="Name0" presStyleCnt="0">
        <dgm:presLayoutVars>
          <dgm:dir/>
          <dgm:animLvl val="lvl"/>
          <dgm:resizeHandles val="exact"/>
        </dgm:presLayoutVars>
      </dgm:prSet>
      <dgm:spPr/>
    </dgm:pt>
    <dgm:pt modelId="{3A98B3EB-F699-4F4B-AAC3-44B4D3582F54}" type="pres">
      <dgm:prSet presAssocID="{CE05B50D-621A-467D-91D0-8FCA984A38FB}" presName="composite" presStyleCnt="0"/>
      <dgm:spPr/>
    </dgm:pt>
    <dgm:pt modelId="{7036CC9B-FEDB-4CD4-AB70-C6F42B778C70}" type="pres">
      <dgm:prSet presAssocID="{CE05B50D-621A-467D-91D0-8FCA984A38FB}" presName="parTx" presStyleLbl="alignNode1" presStyleIdx="0" presStyleCnt="1">
        <dgm:presLayoutVars>
          <dgm:chMax val="0"/>
          <dgm:chPref val="0"/>
          <dgm:bulletEnabled val="1"/>
        </dgm:presLayoutVars>
      </dgm:prSet>
      <dgm:spPr/>
    </dgm:pt>
    <dgm:pt modelId="{F6E89ECB-F10C-4331-AA62-DA52A306A1BB}" type="pres">
      <dgm:prSet presAssocID="{CE05B50D-621A-467D-91D0-8FCA984A38FB}" presName="desTx" presStyleLbl="alignAccFollowNode1" presStyleIdx="0" presStyleCnt="1">
        <dgm:presLayoutVars>
          <dgm:bulletEnabled val="1"/>
        </dgm:presLayoutVars>
      </dgm:prSet>
      <dgm:spPr/>
    </dgm:pt>
  </dgm:ptLst>
  <dgm:cxnLst>
    <dgm:cxn modelId="{1175891C-DD8B-417A-AC60-0F21FCFE69A5}" srcId="{CE05B50D-621A-467D-91D0-8FCA984A38FB}" destId="{BAD70705-40F4-43A3-ADD8-2CC5101BAEE8}" srcOrd="1" destOrd="0" parTransId="{5F2D0D00-D989-40FD-9BB8-6FADE63B5DBC}" sibTransId="{75CC1589-5118-4716-86C5-7036595FBC72}"/>
    <dgm:cxn modelId="{A916A338-4803-4229-B4ED-E8F6AC9A5688}" type="presOf" srcId="{CE05B50D-621A-467D-91D0-8FCA984A38FB}" destId="{7036CC9B-FEDB-4CD4-AB70-C6F42B778C70}" srcOrd="0" destOrd="0" presId="urn:microsoft.com/office/officeart/2005/8/layout/hList1"/>
    <dgm:cxn modelId="{67AB494B-B3EF-4563-B56C-1928B913333F}" srcId="{805A1C3B-EB5B-4947-B03A-071040820663}" destId="{CE05B50D-621A-467D-91D0-8FCA984A38FB}" srcOrd="0" destOrd="0" parTransId="{51DB0919-5E2E-412E-98DD-7C5A49BB1081}" sibTransId="{17531050-C11B-4A6F-A697-E52420A22C97}"/>
    <dgm:cxn modelId="{A4CE264F-4588-4CD1-916A-9FB85582A772}" type="presOf" srcId="{BAD70705-40F4-43A3-ADD8-2CC5101BAEE8}" destId="{F6E89ECB-F10C-4331-AA62-DA52A306A1BB}" srcOrd="0" destOrd="1" presId="urn:microsoft.com/office/officeart/2005/8/layout/hList1"/>
    <dgm:cxn modelId="{8C70468B-3AB4-454D-BC83-3AC6019D2CA3}" srcId="{CE05B50D-621A-467D-91D0-8FCA984A38FB}" destId="{4B7E14F1-72A3-4779-8472-F00E5073CF88}" srcOrd="0" destOrd="0" parTransId="{2C5BCFCA-373C-437D-9000-9B5117C7432C}" sibTransId="{63FEEE0D-DF9A-478B-A505-D80BBD0E67D3}"/>
    <dgm:cxn modelId="{B37A0CDB-D6A2-46C5-BE82-C3E03F17E552}" type="presOf" srcId="{805A1C3B-EB5B-4947-B03A-071040820663}" destId="{F52A8F5E-F655-46B2-A80A-FFABC919E494}" srcOrd="0" destOrd="0" presId="urn:microsoft.com/office/officeart/2005/8/layout/hList1"/>
    <dgm:cxn modelId="{80EFDBE3-D831-4A03-B5F7-12FA5622BBFB}" type="presOf" srcId="{4B7E14F1-72A3-4779-8472-F00E5073CF88}" destId="{F6E89ECB-F10C-4331-AA62-DA52A306A1BB}" srcOrd="0" destOrd="0" presId="urn:microsoft.com/office/officeart/2005/8/layout/hList1"/>
    <dgm:cxn modelId="{50F64457-D313-44C5-B55D-59C498DF3A74}" type="presParOf" srcId="{F52A8F5E-F655-46B2-A80A-FFABC919E494}" destId="{3A98B3EB-F699-4F4B-AAC3-44B4D3582F54}" srcOrd="0" destOrd="0" presId="urn:microsoft.com/office/officeart/2005/8/layout/hList1"/>
    <dgm:cxn modelId="{754AD4A8-3B55-405A-A2AD-494EE85CC63B}" type="presParOf" srcId="{3A98B3EB-F699-4F4B-AAC3-44B4D3582F54}" destId="{7036CC9B-FEDB-4CD4-AB70-C6F42B778C70}" srcOrd="0" destOrd="0" presId="urn:microsoft.com/office/officeart/2005/8/layout/hList1"/>
    <dgm:cxn modelId="{8BA17AD4-7A1C-4F0D-91EF-BF7E2316646B}" type="presParOf" srcId="{3A98B3EB-F699-4F4B-AAC3-44B4D3582F54}" destId="{F6E89ECB-F10C-4331-AA62-DA52A306A1B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7C01B8D-0027-4429-B1AD-214AD60F94C1}"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n-US"/>
        </a:p>
      </dgm:t>
    </dgm:pt>
    <dgm:pt modelId="{A7C2B830-27A1-4220-B80F-15AA756D32C0}">
      <dgm:prSet/>
      <dgm:spPr/>
      <dgm:t>
        <a:bodyPr/>
        <a:lstStyle/>
        <a:p>
          <a:endParaRPr lang="en-US"/>
        </a:p>
      </dgm:t>
    </dgm:pt>
    <dgm:pt modelId="{59A9C542-6155-46D8-85D7-6AC3572BDD00}" type="parTrans" cxnId="{6DF96091-6CC2-446C-A052-639274D667CA}">
      <dgm:prSet/>
      <dgm:spPr/>
      <dgm:t>
        <a:bodyPr/>
        <a:lstStyle/>
        <a:p>
          <a:endParaRPr lang="en-US"/>
        </a:p>
      </dgm:t>
    </dgm:pt>
    <dgm:pt modelId="{7D34373C-8D0D-4C99-9B79-7F471C67FE35}" type="sibTrans" cxnId="{6DF96091-6CC2-446C-A052-639274D667CA}">
      <dgm:prSet/>
      <dgm:spPr/>
      <dgm:t>
        <a:bodyPr/>
        <a:lstStyle/>
        <a:p>
          <a:endParaRPr lang="en-US"/>
        </a:p>
      </dgm:t>
    </dgm:pt>
    <dgm:pt modelId="{61C34118-48B8-4B66-8999-889BD3A40A67}">
      <dgm:prSet/>
      <dgm:spPr/>
      <dgm:t>
        <a:bodyPr/>
        <a:lstStyle/>
        <a:p>
          <a:r>
            <a:rPr lang="en-US"/>
            <a:t>Reasons for availing sick leave is analyses and it is found that most of the employees who said yes to excessive workload took leave due to depression, elevated stress, exhaustion, headaches and joint pain. And those who said no to excessive workload also took leave due to headaches, trouble sleeping and exhaustion.</a:t>
          </a:r>
        </a:p>
      </dgm:t>
    </dgm:pt>
    <dgm:pt modelId="{9C081AF8-3268-458E-A28B-B90ECAD1582D}" type="parTrans" cxnId="{3EC56153-5B76-49F3-870C-FC3BB158EA3D}">
      <dgm:prSet/>
      <dgm:spPr/>
      <dgm:t>
        <a:bodyPr/>
        <a:lstStyle/>
        <a:p>
          <a:endParaRPr lang="en-US"/>
        </a:p>
      </dgm:t>
    </dgm:pt>
    <dgm:pt modelId="{A3D9A317-10A3-463E-BD59-710D713FEE40}" type="sibTrans" cxnId="{3EC56153-5B76-49F3-870C-FC3BB158EA3D}">
      <dgm:prSet/>
      <dgm:spPr/>
      <dgm:t>
        <a:bodyPr/>
        <a:lstStyle/>
        <a:p>
          <a:endParaRPr lang="en-US"/>
        </a:p>
      </dgm:t>
    </dgm:pt>
    <dgm:pt modelId="{895DB09A-777B-49B9-BED0-A55A64B4BDD8}" type="pres">
      <dgm:prSet presAssocID="{17C01B8D-0027-4429-B1AD-214AD60F94C1}" presName="Name0" presStyleCnt="0">
        <dgm:presLayoutVars>
          <dgm:dir/>
          <dgm:animLvl val="lvl"/>
          <dgm:resizeHandles val="exact"/>
        </dgm:presLayoutVars>
      </dgm:prSet>
      <dgm:spPr/>
    </dgm:pt>
    <dgm:pt modelId="{3A735BA8-1830-4B05-A439-94CECB9E8C1A}" type="pres">
      <dgm:prSet presAssocID="{A7C2B830-27A1-4220-B80F-15AA756D32C0}" presName="composite" presStyleCnt="0"/>
      <dgm:spPr/>
    </dgm:pt>
    <dgm:pt modelId="{F96FCA96-7F6E-453C-85C0-6CAE7C6454FE}" type="pres">
      <dgm:prSet presAssocID="{A7C2B830-27A1-4220-B80F-15AA756D32C0}" presName="parTx" presStyleLbl="alignNode1" presStyleIdx="0" presStyleCnt="1">
        <dgm:presLayoutVars>
          <dgm:chMax val="0"/>
          <dgm:chPref val="0"/>
          <dgm:bulletEnabled val="1"/>
        </dgm:presLayoutVars>
      </dgm:prSet>
      <dgm:spPr/>
    </dgm:pt>
    <dgm:pt modelId="{CD5B1D23-7397-47A3-AC01-1D7F08539F0E}" type="pres">
      <dgm:prSet presAssocID="{A7C2B830-27A1-4220-B80F-15AA756D32C0}" presName="desTx" presStyleLbl="alignAccFollowNode1" presStyleIdx="0" presStyleCnt="1">
        <dgm:presLayoutVars>
          <dgm:bulletEnabled val="1"/>
        </dgm:presLayoutVars>
      </dgm:prSet>
      <dgm:spPr/>
    </dgm:pt>
  </dgm:ptLst>
  <dgm:cxnLst>
    <dgm:cxn modelId="{D73C0706-C6CD-4A92-AB01-84495A6CC32A}" type="presOf" srcId="{A7C2B830-27A1-4220-B80F-15AA756D32C0}" destId="{F96FCA96-7F6E-453C-85C0-6CAE7C6454FE}" srcOrd="0" destOrd="0" presId="urn:microsoft.com/office/officeart/2005/8/layout/hList1"/>
    <dgm:cxn modelId="{C21B3360-3E7E-44AC-8ED3-A9657D98D8D0}" type="presOf" srcId="{17C01B8D-0027-4429-B1AD-214AD60F94C1}" destId="{895DB09A-777B-49B9-BED0-A55A64B4BDD8}" srcOrd="0" destOrd="0" presId="urn:microsoft.com/office/officeart/2005/8/layout/hList1"/>
    <dgm:cxn modelId="{3EC56153-5B76-49F3-870C-FC3BB158EA3D}" srcId="{A7C2B830-27A1-4220-B80F-15AA756D32C0}" destId="{61C34118-48B8-4B66-8999-889BD3A40A67}" srcOrd="0" destOrd="0" parTransId="{9C081AF8-3268-458E-A28B-B90ECAD1582D}" sibTransId="{A3D9A317-10A3-463E-BD59-710D713FEE40}"/>
    <dgm:cxn modelId="{6DF96091-6CC2-446C-A052-639274D667CA}" srcId="{17C01B8D-0027-4429-B1AD-214AD60F94C1}" destId="{A7C2B830-27A1-4220-B80F-15AA756D32C0}" srcOrd="0" destOrd="0" parTransId="{59A9C542-6155-46D8-85D7-6AC3572BDD00}" sibTransId="{7D34373C-8D0D-4C99-9B79-7F471C67FE35}"/>
    <dgm:cxn modelId="{B5C93FD5-C66C-40CB-B2FC-783D7EEFF4B4}" type="presOf" srcId="{61C34118-48B8-4B66-8999-889BD3A40A67}" destId="{CD5B1D23-7397-47A3-AC01-1D7F08539F0E}" srcOrd="0" destOrd="0" presId="urn:microsoft.com/office/officeart/2005/8/layout/hList1"/>
    <dgm:cxn modelId="{8593D35A-DDA1-4BA6-B485-E2F04FC385D4}" type="presParOf" srcId="{895DB09A-777B-49B9-BED0-A55A64B4BDD8}" destId="{3A735BA8-1830-4B05-A439-94CECB9E8C1A}" srcOrd="0" destOrd="0" presId="urn:microsoft.com/office/officeart/2005/8/layout/hList1"/>
    <dgm:cxn modelId="{90AD61D3-5ADC-4A03-8375-442446789490}" type="presParOf" srcId="{3A735BA8-1830-4B05-A439-94CECB9E8C1A}" destId="{F96FCA96-7F6E-453C-85C0-6CAE7C6454FE}" srcOrd="0" destOrd="0" presId="urn:microsoft.com/office/officeart/2005/8/layout/hList1"/>
    <dgm:cxn modelId="{34A4B6BA-3AD5-490E-B09A-7F4EE11A0BD4}" type="presParOf" srcId="{3A735BA8-1830-4B05-A439-94CECB9E8C1A}" destId="{CD5B1D23-7397-47A3-AC01-1D7F08539F0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D89381D-57D7-4940-921D-590A8DE1289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CBEF2FE-AF95-40AD-9F8B-1F31AB7E04BB}">
      <dgm:prSet/>
      <dgm:spPr/>
      <dgm:t>
        <a:bodyPr/>
        <a:lstStyle/>
        <a:p>
          <a:r>
            <a:rPr lang="en-US"/>
            <a:t>Behavior of the respondents due to excessive workload has been analyzed and results state that merely 20 respondents (19.6%) have positive attitude rest all have some kind of change in their attitude. </a:t>
          </a:r>
        </a:p>
      </dgm:t>
    </dgm:pt>
    <dgm:pt modelId="{115983E4-A294-4A87-92FE-497730EF5A86}" type="parTrans" cxnId="{47912DE8-ABAC-4E1F-A2EA-4584E074658E}">
      <dgm:prSet/>
      <dgm:spPr/>
      <dgm:t>
        <a:bodyPr/>
        <a:lstStyle/>
        <a:p>
          <a:endParaRPr lang="en-US"/>
        </a:p>
      </dgm:t>
    </dgm:pt>
    <dgm:pt modelId="{3B00DB7B-1618-46AF-AC98-761553C8A63E}" type="sibTrans" cxnId="{47912DE8-ABAC-4E1F-A2EA-4584E074658E}">
      <dgm:prSet/>
      <dgm:spPr/>
      <dgm:t>
        <a:bodyPr/>
        <a:lstStyle/>
        <a:p>
          <a:endParaRPr lang="en-US"/>
        </a:p>
      </dgm:t>
    </dgm:pt>
    <dgm:pt modelId="{F800FAC7-6691-414F-99DD-77C89DED31CF}">
      <dgm:prSet/>
      <dgm:spPr/>
      <dgm:t>
        <a:bodyPr/>
        <a:lstStyle/>
        <a:p>
          <a:r>
            <a:rPr lang="en-US"/>
            <a:t>Major elements contributing towards change in behavior are being calm (25.5%), depressed (24.5%) and angry (12.7%). This shows how excessive workload has behavioral impact on life of an employee.</a:t>
          </a:r>
        </a:p>
      </dgm:t>
    </dgm:pt>
    <dgm:pt modelId="{EF7CF027-71E3-4BB6-A325-1C1B046CE259}" type="parTrans" cxnId="{597199E3-9EE8-4B2C-BC46-F3B5A05A673E}">
      <dgm:prSet/>
      <dgm:spPr/>
      <dgm:t>
        <a:bodyPr/>
        <a:lstStyle/>
        <a:p>
          <a:endParaRPr lang="en-US"/>
        </a:p>
      </dgm:t>
    </dgm:pt>
    <dgm:pt modelId="{71B072A5-7281-4B6B-B97A-F42DF8FD483D}" type="sibTrans" cxnId="{597199E3-9EE8-4B2C-BC46-F3B5A05A673E}">
      <dgm:prSet/>
      <dgm:spPr/>
      <dgm:t>
        <a:bodyPr/>
        <a:lstStyle/>
        <a:p>
          <a:endParaRPr lang="en-US"/>
        </a:p>
      </dgm:t>
    </dgm:pt>
    <dgm:pt modelId="{F2077408-4EBF-4AB6-A21F-28863FF98B35}" type="pres">
      <dgm:prSet presAssocID="{0D89381D-57D7-4940-921D-590A8DE1289F}" presName="linear" presStyleCnt="0">
        <dgm:presLayoutVars>
          <dgm:animLvl val="lvl"/>
          <dgm:resizeHandles val="exact"/>
        </dgm:presLayoutVars>
      </dgm:prSet>
      <dgm:spPr/>
    </dgm:pt>
    <dgm:pt modelId="{458D4DF6-2BA7-475C-9822-75091068FE1D}" type="pres">
      <dgm:prSet presAssocID="{7CBEF2FE-AF95-40AD-9F8B-1F31AB7E04BB}" presName="parentText" presStyleLbl="node1" presStyleIdx="0" presStyleCnt="2">
        <dgm:presLayoutVars>
          <dgm:chMax val="0"/>
          <dgm:bulletEnabled val="1"/>
        </dgm:presLayoutVars>
      </dgm:prSet>
      <dgm:spPr/>
    </dgm:pt>
    <dgm:pt modelId="{3415B4E9-C7CC-490A-A584-7AFF29EF6E90}" type="pres">
      <dgm:prSet presAssocID="{3B00DB7B-1618-46AF-AC98-761553C8A63E}" presName="spacer" presStyleCnt="0"/>
      <dgm:spPr/>
    </dgm:pt>
    <dgm:pt modelId="{9BEEEADA-3C1C-4075-A40E-A5FF3B9E2361}" type="pres">
      <dgm:prSet presAssocID="{F800FAC7-6691-414F-99DD-77C89DED31CF}" presName="parentText" presStyleLbl="node1" presStyleIdx="1" presStyleCnt="2">
        <dgm:presLayoutVars>
          <dgm:chMax val="0"/>
          <dgm:bulletEnabled val="1"/>
        </dgm:presLayoutVars>
      </dgm:prSet>
      <dgm:spPr/>
    </dgm:pt>
  </dgm:ptLst>
  <dgm:cxnLst>
    <dgm:cxn modelId="{7B462738-1A02-4FD5-BD36-9DC69310D00F}" type="presOf" srcId="{F800FAC7-6691-414F-99DD-77C89DED31CF}" destId="{9BEEEADA-3C1C-4075-A40E-A5FF3B9E2361}" srcOrd="0" destOrd="0" presId="urn:microsoft.com/office/officeart/2005/8/layout/vList2"/>
    <dgm:cxn modelId="{FC4DB071-3A06-45ED-97E1-DF79DCA8294F}" type="presOf" srcId="{7CBEF2FE-AF95-40AD-9F8B-1F31AB7E04BB}" destId="{458D4DF6-2BA7-475C-9822-75091068FE1D}" srcOrd="0" destOrd="0" presId="urn:microsoft.com/office/officeart/2005/8/layout/vList2"/>
    <dgm:cxn modelId="{7383AD93-9656-41B3-9CAE-A7E23D014694}" type="presOf" srcId="{0D89381D-57D7-4940-921D-590A8DE1289F}" destId="{F2077408-4EBF-4AB6-A21F-28863FF98B35}" srcOrd="0" destOrd="0" presId="urn:microsoft.com/office/officeart/2005/8/layout/vList2"/>
    <dgm:cxn modelId="{597199E3-9EE8-4B2C-BC46-F3B5A05A673E}" srcId="{0D89381D-57D7-4940-921D-590A8DE1289F}" destId="{F800FAC7-6691-414F-99DD-77C89DED31CF}" srcOrd="1" destOrd="0" parTransId="{EF7CF027-71E3-4BB6-A325-1C1B046CE259}" sibTransId="{71B072A5-7281-4B6B-B97A-F42DF8FD483D}"/>
    <dgm:cxn modelId="{47912DE8-ABAC-4E1F-A2EA-4584E074658E}" srcId="{0D89381D-57D7-4940-921D-590A8DE1289F}" destId="{7CBEF2FE-AF95-40AD-9F8B-1F31AB7E04BB}" srcOrd="0" destOrd="0" parTransId="{115983E4-A294-4A87-92FE-497730EF5A86}" sibTransId="{3B00DB7B-1618-46AF-AC98-761553C8A63E}"/>
    <dgm:cxn modelId="{165C0B61-06B7-4458-9C97-432113238B9A}" type="presParOf" srcId="{F2077408-4EBF-4AB6-A21F-28863FF98B35}" destId="{458D4DF6-2BA7-475C-9822-75091068FE1D}" srcOrd="0" destOrd="0" presId="urn:microsoft.com/office/officeart/2005/8/layout/vList2"/>
    <dgm:cxn modelId="{35AE8508-2053-4783-994F-CE544EEEDEE1}" type="presParOf" srcId="{F2077408-4EBF-4AB6-A21F-28863FF98B35}" destId="{3415B4E9-C7CC-490A-A584-7AFF29EF6E90}" srcOrd="1" destOrd="0" presId="urn:microsoft.com/office/officeart/2005/8/layout/vList2"/>
    <dgm:cxn modelId="{6A6215CA-6D66-4F82-8784-EB5E1E332780}" type="presParOf" srcId="{F2077408-4EBF-4AB6-A21F-28863FF98B35}" destId="{9BEEEADA-3C1C-4075-A40E-A5FF3B9E236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6F41C2B-1676-4AB8-A5FC-4F33A43CFBA6}"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337B89E6-8B71-425B-B49F-31EA4F1154E7}">
      <dgm:prSet/>
      <dgm:spPr/>
      <dgm:t>
        <a:bodyPr/>
        <a:lstStyle/>
        <a:p>
          <a:r>
            <a:rPr lang="en-US" dirty="0"/>
            <a:t>The above table shows a relation between Excessive workload and exercise or physical activity. </a:t>
          </a:r>
        </a:p>
      </dgm:t>
    </dgm:pt>
    <dgm:pt modelId="{E473A785-CE76-4CEA-A0CE-17495C5898C8}" type="parTrans" cxnId="{4A737B7A-949B-4F63-8778-45E9AD6D9236}">
      <dgm:prSet/>
      <dgm:spPr/>
      <dgm:t>
        <a:bodyPr/>
        <a:lstStyle/>
        <a:p>
          <a:endParaRPr lang="en-US"/>
        </a:p>
      </dgm:t>
    </dgm:pt>
    <dgm:pt modelId="{53F30620-22D9-41B1-83EB-69409AD83289}" type="sibTrans" cxnId="{4A737B7A-949B-4F63-8778-45E9AD6D9236}">
      <dgm:prSet/>
      <dgm:spPr/>
      <dgm:t>
        <a:bodyPr/>
        <a:lstStyle/>
        <a:p>
          <a:endParaRPr lang="en-US"/>
        </a:p>
      </dgm:t>
    </dgm:pt>
    <dgm:pt modelId="{20BB77F0-A33E-4839-BFA5-D63F32B969A9}">
      <dgm:prSet/>
      <dgm:spPr/>
      <dgm:t>
        <a:bodyPr/>
        <a:lstStyle/>
        <a:p>
          <a:r>
            <a:rPr lang="en-US" dirty="0"/>
            <a:t>It shows that among the responded 33.3% of the respondent does not do any physical exercise and they have excessive workload.  </a:t>
          </a:r>
        </a:p>
      </dgm:t>
    </dgm:pt>
    <dgm:pt modelId="{1478619A-1CD6-4A65-9D56-C8B5EA4A3B15}" type="parTrans" cxnId="{00A66154-673E-428D-9B68-7ADB4E3332AF}">
      <dgm:prSet/>
      <dgm:spPr/>
      <dgm:t>
        <a:bodyPr/>
        <a:lstStyle/>
        <a:p>
          <a:endParaRPr lang="en-US"/>
        </a:p>
      </dgm:t>
    </dgm:pt>
    <dgm:pt modelId="{9D9B5245-BE45-4C63-8351-5403E4A9A69F}" type="sibTrans" cxnId="{00A66154-673E-428D-9B68-7ADB4E3332AF}">
      <dgm:prSet/>
      <dgm:spPr/>
      <dgm:t>
        <a:bodyPr/>
        <a:lstStyle/>
        <a:p>
          <a:endParaRPr lang="en-US"/>
        </a:p>
      </dgm:t>
    </dgm:pt>
    <dgm:pt modelId="{2F48123B-54BF-4B40-A602-39F75DC39526}" type="pres">
      <dgm:prSet presAssocID="{16F41C2B-1676-4AB8-A5FC-4F33A43CFBA6}" presName="compositeShape" presStyleCnt="0">
        <dgm:presLayoutVars>
          <dgm:chMax val="7"/>
          <dgm:dir/>
          <dgm:resizeHandles val="exact"/>
        </dgm:presLayoutVars>
      </dgm:prSet>
      <dgm:spPr/>
    </dgm:pt>
    <dgm:pt modelId="{F8DB02D3-64C6-49E2-BEAC-F45CB96869E9}" type="pres">
      <dgm:prSet presAssocID="{337B89E6-8B71-425B-B49F-31EA4F1154E7}" presName="circ1" presStyleLbl="vennNode1" presStyleIdx="0" presStyleCnt="2" custScaleY="145974"/>
      <dgm:spPr/>
    </dgm:pt>
    <dgm:pt modelId="{9AA9B818-00DB-45B9-971D-11FA804F69E3}" type="pres">
      <dgm:prSet presAssocID="{337B89E6-8B71-425B-B49F-31EA4F1154E7}" presName="circ1Tx" presStyleLbl="revTx" presStyleIdx="0" presStyleCnt="0">
        <dgm:presLayoutVars>
          <dgm:chMax val="0"/>
          <dgm:chPref val="0"/>
          <dgm:bulletEnabled val="1"/>
        </dgm:presLayoutVars>
      </dgm:prSet>
      <dgm:spPr/>
    </dgm:pt>
    <dgm:pt modelId="{3A45D4BD-59B7-4A42-8988-92950C07F62A}" type="pres">
      <dgm:prSet presAssocID="{20BB77F0-A33E-4839-BFA5-D63F32B969A9}" presName="circ2" presStyleLbl="vennNode1" presStyleIdx="1" presStyleCnt="2" custScaleY="145974"/>
      <dgm:spPr/>
    </dgm:pt>
    <dgm:pt modelId="{B8D96881-CF50-45A0-8EE7-C412050044DF}" type="pres">
      <dgm:prSet presAssocID="{20BB77F0-A33E-4839-BFA5-D63F32B969A9}" presName="circ2Tx" presStyleLbl="revTx" presStyleIdx="0" presStyleCnt="0">
        <dgm:presLayoutVars>
          <dgm:chMax val="0"/>
          <dgm:chPref val="0"/>
          <dgm:bulletEnabled val="1"/>
        </dgm:presLayoutVars>
      </dgm:prSet>
      <dgm:spPr/>
    </dgm:pt>
  </dgm:ptLst>
  <dgm:cxnLst>
    <dgm:cxn modelId="{66FEC134-D7C7-46F8-BE15-668EBA5317D0}" type="presOf" srcId="{20BB77F0-A33E-4839-BFA5-D63F32B969A9}" destId="{3A45D4BD-59B7-4A42-8988-92950C07F62A}" srcOrd="0" destOrd="0" presId="urn:microsoft.com/office/officeart/2005/8/layout/venn1"/>
    <dgm:cxn modelId="{77FD8C37-1D12-4C50-9EDC-5CA8C7AD20CC}" type="presOf" srcId="{337B89E6-8B71-425B-B49F-31EA4F1154E7}" destId="{F8DB02D3-64C6-49E2-BEAC-F45CB96869E9}" srcOrd="0" destOrd="0" presId="urn:microsoft.com/office/officeart/2005/8/layout/venn1"/>
    <dgm:cxn modelId="{00A66154-673E-428D-9B68-7ADB4E3332AF}" srcId="{16F41C2B-1676-4AB8-A5FC-4F33A43CFBA6}" destId="{20BB77F0-A33E-4839-BFA5-D63F32B969A9}" srcOrd="1" destOrd="0" parTransId="{1478619A-1CD6-4A65-9D56-C8B5EA4A3B15}" sibTransId="{9D9B5245-BE45-4C63-8351-5403E4A9A69F}"/>
    <dgm:cxn modelId="{4A737B7A-949B-4F63-8778-45E9AD6D9236}" srcId="{16F41C2B-1676-4AB8-A5FC-4F33A43CFBA6}" destId="{337B89E6-8B71-425B-B49F-31EA4F1154E7}" srcOrd="0" destOrd="0" parTransId="{E473A785-CE76-4CEA-A0CE-17495C5898C8}" sibTransId="{53F30620-22D9-41B1-83EB-69409AD83289}"/>
    <dgm:cxn modelId="{8D34A389-8DFF-47E7-B193-049CFE16F1BA}" type="presOf" srcId="{337B89E6-8B71-425B-B49F-31EA4F1154E7}" destId="{9AA9B818-00DB-45B9-971D-11FA804F69E3}" srcOrd="1" destOrd="0" presId="urn:microsoft.com/office/officeart/2005/8/layout/venn1"/>
    <dgm:cxn modelId="{DD443B8E-A68E-4BE9-9032-3BEF06DB44C6}" type="presOf" srcId="{20BB77F0-A33E-4839-BFA5-D63F32B969A9}" destId="{B8D96881-CF50-45A0-8EE7-C412050044DF}" srcOrd="1" destOrd="0" presId="urn:microsoft.com/office/officeart/2005/8/layout/venn1"/>
    <dgm:cxn modelId="{624C00EB-7009-47FC-862C-75FF36F1B9F3}" type="presOf" srcId="{16F41C2B-1676-4AB8-A5FC-4F33A43CFBA6}" destId="{2F48123B-54BF-4B40-A602-39F75DC39526}" srcOrd="0" destOrd="0" presId="urn:microsoft.com/office/officeart/2005/8/layout/venn1"/>
    <dgm:cxn modelId="{FCB9507E-F768-41EB-B7D2-0428CCA24508}" type="presParOf" srcId="{2F48123B-54BF-4B40-A602-39F75DC39526}" destId="{F8DB02D3-64C6-49E2-BEAC-F45CB96869E9}" srcOrd="0" destOrd="0" presId="urn:microsoft.com/office/officeart/2005/8/layout/venn1"/>
    <dgm:cxn modelId="{A2C76EF7-35DD-4AA2-AD56-3DE0A219F409}" type="presParOf" srcId="{2F48123B-54BF-4B40-A602-39F75DC39526}" destId="{9AA9B818-00DB-45B9-971D-11FA804F69E3}" srcOrd="1" destOrd="0" presId="urn:microsoft.com/office/officeart/2005/8/layout/venn1"/>
    <dgm:cxn modelId="{4B15D1BF-EF90-4A3E-AA1C-6FE0B07E3104}" type="presParOf" srcId="{2F48123B-54BF-4B40-A602-39F75DC39526}" destId="{3A45D4BD-59B7-4A42-8988-92950C07F62A}" srcOrd="2" destOrd="0" presId="urn:microsoft.com/office/officeart/2005/8/layout/venn1"/>
    <dgm:cxn modelId="{BE7780CF-1C7D-4004-B606-110DFA58E6B1}" type="presParOf" srcId="{2F48123B-54BF-4B40-A602-39F75DC39526}" destId="{B8D96881-CF50-45A0-8EE7-C412050044DF}"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EC0BA8A-D422-4D78-BEAE-4E6E0B1BE4C9}" type="doc">
      <dgm:prSet loTypeId="urn:microsoft.com/office/officeart/2005/8/layout/vList2" loCatId="list" qsTypeId="urn:microsoft.com/office/officeart/2005/8/quickstyle/3d2" qsCatId="3D" csTypeId="urn:microsoft.com/office/officeart/2005/8/colors/accent4_1" csCatId="accent4"/>
      <dgm:spPr/>
      <dgm:t>
        <a:bodyPr/>
        <a:lstStyle/>
        <a:p>
          <a:endParaRPr lang="en-US"/>
        </a:p>
      </dgm:t>
    </dgm:pt>
    <dgm:pt modelId="{BFC7E4E6-E08F-40BF-B0FB-EDB224B5B957}">
      <dgm:prSet/>
      <dgm:spPr/>
      <dgm:t>
        <a:bodyPr/>
        <a:lstStyle/>
        <a:p>
          <a:r>
            <a:rPr lang="en-US" dirty="0"/>
            <a:t>Response on areas to be worked upon is asked from respondents and analysis states that lack of knowledge and development opportunities and poor communication are factors which contribute 50% of response on which organisation need to work for their employees. other major areas were organisation may provide assistance to their employee could be  poor decision-making process, repetition of work and conflicting work demands.</a:t>
          </a:r>
        </a:p>
      </dgm:t>
    </dgm:pt>
    <dgm:pt modelId="{FE94362B-C501-463C-916C-A06015E9CD16}" type="parTrans" cxnId="{3DA618B3-13FD-4FD3-9E4D-6DFEEB7E20E3}">
      <dgm:prSet/>
      <dgm:spPr/>
      <dgm:t>
        <a:bodyPr/>
        <a:lstStyle/>
        <a:p>
          <a:endParaRPr lang="en-US"/>
        </a:p>
      </dgm:t>
    </dgm:pt>
    <dgm:pt modelId="{50C1F840-5266-4834-B689-BCFC27ED955F}" type="sibTrans" cxnId="{3DA618B3-13FD-4FD3-9E4D-6DFEEB7E20E3}">
      <dgm:prSet/>
      <dgm:spPr/>
      <dgm:t>
        <a:bodyPr/>
        <a:lstStyle/>
        <a:p>
          <a:endParaRPr lang="en-US"/>
        </a:p>
      </dgm:t>
    </dgm:pt>
    <dgm:pt modelId="{C82CDDC5-2689-4430-8D7F-264D7B280093}" type="pres">
      <dgm:prSet presAssocID="{DEC0BA8A-D422-4D78-BEAE-4E6E0B1BE4C9}" presName="linear" presStyleCnt="0">
        <dgm:presLayoutVars>
          <dgm:animLvl val="lvl"/>
          <dgm:resizeHandles val="exact"/>
        </dgm:presLayoutVars>
      </dgm:prSet>
      <dgm:spPr/>
    </dgm:pt>
    <dgm:pt modelId="{DA173C25-57CB-4C45-BC53-E0A326B7A173}" type="pres">
      <dgm:prSet presAssocID="{BFC7E4E6-E08F-40BF-B0FB-EDB224B5B957}" presName="parentText" presStyleLbl="node1" presStyleIdx="0" presStyleCnt="1">
        <dgm:presLayoutVars>
          <dgm:chMax val="0"/>
          <dgm:bulletEnabled val="1"/>
        </dgm:presLayoutVars>
      </dgm:prSet>
      <dgm:spPr/>
    </dgm:pt>
  </dgm:ptLst>
  <dgm:cxnLst>
    <dgm:cxn modelId="{492E522F-955D-4738-86DF-7567378555F5}" type="presOf" srcId="{BFC7E4E6-E08F-40BF-B0FB-EDB224B5B957}" destId="{DA173C25-57CB-4C45-BC53-E0A326B7A173}" srcOrd="0" destOrd="0" presId="urn:microsoft.com/office/officeart/2005/8/layout/vList2"/>
    <dgm:cxn modelId="{3DA618B3-13FD-4FD3-9E4D-6DFEEB7E20E3}" srcId="{DEC0BA8A-D422-4D78-BEAE-4E6E0B1BE4C9}" destId="{BFC7E4E6-E08F-40BF-B0FB-EDB224B5B957}" srcOrd="0" destOrd="0" parTransId="{FE94362B-C501-463C-916C-A06015E9CD16}" sibTransId="{50C1F840-5266-4834-B689-BCFC27ED955F}"/>
    <dgm:cxn modelId="{323AA6C1-F7D8-49D6-B1DA-7D589517277F}" type="presOf" srcId="{DEC0BA8A-D422-4D78-BEAE-4E6E0B1BE4C9}" destId="{C82CDDC5-2689-4430-8D7F-264D7B280093}" srcOrd="0" destOrd="0" presId="urn:microsoft.com/office/officeart/2005/8/layout/vList2"/>
    <dgm:cxn modelId="{BE35BC6E-9C2F-4E0D-9277-535B814F17CB}" type="presParOf" srcId="{C82CDDC5-2689-4430-8D7F-264D7B280093}" destId="{DA173C25-57CB-4C45-BC53-E0A326B7A17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B180D2C-E8C0-4D0E-A478-9DD9D39CF20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DD86EFFB-7C58-45F4-B3F4-76B9D0C543F3}">
      <dgm:prSet/>
      <dgm:spPr/>
      <dgm:t>
        <a:bodyPr/>
        <a:lstStyle/>
        <a:p>
          <a:r>
            <a:rPr lang="en-US" dirty="0"/>
            <a:t>It is found that 48(47.1%, n=102) respondents reported for excessive workload, while 35(34.3%) responded that sometimes they have excessive workload while 19(18..6%) said they have no workload.</a:t>
          </a:r>
        </a:p>
      </dgm:t>
    </dgm:pt>
    <dgm:pt modelId="{E4DC8B90-6B67-4A6B-855E-90B02C46C7A4}" type="parTrans" cxnId="{A3324CEA-9905-4DCE-8689-5BBD6E5F91C3}">
      <dgm:prSet/>
      <dgm:spPr/>
      <dgm:t>
        <a:bodyPr/>
        <a:lstStyle/>
        <a:p>
          <a:endParaRPr lang="en-US"/>
        </a:p>
      </dgm:t>
    </dgm:pt>
    <dgm:pt modelId="{3D99DC8F-948A-4706-8F78-C80545D1EF63}" type="sibTrans" cxnId="{A3324CEA-9905-4DCE-8689-5BBD6E5F91C3}">
      <dgm:prSet/>
      <dgm:spPr/>
      <dgm:t>
        <a:bodyPr/>
        <a:lstStyle/>
        <a:p>
          <a:endParaRPr lang="en-US"/>
        </a:p>
      </dgm:t>
    </dgm:pt>
    <dgm:pt modelId="{7BCFDE74-48B3-4CD3-802C-D67BBE7F83A5}">
      <dgm:prSet/>
      <dgm:spPr/>
      <dgm:t>
        <a:bodyPr/>
        <a:lstStyle/>
        <a:p>
          <a:r>
            <a:rPr lang="en-US"/>
            <a:t>Unfair distribution of work (20.6%), Repetition of work and Meeting deadlines counts more than 50%(n-209) proportion for excessive workload.</a:t>
          </a:r>
        </a:p>
      </dgm:t>
    </dgm:pt>
    <dgm:pt modelId="{EDA95A2E-EC10-44A7-A5EB-1FE52A660101}" type="parTrans" cxnId="{E387FCD9-3904-4311-ADE5-B4D628959187}">
      <dgm:prSet/>
      <dgm:spPr/>
      <dgm:t>
        <a:bodyPr/>
        <a:lstStyle/>
        <a:p>
          <a:endParaRPr lang="en-US"/>
        </a:p>
      </dgm:t>
    </dgm:pt>
    <dgm:pt modelId="{8AD35F65-E059-419E-8164-DDD1C2890D75}" type="sibTrans" cxnId="{E387FCD9-3904-4311-ADE5-B4D628959187}">
      <dgm:prSet/>
      <dgm:spPr/>
      <dgm:t>
        <a:bodyPr/>
        <a:lstStyle/>
        <a:p>
          <a:endParaRPr lang="en-US"/>
        </a:p>
      </dgm:t>
    </dgm:pt>
    <dgm:pt modelId="{DFB71F3B-688A-47E1-817A-6A2F7EAC9726}">
      <dgm:prSet/>
      <dgm:spPr/>
      <dgm:t>
        <a:bodyPr/>
        <a:lstStyle/>
        <a:p>
          <a:r>
            <a:rPr lang="en-US"/>
            <a:t>40.2% respondents think their health is at risk, while 34.35% respondents state sometimes their health is at risk and 25.5% respondents think that their health in not at all at risk.</a:t>
          </a:r>
        </a:p>
      </dgm:t>
    </dgm:pt>
    <dgm:pt modelId="{921A5F0F-418C-49EF-8C5C-A0F008C303E1}" type="parTrans" cxnId="{5619793B-8C16-4108-B64F-F1132C9F3FA4}">
      <dgm:prSet/>
      <dgm:spPr/>
      <dgm:t>
        <a:bodyPr/>
        <a:lstStyle/>
        <a:p>
          <a:endParaRPr lang="en-US"/>
        </a:p>
      </dgm:t>
    </dgm:pt>
    <dgm:pt modelId="{6952100F-0B1D-4862-AD25-8A0455F8947B}" type="sibTrans" cxnId="{5619793B-8C16-4108-B64F-F1132C9F3FA4}">
      <dgm:prSet/>
      <dgm:spPr/>
      <dgm:t>
        <a:bodyPr/>
        <a:lstStyle/>
        <a:p>
          <a:endParaRPr lang="en-US"/>
        </a:p>
      </dgm:t>
    </dgm:pt>
    <dgm:pt modelId="{1F7AD765-9201-4919-8178-6128A7AD369F}">
      <dgm:prSet/>
      <dgm:spPr/>
      <dgm:t>
        <a:bodyPr/>
        <a:lstStyle/>
        <a:p>
          <a:r>
            <a:rPr lang="en-US"/>
            <a:t>43 respondents said, they have taken sick leave in last two months out of 102.</a:t>
          </a:r>
        </a:p>
      </dgm:t>
    </dgm:pt>
    <dgm:pt modelId="{33119B7D-EC09-4610-9907-4B660F21F716}" type="parTrans" cxnId="{3DC66779-50E4-4507-9214-ADB8AEADEA84}">
      <dgm:prSet/>
      <dgm:spPr/>
      <dgm:t>
        <a:bodyPr/>
        <a:lstStyle/>
        <a:p>
          <a:endParaRPr lang="en-US"/>
        </a:p>
      </dgm:t>
    </dgm:pt>
    <dgm:pt modelId="{ECCFF388-130E-43D9-A595-6B8323FF4ED3}" type="sibTrans" cxnId="{3DC66779-50E4-4507-9214-ADB8AEADEA84}">
      <dgm:prSet/>
      <dgm:spPr/>
      <dgm:t>
        <a:bodyPr/>
        <a:lstStyle/>
        <a:p>
          <a:endParaRPr lang="en-US"/>
        </a:p>
      </dgm:t>
    </dgm:pt>
    <dgm:pt modelId="{2895DEEA-0477-4C6F-B8BE-A03B6CB477D0}" type="pres">
      <dgm:prSet presAssocID="{0B180D2C-E8C0-4D0E-A478-9DD9D39CF20D}" presName="linear" presStyleCnt="0">
        <dgm:presLayoutVars>
          <dgm:animLvl val="lvl"/>
          <dgm:resizeHandles val="exact"/>
        </dgm:presLayoutVars>
      </dgm:prSet>
      <dgm:spPr/>
    </dgm:pt>
    <dgm:pt modelId="{37C101E1-0F93-4AE3-947C-98E3CC1471B3}" type="pres">
      <dgm:prSet presAssocID="{DD86EFFB-7C58-45F4-B3F4-76B9D0C543F3}" presName="parentText" presStyleLbl="node1" presStyleIdx="0" presStyleCnt="4" custLinFactNeighborX="-84">
        <dgm:presLayoutVars>
          <dgm:chMax val="0"/>
          <dgm:bulletEnabled val="1"/>
        </dgm:presLayoutVars>
      </dgm:prSet>
      <dgm:spPr/>
    </dgm:pt>
    <dgm:pt modelId="{F3738E86-03D4-4DA9-887E-22F2D2E603E0}" type="pres">
      <dgm:prSet presAssocID="{3D99DC8F-948A-4706-8F78-C80545D1EF63}" presName="spacer" presStyleCnt="0"/>
      <dgm:spPr/>
    </dgm:pt>
    <dgm:pt modelId="{087A8EBE-0B7D-4BF4-84D1-5C6CAA12BEFE}" type="pres">
      <dgm:prSet presAssocID="{7BCFDE74-48B3-4CD3-802C-D67BBE7F83A5}" presName="parentText" presStyleLbl="node1" presStyleIdx="1" presStyleCnt="4">
        <dgm:presLayoutVars>
          <dgm:chMax val="0"/>
          <dgm:bulletEnabled val="1"/>
        </dgm:presLayoutVars>
      </dgm:prSet>
      <dgm:spPr/>
    </dgm:pt>
    <dgm:pt modelId="{1998A498-FEAF-4A12-9E0B-8B08A12F2148}" type="pres">
      <dgm:prSet presAssocID="{8AD35F65-E059-419E-8164-DDD1C2890D75}" presName="spacer" presStyleCnt="0"/>
      <dgm:spPr/>
    </dgm:pt>
    <dgm:pt modelId="{32D1E3C4-1B90-4568-B6F1-C0B084101543}" type="pres">
      <dgm:prSet presAssocID="{DFB71F3B-688A-47E1-817A-6A2F7EAC9726}" presName="parentText" presStyleLbl="node1" presStyleIdx="2" presStyleCnt="4">
        <dgm:presLayoutVars>
          <dgm:chMax val="0"/>
          <dgm:bulletEnabled val="1"/>
        </dgm:presLayoutVars>
      </dgm:prSet>
      <dgm:spPr/>
    </dgm:pt>
    <dgm:pt modelId="{48B8C4F3-0580-4E02-AE52-D76AC1AF1A2B}" type="pres">
      <dgm:prSet presAssocID="{6952100F-0B1D-4862-AD25-8A0455F8947B}" presName="spacer" presStyleCnt="0"/>
      <dgm:spPr/>
    </dgm:pt>
    <dgm:pt modelId="{DD38A12C-72A7-4116-ABB9-E745152095D2}" type="pres">
      <dgm:prSet presAssocID="{1F7AD765-9201-4919-8178-6128A7AD369F}" presName="parentText" presStyleLbl="node1" presStyleIdx="3" presStyleCnt="4">
        <dgm:presLayoutVars>
          <dgm:chMax val="0"/>
          <dgm:bulletEnabled val="1"/>
        </dgm:presLayoutVars>
      </dgm:prSet>
      <dgm:spPr/>
    </dgm:pt>
  </dgm:ptLst>
  <dgm:cxnLst>
    <dgm:cxn modelId="{5000F807-994E-4CC9-B050-AF1E10BA3316}" type="presOf" srcId="{DFB71F3B-688A-47E1-817A-6A2F7EAC9726}" destId="{32D1E3C4-1B90-4568-B6F1-C0B084101543}" srcOrd="0" destOrd="0" presId="urn:microsoft.com/office/officeart/2005/8/layout/vList2"/>
    <dgm:cxn modelId="{D7DF3115-DE2E-4DD2-895F-430B2A0A6508}" type="presOf" srcId="{7BCFDE74-48B3-4CD3-802C-D67BBE7F83A5}" destId="{087A8EBE-0B7D-4BF4-84D1-5C6CAA12BEFE}" srcOrd="0" destOrd="0" presId="urn:microsoft.com/office/officeart/2005/8/layout/vList2"/>
    <dgm:cxn modelId="{C91E5E1E-B8A0-45A3-8FD1-334AC3CE309B}" type="presOf" srcId="{DD86EFFB-7C58-45F4-B3F4-76B9D0C543F3}" destId="{37C101E1-0F93-4AE3-947C-98E3CC1471B3}" srcOrd="0" destOrd="0" presId="urn:microsoft.com/office/officeart/2005/8/layout/vList2"/>
    <dgm:cxn modelId="{5619793B-8C16-4108-B64F-F1132C9F3FA4}" srcId="{0B180D2C-E8C0-4D0E-A478-9DD9D39CF20D}" destId="{DFB71F3B-688A-47E1-817A-6A2F7EAC9726}" srcOrd="2" destOrd="0" parTransId="{921A5F0F-418C-49EF-8C5C-A0F008C303E1}" sibTransId="{6952100F-0B1D-4862-AD25-8A0455F8947B}"/>
    <dgm:cxn modelId="{12B82A3F-102B-4E22-B3E8-D38208AF5E3B}" type="presOf" srcId="{1F7AD765-9201-4919-8178-6128A7AD369F}" destId="{DD38A12C-72A7-4116-ABB9-E745152095D2}" srcOrd="0" destOrd="0" presId="urn:microsoft.com/office/officeart/2005/8/layout/vList2"/>
    <dgm:cxn modelId="{3DC66779-50E4-4507-9214-ADB8AEADEA84}" srcId="{0B180D2C-E8C0-4D0E-A478-9DD9D39CF20D}" destId="{1F7AD765-9201-4919-8178-6128A7AD369F}" srcOrd="3" destOrd="0" parTransId="{33119B7D-EC09-4610-9907-4B660F21F716}" sibTransId="{ECCFF388-130E-43D9-A595-6B8323FF4ED3}"/>
    <dgm:cxn modelId="{D4F2B7B5-A9BF-4E1F-9794-F03C923E9219}" type="presOf" srcId="{0B180D2C-E8C0-4D0E-A478-9DD9D39CF20D}" destId="{2895DEEA-0477-4C6F-B8BE-A03B6CB477D0}" srcOrd="0" destOrd="0" presId="urn:microsoft.com/office/officeart/2005/8/layout/vList2"/>
    <dgm:cxn modelId="{E387FCD9-3904-4311-ADE5-B4D628959187}" srcId="{0B180D2C-E8C0-4D0E-A478-9DD9D39CF20D}" destId="{7BCFDE74-48B3-4CD3-802C-D67BBE7F83A5}" srcOrd="1" destOrd="0" parTransId="{EDA95A2E-EC10-44A7-A5EB-1FE52A660101}" sibTransId="{8AD35F65-E059-419E-8164-DDD1C2890D75}"/>
    <dgm:cxn modelId="{A3324CEA-9905-4DCE-8689-5BBD6E5F91C3}" srcId="{0B180D2C-E8C0-4D0E-A478-9DD9D39CF20D}" destId="{DD86EFFB-7C58-45F4-B3F4-76B9D0C543F3}" srcOrd="0" destOrd="0" parTransId="{E4DC8B90-6B67-4A6B-855E-90B02C46C7A4}" sibTransId="{3D99DC8F-948A-4706-8F78-C80545D1EF63}"/>
    <dgm:cxn modelId="{90DC7AE5-AC1D-4450-8F9A-FFCC97AEDA92}" type="presParOf" srcId="{2895DEEA-0477-4C6F-B8BE-A03B6CB477D0}" destId="{37C101E1-0F93-4AE3-947C-98E3CC1471B3}" srcOrd="0" destOrd="0" presId="urn:microsoft.com/office/officeart/2005/8/layout/vList2"/>
    <dgm:cxn modelId="{14F6C4F7-62AF-4D67-B82A-7EB926ED9ED1}" type="presParOf" srcId="{2895DEEA-0477-4C6F-B8BE-A03B6CB477D0}" destId="{F3738E86-03D4-4DA9-887E-22F2D2E603E0}" srcOrd="1" destOrd="0" presId="urn:microsoft.com/office/officeart/2005/8/layout/vList2"/>
    <dgm:cxn modelId="{DDE937A7-D0A9-4757-B0C1-57A7A8BD9CC4}" type="presParOf" srcId="{2895DEEA-0477-4C6F-B8BE-A03B6CB477D0}" destId="{087A8EBE-0B7D-4BF4-84D1-5C6CAA12BEFE}" srcOrd="2" destOrd="0" presId="urn:microsoft.com/office/officeart/2005/8/layout/vList2"/>
    <dgm:cxn modelId="{4527923C-D756-4355-99A1-4A643255A1AA}" type="presParOf" srcId="{2895DEEA-0477-4C6F-B8BE-A03B6CB477D0}" destId="{1998A498-FEAF-4A12-9E0B-8B08A12F2148}" srcOrd="3" destOrd="0" presId="urn:microsoft.com/office/officeart/2005/8/layout/vList2"/>
    <dgm:cxn modelId="{6D90EA7C-25AD-4209-9F8A-E6102F3EA0BD}" type="presParOf" srcId="{2895DEEA-0477-4C6F-B8BE-A03B6CB477D0}" destId="{32D1E3C4-1B90-4568-B6F1-C0B084101543}" srcOrd="4" destOrd="0" presId="urn:microsoft.com/office/officeart/2005/8/layout/vList2"/>
    <dgm:cxn modelId="{0A4B6AF8-8466-47C8-B557-F51A34A97E6D}" type="presParOf" srcId="{2895DEEA-0477-4C6F-B8BE-A03B6CB477D0}" destId="{48B8C4F3-0580-4E02-AE52-D76AC1AF1A2B}" srcOrd="5" destOrd="0" presId="urn:microsoft.com/office/officeart/2005/8/layout/vList2"/>
    <dgm:cxn modelId="{FA739F69-A656-4E31-A07B-8CE479E5A76E}" type="presParOf" srcId="{2895DEEA-0477-4C6F-B8BE-A03B6CB477D0}" destId="{DD38A12C-72A7-4116-ABB9-E745152095D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67FB5C8-C143-4464-9A64-2066F028B22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07D7424-AA6D-4E4E-9223-AA1CBB9F4A0B}">
      <dgm:prSet/>
      <dgm:spPr/>
      <dgm:t>
        <a:bodyPr/>
        <a:lstStyle/>
        <a:p>
          <a:r>
            <a:rPr lang="en-US"/>
            <a:t>48.0% Responded, they don’t have work life balance. (n-102)</a:t>
          </a:r>
        </a:p>
      </dgm:t>
    </dgm:pt>
    <dgm:pt modelId="{8A5894A9-7E6E-4E4A-B50C-F87ACE2B1931}" type="parTrans" cxnId="{F40415C2-181B-498C-BA24-798593B7B633}">
      <dgm:prSet/>
      <dgm:spPr/>
      <dgm:t>
        <a:bodyPr/>
        <a:lstStyle/>
        <a:p>
          <a:endParaRPr lang="en-US"/>
        </a:p>
      </dgm:t>
    </dgm:pt>
    <dgm:pt modelId="{DC48FC42-D5A6-4E34-87F4-849556B78CD2}" type="sibTrans" cxnId="{F40415C2-181B-498C-BA24-798593B7B633}">
      <dgm:prSet/>
      <dgm:spPr/>
      <dgm:t>
        <a:bodyPr/>
        <a:lstStyle/>
        <a:p>
          <a:endParaRPr lang="en-US"/>
        </a:p>
      </dgm:t>
    </dgm:pt>
    <dgm:pt modelId="{B30A4F1D-9FA5-410A-A432-DCB38E697862}">
      <dgm:prSet/>
      <dgm:spPr/>
      <dgm:t>
        <a:bodyPr/>
        <a:lstStyle/>
        <a:p>
          <a:r>
            <a:rPr lang="en-US"/>
            <a:t>Major elements contributing towards change in behavior are being calm (25.5%), depressed (24.5%) and angry (12.7%).</a:t>
          </a:r>
        </a:p>
      </dgm:t>
    </dgm:pt>
    <dgm:pt modelId="{14E03B47-EE1A-4B7F-BF05-9DF7C722D554}" type="parTrans" cxnId="{0A7F3CBF-26C4-4D43-BC58-111BB723B5CA}">
      <dgm:prSet/>
      <dgm:spPr/>
      <dgm:t>
        <a:bodyPr/>
        <a:lstStyle/>
        <a:p>
          <a:endParaRPr lang="en-US"/>
        </a:p>
      </dgm:t>
    </dgm:pt>
    <dgm:pt modelId="{19B23DE5-9045-4B8B-A621-510FCC411399}" type="sibTrans" cxnId="{0A7F3CBF-26C4-4D43-BC58-111BB723B5CA}">
      <dgm:prSet/>
      <dgm:spPr/>
      <dgm:t>
        <a:bodyPr/>
        <a:lstStyle/>
        <a:p>
          <a:endParaRPr lang="en-US"/>
        </a:p>
      </dgm:t>
    </dgm:pt>
    <dgm:pt modelId="{A21D8F6D-7D9D-4005-9493-FE6A0C2A265F}">
      <dgm:prSet/>
      <dgm:spPr/>
      <dgm:t>
        <a:bodyPr/>
        <a:lstStyle/>
        <a:p>
          <a:r>
            <a:rPr lang="en-US" b="1"/>
            <a:t>Response on areas to be worked on</a:t>
          </a:r>
          <a:r>
            <a:rPr lang="en-US"/>
            <a:t>:-Repetition of work, lack of knowledge and development opportunities and poor communication are factors which contribute more than 50% of response, other major contributing factors are poor decision-making process and conflicting work demands.</a:t>
          </a:r>
        </a:p>
      </dgm:t>
    </dgm:pt>
    <dgm:pt modelId="{8DDFF95B-55CE-4667-8DDC-AE3C26A91EC4}" type="parTrans" cxnId="{EDF4CA81-B7C9-410E-9B4E-0AE0A4BA5698}">
      <dgm:prSet/>
      <dgm:spPr/>
      <dgm:t>
        <a:bodyPr/>
        <a:lstStyle/>
        <a:p>
          <a:endParaRPr lang="en-US"/>
        </a:p>
      </dgm:t>
    </dgm:pt>
    <dgm:pt modelId="{BC6B70F2-3A32-4DBC-A8B1-0903A670F8A1}" type="sibTrans" cxnId="{EDF4CA81-B7C9-410E-9B4E-0AE0A4BA5698}">
      <dgm:prSet/>
      <dgm:spPr/>
      <dgm:t>
        <a:bodyPr/>
        <a:lstStyle/>
        <a:p>
          <a:endParaRPr lang="en-US"/>
        </a:p>
      </dgm:t>
    </dgm:pt>
    <dgm:pt modelId="{BB41631C-4AFD-4186-8CA5-6B9263E63D3D}" type="pres">
      <dgm:prSet presAssocID="{167FB5C8-C143-4464-9A64-2066F028B220}" presName="linear" presStyleCnt="0">
        <dgm:presLayoutVars>
          <dgm:animLvl val="lvl"/>
          <dgm:resizeHandles val="exact"/>
        </dgm:presLayoutVars>
      </dgm:prSet>
      <dgm:spPr/>
    </dgm:pt>
    <dgm:pt modelId="{D09E2064-9897-4514-8907-84BB2B670015}" type="pres">
      <dgm:prSet presAssocID="{607D7424-AA6D-4E4E-9223-AA1CBB9F4A0B}" presName="parentText" presStyleLbl="node1" presStyleIdx="0" presStyleCnt="3">
        <dgm:presLayoutVars>
          <dgm:chMax val="0"/>
          <dgm:bulletEnabled val="1"/>
        </dgm:presLayoutVars>
      </dgm:prSet>
      <dgm:spPr/>
    </dgm:pt>
    <dgm:pt modelId="{3D4DB076-CA95-4DDE-B81A-F87C4C5E1400}" type="pres">
      <dgm:prSet presAssocID="{DC48FC42-D5A6-4E34-87F4-849556B78CD2}" presName="spacer" presStyleCnt="0"/>
      <dgm:spPr/>
    </dgm:pt>
    <dgm:pt modelId="{96515E06-881C-4085-A5BE-ABE587919A4E}" type="pres">
      <dgm:prSet presAssocID="{B30A4F1D-9FA5-410A-A432-DCB38E697862}" presName="parentText" presStyleLbl="node1" presStyleIdx="1" presStyleCnt="3">
        <dgm:presLayoutVars>
          <dgm:chMax val="0"/>
          <dgm:bulletEnabled val="1"/>
        </dgm:presLayoutVars>
      </dgm:prSet>
      <dgm:spPr/>
    </dgm:pt>
    <dgm:pt modelId="{588F3EE7-B43E-4D39-ADA2-6BE30D198741}" type="pres">
      <dgm:prSet presAssocID="{19B23DE5-9045-4B8B-A621-510FCC411399}" presName="spacer" presStyleCnt="0"/>
      <dgm:spPr/>
    </dgm:pt>
    <dgm:pt modelId="{391EC424-AA8D-4897-9F00-FBC065F824F1}" type="pres">
      <dgm:prSet presAssocID="{A21D8F6D-7D9D-4005-9493-FE6A0C2A265F}" presName="parentText" presStyleLbl="node1" presStyleIdx="2" presStyleCnt="3">
        <dgm:presLayoutVars>
          <dgm:chMax val="0"/>
          <dgm:bulletEnabled val="1"/>
        </dgm:presLayoutVars>
      </dgm:prSet>
      <dgm:spPr/>
    </dgm:pt>
  </dgm:ptLst>
  <dgm:cxnLst>
    <dgm:cxn modelId="{8A5B2905-F7E1-4994-9003-A38F35E314D9}" type="presOf" srcId="{B30A4F1D-9FA5-410A-A432-DCB38E697862}" destId="{96515E06-881C-4085-A5BE-ABE587919A4E}" srcOrd="0" destOrd="0" presId="urn:microsoft.com/office/officeart/2005/8/layout/vList2"/>
    <dgm:cxn modelId="{5E0DAE69-E7F5-4429-9F13-14760F550A7F}" type="presOf" srcId="{607D7424-AA6D-4E4E-9223-AA1CBB9F4A0B}" destId="{D09E2064-9897-4514-8907-84BB2B670015}" srcOrd="0" destOrd="0" presId="urn:microsoft.com/office/officeart/2005/8/layout/vList2"/>
    <dgm:cxn modelId="{E9B4CC4C-CE77-4926-9788-2B47FF2130CA}" type="presOf" srcId="{167FB5C8-C143-4464-9A64-2066F028B220}" destId="{BB41631C-4AFD-4186-8CA5-6B9263E63D3D}" srcOrd="0" destOrd="0" presId="urn:microsoft.com/office/officeart/2005/8/layout/vList2"/>
    <dgm:cxn modelId="{EDF4CA81-B7C9-410E-9B4E-0AE0A4BA5698}" srcId="{167FB5C8-C143-4464-9A64-2066F028B220}" destId="{A21D8F6D-7D9D-4005-9493-FE6A0C2A265F}" srcOrd="2" destOrd="0" parTransId="{8DDFF95B-55CE-4667-8DDC-AE3C26A91EC4}" sibTransId="{BC6B70F2-3A32-4DBC-A8B1-0903A670F8A1}"/>
    <dgm:cxn modelId="{0A7F3CBF-26C4-4D43-BC58-111BB723B5CA}" srcId="{167FB5C8-C143-4464-9A64-2066F028B220}" destId="{B30A4F1D-9FA5-410A-A432-DCB38E697862}" srcOrd="1" destOrd="0" parTransId="{14E03B47-EE1A-4B7F-BF05-9DF7C722D554}" sibTransId="{19B23DE5-9045-4B8B-A621-510FCC411399}"/>
    <dgm:cxn modelId="{F40415C2-181B-498C-BA24-798593B7B633}" srcId="{167FB5C8-C143-4464-9A64-2066F028B220}" destId="{607D7424-AA6D-4E4E-9223-AA1CBB9F4A0B}" srcOrd="0" destOrd="0" parTransId="{8A5894A9-7E6E-4E4A-B50C-F87ACE2B1931}" sibTransId="{DC48FC42-D5A6-4E34-87F4-849556B78CD2}"/>
    <dgm:cxn modelId="{ADF8D1E4-8C79-4A4F-8E73-F05F3900EB58}" type="presOf" srcId="{A21D8F6D-7D9D-4005-9493-FE6A0C2A265F}" destId="{391EC424-AA8D-4897-9F00-FBC065F824F1}" srcOrd="0" destOrd="0" presId="urn:microsoft.com/office/officeart/2005/8/layout/vList2"/>
    <dgm:cxn modelId="{59945B7D-42D9-402F-A897-7D34C633BCF6}" type="presParOf" srcId="{BB41631C-4AFD-4186-8CA5-6B9263E63D3D}" destId="{D09E2064-9897-4514-8907-84BB2B670015}" srcOrd="0" destOrd="0" presId="urn:microsoft.com/office/officeart/2005/8/layout/vList2"/>
    <dgm:cxn modelId="{2C2C3530-9F34-4E65-9899-18C6D707D932}" type="presParOf" srcId="{BB41631C-4AFD-4186-8CA5-6B9263E63D3D}" destId="{3D4DB076-CA95-4DDE-B81A-F87C4C5E1400}" srcOrd="1" destOrd="0" presId="urn:microsoft.com/office/officeart/2005/8/layout/vList2"/>
    <dgm:cxn modelId="{AF2B9008-297A-44FF-8BEB-4BEE7A058019}" type="presParOf" srcId="{BB41631C-4AFD-4186-8CA5-6B9263E63D3D}" destId="{96515E06-881C-4085-A5BE-ABE587919A4E}" srcOrd="2" destOrd="0" presId="urn:microsoft.com/office/officeart/2005/8/layout/vList2"/>
    <dgm:cxn modelId="{79A1F891-4BBF-4985-ABF8-4F2ADB64BFF0}" type="presParOf" srcId="{BB41631C-4AFD-4186-8CA5-6B9263E63D3D}" destId="{588F3EE7-B43E-4D39-ADA2-6BE30D198741}" srcOrd="3" destOrd="0" presId="urn:microsoft.com/office/officeart/2005/8/layout/vList2"/>
    <dgm:cxn modelId="{9C5D911C-F650-40F4-8C3E-B6415799D6CC}" type="presParOf" srcId="{BB41631C-4AFD-4186-8CA5-6B9263E63D3D}" destId="{391EC424-AA8D-4897-9F00-FBC065F824F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85DF99E4-2C8B-4D70-8A34-331FCE4FB28B}"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1E15E501-CBAF-4AB3-8963-EB73B2321486}">
      <dgm:prSet/>
      <dgm:spPr/>
      <dgm:t>
        <a:bodyPr/>
        <a:lstStyle/>
        <a:p>
          <a:r>
            <a:rPr lang="en-US"/>
            <a:t>There are several problems related to workplace, but excessive workload can be counted </a:t>
          </a:r>
          <a:r>
            <a:rPr lang="en-US" b="1"/>
            <a:t>as one of the major existing problem</a:t>
          </a:r>
          <a:r>
            <a:rPr lang="en-US"/>
            <a:t>. </a:t>
          </a:r>
        </a:p>
      </dgm:t>
    </dgm:pt>
    <dgm:pt modelId="{324094DB-06D4-437E-889A-CEEE69407C3C}" type="parTrans" cxnId="{3A6935B0-726E-477C-99D8-34753A18FC13}">
      <dgm:prSet/>
      <dgm:spPr/>
      <dgm:t>
        <a:bodyPr/>
        <a:lstStyle/>
        <a:p>
          <a:endParaRPr lang="en-US"/>
        </a:p>
      </dgm:t>
    </dgm:pt>
    <dgm:pt modelId="{D429D4C9-B7B2-4298-860E-B1CE452F72D6}" type="sibTrans" cxnId="{3A6935B0-726E-477C-99D8-34753A18FC13}">
      <dgm:prSet/>
      <dgm:spPr/>
      <dgm:t>
        <a:bodyPr/>
        <a:lstStyle/>
        <a:p>
          <a:endParaRPr lang="en-US"/>
        </a:p>
      </dgm:t>
    </dgm:pt>
    <dgm:pt modelId="{68EA25FC-6D33-47C9-8728-08589F061F59}">
      <dgm:prSet/>
      <dgm:spPr/>
      <dgm:t>
        <a:bodyPr/>
        <a:lstStyle/>
        <a:p>
          <a:r>
            <a:rPr lang="en-US"/>
            <a:t>Workload is increasing day by day in every sector. Overtime is now becoming a common factor in every organisation. Impact of this can be found in employee’s individual life, in organization and in society.</a:t>
          </a:r>
        </a:p>
      </dgm:t>
    </dgm:pt>
    <dgm:pt modelId="{7C15E837-1262-42D1-9D6D-67DD74E5D285}" type="parTrans" cxnId="{0FF35DA2-8179-4819-A91A-B2AB5C8831FA}">
      <dgm:prSet/>
      <dgm:spPr/>
      <dgm:t>
        <a:bodyPr/>
        <a:lstStyle/>
        <a:p>
          <a:endParaRPr lang="en-US"/>
        </a:p>
      </dgm:t>
    </dgm:pt>
    <dgm:pt modelId="{3A7AC5F3-3F4A-421F-A59F-D79D16CCAE9A}" type="sibTrans" cxnId="{0FF35DA2-8179-4819-A91A-B2AB5C8831FA}">
      <dgm:prSet/>
      <dgm:spPr/>
      <dgm:t>
        <a:bodyPr/>
        <a:lstStyle/>
        <a:p>
          <a:endParaRPr lang="en-US"/>
        </a:p>
      </dgm:t>
    </dgm:pt>
    <dgm:pt modelId="{94D5C1C1-8E5B-41A2-8642-6631F002515E}">
      <dgm:prSet/>
      <dgm:spPr/>
      <dgm:t>
        <a:bodyPr/>
        <a:lstStyle/>
        <a:p>
          <a:r>
            <a:rPr lang="en-US"/>
            <a:t>Increased attrition rate, more number of divorce cases, poor health and </a:t>
          </a:r>
          <a:r>
            <a:rPr lang="en-US" b="1"/>
            <a:t>increasing out of pocket expenditure of people </a:t>
          </a:r>
          <a:r>
            <a:rPr lang="en-US"/>
            <a:t>are evident to justify the effect of workload on life of an employee.</a:t>
          </a:r>
        </a:p>
      </dgm:t>
    </dgm:pt>
    <dgm:pt modelId="{6A0FF2A9-8C0E-44B2-A3A2-A1432FE5C4AE}" type="parTrans" cxnId="{48029C72-1CCF-4A64-8BE7-16DC3EF3A293}">
      <dgm:prSet/>
      <dgm:spPr/>
      <dgm:t>
        <a:bodyPr/>
        <a:lstStyle/>
        <a:p>
          <a:endParaRPr lang="en-US"/>
        </a:p>
      </dgm:t>
    </dgm:pt>
    <dgm:pt modelId="{E3B0235F-5158-4B8C-A3ED-3E3F059B69CD}" type="sibTrans" cxnId="{48029C72-1CCF-4A64-8BE7-16DC3EF3A293}">
      <dgm:prSet/>
      <dgm:spPr/>
      <dgm:t>
        <a:bodyPr/>
        <a:lstStyle/>
        <a:p>
          <a:endParaRPr lang="en-US"/>
        </a:p>
      </dgm:t>
    </dgm:pt>
    <dgm:pt modelId="{C16D0B20-70B7-4301-AC7E-A1368F10E920}">
      <dgm:prSet/>
      <dgm:spPr/>
      <dgm:t>
        <a:bodyPr/>
        <a:lstStyle/>
        <a:p>
          <a:r>
            <a:rPr lang="en-US"/>
            <a:t>One of the solution to this can be </a:t>
          </a:r>
          <a:r>
            <a:rPr lang="en-US" b="1"/>
            <a:t>Time-Management</a:t>
          </a:r>
          <a:r>
            <a:rPr lang="en-US"/>
            <a:t>.</a:t>
          </a:r>
        </a:p>
      </dgm:t>
    </dgm:pt>
    <dgm:pt modelId="{7B915A93-02C0-4AB1-BADB-9F2AE3EC377E}" type="parTrans" cxnId="{E9CB1408-99AD-4CD1-A41F-B5232182165D}">
      <dgm:prSet/>
      <dgm:spPr/>
      <dgm:t>
        <a:bodyPr/>
        <a:lstStyle/>
        <a:p>
          <a:endParaRPr lang="en-US"/>
        </a:p>
      </dgm:t>
    </dgm:pt>
    <dgm:pt modelId="{B53EAF61-D1CF-4437-ABBA-03495F762E25}" type="sibTrans" cxnId="{E9CB1408-99AD-4CD1-A41F-B5232182165D}">
      <dgm:prSet/>
      <dgm:spPr/>
      <dgm:t>
        <a:bodyPr/>
        <a:lstStyle/>
        <a:p>
          <a:endParaRPr lang="en-US"/>
        </a:p>
      </dgm:t>
    </dgm:pt>
    <dgm:pt modelId="{E05B4E7C-ED84-4D51-A2EA-11D34E08E9CA}">
      <dgm:prSet/>
      <dgm:spPr/>
      <dgm:t>
        <a:bodyPr/>
        <a:lstStyle/>
        <a:p>
          <a:r>
            <a:rPr lang="en-US"/>
            <a:t>Another can be done from organization’s side like </a:t>
          </a:r>
          <a:r>
            <a:rPr lang="en-US" b="1"/>
            <a:t>defining roles and responsibilities clearly</a:t>
          </a:r>
          <a:r>
            <a:rPr lang="en-US"/>
            <a:t>, supervision and work distribution should be appropriate and as per qualification.</a:t>
          </a:r>
        </a:p>
      </dgm:t>
    </dgm:pt>
    <dgm:pt modelId="{65CB6C3B-BB0B-4EED-801B-AE449CBA1C2D}" type="parTrans" cxnId="{2296A361-6CF1-4484-8590-7110689F3322}">
      <dgm:prSet/>
      <dgm:spPr/>
      <dgm:t>
        <a:bodyPr/>
        <a:lstStyle/>
        <a:p>
          <a:endParaRPr lang="en-US"/>
        </a:p>
      </dgm:t>
    </dgm:pt>
    <dgm:pt modelId="{0EB2E318-F5AA-4062-B1C1-B7FA188DF428}" type="sibTrans" cxnId="{2296A361-6CF1-4484-8590-7110689F3322}">
      <dgm:prSet/>
      <dgm:spPr/>
      <dgm:t>
        <a:bodyPr/>
        <a:lstStyle/>
        <a:p>
          <a:endParaRPr lang="en-US"/>
        </a:p>
      </dgm:t>
    </dgm:pt>
    <dgm:pt modelId="{CE49F757-171A-498A-BFE7-251DD2CAB76A}" type="pres">
      <dgm:prSet presAssocID="{85DF99E4-2C8B-4D70-8A34-331FCE4FB28B}" presName="Name0" presStyleCnt="0">
        <dgm:presLayoutVars>
          <dgm:dir/>
          <dgm:resizeHandles val="exact"/>
        </dgm:presLayoutVars>
      </dgm:prSet>
      <dgm:spPr/>
    </dgm:pt>
    <dgm:pt modelId="{5BE173EF-A4E6-4E30-B4A3-4000F7D5DABA}" type="pres">
      <dgm:prSet presAssocID="{1E15E501-CBAF-4AB3-8963-EB73B2321486}" presName="node" presStyleLbl="node1" presStyleIdx="0" presStyleCnt="5">
        <dgm:presLayoutVars>
          <dgm:bulletEnabled val="1"/>
        </dgm:presLayoutVars>
      </dgm:prSet>
      <dgm:spPr/>
    </dgm:pt>
    <dgm:pt modelId="{78A44B40-3F99-4872-A91D-0D0A1E811DF5}" type="pres">
      <dgm:prSet presAssocID="{D429D4C9-B7B2-4298-860E-B1CE452F72D6}" presName="sibTrans" presStyleLbl="sibTrans2D1" presStyleIdx="0" presStyleCnt="4"/>
      <dgm:spPr/>
    </dgm:pt>
    <dgm:pt modelId="{1C9548C2-1459-4E8C-BB0F-3A4ECC715581}" type="pres">
      <dgm:prSet presAssocID="{D429D4C9-B7B2-4298-860E-B1CE452F72D6}" presName="connectorText" presStyleLbl="sibTrans2D1" presStyleIdx="0" presStyleCnt="4"/>
      <dgm:spPr/>
    </dgm:pt>
    <dgm:pt modelId="{7CDBD4E6-11B6-422C-BB51-CE89703B2B3E}" type="pres">
      <dgm:prSet presAssocID="{68EA25FC-6D33-47C9-8728-08589F061F59}" presName="node" presStyleLbl="node1" presStyleIdx="1" presStyleCnt="5">
        <dgm:presLayoutVars>
          <dgm:bulletEnabled val="1"/>
        </dgm:presLayoutVars>
      </dgm:prSet>
      <dgm:spPr/>
    </dgm:pt>
    <dgm:pt modelId="{EFC739F7-82B0-455C-A71C-BFA635D4C8D2}" type="pres">
      <dgm:prSet presAssocID="{3A7AC5F3-3F4A-421F-A59F-D79D16CCAE9A}" presName="sibTrans" presStyleLbl="sibTrans2D1" presStyleIdx="1" presStyleCnt="4"/>
      <dgm:spPr/>
    </dgm:pt>
    <dgm:pt modelId="{ADA3805F-1C03-4F9B-856D-6F96CC2BD4B7}" type="pres">
      <dgm:prSet presAssocID="{3A7AC5F3-3F4A-421F-A59F-D79D16CCAE9A}" presName="connectorText" presStyleLbl="sibTrans2D1" presStyleIdx="1" presStyleCnt="4"/>
      <dgm:spPr/>
    </dgm:pt>
    <dgm:pt modelId="{F69C3AFA-F067-4025-B92D-29B291E82F0C}" type="pres">
      <dgm:prSet presAssocID="{94D5C1C1-8E5B-41A2-8642-6631F002515E}" presName="node" presStyleLbl="node1" presStyleIdx="2" presStyleCnt="5">
        <dgm:presLayoutVars>
          <dgm:bulletEnabled val="1"/>
        </dgm:presLayoutVars>
      </dgm:prSet>
      <dgm:spPr/>
    </dgm:pt>
    <dgm:pt modelId="{3CDA4083-1FF1-47E9-A46C-D812CC5D0C6E}" type="pres">
      <dgm:prSet presAssocID="{E3B0235F-5158-4B8C-A3ED-3E3F059B69CD}" presName="sibTrans" presStyleLbl="sibTrans2D1" presStyleIdx="2" presStyleCnt="4"/>
      <dgm:spPr/>
    </dgm:pt>
    <dgm:pt modelId="{1EFFF94E-9E4A-43EC-9D8C-3A8B8A35A98B}" type="pres">
      <dgm:prSet presAssocID="{E3B0235F-5158-4B8C-A3ED-3E3F059B69CD}" presName="connectorText" presStyleLbl="sibTrans2D1" presStyleIdx="2" presStyleCnt="4"/>
      <dgm:spPr/>
    </dgm:pt>
    <dgm:pt modelId="{F693ADE6-04C0-4E80-93A0-2D60FEBC52FC}" type="pres">
      <dgm:prSet presAssocID="{C16D0B20-70B7-4301-AC7E-A1368F10E920}" presName="node" presStyleLbl="node1" presStyleIdx="3" presStyleCnt="5">
        <dgm:presLayoutVars>
          <dgm:bulletEnabled val="1"/>
        </dgm:presLayoutVars>
      </dgm:prSet>
      <dgm:spPr/>
    </dgm:pt>
    <dgm:pt modelId="{B46D0D24-73F0-448F-986C-FA4590D30FFE}" type="pres">
      <dgm:prSet presAssocID="{B53EAF61-D1CF-4437-ABBA-03495F762E25}" presName="sibTrans" presStyleLbl="sibTrans2D1" presStyleIdx="3" presStyleCnt="4"/>
      <dgm:spPr/>
    </dgm:pt>
    <dgm:pt modelId="{A29B81F2-6F7D-452A-9B95-532A1EAE44D6}" type="pres">
      <dgm:prSet presAssocID="{B53EAF61-D1CF-4437-ABBA-03495F762E25}" presName="connectorText" presStyleLbl="sibTrans2D1" presStyleIdx="3" presStyleCnt="4"/>
      <dgm:spPr/>
    </dgm:pt>
    <dgm:pt modelId="{10283FDE-805A-443B-B3D6-85C11E378CC1}" type="pres">
      <dgm:prSet presAssocID="{E05B4E7C-ED84-4D51-A2EA-11D34E08E9CA}" presName="node" presStyleLbl="node1" presStyleIdx="4" presStyleCnt="5">
        <dgm:presLayoutVars>
          <dgm:bulletEnabled val="1"/>
        </dgm:presLayoutVars>
      </dgm:prSet>
      <dgm:spPr/>
    </dgm:pt>
  </dgm:ptLst>
  <dgm:cxnLst>
    <dgm:cxn modelId="{5B1E3907-E1B9-4111-8950-E5C438252B54}" type="presOf" srcId="{B53EAF61-D1CF-4437-ABBA-03495F762E25}" destId="{A29B81F2-6F7D-452A-9B95-532A1EAE44D6}" srcOrd="1" destOrd="0" presId="urn:microsoft.com/office/officeart/2005/8/layout/process1"/>
    <dgm:cxn modelId="{E9CB1408-99AD-4CD1-A41F-B5232182165D}" srcId="{85DF99E4-2C8B-4D70-8A34-331FCE4FB28B}" destId="{C16D0B20-70B7-4301-AC7E-A1368F10E920}" srcOrd="3" destOrd="0" parTransId="{7B915A93-02C0-4AB1-BADB-9F2AE3EC377E}" sibTransId="{B53EAF61-D1CF-4437-ABBA-03495F762E25}"/>
    <dgm:cxn modelId="{E47A5B17-880C-4663-8CA2-2A8218C7EEA4}" type="presOf" srcId="{3A7AC5F3-3F4A-421F-A59F-D79D16CCAE9A}" destId="{ADA3805F-1C03-4F9B-856D-6F96CC2BD4B7}" srcOrd="1" destOrd="0" presId="urn:microsoft.com/office/officeart/2005/8/layout/process1"/>
    <dgm:cxn modelId="{5AAD6D36-5B0D-498E-8B3C-212AC14AD850}" type="presOf" srcId="{B53EAF61-D1CF-4437-ABBA-03495F762E25}" destId="{B46D0D24-73F0-448F-986C-FA4590D30FFE}" srcOrd="0" destOrd="0" presId="urn:microsoft.com/office/officeart/2005/8/layout/process1"/>
    <dgm:cxn modelId="{21BA0B3D-BE19-4CB7-B7D5-71B41750A52E}" type="presOf" srcId="{E3B0235F-5158-4B8C-A3ED-3E3F059B69CD}" destId="{1EFFF94E-9E4A-43EC-9D8C-3A8B8A35A98B}" srcOrd="1" destOrd="0" presId="urn:microsoft.com/office/officeart/2005/8/layout/process1"/>
    <dgm:cxn modelId="{2296A361-6CF1-4484-8590-7110689F3322}" srcId="{85DF99E4-2C8B-4D70-8A34-331FCE4FB28B}" destId="{E05B4E7C-ED84-4D51-A2EA-11D34E08E9CA}" srcOrd="4" destOrd="0" parTransId="{65CB6C3B-BB0B-4EED-801B-AE449CBA1C2D}" sibTransId="{0EB2E318-F5AA-4062-B1C1-B7FA188DF428}"/>
    <dgm:cxn modelId="{BF6C6E68-2D27-4218-A609-5A0DBE3311E4}" type="presOf" srcId="{85DF99E4-2C8B-4D70-8A34-331FCE4FB28B}" destId="{CE49F757-171A-498A-BFE7-251DD2CAB76A}" srcOrd="0" destOrd="0" presId="urn:microsoft.com/office/officeart/2005/8/layout/process1"/>
    <dgm:cxn modelId="{A19E194B-FAB6-4952-BE66-4DC9AFC88732}" type="presOf" srcId="{94D5C1C1-8E5B-41A2-8642-6631F002515E}" destId="{F69C3AFA-F067-4025-B92D-29B291E82F0C}" srcOrd="0" destOrd="0" presId="urn:microsoft.com/office/officeart/2005/8/layout/process1"/>
    <dgm:cxn modelId="{48029C72-1CCF-4A64-8BE7-16DC3EF3A293}" srcId="{85DF99E4-2C8B-4D70-8A34-331FCE4FB28B}" destId="{94D5C1C1-8E5B-41A2-8642-6631F002515E}" srcOrd="2" destOrd="0" parTransId="{6A0FF2A9-8C0E-44B2-A3A2-A1432FE5C4AE}" sibTransId="{E3B0235F-5158-4B8C-A3ED-3E3F059B69CD}"/>
    <dgm:cxn modelId="{AD3A8E79-29B4-4C75-8361-64EAA20C3585}" type="presOf" srcId="{E3B0235F-5158-4B8C-A3ED-3E3F059B69CD}" destId="{3CDA4083-1FF1-47E9-A46C-D812CC5D0C6E}" srcOrd="0" destOrd="0" presId="urn:microsoft.com/office/officeart/2005/8/layout/process1"/>
    <dgm:cxn modelId="{38E09C83-A6B6-4639-AC09-F552C1DCF760}" type="presOf" srcId="{C16D0B20-70B7-4301-AC7E-A1368F10E920}" destId="{F693ADE6-04C0-4E80-93A0-2D60FEBC52FC}" srcOrd="0" destOrd="0" presId="urn:microsoft.com/office/officeart/2005/8/layout/process1"/>
    <dgm:cxn modelId="{4F33D583-481E-48B1-977C-622136ABCAE2}" type="presOf" srcId="{D429D4C9-B7B2-4298-860E-B1CE452F72D6}" destId="{1C9548C2-1459-4E8C-BB0F-3A4ECC715581}" srcOrd="1" destOrd="0" presId="urn:microsoft.com/office/officeart/2005/8/layout/process1"/>
    <dgm:cxn modelId="{830D7290-3A10-487C-90B4-77D3D59AE60F}" type="presOf" srcId="{68EA25FC-6D33-47C9-8728-08589F061F59}" destId="{7CDBD4E6-11B6-422C-BB51-CE89703B2B3E}" srcOrd="0" destOrd="0" presId="urn:microsoft.com/office/officeart/2005/8/layout/process1"/>
    <dgm:cxn modelId="{390A0898-BEFD-498A-AE12-33E351B19B23}" type="presOf" srcId="{E05B4E7C-ED84-4D51-A2EA-11D34E08E9CA}" destId="{10283FDE-805A-443B-B3D6-85C11E378CC1}" srcOrd="0" destOrd="0" presId="urn:microsoft.com/office/officeart/2005/8/layout/process1"/>
    <dgm:cxn modelId="{0FF35DA2-8179-4819-A91A-B2AB5C8831FA}" srcId="{85DF99E4-2C8B-4D70-8A34-331FCE4FB28B}" destId="{68EA25FC-6D33-47C9-8728-08589F061F59}" srcOrd="1" destOrd="0" parTransId="{7C15E837-1262-42D1-9D6D-67DD74E5D285}" sibTransId="{3A7AC5F3-3F4A-421F-A59F-D79D16CCAE9A}"/>
    <dgm:cxn modelId="{26FB16AC-63ED-4BF5-9C48-FC7BE944827F}" type="presOf" srcId="{D429D4C9-B7B2-4298-860E-B1CE452F72D6}" destId="{78A44B40-3F99-4872-A91D-0D0A1E811DF5}" srcOrd="0" destOrd="0" presId="urn:microsoft.com/office/officeart/2005/8/layout/process1"/>
    <dgm:cxn modelId="{3A6935B0-726E-477C-99D8-34753A18FC13}" srcId="{85DF99E4-2C8B-4D70-8A34-331FCE4FB28B}" destId="{1E15E501-CBAF-4AB3-8963-EB73B2321486}" srcOrd="0" destOrd="0" parTransId="{324094DB-06D4-437E-889A-CEEE69407C3C}" sibTransId="{D429D4C9-B7B2-4298-860E-B1CE452F72D6}"/>
    <dgm:cxn modelId="{C8C6C6B1-B8E6-4874-B606-37ACE58109FA}" type="presOf" srcId="{3A7AC5F3-3F4A-421F-A59F-D79D16CCAE9A}" destId="{EFC739F7-82B0-455C-A71C-BFA635D4C8D2}" srcOrd="0" destOrd="0" presId="urn:microsoft.com/office/officeart/2005/8/layout/process1"/>
    <dgm:cxn modelId="{E61CE1D3-2F5F-49EB-9E41-B07D3641DD01}" type="presOf" srcId="{1E15E501-CBAF-4AB3-8963-EB73B2321486}" destId="{5BE173EF-A4E6-4E30-B4A3-4000F7D5DABA}" srcOrd="0" destOrd="0" presId="urn:microsoft.com/office/officeart/2005/8/layout/process1"/>
    <dgm:cxn modelId="{44FAFB71-F588-40E4-9E89-37F446E3A256}" type="presParOf" srcId="{CE49F757-171A-498A-BFE7-251DD2CAB76A}" destId="{5BE173EF-A4E6-4E30-B4A3-4000F7D5DABA}" srcOrd="0" destOrd="0" presId="urn:microsoft.com/office/officeart/2005/8/layout/process1"/>
    <dgm:cxn modelId="{87536FD0-9DD8-4491-A911-47C2306B750D}" type="presParOf" srcId="{CE49F757-171A-498A-BFE7-251DD2CAB76A}" destId="{78A44B40-3F99-4872-A91D-0D0A1E811DF5}" srcOrd="1" destOrd="0" presId="urn:microsoft.com/office/officeart/2005/8/layout/process1"/>
    <dgm:cxn modelId="{5063C928-CBE2-4754-BB8A-51B1BAE3A163}" type="presParOf" srcId="{78A44B40-3F99-4872-A91D-0D0A1E811DF5}" destId="{1C9548C2-1459-4E8C-BB0F-3A4ECC715581}" srcOrd="0" destOrd="0" presId="urn:microsoft.com/office/officeart/2005/8/layout/process1"/>
    <dgm:cxn modelId="{A73E19E5-233B-49BF-9F42-93565C240BCD}" type="presParOf" srcId="{CE49F757-171A-498A-BFE7-251DD2CAB76A}" destId="{7CDBD4E6-11B6-422C-BB51-CE89703B2B3E}" srcOrd="2" destOrd="0" presId="urn:microsoft.com/office/officeart/2005/8/layout/process1"/>
    <dgm:cxn modelId="{C7E2EE21-7EA5-4546-84A4-D940DD57E7A0}" type="presParOf" srcId="{CE49F757-171A-498A-BFE7-251DD2CAB76A}" destId="{EFC739F7-82B0-455C-A71C-BFA635D4C8D2}" srcOrd="3" destOrd="0" presId="urn:microsoft.com/office/officeart/2005/8/layout/process1"/>
    <dgm:cxn modelId="{BB15BE7B-924D-41E6-989E-75B438110229}" type="presParOf" srcId="{EFC739F7-82B0-455C-A71C-BFA635D4C8D2}" destId="{ADA3805F-1C03-4F9B-856D-6F96CC2BD4B7}" srcOrd="0" destOrd="0" presId="urn:microsoft.com/office/officeart/2005/8/layout/process1"/>
    <dgm:cxn modelId="{9682BBC0-A65F-4B13-B354-5CE7EBD5FB45}" type="presParOf" srcId="{CE49F757-171A-498A-BFE7-251DD2CAB76A}" destId="{F69C3AFA-F067-4025-B92D-29B291E82F0C}" srcOrd="4" destOrd="0" presId="urn:microsoft.com/office/officeart/2005/8/layout/process1"/>
    <dgm:cxn modelId="{5B81E27D-C1C7-466C-9E20-498EFF97493A}" type="presParOf" srcId="{CE49F757-171A-498A-BFE7-251DD2CAB76A}" destId="{3CDA4083-1FF1-47E9-A46C-D812CC5D0C6E}" srcOrd="5" destOrd="0" presId="urn:microsoft.com/office/officeart/2005/8/layout/process1"/>
    <dgm:cxn modelId="{2BCA4CB4-318E-4D18-8922-A55D1B0F6F05}" type="presParOf" srcId="{3CDA4083-1FF1-47E9-A46C-D812CC5D0C6E}" destId="{1EFFF94E-9E4A-43EC-9D8C-3A8B8A35A98B}" srcOrd="0" destOrd="0" presId="urn:microsoft.com/office/officeart/2005/8/layout/process1"/>
    <dgm:cxn modelId="{6F41FEFE-23D4-4DBE-A236-752D43C528BD}" type="presParOf" srcId="{CE49F757-171A-498A-BFE7-251DD2CAB76A}" destId="{F693ADE6-04C0-4E80-93A0-2D60FEBC52FC}" srcOrd="6" destOrd="0" presId="urn:microsoft.com/office/officeart/2005/8/layout/process1"/>
    <dgm:cxn modelId="{518523E1-DA11-4E66-AED9-15C130900A49}" type="presParOf" srcId="{CE49F757-171A-498A-BFE7-251DD2CAB76A}" destId="{B46D0D24-73F0-448F-986C-FA4590D30FFE}" srcOrd="7" destOrd="0" presId="urn:microsoft.com/office/officeart/2005/8/layout/process1"/>
    <dgm:cxn modelId="{361C5574-D959-411E-9520-FCAF48026A59}" type="presParOf" srcId="{B46D0D24-73F0-448F-986C-FA4590D30FFE}" destId="{A29B81F2-6F7D-452A-9B95-532A1EAE44D6}" srcOrd="0" destOrd="0" presId="urn:microsoft.com/office/officeart/2005/8/layout/process1"/>
    <dgm:cxn modelId="{2E87E440-0F33-44E0-BA56-ECDDFD70398E}" type="presParOf" srcId="{CE49F757-171A-498A-BFE7-251DD2CAB76A}" destId="{10283FDE-805A-443B-B3D6-85C11E378CC1}"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440ECC-E908-4F0F-9480-E4CEE3C38598}" type="doc">
      <dgm:prSet loTypeId="urn:microsoft.com/office/officeart/2005/8/layout/chevronAccent+Icon" loCatId="officeonline" qsTypeId="urn:microsoft.com/office/officeart/2005/8/quickstyle/simple1" qsCatId="simple" csTypeId="urn:microsoft.com/office/officeart/2005/8/colors/accent1_2" csCatId="accent1"/>
      <dgm:spPr/>
      <dgm:t>
        <a:bodyPr/>
        <a:lstStyle/>
        <a:p>
          <a:endParaRPr lang="en-US"/>
        </a:p>
      </dgm:t>
    </dgm:pt>
    <dgm:pt modelId="{A6E94184-1BA6-4539-8EFE-BCE4C5FCAC4C}">
      <dgm:prSet/>
      <dgm:spPr/>
      <dgm:t>
        <a:bodyPr/>
        <a:lstStyle/>
        <a:p>
          <a:r>
            <a:rPr lang="en-US"/>
            <a:t>To examine the workload among young working professionals and document the reasons for the same.</a:t>
          </a:r>
        </a:p>
      </dgm:t>
    </dgm:pt>
    <dgm:pt modelId="{3A2EC747-406C-4761-91F3-27AEC45779E8}" type="parTrans" cxnId="{A57121DE-9675-42FB-8BBF-0B30422FDD07}">
      <dgm:prSet/>
      <dgm:spPr/>
      <dgm:t>
        <a:bodyPr/>
        <a:lstStyle/>
        <a:p>
          <a:endParaRPr lang="en-US"/>
        </a:p>
      </dgm:t>
    </dgm:pt>
    <dgm:pt modelId="{B1D4F968-60DF-4E54-8F1D-E8C33BC8C578}" type="sibTrans" cxnId="{A57121DE-9675-42FB-8BBF-0B30422FDD07}">
      <dgm:prSet/>
      <dgm:spPr/>
      <dgm:t>
        <a:bodyPr/>
        <a:lstStyle/>
        <a:p>
          <a:endParaRPr lang="en-US"/>
        </a:p>
      </dgm:t>
    </dgm:pt>
    <dgm:pt modelId="{91C50CBD-3BD8-4FD7-9D45-C0F7C8438DC3}">
      <dgm:prSet/>
      <dgm:spPr/>
      <dgm:t>
        <a:bodyPr/>
        <a:lstStyle/>
        <a:p>
          <a:r>
            <a:rPr lang="en-US"/>
            <a:t>To determine the health consequences of workload among young working professionals. </a:t>
          </a:r>
        </a:p>
      </dgm:t>
    </dgm:pt>
    <dgm:pt modelId="{A7F08E0D-5858-429F-AD5F-14335A0A96B6}" type="parTrans" cxnId="{7EC8D1F8-F856-4700-B277-5ABB2C23B2A2}">
      <dgm:prSet/>
      <dgm:spPr/>
      <dgm:t>
        <a:bodyPr/>
        <a:lstStyle/>
        <a:p>
          <a:endParaRPr lang="en-US"/>
        </a:p>
      </dgm:t>
    </dgm:pt>
    <dgm:pt modelId="{4F67AAA7-AB4D-4829-81A8-45A8E05A5B33}" type="sibTrans" cxnId="{7EC8D1F8-F856-4700-B277-5ABB2C23B2A2}">
      <dgm:prSet/>
      <dgm:spPr/>
      <dgm:t>
        <a:bodyPr/>
        <a:lstStyle/>
        <a:p>
          <a:endParaRPr lang="en-US"/>
        </a:p>
      </dgm:t>
    </dgm:pt>
    <dgm:pt modelId="{09E17F45-80E3-43E8-8590-9636C7F543D0}" type="pres">
      <dgm:prSet presAssocID="{88440ECC-E908-4F0F-9480-E4CEE3C38598}" presName="Name0" presStyleCnt="0">
        <dgm:presLayoutVars>
          <dgm:dir/>
          <dgm:resizeHandles val="exact"/>
        </dgm:presLayoutVars>
      </dgm:prSet>
      <dgm:spPr/>
    </dgm:pt>
    <dgm:pt modelId="{C2D6D2B7-CEFD-480C-8366-586A4E245D77}" type="pres">
      <dgm:prSet presAssocID="{A6E94184-1BA6-4539-8EFE-BCE4C5FCAC4C}" presName="composite" presStyleCnt="0"/>
      <dgm:spPr/>
    </dgm:pt>
    <dgm:pt modelId="{FCB85CCA-62AA-4B61-9903-39A81D62C60E}" type="pres">
      <dgm:prSet presAssocID="{A6E94184-1BA6-4539-8EFE-BCE4C5FCAC4C}" presName="bgChev" presStyleLbl="node1" presStyleIdx="0" presStyleCnt="2"/>
      <dgm:spPr/>
    </dgm:pt>
    <dgm:pt modelId="{37CFE120-7B05-434F-958F-09AFA635017D}" type="pres">
      <dgm:prSet presAssocID="{A6E94184-1BA6-4539-8EFE-BCE4C5FCAC4C}" presName="txNode" presStyleLbl="fgAcc1" presStyleIdx="0" presStyleCnt="2">
        <dgm:presLayoutVars>
          <dgm:bulletEnabled val="1"/>
        </dgm:presLayoutVars>
      </dgm:prSet>
      <dgm:spPr/>
    </dgm:pt>
    <dgm:pt modelId="{2DE17BF9-757B-426F-8CC0-8E6E6FE21D29}" type="pres">
      <dgm:prSet presAssocID="{B1D4F968-60DF-4E54-8F1D-E8C33BC8C578}" presName="compositeSpace" presStyleCnt="0"/>
      <dgm:spPr/>
    </dgm:pt>
    <dgm:pt modelId="{6CA2DEE3-8FEB-4048-9B30-0FA4F7CFD6D6}" type="pres">
      <dgm:prSet presAssocID="{91C50CBD-3BD8-4FD7-9D45-C0F7C8438DC3}" presName="composite" presStyleCnt="0"/>
      <dgm:spPr/>
    </dgm:pt>
    <dgm:pt modelId="{41B735F5-D40A-4A11-A266-E44D788939D6}" type="pres">
      <dgm:prSet presAssocID="{91C50CBD-3BD8-4FD7-9D45-C0F7C8438DC3}" presName="bgChev" presStyleLbl="node1" presStyleIdx="1" presStyleCnt="2"/>
      <dgm:spPr/>
    </dgm:pt>
    <dgm:pt modelId="{F38B277C-438D-4AB2-BE8B-3B495F133631}" type="pres">
      <dgm:prSet presAssocID="{91C50CBD-3BD8-4FD7-9D45-C0F7C8438DC3}" presName="txNode" presStyleLbl="fgAcc1" presStyleIdx="1" presStyleCnt="2">
        <dgm:presLayoutVars>
          <dgm:bulletEnabled val="1"/>
        </dgm:presLayoutVars>
      </dgm:prSet>
      <dgm:spPr/>
    </dgm:pt>
  </dgm:ptLst>
  <dgm:cxnLst>
    <dgm:cxn modelId="{C8FF0876-912E-402C-AAC5-E20CB168F135}" type="presOf" srcId="{91C50CBD-3BD8-4FD7-9D45-C0F7C8438DC3}" destId="{F38B277C-438D-4AB2-BE8B-3B495F133631}" srcOrd="0" destOrd="0" presId="urn:microsoft.com/office/officeart/2005/8/layout/chevronAccent+Icon"/>
    <dgm:cxn modelId="{8FA7FCA6-386F-42EC-8F16-8264420492E8}" type="presOf" srcId="{A6E94184-1BA6-4539-8EFE-BCE4C5FCAC4C}" destId="{37CFE120-7B05-434F-958F-09AFA635017D}" srcOrd="0" destOrd="0" presId="urn:microsoft.com/office/officeart/2005/8/layout/chevronAccent+Icon"/>
    <dgm:cxn modelId="{A57121DE-9675-42FB-8BBF-0B30422FDD07}" srcId="{88440ECC-E908-4F0F-9480-E4CEE3C38598}" destId="{A6E94184-1BA6-4539-8EFE-BCE4C5FCAC4C}" srcOrd="0" destOrd="0" parTransId="{3A2EC747-406C-4761-91F3-27AEC45779E8}" sibTransId="{B1D4F968-60DF-4E54-8F1D-E8C33BC8C578}"/>
    <dgm:cxn modelId="{6B37C4DE-5EF8-41A0-8338-09F8252339DE}" type="presOf" srcId="{88440ECC-E908-4F0F-9480-E4CEE3C38598}" destId="{09E17F45-80E3-43E8-8590-9636C7F543D0}" srcOrd="0" destOrd="0" presId="urn:microsoft.com/office/officeart/2005/8/layout/chevronAccent+Icon"/>
    <dgm:cxn modelId="{7EC8D1F8-F856-4700-B277-5ABB2C23B2A2}" srcId="{88440ECC-E908-4F0F-9480-E4CEE3C38598}" destId="{91C50CBD-3BD8-4FD7-9D45-C0F7C8438DC3}" srcOrd="1" destOrd="0" parTransId="{A7F08E0D-5858-429F-AD5F-14335A0A96B6}" sibTransId="{4F67AAA7-AB4D-4829-81A8-45A8E05A5B33}"/>
    <dgm:cxn modelId="{77B42862-0B95-41BF-9EE1-65EB72104B4A}" type="presParOf" srcId="{09E17F45-80E3-43E8-8590-9636C7F543D0}" destId="{C2D6D2B7-CEFD-480C-8366-586A4E245D77}" srcOrd="0" destOrd="0" presId="urn:microsoft.com/office/officeart/2005/8/layout/chevronAccent+Icon"/>
    <dgm:cxn modelId="{757F844A-BB1A-460A-A0B5-AF4135D4D760}" type="presParOf" srcId="{C2D6D2B7-CEFD-480C-8366-586A4E245D77}" destId="{FCB85CCA-62AA-4B61-9903-39A81D62C60E}" srcOrd="0" destOrd="0" presId="urn:microsoft.com/office/officeart/2005/8/layout/chevronAccent+Icon"/>
    <dgm:cxn modelId="{D97B8FFD-66DE-41C1-B00C-B85F635E8EBE}" type="presParOf" srcId="{C2D6D2B7-CEFD-480C-8366-586A4E245D77}" destId="{37CFE120-7B05-434F-958F-09AFA635017D}" srcOrd="1" destOrd="0" presId="urn:microsoft.com/office/officeart/2005/8/layout/chevronAccent+Icon"/>
    <dgm:cxn modelId="{4627D65D-E001-4065-98C0-35BFA8170C56}" type="presParOf" srcId="{09E17F45-80E3-43E8-8590-9636C7F543D0}" destId="{2DE17BF9-757B-426F-8CC0-8E6E6FE21D29}" srcOrd="1" destOrd="0" presId="urn:microsoft.com/office/officeart/2005/8/layout/chevronAccent+Icon"/>
    <dgm:cxn modelId="{36611C55-0F79-4BCA-9C72-8839B070F31F}" type="presParOf" srcId="{09E17F45-80E3-43E8-8590-9636C7F543D0}" destId="{6CA2DEE3-8FEB-4048-9B30-0FA4F7CFD6D6}" srcOrd="2" destOrd="0" presId="urn:microsoft.com/office/officeart/2005/8/layout/chevronAccent+Icon"/>
    <dgm:cxn modelId="{5B6C7D0B-884B-4FB8-9B6A-C1579C0C8AF8}" type="presParOf" srcId="{6CA2DEE3-8FEB-4048-9B30-0FA4F7CFD6D6}" destId="{41B735F5-D40A-4A11-A266-E44D788939D6}" srcOrd="0" destOrd="0" presId="urn:microsoft.com/office/officeart/2005/8/layout/chevronAccent+Icon"/>
    <dgm:cxn modelId="{DB65146A-EB46-4076-A173-0A305E187E2E}" type="presParOf" srcId="{6CA2DEE3-8FEB-4048-9B30-0FA4F7CFD6D6}" destId="{F38B277C-438D-4AB2-BE8B-3B495F133631}"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98B57AEC-2CA3-49EB-87F9-E93A6BF726B8}"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FC8C09A1-8B9C-4B65-AC73-E5103B883CE4}">
      <dgm:prSet/>
      <dgm:spPr/>
      <dgm:t>
        <a:bodyPr/>
        <a:lstStyle/>
        <a:p>
          <a:r>
            <a:rPr lang="en-US" dirty="0"/>
            <a:t>Young working professionals (i.e. about 81.4%) have excessive work load according to this study. Hence , they should try to do their work in segments/divisions/intervals. This will help employees to take rest during working hours.</a:t>
          </a:r>
        </a:p>
      </dgm:t>
    </dgm:pt>
    <dgm:pt modelId="{7637780C-FB61-4051-BE12-14DF5BC6E2B6}" type="parTrans" cxnId="{8ABDD377-E0B2-4FC5-BABE-F0B27B6DB5BA}">
      <dgm:prSet/>
      <dgm:spPr/>
      <dgm:t>
        <a:bodyPr/>
        <a:lstStyle/>
        <a:p>
          <a:endParaRPr lang="en-US"/>
        </a:p>
      </dgm:t>
    </dgm:pt>
    <dgm:pt modelId="{5183A7A9-7AA6-47ED-9B93-36ECC5A963D3}" type="sibTrans" cxnId="{8ABDD377-E0B2-4FC5-BABE-F0B27B6DB5BA}">
      <dgm:prSet/>
      <dgm:spPr/>
      <dgm:t>
        <a:bodyPr/>
        <a:lstStyle/>
        <a:p>
          <a:endParaRPr lang="en-US"/>
        </a:p>
      </dgm:t>
    </dgm:pt>
    <dgm:pt modelId="{8AD92863-555C-4E6A-A238-C266582D846A}">
      <dgm:prSet/>
      <dgm:spPr/>
      <dgm:t>
        <a:bodyPr/>
        <a:lstStyle/>
        <a:p>
          <a:r>
            <a:rPr lang="en-US"/>
            <a:t>Since , employee have their sleeping hours reduced due to workload hence , they should try to develop a habit of taking a proper eight hours of sleep.</a:t>
          </a:r>
        </a:p>
      </dgm:t>
    </dgm:pt>
    <dgm:pt modelId="{64C6B3D4-E765-4E59-BAFB-7A429C4EB581}" type="parTrans" cxnId="{4A244D3A-9C9B-4945-8ABD-E2B44F0A50AF}">
      <dgm:prSet/>
      <dgm:spPr/>
      <dgm:t>
        <a:bodyPr/>
        <a:lstStyle/>
        <a:p>
          <a:endParaRPr lang="en-US"/>
        </a:p>
      </dgm:t>
    </dgm:pt>
    <dgm:pt modelId="{12C61414-6CC2-43C2-AD31-441FFC53A570}" type="sibTrans" cxnId="{4A244D3A-9C9B-4945-8ABD-E2B44F0A50AF}">
      <dgm:prSet/>
      <dgm:spPr/>
      <dgm:t>
        <a:bodyPr/>
        <a:lstStyle/>
        <a:p>
          <a:endParaRPr lang="en-US"/>
        </a:p>
      </dgm:t>
    </dgm:pt>
    <dgm:pt modelId="{5C742C36-B304-4D42-8A45-1F73BEEF1164}">
      <dgm:prSet/>
      <dgm:spPr/>
      <dgm:t>
        <a:bodyPr/>
        <a:lstStyle/>
        <a:p>
          <a:r>
            <a:rPr lang="en-US"/>
            <a:t>Participate in competitions which need you both mentally and physically as it will help in increasing your productivity.</a:t>
          </a:r>
        </a:p>
      </dgm:t>
    </dgm:pt>
    <dgm:pt modelId="{444E326F-E833-4342-B372-3929DFB0AC76}" type="parTrans" cxnId="{C0C7BD68-E6E3-4924-B4F0-5BC1DF59F531}">
      <dgm:prSet/>
      <dgm:spPr/>
      <dgm:t>
        <a:bodyPr/>
        <a:lstStyle/>
        <a:p>
          <a:endParaRPr lang="en-US"/>
        </a:p>
      </dgm:t>
    </dgm:pt>
    <dgm:pt modelId="{CBD9E029-A7EF-46AC-882E-DA51E6D475EC}" type="sibTrans" cxnId="{C0C7BD68-E6E3-4924-B4F0-5BC1DF59F531}">
      <dgm:prSet/>
      <dgm:spPr/>
      <dgm:t>
        <a:bodyPr/>
        <a:lstStyle/>
        <a:p>
          <a:endParaRPr lang="en-US"/>
        </a:p>
      </dgm:t>
    </dgm:pt>
    <dgm:pt modelId="{D8CE2473-CC61-419F-AF2E-A64D19163E63}">
      <dgm:prSet/>
      <dgm:spPr/>
      <dgm:t>
        <a:bodyPr/>
        <a:lstStyle/>
        <a:p>
          <a:r>
            <a:rPr lang="en-US"/>
            <a:t>Engage yourself in any kind of sport and musical therapy .</a:t>
          </a:r>
        </a:p>
      </dgm:t>
    </dgm:pt>
    <dgm:pt modelId="{46B8C427-2D10-4CC9-B01B-5DF2F758A715}" type="parTrans" cxnId="{4352D56B-37A7-4453-B356-53A23ED8DB99}">
      <dgm:prSet/>
      <dgm:spPr/>
      <dgm:t>
        <a:bodyPr/>
        <a:lstStyle/>
        <a:p>
          <a:endParaRPr lang="en-US"/>
        </a:p>
      </dgm:t>
    </dgm:pt>
    <dgm:pt modelId="{E11E26E8-8580-4667-8B87-7A708CCB9101}" type="sibTrans" cxnId="{4352D56B-37A7-4453-B356-53A23ED8DB99}">
      <dgm:prSet/>
      <dgm:spPr/>
      <dgm:t>
        <a:bodyPr/>
        <a:lstStyle/>
        <a:p>
          <a:endParaRPr lang="en-US"/>
        </a:p>
      </dgm:t>
    </dgm:pt>
    <dgm:pt modelId="{DA575A8D-CC5C-4F2F-A9BD-151067DB8ECA}" type="pres">
      <dgm:prSet presAssocID="{98B57AEC-2CA3-49EB-87F9-E93A6BF726B8}" presName="Name0" presStyleCnt="0">
        <dgm:presLayoutVars>
          <dgm:dir/>
          <dgm:animLvl val="lvl"/>
          <dgm:resizeHandles val="exact"/>
        </dgm:presLayoutVars>
      </dgm:prSet>
      <dgm:spPr/>
    </dgm:pt>
    <dgm:pt modelId="{AA507A2B-E271-451A-A560-1872536E0C75}" type="pres">
      <dgm:prSet presAssocID="{FC8C09A1-8B9C-4B65-AC73-E5103B883CE4}" presName="linNode" presStyleCnt="0"/>
      <dgm:spPr/>
    </dgm:pt>
    <dgm:pt modelId="{784C4D40-53AC-49A5-BC6D-8FD4E8FFED60}" type="pres">
      <dgm:prSet presAssocID="{FC8C09A1-8B9C-4B65-AC73-E5103B883CE4}" presName="parentText" presStyleLbl="node1" presStyleIdx="0" presStyleCnt="4">
        <dgm:presLayoutVars>
          <dgm:chMax val="1"/>
          <dgm:bulletEnabled val="1"/>
        </dgm:presLayoutVars>
      </dgm:prSet>
      <dgm:spPr/>
    </dgm:pt>
    <dgm:pt modelId="{D30355B4-BBFC-48E2-A4D7-E7A756598263}" type="pres">
      <dgm:prSet presAssocID="{5183A7A9-7AA6-47ED-9B93-36ECC5A963D3}" presName="sp" presStyleCnt="0"/>
      <dgm:spPr/>
    </dgm:pt>
    <dgm:pt modelId="{8AB80371-002C-4EB8-80E3-23B3709C3F1F}" type="pres">
      <dgm:prSet presAssocID="{8AD92863-555C-4E6A-A238-C266582D846A}" presName="linNode" presStyleCnt="0"/>
      <dgm:spPr/>
    </dgm:pt>
    <dgm:pt modelId="{317FF6E2-229E-48D3-9AB5-14D9BECF1FA2}" type="pres">
      <dgm:prSet presAssocID="{8AD92863-555C-4E6A-A238-C266582D846A}" presName="parentText" presStyleLbl="node1" presStyleIdx="1" presStyleCnt="4">
        <dgm:presLayoutVars>
          <dgm:chMax val="1"/>
          <dgm:bulletEnabled val="1"/>
        </dgm:presLayoutVars>
      </dgm:prSet>
      <dgm:spPr/>
    </dgm:pt>
    <dgm:pt modelId="{C826577A-36FB-4B24-87D8-84376CE87641}" type="pres">
      <dgm:prSet presAssocID="{12C61414-6CC2-43C2-AD31-441FFC53A570}" presName="sp" presStyleCnt="0"/>
      <dgm:spPr/>
    </dgm:pt>
    <dgm:pt modelId="{D1FD9C0F-E26B-4CF5-A4E8-8B729E81D485}" type="pres">
      <dgm:prSet presAssocID="{5C742C36-B304-4D42-8A45-1F73BEEF1164}" presName="linNode" presStyleCnt="0"/>
      <dgm:spPr/>
    </dgm:pt>
    <dgm:pt modelId="{A9042E60-FF15-4438-B4DF-2A1C097119F6}" type="pres">
      <dgm:prSet presAssocID="{5C742C36-B304-4D42-8A45-1F73BEEF1164}" presName="parentText" presStyleLbl="node1" presStyleIdx="2" presStyleCnt="4">
        <dgm:presLayoutVars>
          <dgm:chMax val="1"/>
          <dgm:bulletEnabled val="1"/>
        </dgm:presLayoutVars>
      </dgm:prSet>
      <dgm:spPr/>
    </dgm:pt>
    <dgm:pt modelId="{D4A55332-5684-4C8E-8D27-7950459C96C8}" type="pres">
      <dgm:prSet presAssocID="{CBD9E029-A7EF-46AC-882E-DA51E6D475EC}" presName="sp" presStyleCnt="0"/>
      <dgm:spPr/>
    </dgm:pt>
    <dgm:pt modelId="{516FD0D7-FC0E-4123-9315-E7D6346AB6C0}" type="pres">
      <dgm:prSet presAssocID="{D8CE2473-CC61-419F-AF2E-A64D19163E63}" presName="linNode" presStyleCnt="0"/>
      <dgm:spPr/>
    </dgm:pt>
    <dgm:pt modelId="{8A73FA40-9C88-439E-AD9E-9EAA99CBFB19}" type="pres">
      <dgm:prSet presAssocID="{D8CE2473-CC61-419F-AF2E-A64D19163E63}" presName="parentText" presStyleLbl="node1" presStyleIdx="3" presStyleCnt="4">
        <dgm:presLayoutVars>
          <dgm:chMax val="1"/>
          <dgm:bulletEnabled val="1"/>
        </dgm:presLayoutVars>
      </dgm:prSet>
      <dgm:spPr/>
    </dgm:pt>
  </dgm:ptLst>
  <dgm:cxnLst>
    <dgm:cxn modelId="{4A244D3A-9C9B-4945-8ABD-E2B44F0A50AF}" srcId="{98B57AEC-2CA3-49EB-87F9-E93A6BF726B8}" destId="{8AD92863-555C-4E6A-A238-C266582D846A}" srcOrd="1" destOrd="0" parTransId="{64C6B3D4-E765-4E59-BAFB-7A429C4EB581}" sibTransId="{12C61414-6CC2-43C2-AD31-441FFC53A570}"/>
    <dgm:cxn modelId="{6BCA5963-6D47-43F3-943F-E80D088624CF}" type="presOf" srcId="{8AD92863-555C-4E6A-A238-C266582D846A}" destId="{317FF6E2-229E-48D3-9AB5-14D9BECF1FA2}" srcOrd="0" destOrd="0" presId="urn:microsoft.com/office/officeart/2005/8/layout/vList5"/>
    <dgm:cxn modelId="{62B85F46-92C2-41D8-BA19-E3CA40698558}" type="presOf" srcId="{D8CE2473-CC61-419F-AF2E-A64D19163E63}" destId="{8A73FA40-9C88-439E-AD9E-9EAA99CBFB19}" srcOrd="0" destOrd="0" presId="urn:microsoft.com/office/officeart/2005/8/layout/vList5"/>
    <dgm:cxn modelId="{C0C7BD68-E6E3-4924-B4F0-5BC1DF59F531}" srcId="{98B57AEC-2CA3-49EB-87F9-E93A6BF726B8}" destId="{5C742C36-B304-4D42-8A45-1F73BEEF1164}" srcOrd="2" destOrd="0" parTransId="{444E326F-E833-4342-B372-3929DFB0AC76}" sibTransId="{CBD9E029-A7EF-46AC-882E-DA51E6D475EC}"/>
    <dgm:cxn modelId="{4352D56B-37A7-4453-B356-53A23ED8DB99}" srcId="{98B57AEC-2CA3-49EB-87F9-E93A6BF726B8}" destId="{D8CE2473-CC61-419F-AF2E-A64D19163E63}" srcOrd="3" destOrd="0" parTransId="{46B8C427-2D10-4CC9-B01B-5DF2F758A715}" sibTransId="{E11E26E8-8580-4667-8B87-7A708CCB9101}"/>
    <dgm:cxn modelId="{8ABDD377-E0B2-4FC5-BABE-F0B27B6DB5BA}" srcId="{98B57AEC-2CA3-49EB-87F9-E93A6BF726B8}" destId="{FC8C09A1-8B9C-4B65-AC73-E5103B883CE4}" srcOrd="0" destOrd="0" parTransId="{7637780C-FB61-4051-BE12-14DF5BC6E2B6}" sibTransId="{5183A7A9-7AA6-47ED-9B93-36ECC5A963D3}"/>
    <dgm:cxn modelId="{36C658AF-5A99-4F67-87D7-2B0F1C7BDC87}" type="presOf" srcId="{5C742C36-B304-4D42-8A45-1F73BEEF1164}" destId="{A9042E60-FF15-4438-B4DF-2A1C097119F6}" srcOrd="0" destOrd="0" presId="urn:microsoft.com/office/officeart/2005/8/layout/vList5"/>
    <dgm:cxn modelId="{88C692B2-BAE5-4389-BFB1-D7D406B673C7}" type="presOf" srcId="{98B57AEC-2CA3-49EB-87F9-E93A6BF726B8}" destId="{DA575A8D-CC5C-4F2F-A9BD-151067DB8ECA}" srcOrd="0" destOrd="0" presId="urn:microsoft.com/office/officeart/2005/8/layout/vList5"/>
    <dgm:cxn modelId="{E93CD9DF-B9EE-4B3C-87A4-7A1366052717}" type="presOf" srcId="{FC8C09A1-8B9C-4B65-AC73-E5103B883CE4}" destId="{784C4D40-53AC-49A5-BC6D-8FD4E8FFED60}" srcOrd="0" destOrd="0" presId="urn:microsoft.com/office/officeart/2005/8/layout/vList5"/>
    <dgm:cxn modelId="{1EF3A6C5-B04D-4019-9D5F-FF10D92591AD}" type="presParOf" srcId="{DA575A8D-CC5C-4F2F-A9BD-151067DB8ECA}" destId="{AA507A2B-E271-451A-A560-1872536E0C75}" srcOrd="0" destOrd="0" presId="urn:microsoft.com/office/officeart/2005/8/layout/vList5"/>
    <dgm:cxn modelId="{BE59CF77-BAED-4A7E-818C-D2FFDA43ACB8}" type="presParOf" srcId="{AA507A2B-E271-451A-A560-1872536E0C75}" destId="{784C4D40-53AC-49A5-BC6D-8FD4E8FFED60}" srcOrd="0" destOrd="0" presId="urn:microsoft.com/office/officeart/2005/8/layout/vList5"/>
    <dgm:cxn modelId="{75EC707F-D111-43C7-8720-E34EFA1245D8}" type="presParOf" srcId="{DA575A8D-CC5C-4F2F-A9BD-151067DB8ECA}" destId="{D30355B4-BBFC-48E2-A4D7-E7A756598263}" srcOrd="1" destOrd="0" presId="urn:microsoft.com/office/officeart/2005/8/layout/vList5"/>
    <dgm:cxn modelId="{DA6E42F6-1CC0-431E-87A0-30D6785D2C39}" type="presParOf" srcId="{DA575A8D-CC5C-4F2F-A9BD-151067DB8ECA}" destId="{8AB80371-002C-4EB8-80E3-23B3709C3F1F}" srcOrd="2" destOrd="0" presId="urn:microsoft.com/office/officeart/2005/8/layout/vList5"/>
    <dgm:cxn modelId="{8F18DABC-8956-433D-B699-8C8195651007}" type="presParOf" srcId="{8AB80371-002C-4EB8-80E3-23B3709C3F1F}" destId="{317FF6E2-229E-48D3-9AB5-14D9BECF1FA2}" srcOrd="0" destOrd="0" presId="urn:microsoft.com/office/officeart/2005/8/layout/vList5"/>
    <dgm:cxn modelId="{9692C8A3-8143-42CF-8259-ACD70781A43E}" type="presParOf" srcId="{DA575A8D-CC5C-4F2F-A9BD-151067DB8ECA}" destId="{C826577A-36FB-4B24-87D8-84376CE87641}" srcOrd="3" destOrd="0" presId="urn:microsoft.com/office/officeart/2005/8/layout/vList5"/>
    <dgm:cxn modelId="{683693CE-A2B5-4BC0-BC74-7227590A5372}" type="presParOf" srcId="{DA575A8D-CC5C-4F2F-A9BD-151067DB8ECA}" destId="{D1FD9C0F-E26B-4CF5-A4E8-8B729E81D485}" srcOrd="4" destOrd="0" presId="urn:microsoft.com/office/officeart/2005/8/layout/vList5"/>
    <dgm:cxn modelId="{913F557F-1CD4-45BE-AD04-9069DED13095}" type="presParOf" srcId="{D1FD9C0F-E26B-4CF5-A4E8-8B729E81D485}" destId="{A9042E60-FF15-4438-B4DF-2A1C097119F6}" srcOrd="0" destOrd="0" presId="urn:microsoft.com/office/officeart/2005/8/layout/vList5"/>
    <dgm:cxn modelId="{665BA70A-CE3B-40DA-B886-E2FA137DB7A9}" type="presParOf" srcId="{DA575A8D-CC5C-4F2F-A9BD-151067DB8ECA}" destId="{D4A55332-5684-4C8E-8D27-7950459C96C8}" srcOrd="5" destOrd="0" presId="urn:microsoft.com/office/officeart/2005/8/layout/vList5"/>
    <dgm:cxn modelId="{9AEE2AA7-EBAC-45F3-B244-AAD5D8770A0D}" type="presParOf" srcId="{DA575A8D-CC5C-4F2F-A9BD-151067DB8ECA}" destId="{516FD0D7-FC0E-4123-9315-E7D6346AB6C0}" srcOrd="6" destOrd="0" presId="urn:microsoft.com/office/officeart/2005/8/layout/vList5"/>
    <dgm:cxn modelId="{AE41950C-22F7-448F-88D0-8FF9356AE27F}" type="presParOf" srcId="{516FD0D7-FC0E-4123-9315-E7D6346AB6C0}" destId="{8A73FA40-9C88-439E-AD9E-9EAA99CBFB1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5CBC3087-D34B-4319-BE80-5E7FBB203BF7}"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DED9FFD6-30CE-47E2-92B6-C61820E7FFB0}">
      <dgm:prSet/>
      <dgm:spPr/>
      <dgm:t>
        <a:bodyPr/>
        <a:lstStyle/>
        <a:p>
          <a:r>
            <a:rPr lang="en-US"/>
            <a:t>Organisation should try to work on the inadequate working hours , repetition of work , and unfair distribution of work , to make their employee work in a better organisational environment.</a:t>
          </a:r>
        </a:p>
      </dgm:t>
    </dgm:pt>
    <dgm:pt modelId="{CEFBBA91-EBCD-43D3-91C2-ADEB7EECD547}" type="parTrans" cxnId="{58F0690E-D2C2-42F3-A1C9-44AA8A6030E1}">
      <dgm:prSet/>
      <dgm:spPr/>
      <dgm:t>
        <a:bodyPr/>
        <a:lstStyle/>
        <a:p>
          <a:endParaRPr lang="en-US"/>
        </a:p>
      </dgm:t>
    </dgm:pt>
    <dgm:pt modelId="{FD02924A-0CF0-4936-B712-A11D50A0C579}" type="sibTrans" cxnId="{58F0690E-D2C2-42F3-A1C9-44AA8A6030E1}">
      <dgm:prSet/>
      <dgm:spPr/>
      <dgm:t>
        <a:bodyPr/>
        <a:lstStyle/>
        <a:p>
          <a:endParaRPr lang="en-US"/>
        </a:p>
      </dgm:t>
    </dgm:pt>
    <dgm:pt modelId="{164DF063-BF11-4CE5-878C-B79997BC2536}">
      <dgm:prSet/>
      <dgm:spPr/>
      <dgm:t>
        <a:bodyPr/>
        <a:lstStyle/>
        <a:p>
          <a:r>
            <a:rPr lang="en-US"/>
            <a:t>Work load is more in Private organisations(29.4%) , hence they should work on ways to relieve this workload.(arranging some play full activities , quizzes , get together during free time )   </a:t>
          </a:r>
        </a:p>
      </dgm:t>
    </dgm:pt>
    <dgm:pt modelId="{BE48BC1D-E5D8-4FE5-B1B4-F8CA46367390}" type="parTrans" cxnId="{7B9E4EB5-E979-4B3E-954A-65A950450549}">
      <dgm:prSet/>
      <dgm:spPr/>
      <dgm:t>
        <a:bodyPr/>
        <a:lstStyle/>
        <a:p>
          <a:endParaRPr lang="en-US"/>
        </a:p>
      </dgm:t>
    </dgm:pt>
    <dgm:pt modelId="{09654FFE-7EBC-48E0-B3C6-9DD0E9743554}" type="sibTrans" cxnId="{7B9E4EB5-E979-4B3E-954A-65A950450549}">
      <dgm:prSet/>
      <dgm:spPr/>
      <dgm:t>
        <a:bodyPr/>
        <a:lstStyle/>
        <a:p>
          <a:endParaRPr lang="en-US"/>
        </a:p>
      </dgm:t>
    </dgm:pt>
    <dgm:pt modelId="{717CD545-E46A-4098-834D-5D8B44CF83DA}">
      <dgm:prSet/>
      <dgm:spPr/>
      <dgm:t>
        <a:bodyPr/>
        <a:lstStyle/>
        <a:p>
          <a:r>
            <a:rPr lang="en-US"/>
            <a:t>They should try to avoid conflicting environment , maintain proper authority and supervision.</a:t>
          </a:r>
        </a:p>
      </dgm:t>
    </dgm:pt>
    <dgm:pt modelId="{D9267765-FE4D-4184-A480-997DFC9707EE}" type="parTrans" cxnId="{082F9CF0-19F2-4566-A7A1-D354E1C176A5}">
      <dgm:prSet/>
      <dgm:spPr/>
      <dgm:t>
        <a:bodyPr/>
        <a:lstStyle/>
        <a:p>
          <a:endParaRPr lang="en-US"/>
        </a:p>
      </dgm:t>
    </dgm:pt>
    <dgm:pt modelId="{D120E816-2946-4520-96AB-C65DC085C232}" type="sibTrans" cxnId="{082F9CF0-19F2-4566-A7A1-D354E1C176A5}">
      <dgm:prSet/>
      <dgm:spPr/>
      <dgm:t>
        <a:bodyPr/>
        <a:lstStyle/>
        <a:p>
          <a:endParaRPr lang="en-US"/>
        </a:p>
      </dgm:t>
    </dgm:pt>
    <dgm:pt modelId="{603FD4F9-411C-4B86-B6B3-6707FA7434A5}" type="pres">
      <dgm:prSet presAssocID="{5CBC3087-D34B-4319-BE80-5E7FBB203BF7}" presName="linear" presStyleCnt="0">
        <dgm:presLayoutVars>
          <dgm:animLvl val="lvl"/>
          <dgm:resizeHandles val="exact"/>
        </dgm:presLayoutVars>
      </dgm:prSet>
      <dgm:spPr/>
    </dgm:pt>
    <dgm:pt modelId="{A2A2919B-2625-4B62-B6BB-0A009F615B8F}" type="pres">
      <dgm:prSet presAssocID="{DED9FFD6-30CE-47E2-92B6-C61820E7FFB0}" presName="parentText" presStyleLbl="node1" presStyleIdx="0" presStyleCnt="3">
        <dgm:presLayoutVars>
          <dgm:chMax val="0"/>
          <dgm:bulletEnabled val="1"/>
        </dgm:presLayoutVars>
      </dgm:prSet>
      <dgm:spPr/>
    </dgm:pt>
    <dgm:pt modelId="{C48A733D-EE25-4353-A601-6CAB9AF0E9AD}" type="pres">
      <dgm:prSet presAssocID="{FD02924A-0CF0-4936-B712-A11D50A0C579}" presName="spacer" presStyleCnt="0"/>
      <dgm:spPr/>
    </dgm:pt>
    <dgm:pt modelId="{5E15C868-D17A-4CB2-885A-1FFBFBDFA077}" type="pres">
      <dgm:prSet presAssocID="{164DF063-BF11-4CE5-878C-B79997BC2536}" presName="parentText" presStyleLbl="node1" presStyleIdx="1" presStyleCnt="3">
        <dgm:presLayoutVars>
          <dgm:chMax val="0"/>
          <dgm:bulletEnabled val="1"/>
        </dgm:presLayoutVars>
      </dgm:prSet>
      <dgm:spPr/>
    </dgm:pt>
    <dgm:pt modelId="{F2F37F6A-11BD-43C6-80E1-5E6BA0D7F389}" type="pres">
      <dgm:prSet presAssocID="{09654FFE-7EBC-48E0-B3C6-9DD0E9743554}" presName="spacer" presStyleCnt="0"/>
      <dgm:spPr/>
    </dgm:pt>
    <dgm:pt modelId="{3B4A7F60-5C97-4B5D-9149-64A9D95E2543}" type="pres">
      <dgm:prSet presAssocID="{717CD545-E46A-4098-834D-5D8B44CF83DA}" presName="parentText" presStyleLbl="node1" presStyleIdx="2" presStyleCnt="3">
        <dgm:presLayoutVars>
          <dgm:chMax val="0"/>
          <dgm:bulletEnabled val="1"/>
        </dgm:presLayoutVars>
      </dgm:prSet>
      <dgm:spPr/>
    </dgm:pt>
  </dgm:ptLst>
  <dgm:cxnLst>
    <dgm:cxn modelId="{58F0690E-D2C2-42F3-A1C9-44AA8A6030E1}" srcId="{5CBC3087-D34B-4319-BE80-5E7FBB203BF7}" destId="{DED9FFD6-30CE-47E2-92B6-C61820E7FFB0}" srcOrd="0" destOrd="0" parTransId="{CEFBBA91-EBCD-43D3-91C2-ADEB7EECD547}" sibTransId="{FD02924A-0CF0-4936-B712-A11D50A0C579}"/>
    <dgm:cxn modelId="{D88F0136-E8EB-4CCE-BDB6-34B8AE9BC178}" type="presOf" srcId="{DED9FFD6-30CE-47E2-92B6-C61820E7FFB0}" destId="{A2A2919B-2625-4B62-B6BB-0A009F615B8F}" srcOrd="0" destOrd="0" presId="urn:microsoft.com/office/officeart/2005/8/layout/vList2"/>
    <dgm:cxn modelId="{AE43FFA1-7452-4AFE-B381-6C8F86E9EBC5}" type="presOf" srcId="{164DF063-BF11-4CE5-878C-B79997BC2536}" destId="{5E15C868-D17A-4CB2-885A-1FFBFBDFA077}" srcOrd="0" destOrd="0" presId="urn:microsoft.com/office/officeart/2005/8/layout/vList2"/>
    <dgm:cxn modelId="{7B9E4EB5-E979-4B3E-954A-65A950450549}" srcId="{5CBC3087-D34B-4319-BE80-5E7FBB203BF7}" destId="{164DF063-BF11-4CE5-878C-B79997BC2536}" srcOrd="1" destOrd="0" parTransId="{BE48BC1D-E5D8-4FE5-B1B4-F8CA46367390}" sibTransId="{09654FFE-7EBC-48E0-B3C6-9DD0E9743554}"/>
    <dgm:cxn modelId="{09421CC1-7992-4173-961D-36D8200DCDCA}" type="presOf" srcId="{5CBC3087-D34B-4319-BE80-5E7FBB203BF7}" destId="{603FD4F9-411C-4B86-B6B3-6707FA7434A5}" srcOrd="0" destOrd="0" presId="urn:microsoft.com/office/officeart/2005/8/layout/vList2"/>
    <dgm:cxn modelId="{83F4D8C8-8752-43D6-9DDD-277EE33AC46F}" type="presOf" srcId="{717CD545-E46A-4098-834D-5D8B44CF83DA}" destId="{3B4A7F60-5C97-4B5D-9149-64A9D95E2543}" srcOrd="0" destOrd="0" presId="urn:microsoft.com/office/officeart/2005/8/layout/vList2"/>
    <dgm:cxn modelId="{082F9CF0-19F2-4566-A7A1-D354E1C176A5}" srcId="{5CBC3087-D34B-4319-BE80-5E7FBB203BF7}" destId="{717CD545-E46A-4098-834D-5D8B44CF83DA}" srcOrd="2" destOrd="0" parTransId="{D9267765-FE4D-4184-A480-997DFC9707EE}" sibTransId="{D120E816-2946-4520-96AB-C65DC085C232}"/>
    <dgm:cxn modelId="{8E002E29-55DE-45E1-8E55-E647CEA2F8E6}" type="presParOf" srcId="{603FD4F9-411C-4B86-B6B3-6707FA7434A5}" destId="{A2A2919B-2625-4B62-B6BB-0A009F615B8F}" srcOrd="0" destOrd="0" presId="urn:microsoft.com/office/officeart/2005/8/layout/vList2"/>
    <dgm:cxn modelId="{47C406FB-9220-4A17-8477-017C1CCDAAFB}" type="presParOf" srcId="{603FD4F9-411C-4B86-B6B3-6707FA7434A5}" destId="{C48A733D-EE25-4353-A601-6CAB9AF0E9AD}" srcOrd="1" destOrd="0" presId="urn:microsoft.com/office/officeart/2005/8/layout/vList2"/>
    <dgm:cxn modelId="{4AC84987-AA77-4510-87CC-FB3404F09FD1}" type="presParOf" srcId="{603FD4F9-411C-4B86-B6B3-6707FA7434A5}" destId="{5E15C868-D17A-4CB2-885A-1FFBFBDFA077}" srcOrd="2" destOrd="0" presId="urn:microsoft.com/office/officeart/2005/8/layout/vList2"/>
    <dgm:cxn modelId="{EFF91F71-B65E-415B-8E8E-8DB1803FB2C0}" type="presParOf" srcId="{603FD4F9-411C-4B86-B6B3-6707FA7434A5}" destId="{F2F37F6A-11BD-43C6-80E1-5E6BA0D7F389}" srcOrd="3" destOrd="0" presId="urn:microsoft.com/office/officeart/2005/8/layout/vList2"/>
    <dgm:cxn modelId="{E4A57D0E-86F0-4CB1-8678-7CFDE1979756}" type="presParOf" srcId="{603FD4F9-411C-4B86-B6B3-6707FA7434A5}" destId="{3B4A7F60-5C97-4B5D-9149-64A9D95E254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9648950-E1BF-4BAE-A625-632C21A3F044}" type="doc">
      <dgm:prSet loTypeId="urn:microsoft.com/office/officeart/2008/layout/VerticalCircleList" loCatId="list" qsTypeId="urn:microsoft.com/office/officeart/2005/8/quickstyle/3d3" qsCatId="3D" csTypeId="urn:microsoft.com/office/officeart/2005/8/colors/accent1_2" csCatId="accent1"/>
      <dgm:spPr/>
      <dgm:t>
        <a:bodyPr/>
        <a:lstStyle/>
        <a:p>
          <a:endParaRPr lang="en-US"/>
        </a:p>
      </dgm:t>
    </dgm:pt>
    <dgm:pt modelId="{2A68805B-16B6-4DBE-A9D2-2E92A0E04D76}">
      <dgm:prSet/>
      <dgm:spPr/>
      <dgm:t>
        <a:bodyPr/>
        <a:lstStyle/>
        <a:p>
          <a:r>
            <a:rPr lang="en-US" b="1" dirty="0"/>
            <a:t>Thanks to all of you for your precious time, Suggestions and Recommendations are heartily acceptable.</a:t>
          </a:r>
          <a:endParaRPr lang="en-US" dirty="0"/>
        </a:p>
      </dgm:t>
    </dgm:pt>
    <dgm:pt modelId="{7EB47164-2BAC-44EC-9ECE-70EFBA4974D4}" type="parTrans" cxnId="{FC645EED-6AF4-470C-ADAE-4992332885B1}">
      <dgm:prSet/>
      <dgm:spPr/>
      <dgm:t>
        <a:bodyPr/>
        <a:lstStyle/>
        <a:p>
          <a:endParaRPr lang="en-US"/>
        </a:p>
      </dgm:t>
    </dgm:pt>
    <dgm:pt modelId="{A4DF2D80-4D79-4DBD-8D21-2CB38F0E4672}" type="sibTrans" cxnId="{FC645EED-6AF4-470C-ADAE-4992332885B1}">
      <dgm:prSet/>
      <dgm:spPr/>
      <dgm:t>
        <a:bodyPr/>
        <a:lstStyle/>
        <a:p>
          <a:endParaRPr lang="en-US"/>
        </a:p>
      </dgm:t>
    </dgm:pt>
    <dgm:pt modelId="{10F2E0D6-9383-4807-B0D7-6BB092E083B5}" type="pres">
      <dgm:prSet presAssocID="{29648950-E1BF-4BAE-A625-632C21A3F044}" presName="Name0" presStyleCnt="0">
        <dgm:presLayoutVars>
          <dgm:dir/>
        </dgm:presLayoutVars>
      </dgm:prSet>
      <dgm:spPr/>
    </dgm:pt>
    <dgm:pt modelId="{849814A7-0A4C-431F-B20C-EA36AFD8E242}" type="pres">
      <dgm:prSet presAssocID="{2A68805B-16B6-4DBE-A9D2-2E92A0E04D76}" presName="noChildren" presStyleCnt="0"/>
      <dgm:spPr/>
    </dgm:pt>
    <dgm:pt modelId="{21792111-3165-4130-BBCF-208003B2C560}" type="pres">
      <dgm:prSet presAssocID="{2A68805B-16B6-4DBE-A9D2-2E92A0E04D76}" presName="gap" presStyleCnt="0"/>
      <dgm:spPr/>
    </dgm:pt>
    <dgm:pt modelId="{EE09464F-8B0F-42F4-9FBA-5DAEAB79EA96}" type="pres">
      <dgm:prSet presAssocID="{2A68805B-16B6-4DBE-A9D2-2E92A0E04D76}" presName="medCircle2" presStyleLbl="vennNode1" presStyleIdx="0" presStyleCnt="1"/>
      <dgm:spPr/>
    </dgm:pt>
    <dgm:pt modelId="{10646B89-F2BA-4EDE-A90D-5D717C411804}" type="pres">
      <dgm:prSet presAssocID="{2A68805B-16B6-4DBE-A9D2-2E92A0E04D76}" presName="txLvlOnly1" presStyleLbl="revTx" presStyleIdx="0" presStyleCnt="1"/>
      <dgm:spPr/>
    </dgm:pt>
  </dgm:ptLst>
  <dgm:cxnLst>
    <dgm:cxn modelId="{3D34375D-751F-4A55-A56A-D8C44857948E}" type="presOf" srcId="{2A68805B-16B6-4DBE-A9D2-2E92A0E04D76}" destId="{10646B89-F2BA-4EDE-A90D-5D717C411804}" srcOrd="0" destOrd="0" presId="urn:microsoft.com/office/officeart/2008/layout/VerticalCircleList"/>
    <dgm:cxn modelId="{6AF3C483-BC22-4A89-812C-CFA2B760C4C5}" type="presOf" srcId="{29648950-E1BF-4BAE-A625-632C21A3F044}" destId="{10F2E0D6-9383-4807-B0D7-6BB092E083B5}" srcOrd="0" destOrd="0" presId="urn:microsoft.com/office/officeart/2008/layout/VerticalCircleList"/>
    <dgm:cxn modelId="{FC645EED-6AF4-470C-ADAE-4992332885B1}" srcId="{29648950-E1BF-4BAE-A625-632C21A3F044}" destId="{2A68805B-16B6-4DBE-A9D2-2E92A0E04D76}" srcOrd="0" destOrd="0" parTransId="{7EB47164-2BAC-44EC-9ECE-70EFBA4974D4}" sibTransId="{A4DF2D80-4D79-4DBD-8D21-2CB38F0E4672}"/>
    <dgm:cxn modelId="{9B1B1AEA-9EB8-476C-8973-7B6035BB87B4}" type="presParOf" srcId="{10F2E0D6-9383-4807-B0D7-6BB092E083B5}" destId="{849814A7-0A4C-431F-B20C-EA36AFD8E242}" srcOrd="0" destOrd="0" presId="urn:microsoft.com/office/officeart/2008/layout/VerticalCircleList"/>
    <dgm:cxn modelId="{1DEDF1D6-186D-4816-9CD4-1683597A8269}" type="presParOf" srcId="{849814A7-0A4C-431F-B20C-EA36AFD8E242}" destId="{21792111-3165-4130-BBCF-208003B2C560}" srcOrd="0" destOrd="0" presId="urn:microsoft.com/office/officeart/2008/layout/VerticalCircleList"/>
    <dgm:cxn modelId="{DFF72369-83A2-4BFC-A4F8-0DE96FAC9914}" type="presParOf" srcId="{849814A7-0A4C-431F-B20C-EA36AFD8E242}" destId="{EE09464F-8B0F-42F4-9FBA-5DAEAB79EA96}" srcOrd="1" destOrd="0" presId="urn:microsoft.com/office/officeart/2008/layout/VerticalCircleList"/>
    <dgm:cxn modelId="{1E559E32-AB2E-4666-BDA3-48B824B237D6}" type="presParOf" srcId="{849814A7-0A4C-431F-B20C-EA36AFD8E242}" destId="{10646B89-F2BA-4EDE-A90D-5D717C411804}"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6AD054-2694-417B-AD56-21136CFC6BBD}"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n-US"/>
        </a:p>
      </dgm:t>
    </dgm:pt>
    <dgm:pt modelId="{E660CD59-A568-4211-BB3E-320348C7441F}">
      <dgm:prSet/>
      <dgm:spPr/>
      <dgm:t>
        <a:bodyPr/>
        <a:lstStyle/>
        <a:p>
          <a:r>
            <a:rPr lang="en-US" b="1"/>
            <a:t>Study type</a:t>
          </a:r>
          <a:r>
            <a:rPr lang="en-US"/>
            <a:t>: Descriptive Cross-Sectional Study</a:t>
          </a:r>
        </a:p>
      </dgm:t>
    </dgm:pt>
    <dgm:pt modelId="{5A6D7BA5-8E7F-4920-841C-2E910803DB57}" type="parTrans" cxnId="{8827EA1A-E53C-423D-81AB-345CA389EDA6}">
      <dgm:prSet/>
      <dgm:spPr/>
      <dgm:t>
        <a:bodyPr/>
        <a:lstStyle/>
        <a:p>
          <a:endParaRPr lang="en-US"/>
        </a:p>
      </dgm:t>
    </dgm:pt>
    <dgm:pt modelId="{D87392E6-1D0E-4B51-9370-815E70181DAC}" type="sibTrans" cxnId="{8827EA1A-E53C-423D-81AB-345CA389EDA6}">
      <dgm:prSet/>
      <dgm:spPr/>
      <dgm:t>
        <a:bodyPr/>
        <a:lstStyle/>
        <a:p>
          <a:endParaRPr lang="en-US"/>
        </a:p>
      </dgm:t>
    </dgm:pt>
    <dgm:pt modelId="{A4C7D142-71F0-41F0-960D-D980B9F1DE91}">
      <dgm:prSet/>
      <dgm:spPr/>
      <dgm:t>
        <a:bodyPr/>
        <a:lstStyle/>
        <a:p>
          <a:r>
            <a:rPr lang="en-US" b="1"/>
            <a:t>Study Area</a:t>
          </a:r>
          <a:r>
            <a:rPr lang="en-US"/>
            <a:t>-- Two paying guest house located in Laxminagar area of New Delhi.</a:t>
          </a:r>
        </a:p>
      </dgm:t>
    </dgm:pt>
    <dgm:pt modelId="{5F25D224-BC72-436A-A70A-DD70A1C8556C}" type="parTrans" cxnId="{57442518-BFD9-409E-8775-988150A2AA55}">
      <dgm:prSet/>
      <dgm:spPr/>
      <dgm:t>
        <a:bodyPr/>
        <a:lstStyle/>
        <a:p>
          <a:endParaRPr lang="en-US"/>
        </a:p>
      </dgm:t>
    </dgm:pt>
    <dgm:pt modelId="{99A29307-C0F7-4FDB-939E-AE8361296CC0}" type="sibTrans" cxnId="{57442518-BFD9-409E-8775-988150A2AA55}">
      <dgm:prSet/>
      <dgm:spPr/>
      <dgm:t>
        <a:bodyPr/>
        <a:lstStyle/>
        <a:p>
          <a:endParaRPr lang="en-US"/>
        </a:p>
      </dgm:t>
    </dgm:pt>
    <dgm:pt modelId="{ED71A85B-9DD5-4CEF-9FBC-0757070471BF}">
      <dgm:prSet/>
      <dgm:spPr/>
      <dgm:t>
        <a:bodyPr/>
        <a:lstStyle/>
        <a:p>
          <a:r>
            <a:rPr lang="en-US" b="1" dirty="0"/>
            <a:t>Sample size: </a:t>
          </a:r>
          <a:r>
            <a:rPr lang="en-US" dirty="0"/>
            <a:t>Using a purposive sampling, a sample size of 120 was covered. A structured questionnaire was distributed to all the respondents. Out of 120 respondents, 102 filled the questionnaire completely and were taken into consideration.</a:t>
          </a:r>
        </a:p>
      </dgm:t>
    </dgm:pt>
    <dgm:pt modelId="{91CBE8AB-BA51-435A-AB37-C986B97DEDB4}" type="parTrans" cxnId="{6AA50D60-85A0-4352-A4EF-C8E63BC4A9FE}">
      <dgm:prSet/>
      <dgm:spPr/>
      <dgm:t>
        <a:bodyPr/>
        <a:lstStyle/>
        <a:p>
          <a:endParaRPr lang="en-US"/>
        </a:p>
      </dgm:t>
    </dgm:pt>
    <dgm:pt modelId="{DC25B0F3-B9E1-42F4-8997-07343DB0F2A0}" type="sibTrans" cxnId="{6AA50D60-85A0-4352-A4EF-C8E63BC4A9FE}">
      <dgm:prSet/>
      <dgm:spPr/>
      <dgm:t>
        <a:bodyPr/>
        <a:lstStyle/>
        <a:p>
          <a:endParaRPr lang="en-US"/>
        </a:p>
      </dgm:t>
    </dgm:pt>
    <dgm:pt modelId="{AAB85D3B-2562-4B45-8DFA-DB257053D67F}" type="pres">
      <dgm:prSet presAssocID="{026AD054-2694-417B-AD56-21136CFC6BBD}" presName="CompostProcess" presStyleCnt="0">
        <dgm:presLayoutVars>
          <dgm:dir/>
          <dgm:resizeHandles val="exact"/>
        </dgm:presLayoutVars>
      </dgm:prSet>
      <dgm:spPr/>
    </dgm:pt>
    <dgm:pt modelId="{99DEDF09-862F-4631-991A-0C4DE3387148}" type="pres">
      <dgm:prSet presAssocID="{026AD054-2694-417B-AD56-21136CFC6BBD}" presName="arrow" presStyleLbl="bgShp" presStyleIdx="0" presStyleCnt="1"/>
      <dgm:spPr/>
    </dgm:pt>
    <dgm:pt modelId="{747F8A4C-9FC9-48A5-94AD-C4EE51E251F2}" type="pres">
      <dgm:prSet presAssocID="{026AD054-2694-417B-AD56-21136CFC6BBD}" presName="linearProcess" presStyleCnt="0"/>
      <dgm:spPr/>
    </dgm:pt>
    <dgm:pt modelId="{1DB267B1-C833-4E38-B388-11F540999248}" type="pres">
      <dgm:prSet presAssocID="{E660CD59-A568-4211-BB3E-320348C7441F}" presName="textNode" presStyleLbl="node1" presStyleIdx="0" presStyleCnt="3">
        <dgm:presLayoutVars>
          <dgm:bulletEnabled val="1"/>
        </dgm:presLayoutVars>
      </dgm:prSet>
      <dgm:spPr/>
    </dgm:pt>
    <dgm:pt modelId="{FBFD9433-1A34-40BC-8221-11AFC672303D}" type="pres">
      <dgm:prSet presAssocID="{D87392E6-1D0E-4B51-9370-815E70181DAC}" presName="sibTrans" presStyleCnt="0"/>
      <dgm:spPr/>
    </dgm:pt>
    <dgm:pt modelId="{B7C3AE8C-F0EC-44C8-8EF6-C45381779F50}" type="pres">
      <dgm:prSet presAssocID="{A4C7D142-71F0-41F0-960D-D980B9F1DE91}" presName="textNode" presStyleLbl="node1" presStyleIdx="1" presStyleCnt="3">
        <dgm:presLayoutVars>
          <dgm:bulletEnabled val="1"/>
        </dgm:presLayoutVars>
      </dgm:prSet>
      <dgm:spPr/>
    </dgm:pt>
    <dgm:pt modelId="{E94905F6-9EBF-498F-89A0-95C51B9F3840}" type="pres">
      <dgm:prSet presAssocID="{99A29307-C0F7-4FDB-939E-AE8361296CC0}" presName="sibTrans" presStyleCnt="0"/>
      <dgm:spPr/>
    </dgm:pt>
    <dgm:pt modelId="{B3E77185-ED0D-4EE6-8B65-8BC3285BE270}" type="pres">
      <dgm:prSet presAssocID="{ED71A85B-9DD5-4CEF-9FBC-0757070471BF}" presName="textNode" presStyleLbl="node1" presStyleIdx="2" presStyleCnt="3">
        <dgm:presLayoutVars>
          <dgm:bulletEnabled val="1"/>
        </dgm:presLayoutVars>
      </dgm:prSet>
      <dgm:spPr/>
    </dgm:pt>
  </dgm:ptLst>
  <dgm:cxnLst>
    <dgm:cxn modelId="{8AC6E410-0026-42A9-9987-726BAF3C89A7}" type="presOf" srcId="{E660CD59-A568-4211-BB3E-320348C7441F}" destId="{1DB267B1-C833-4E38-B388-11F540999248}" srcOrd="0" destOrd="0" presId="urn:microsoft.com/office/officeart/2005/8/layout/hProcess9"/>
    <dgm:cxn modelId="{57442518-BFD9-409E-8775-988150A2AA55}" srcId="{026AD054-2694-417B-AD56-21136CFC6BBD}" destId="{A4C7D142-71F0-41F0-960D-D980B9F1DE91}" srcOrd="1" destOrd="0" parTransId="{5F25D224-BC72-436A-A70A-DD70A1C8556C}" sibTransId="{99A29307-C0F7-4FDB-939E-AE8361296CC0}"/>
    <dgm:cxn modelId="{8827EA1A-E53C-423D-81AB-345CA389EDA6}" srcId="{026AD054-2694-417B-AD56-21136CFC6BBD}" destId="{E660CD59-A568-4211-BB3E-320348C7441F}" srcOrd="0" destOrd="0" parTransId="{5A6D7BA5-8E7F-4920-841C-2E910803DB57}" sibTransId="{D87392E6-1D0E-4B51-9370-815E70181DAC}"/>
    <dgm:cxn modelId="{6AA50D60-85A0-4352-A4EF-C8E63BC4A9FE}" srcId="{026AD054-2694-417B-AD56-21136CFC6BBD}" destId="{ED71A85B-9DD5-4CEF-9FBC-0757070471BF}" srcOrd="2" destOrd="0" parTransId="{91CBE8AB-BA51-435A-AB37-C986B97DEDB4}" sibTransId="{DC25B0F3-B9E1-42F4-8997-07343DB0F2A0}"/>
    <dgm:cxn modelId="{9A4AF347-A587-4E0F-8926-A950A701E821}" type="presOf" srcId="{ED71A85B-9DD5-4CEF-9FBC-0757070471BF}" destId="{B3E77185-ED0D-4EE6-8B65-8BC3285BE270}" srcOrd="0" destOrd="0" presId="urn:microsoft.com/office/officeart/2005/8/layout/hProcess9"/>
    <dgm:cxn modelId="{B63596AB-F27B-4445-A1A7-1FCDAA6A794F}" type="presOf" srcId="{A4C7D142-71F0-41F0-960D-D980B9F1DE91}" destId="{B7C3AE8C-F0EC-44C8-8EF6-C45381779F50}" srcOrd="0" destOrd="0" presId="urn:microsoft.com/office/officeart/2005/8/layout/hProcess9"/>
    <dgm:cxn modelId="{E6AA17F0-305F-494D-ACBD-7918A2A02C27}" type="presOf" srcId="{026AD054-2694-417B-AD56-21136CFC6BBD}" destId="{AAB85D3B-2562-4B45-8DFA-DB257053D67F}" srcOrd="0" destOrd="0" presId="urn:microsoft.com/office/officeart/2005/8/layout/hProcess9"/>
    <dgm:cxn modelId="{FA656ECB-AF83-4D73-94AB-8EA3ACF8212F}" type="presParOf" srcId="{AAB85D3B-2562-4B45-8DFA-DB257053D67F}" destId="{99DEDF09-862F-4631-991A-0C4DE3387148}" srcOrd="0" destOrd="0" presId="urn:microsoft.com/office/officeart/2005/8/layout/hProcess9"/>
    <dgm:cxn modelId="{59B2B0D7-11C9-4CAB-BD28-3E52E47CC2A7}" type="presParOf" srcId="{AAB85D3B-2562-4B45-8DFA-DB257053D67F}" destId="{747F8A4C-9FC9-48A5-94AD-C4EE51E251F2}" srcOrd="1" destOrd="0" presId="urn:microsoft.com/office/officeart/2005/8/layout/hProcess9"/>
    <dgm:cxn modelId="{8857E9AD-9D64-4B84-8922-874A83FE95AB}" type="presParOf" srcId="{747F8A4C-9FC9-48A5-94AD-C4EE51E251F2}" destId="{1DB267B1-C833-4E38-B388-11F540999248}" srcOrd="0" destOrd="0" presId="urn:microsoft.com/office/officeart/2005/8/layout/hProcess9"/>
    <dgm:cxn modelId="{14447EA0-C0F8-4894-B488-3480F3B8CA16}" type="presParOf" srcId="{747F8A4C-9FC9-48A5-94AD-C4EE51E251F2}" destId="{FBFD9433-1A34-40BC-8221-11AFC672303D}" srcOrd="1" destOrd="0" presId="urn:microsoft.com/office/officeart/2005/8/layout/hProcess9"/>
    <dgm:cxn modelId="{0E78AC3F-AD60-492B-8FC4-41A4B17E605B}" type="presParOf" srcId="{747F8A4C-9FC9-48A5-94AD-C4EE51E251F2}" destId="{B7C3AE8C-F0EC-44C8-8EF6-C45381779F50}" srcOrd="2" destOrd="0" presId="urn:microsoft.com/office/officeart/2005/8/layout/hProcess9"/>
    <dgm:cxn modelId="{8391ECD0-C02B-4357-A20F-D665E0D58F1F}" type="presParOf" srcId="{747F8A4C-9FC9-48A5-94AD-C4EE51E251F2}" destId="{E94905F6-9EBF-498F-89A0-95C51B9F3840}" srcOrd="3" destOrd="0" presId="urn:microsoft.com/office/officeart/2005/8/layout/hProcess9"/>
    <dgm:cxn modelId="{DBD6AA3C-184C-4D33-8EE9-5F7FF3CED4DE}" type="presParOf" srcId="{747F8A4C-9FC9-48A5-94AD-C4EE51E251F2}" destId="{B3E77185-ED0D-4EE6-8B65-8BC3285BE270}"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4599556-775F-4A33-807E-2EF82049FFAE}" type="doc">
      <dgm:prSet loTypeId="urn:microsoft.com/office/officeart/2005/8/layout/matrix3" loCatId="matrix" qsTypeId="urn:microsoft.com/office/officeart/2005/8/quickstyle/simple1" qsCatId="simple" csTypeId="urn:microsoft.com/office/officeart/2005/8/colors/accent1_2" csCatId="accent1"/>
      <dgm:spPr/>
      <dgm:t>
        <a:bodyPr/>
        <a:lstStyle/>
        <a:p>
          <a:endParaRPr lang="en-US"/>
        </a:p>
      </dgm:t>
    </dgm:pt>
    <dgm:pt modelId="{EF2EC836-EE82-4FCF-918E-E19E972EA6C2}">
      <dgm:prSet/>
      <dgm:spPr/>
      <dgm:t>
        <a:bodyPr/>
        <a:lstStyle/>
        <a:p>
          <a:r>
            <a:rPr lang="en-US" b="1"/>
            <a:t>Sample Selection</a:t>
          </a:r>
          <a:r>
            <a:rPr lang="en-US"/>
            <a:t>: Only young  working professionals were comprised in the study.</a:t>
          </a:r>
        </a:p>
      </dgm:t>
    </dgm:pt>
    <dgm:pt modelId="{2AC9584A-414A-4F23-802C-4ACA9B5EA29F}" type="parTrans" cxnId="{8DE0CFE4-A417-43CF-8D81-648863AA85D2}">
      <dgm:prSet/>
      <dgm:spPr/>
      <dgm:t>
        <a:bodyPr/>
        <a:lstStyle/>
        <a:p>
          <a:endParaRPr lang="en-US"/>
        </a:p>
      </dgm:t>
    </dgm:pt>
    <dgm:pt modelId="{E4B7D560-EF6C-4130-901F-C83A450B5C70}" type="sibTrans" cxnId="{8DE0CFE4-A417-43CF-8D81-648863AA85D2}">
      <dgm:prSet/>
      <dgm:spPr/>
      <dgm:t>
        <a:bodyPr/>
        <a:lstStyle/>
        <a:p>
          <a:endParaRPr lang="en-US"/>
        </a:p>
      </dgm:t>
    </dgm:pt>
    <dgm:pt modelId="{C7346C69-B448-49F2-9135-2463E70202D4}">
      <dgm:prSet/>
      <dgm:spPr/>
      <dgm:t>
        <a:bodyPr/>
        <a:lstStyle/>
        <a:p>
          <a:r>
            <a:rPr lang="en-US" b="1"/>
            <a:t>Sampling Procedure</a:t>
          </a:r>
          <a:r>
            <a:rPr lang="en-US"/>
            <a:t>: Purposive sampling method was used  and questionnaires were distributed to target group. </a:t>
          </a:r>
        </a:p>
      </dgm:t>
    </dgm:pt>
    <dgm:pt modelId="{6D95FF26-E824-4390-820F-05EDFBBEC0C5}" type="parTrans" cxnId="{A546E294-00CF-45B1-B89D-0937D637D99C}">
      <dgm:prSet/>
      <dgm:spPr/>
      <dgm:t>
        <a:bodyPr/>
        <a:lstStyle/>
        <a:p>
          <a:endParaRPr lang="en-US"/>
        </a:p>
      </dgm:t>
    </dgm:pt>
    <dgm:pt modelId="{382AA301-73C9-48F1-80CA-F674969C53D1}" type="sibTrans" cxnId="{A546E294-00CF-45B1-B89D-0937D637D99C}">
      <dgm:prSet/>
      <dgm:spPr/>
      <dgm:t>
        <a:bodyPr/>
        <a:lstStyle/>
        <a:p>
          <a:endParaRPr lang="en-US"/>
        </a:p>
      </dgm:t>
    </dgm:pt>
    <dgm:pt modelId="{7ADC0FAB-4BD3-4126-B52C-22F8A6585F0D}">
      <dgm:prSet/>
      <dgm:spPr/>
      <dgm:t>
        <a:bodyPr/>
        <a:lstStyle/>
        <a:p>
          <a:r>
            <a:rPr lang="en-US" b="1"/>
            <a:t>Data Collection Tool</a:t>
          </a:r>
          <a:r>
            <a:rPr lang="en-US"/>
            <a:t>: Self-administered questionnaire. </a:t>
          </a:r>
        </a:p>
      </dgm:t>
    </dgm:pt>
    <dgm:pt modelId="{73D15654-92E6-4E08-8FCC-F15C8B9754CE}" type="parTrans" cxnId="{A88954DB-39C5-475B-8E8E-1D8AEF79AD6B}">
      <dgm:prSet/>
      <dgm:spPr/>
      <dgm:t>
        <a:bodyPr/>
        <a:lstStyle/>
        <a:p>
          <a:endParaRPr lang="en-US"/>
        </a:p>
      </dgm:t>
    </dgm:pt>
    <dgm:pt modelId="{AE19ED5C-9AB3-4FC6-926C-2DD48CAF0A54}" type="sibTrans" cxnId="{A88954DB-39C5-475B-8E8E-1D8AEF79AD6B}">
      <dgm:prSet/>
      <dgm:spPr/>
      <dgm:t>
        <a:bodyPr/>
        <a:lstStyle/>
        <a:p>
          <a:endParaRPr lang="en-US"/>
        </a:p>
      </dgm:t>
    </dgm:pt>
    <dgm:pt modelId="{53EB06BA-3D39-40DC-BCF8-6B1EE7BEFD4D}">
      <dgm:prSet/>
      <dgm:spPr/>
      <dgm:t>
        <a:bodyPr/>
        <a:lstStyle/>
        <a:p>
          <a:r>
            <a:rPr lang="en-US" b="1"/>
            <a:t>Data analysis</a:t>
          </a:r>
          <a:r>
            <a:rPr lang="en-US"/>
            <a:t>: Data was analyzed using SPSS version 16.0 software.</a:t>
          </a:r>
        </a:p>
      </dgm:t>
    </dgm:pt>
    <dgm:pt modelId="{B1AB79F5-6EB9-44A0-AE1A-715A9EBE3A20}" type="parTrans" cxnId="{6B470890-578D-423C-998C-2CABAF86A002}">
      <dgm:prSet/>
      <dgm:spPr/>
      <dgm:t>
        <a:bodyPr/>
        <a:lstStyle/>
        <a:p>
          <a:endParaRPr lang="en-US"/>
        </a:p>
      </dgm:t>
    </dgm:pt>
    <dgm:pt modelId="{31540B3B-B21C-4F07-847F-7D431300988C}" type="sibTrans" cxnId="{6B470890-578D-423C-998C-2CABAF86A002}">
      <dgm:prSet/>
      <dgm:spPr/>
      <dgm:t>
        <a:bodyPr/>
        <a:lstStyle/>
        <a:p>
          <a:endParaRPr lang="en-US"/>
        </a:p>
      </dgm:t>
    </dgm:pt>
    <dgm:pt modelId="{827F3D36-770C-4B30-9ACA-14993516CF31}">
      <dgm:prSet/>
      <dgm:spPr/>
      <dgm:t>
        <a:bodyPr/>
        <a:lstStyle/>
        <a:p>
          <a:endParaRPr lang="en-US"/>
        </a:p>
      </dgm:t>
    </dgm:pt>
    <dgm:pt modelId="{B2741B44-473E-43AF-B9A1-655C8F873A39}" type="parTrans" cxnId="{EB815D6E-1D27-4D29-9825-E0CBD9883C7B}">
      <dgm:prSet/>
      <dgm:spPr/>
      <dgm:t>
        <a:bodyPr/>
        <a:lstStyle/>
        <a:p>
          <a:endParaRPr lang="en-US"/>
        </a:p>
      </dgm:t>
    </dgm:pt>
    <dgm:pt modelId="{65E8FDA6-0EFF-4AFB-914F-9C06AF1006B4}" type="sibTrans" cxnId="{EB815D6E-1D27-4D29-9825-E0CBD9883C7B}">
      <dgm:prSet/>
      <dgm:spPr/>
      <dgm:t>
        <a:bodyPr/>
        <a:lstStyle/>
        <a:p>
          <a:endParaRPr lang="en-US"/>
        </a:p>
      </dgm:t>
    </dgm:pt>
    <dgm:pt modelId="{BD10C71D-27E9-4F60-A610-D7A3C66D04FC}" type="pres">
      <dgm:prSet presAssocID="{E4599556-775F-4A33-807E-2EF82049FFAE}" presName="matrix" presStyleCnt="0">
        <dgm:presLayoutVars>
          <dgm:chMax val="1"/>
          <dgm:dir/>
          <dgm:resizeHandles val="exact"/>
        </dgm:presLayoutVars>
      </dgm:prSet>
      <dgm:spPr/>
    </dgm:pt>
    <dgm:pt modelId="{3A29DBDF-0A48-44B7-AC47-C40CAC3912F2}" type="pres">
      <dgm:prSet presAssocID="{E4599556-775F-4A33-807E-2EF82049FFAE}" presName="diamond" presStyleLbl="bgShp" presStyleIdx="0" presStyleCnt="1"/>
      <dgm:spPr/>
    </dgm:pt>
    <dgm:pt modelId="{7D2AB5E3-CFA1-42F5-A650-F4F031FB1E1F}" type="pres">
      <dgm:prSet presAssocID="{E4599556-775F-4A33-807E-2EF82049FFAE}" presName="quad1" presStyleLbl="node1" presStyleIdx="0" presStyleCnt="4">
        <dgm:presLayoutVars>
          <dgm:chMax val="0"/>
          <dgm:chPref val="0"/>
          <dgm:bulletEnabled val="1"/>
        </dgm:presLayoutVars>
      </dgm:prSet>
      <dgm:spPr/>
    </dgm:pt>
    <dgm:pt modelId="{06B70005-F899-4E36-9978-E0E2A5C1737F}" type="pres">
      <dgm:prSet presAssocID="{E4599556-775F-4A33-807E-2EF82049FFAE}" presName="quad2" presStyleLbl="node1" presStyleIdx="1" presStyleCnt="4">
        <dgm:presLayoutVars>
          <dgm:chMax val="0"/>
          <dgm:chPref val="0"/>
          <dgm:bulletEnabled val="1"/>
        </dgm:presLayoutVars>
      </dgm:prSet>
      <dgm:spPr/>
    </dgm:pt>
    <dgm:pt modelId="{22B19DE3-19E4-4973-838A-AA7C20E3760D}" type="pres">
      <dgm:prSet presAssocID="{E4599556-775F-4A33-807E-2EF82049FFAE}" presName="quad3" presStyleLbl="node1" presStyleIdx="2" presStyleCnt="4">
        <dgm:presLayoutVars>
          <dgm:chMax val="0"/>
          <dgm:chPref val="0"/>
          <dgm:bulletEnabled val="1"/>
        </dgm:presLayoutVars>
      </dgm:prSet>
      <dgm:spPr/>
    </dgm:pt>
    <dgm:pt modelId="{8DB413E4-6E91-4310-AA56-FED84BFA1A73}" type="pres">
      <dgm:prSet presAssocID="{E4599556-775F-4A33-807E-2EF82049FFAE}" presName="quad4" presStyleLbl="node1" presStyleIdx="3" presStyleCnt="4">
        <dgm:presLayoutVars>
          <dgm:chMax val="0"/>
          <dgm:chPref val="0"/>
          <dgm:bulletEnabled val="1"/>
        </dgm:presLayoutVars>
      </dgm:prSet>
      <dgm:spPr/>
    </dgm:pt>
  </dgm:ptLst>
  <dgm:cxnLst>
    <dgm:cxn modelId="{9F4BB361-A9D6-48CD-A30D-6C71019D5E5D}" type="presOf" srcId="{EF2EC836-EE82-4FCF-918E-E19E972EA6C2}" destId="{7D2AB5E3-CFA1-42F5-A650-F4F031FB1E1F}" srcOrd="0" destOrd="0" presId="urn:microsoft.com/office/officeart/2005/8/layout/matrix3"/>
    <dgm:cxn modelId="{EB815D6E-1D27-4D29-9825-E0CBD9883C7B}" srcId="{E4599556-775F-4A33-807E-2EF82049FFAE}" destId="{827F3D36-770C-4B30-9ACA-14993516CF31}" srcOrd="4" destOrd="0" parTransId="{B2741B44-473E-43AF-B9A1-655C8F873A39}" sibTransId="{65E8FDA6-0EFF-4AFB-914F-9C06AF1006B4}"/>
    <dgm:cxn modelId="{EC83368B-CAB8-4125-BE3C-B42345C8B713}" type="presOf" srcId="{E4599556-775F-4A33-807E-2EF82049FFAE}" destId="{BD10C71D-27E9-4F60-A610-D7A3C66D04FC}" srcOrd="0" destOrd="0" presId="urn:microsoft.com/office/officeart/2005/8/layout/matrix3"/>
    <dgm:cxn modelId="{6B470890-578D-423C-998C-2CABAF86A002}" srcId="{E4599556-775F-4A33-807E-2EF82049FFAE}" destId="{53EB06BA-3D39-40DC-BCF8-6B1EE7BEFD4D}" srcOrd="3" destOrd="0" parTransId="{B1AB79F5-6EB9-44A0-AE1A-715A9EBE3A20}" sibTransId="{31540B3B-B21C-4F07-847F-7D431300988C}"/>
    <dgm:cxn modelId="{A546E294-00CF-45B1-B89D-0937D637D99C}" srcId="{E4599556-775F-4A33-807E-2EF82049FFAE}" destId="{C7346C69-B448-49F2-9135-2463E70202D4}" srcOrd="1" destOrd="0" parTransId="{6D95FF26-E824-4390-820F-05EDFBBEC0C5}" sibTransId="{382AA301-73C9-48F1-80CA-F674969C53D1}"/>
    <dgm:cxn modelId="{FCC8289A-32CE-49BE-B4BA-26CAEFBA26F8}" type="presOf" srcId="{7ADC0FAB-4BD3-4126-B52C-22F8A6585F0D}" destId="{22B19DE3-19E4-4973-838A-AA7C20E3760D}" srcOrd="0" destOrd="0" presId="urn:microsoft.com/office/officeart/2005/8/layout/matrix3"/>
    <dgm:cxn modelId="{AC989CD6-3370-40F6-B1AD-710BF863FE13}" type="presOf" srcId="{53EB06BA-3D39-40DC-BCF8-6B1EE7BEFD4D}" destId="{8DB413E4-6E91-4310-AA56-FED84BFA1A73}" srcOrd="0" destOrd="0" presId="urn:microsoft.com/office/officeart/2005/8/layout/matrix3"/>
    <dgm:cxn modelId="{A88954DB-39C5-475B-8E8E-1D8AEF79AD6B}" srcId="{E4599556-775F-4A33-807E-2EF82049FFAE}" destId="{7ADC0FAB-4BD3-4126-B52C-22F8A6585F0D}" srcOrd="2" destOrd="0" parTransId="{73D15654-92E6-4E08-8FCC-F15C8B9754CE}" sibTransId="{AE19ED5C-9AB3-4FC6-926C-2DD48CAF0A54}"/>
    <dgm:cxn modelId="{8DE0CFE4-A417-43CF-8D81-648863AA85D2}" srcId="{E4599556-775F-4A33-807E-2EF82049FFAE}" destId="{EF2EC836-EE82-4FCF-918E-E19E972EA6C2}" srcOrd="0" destOrd="0" parTransId="{2AC9584A-414A-4F23-802C-4ACA9B5EA29F}" sibTransId="{E4B7D560-EF6C-4130-901F-C83A450B5C70}"/>
    <dgm:cxn modelId="{9C0AE1F3-FB57-4381-8EFD-675C0F8BE3E0}" type="presOf" srcId="{C7346C69-B448-49F2-9135-2463E70202D4}" destId="{06B70005-F899-4E36-9978-E0E2A5C1737F}" srcOrd="0" destOrd="0" presId="urn:microsoft.com/office/officeart/2005/8/layout/matrix3"/>
    <dgm:cxn modelId="{37F1D59A-94BB-42EB-BF18-5F0217BCCDAC}" type="presParOf" srcId="{BD10C71D-27E9-4F60-A610-D7A3C66D04FC}" destId="{3A29DBDF-0A48-44B7-AC47-C40CAC3912F2}" srcOrd="0" destOrd="0" presId="urn:microsoft.com/office/officeart/2005/8/layout/matrix3"/>
    <dgm:cxn modelId="{7F51E798-E1A7-4088-A648-24CE3C224986}" type="presParOf" srcId="{BD10C71D-27E9-4F60-A610-D7A3C66D04FC}" destId="{7D2AB5E3-CFA1-42F5-A650-F4F031FB1E1F}" srcOrd="1" destOrd="0" presId="urn:microsoft.com/office/officeart/2005/8/layout/matrix3"/>
    <dgm:cxn modelId="{097A2988-2ED2-4884-8FDF-11F0EB3BE521}" type="presParOf" srcId="{BD10C71D-27E9-4F60-A610-D7A3C66D04FC}" destId="{06B70005-F899-4E36-9978-E0E2A5C1737F}" srcOrd="2" destOrd="0" presId="urn:microsoft.com/office/officeart/2005/8/layout/matrix3"/>
    <dgm:cxn modelId="{5E506549-AF8B-4EE2-AB54-23A9760ED153}" type="presParOf" srcId="{BD10C71D-27E9-4F60-A610-D7A3C66D04FC}" destId="{22B19DE3-19E4-4973-838A-AA7C20E3760D}" srcOrd="3" destOrd="0" presId="urn:microsoft.com/office/officeart/2005/8/layout/matrix3"/>
    <dgm:cxn modelId="{D8984505-C606-49B3-ACAA-625CF6205B53}" type="presParOf" srcId="{BD10C71D-27E9-4F60-A610-D7A3C66D04FC}" destId="{8DB413E4-6E91-4310-AA56-FED84BFA1A73}"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D31827C-FE16-4B0E-8953-0D16B1E06F33}" type="doc">
      <dgm:prSet loTypeId="urn:microsoft.com/office/officeart/2005/8/layout/hierarchy3" loCatId="list" qsTypeId="urn:microsoft.com/office/officeart/2005/8/quickstyle/simple1" qsCatId="simple" csTypeId="urn:microsoft.com/office/officeart/2005/8/colors/accent1_2" csCatId="accent1"/>
      <dgm:spPr/>
      <dgm:t>
        <a:bodyPr/>
        <a:lstStyle/>
        <a:p>
          <a:endParaRPr lang="en-US"/>
        </a:p>
      </dgm:t>
    </dgm:pt>
    <dgm:pt modelId="{91DAEE8A-43E7-49A9-839A-A943520811B7}">
      <dgm:prSet/>
      <dgm:spPr/>
      <dgm:t>
        <a:bodyPr/>
        <a:lstStyle/>
        <a:p>
          <a:r>
            <a:rPr lang="en-US"/>
            <a:t>Time is a limitation, as study has to be completed within scheduled time frame.</a:t>
          </a:r>
        </a:p>
      </dgm:t>
    </dgm:pt>
    <dgm:pt modelId="{EBA0E961-7CA9-4CB1-9195-F5918CA6CD51}" type="parTrans" cxnId="{75D7E9C6-DF28-4315-85A8-B36822D41BBC}">
      <dgm:prSet/>
      <dgm:spPr/>
      <dgm:t>
        <a:bodyPr/>
        <a:lstStyle/>
        <a:p>
          <a:endParaRPr lang="en-US"/>
        </a:p>
      </dgm:t>
    </dgm:pt>
    <dgm:pt modelId="{0103E411-F9E7-42FE-BBF6-7C364DA441EC}" type="sibTrans" cxnId="{75D7E9C6-DF28-4315-85A8-B36822D41BBC}">
      <dgm:prSet/>
      <dgm:spPr/>
      <dgm:t>
        <a:bodyPr/>
        <a:lstStyle/>
        <a:p>
          <a:endParaRPr lang="en-US"/>
        </a:p>
      </dgm:t>
    </dgm:pt>
    <dgm:pt modelId="{EBDE73EA-20B6-44B1-94CC-A6FBC17F847A}">
      <dgm:prSet/>
      <dgm:spPr/>
      <dgm:t>
        <a:bodyPr/>
        <a:lstStyle/>
        <a:p>
          <a:r>
            <a:rPr lang="en-US"/>
            <a:t>Result may not be generalized to other population.</a:t>
          </a:r>
        </a:p>
      </dgm:t>
    </dgm:pt>
    <dgm:pt modelId="{1F3216AF-08AA-4B39-A3B4-1633B01B8A04}" type="parTrans" cxnId="{F31945E1-2391-461B-84E9-3865B985010C}">
      <dgm:prSet/>
      <dgm:spPr/>
      <dgm:t>
        <a:bodyPr/>
        <a:lstStyle/>
        <a:p>
          <a:endParaRPr lang="en-US"/>
        </a:p>
      </dgm:t>
    </dgm:pt>
    <dgm:pt modelId="{E2554691-3C0A-467D-BE89-819ECD9551FC}" type="sibTrans" cxnId="{F31945E1-2391-461B-84E9-3865B985010C}">
      <dgm:prSet/>
      <dgm:spPr/>
      <dgm:t>
        <a:bodyPr/>
        <a:lstStyle/>
        <a:p>
          <a:endParaRPr lang="en-US"/>
        </a:p>
      </dgm:t>
    </dgm:pt>
    <dgm:pt modelId="{D353EBA7-4E05-4D92-B94C-42F83085A9ED}" type="pres">
      <dgm:prSet presAssocID="{FD31827C-FE16-4B0E-8953-0D16B1E06F33}" presName="diagram" presStyleCnt="0">
        <dgm:presLayoutVars>
          <dgm:chPref val="1"/>
          <dgm:dir/>
          <dgm:animOne val="branch"/>
          <dgm:animLvl val="lvl"/>
          <dgm:resizeHandles/>
        </dgm:presLayoutVars>
      </dgm:prSet>
      <dgm:spPr/>
    </dgm:pt>
    <dgm:pt modelId="{203EC2D3-DCBA-4D71-A1DA-32DB0D0E22FE}" type="pres">
      <dgm:prSet presAssocID="{91DAEE8A-43E7-49A9-839A-A943520811B7}" presName="root" presStyleCnt="0"/>
      <dgm:spPr/>
    </dgm:pt>
    <dgm:pt modelId="{7BFA6355-ACC3-43B8-AC5B-D49D104F4826}" type="pres">
      <dgm:prSet presAssocID="{91DAEE8A-43E7-49A9-839A-A943520811B7}" presName="rootComposite" presStyleCnt="0"/>
      <dgm:spPr/>
    </dgm:pt>
    <dgm:pt modelId="{6AC4C1A7-74CE-415D-9BB3-5C7DB77DF881}" type="pres">
      <dgm:prSet presAssocID="{91DAEE8A-43E7-49A9-839A-A943520811B7}" presName="rootText" presStyleLbl="node1" presStyleIdx="0" presStyleCnt="2"/>
      <dgm:spPr/>
    </dgm:pt>
    <dgm:pt modelId="{D98BA8E1-EA5F-4701-A633-3EA499734981}" type="pres">
      <dgm:prSet presAssocID="{91DAEE8A-43E7-49A9-839A-A943520811B7}" presName="rootConnector" presStyleLbl="node1" presStyleIdx="0" presStyleCnt="2"/>
      <dgm:spPr/>
    </dgm:pt>
    <dgm:pt modelId="{64465431-E7D7-4E86-94FE-E33215ACBDB9}" type="pres">
      <dgm:prSet presAssocID="{91DAEE8A-43E7-49A9-839A-A943520811B7}" presName="childShape" presStyleCnt="0"/>
      <dgm:spPr/>
    </dgm:pt>
    <dgm:pt modelId="{38435F75-107D-4804-9625-63E70C65B5DC}" type="pres">
      <dgm:prSet presAssocID="{EBDE73EA-20B6-44B1-94CC-A6FBC17F847A}" presName="root" presStyleCnt="0"/>
      <dgm:spPr/>
    </dgm:pt>
    <dgm:pt modelId="{667FBC70-D8ED-4E05-9882-0F4C783FABC5}" type="pres">
      <dgm:prSet presAssocID="{EBDE73EA-20B6-44B1-94CC-A6FBC17F847A}" presName="rootComposite" presStyleCnt="0"/>
      <dgm:spPr/>
    </dgm:pt>
    <dgm:pt modelId="{68B69211-5A70-4195-8E41-03EB6494626E}" type="pres">
      <dgm:prSet presAssocID="{EBDE73EA-20B6-44B1-94CC-A6FBC17F847A}" presName="rootText" presStyleLbl="node1" presStyleIdx="1" presStyleCnt="2"/>
      <dgm:spPr/>
    </dgm:pt>
    <dgm:pt modelId="{04824A9E-3E8F-413C-A3D6-2C3AAEE4E2A6}" type="pres">
      <dgm:prSet presAssocID="{EBDE73EA-20B6-44B1-94CC-A6FBC17F847A}" presName="rootConnector" presStyleLbl="node1" presStyleIdx="1" presStyleCnt="2"/>
      <dgm:spPr/>
    </dgm:pt>
    <dgm:pt modelId="{F9208C66-82E0-432E-ABF3-7DECE44FF717}" type="pres">
      <dgm:prSet presAssocID="{EBDE73EA-20B6-44B1-94CC-A6FBC17F847A}" presName="childShape" presStyleCnt="0"/>
      <dgm:spPr/>
    </dgm:pt>
  </dgm:ptLst>
  <dgm:cxnLst>
    <dgm:cxn modelId="{A3B5D24E-203B-4C35-B7F5-F7F16D465F97}" type="presOf" srcId="{91DAEE8A-43E7-49A9-839A-A943520811B7}" destId="{D98BA8E1-EA5F-4701-A633-3EA499734981}" srcOrd="1" destOrd="0" presId="urn:microsoft.com/office/officeart/2005/8/layout/hierarchy3"/>
    <dgm:cxn modelId="{FA696B50-796C-4E6F-8F3D-906135E2519E}" type="presOf" srcId="{EBDE73EA-20B6-44B1-94CC-A6FBC17F847A}" destId="{68B69211-5A70-4195-8E41-03EB6494626E}" srcOrd="0" destOrd="0" presId="urn:microsoft.com/office/officeart/2005/8/layout/hierarchy3"/>
    <dgm:cxn modelId="{9400829F-9D9F-4760-802A-6677520D1069}" type="presOf" srcId="{91DAEE8A-43E7-49A9-839A-A943520811B7}" destId="{6AC4C1A7-74CE-415D-9BB3-5C7DB77DF881}" srcOrd="0" destOrd="0" presId="urn:microsoft.com/office/officeart/2005/8/layout/hierarchy3"/>
    <dgm:cxn modelId="{70E3E1C2-72F6-4874-A55B-815BF9C5F71A}" type="presOf" srcId="{EBDE73EA-20B6-44B1-94CC-A6FBC17F847A}" destId="{04824A9E-3E8F-413C-A3D6-2C3AAEE4E2A6}" srcOrd="1" destOrd="0" presId="urn:microsoft.com/office/officeart/2005/8/layout/hierarchy3"/>
    <dgm:cxn modelId="{75D7E9C6-DF28-4315-85A8-B36822D41BBC}" srcId="{FD31827C-FE16-4B0E-8953-0D16B1E06F33}" destId="{91DAEE8A-43E7-49A9-839A-A943520811B7}" srcOrd="0" destOrd="0" parTransId="{EBA0E961-7CA9-4CB1-9195-F5918CA6CD51}" sibTransId="{0103E411-F9E7-42FE-BBF6-7C364DA441EC}"/>
    <dgm:cxn modelId="{C9C440DF-5FB8-4C91-9798-28754ACB29A4}" type="presOf" srcId="{FD31827C-FE16-4B0E-8953-0D16B1E06F33}" destId="{D353EBA7-4E05-4D92-B94C-42F83085A9ED}" srcOrd="0" destOrd="0" presId="urn:microsoft.com/office/officeart/2005/8/layout/hierarchy3"/>
    <dgm:cxn modelId="{F31945E1-2391-461B-84E9-3865B985010C}" srcId="{FD31827C-FE16-4B0E-8953-0D16B1E06F33}" destId="{EBDE73EA-20B6-44B1-94CC-A6FBC17F847A}" srcOrd="1" destOrd="0" parTransId="{1F3216AF-08AA-4B39-A3B4-1633B01B8A04}" sibTransId="{E2554691-3C0A-467D-BE89-819ECD9551FC}"/>
    <dgm:cxn modelId="{C3D0DA63-250D-4745-AFDB-E94FB6E9373F}" type="presParOf" srcId="{D353EBA7-4E05-4D92-B94C-42F83085A9ED}" destId="{203EC2D3-DCBA-4D71-A1DA-32DB0D0E22FE}" srcOrd="0" destOrd="0" presId="urn:microsoft.com/office/officeart/2005/8/layout/hierarchy3"/>
    <dgm:cxn modelId="{B5C69C0F-2D52-4250-B8FA-929DA77BE348}" type="presParOf" srcId="{203EC2D3-DCBA-4D71-A1DA-32DB0D0E22FE}" destId="{7BFA6355-ACC3-43B8-AC5B-D49D104F4826}" srcOrd="0" destOrd="0" presId="urn:microsoft.com/office/officeart/2005/8/layout/hierarchy3"/>
    <dgm:cxn modelId="{290F3632-14EC-46A1-B93B-1A2DFD5F1578}" type="presParOf" srcId="{7BFA6355-ACC3-43B8-AC5B-D49D104F4826}" destId="{6AC4C1A7-74CE-415D-9BB3-5C7DB77DF881}" srcOrd="0" destOrd="0" presId="urn:microsoft.com/office/officeart/2005/8/layout/hierarchy3"/>
    <dgm:cxn modelId="{FFAC2E5D-E904-42F0-BA45-EDD4D725C11D}" type="presParOf" srcId="{7BFA6355-ACC3-43B8-AC5B-D49D104F4826}" destId="{D98BA8E1-EA5F-4701-A633-3EA499734981}" srcOrd="1" destOrd="0" presId="urn:microsoft.com/office/officeart/2005/8/layout/hierarchy3"/>
    <dgm:cxn modelId="{7583B1D1-6C6D-48DF-9234-8BD9108A4E35}" type="presParOf" srcId="{203EC2D3-DCBA-4D71-A1DA-32DB0D0E22FE}" destId="{64465431-E7D7-4E86-94FE-E33215ACBDB9}" srcOrd="1" destOrd="0" presId="urn:microsoft.com/office/officeart/2005/8/layout/hierarchy3"/>
    <dgm:cxn modelId="{89BC0B58-875D-4FDF-90FD-CD7054A8136E}" type="presParOf" srcId="{D353EBA7-4E05-4D92-B94C-42F83085A9ED}" destId="{38435F75-107D-4804-9625-63E70C65B5DC}" srcOrd="1" destOrd="0" presId="urn:microsoft.com/office/officeart/2005/8/layout/hierarchy3"/>
    <dgm:cxn modelId="{5AA1C1C8-AA20-414A-AF42-438F0AD25B44}" type="presParOf" srcId="{38435F75-107D-4804-9625-63E70C65B5DC}" destId="{667FBC70-D8ED-4E05-9882-0F4C783FABC5}" srcOrd="0" destOrd="0" presId="urn:microsoft.com/office/officeart/2005/8/layout/hierarchy3"/>
    <dgm:cxn modelId="{FC4D8A36-3DF5-49B6-9AEE-8D19E7FC73E3}" type="presParOf" srcId="{667FBC70-D8ED-4E05-9882-0F4C783FABC5}" destId="{68B69211-5A70-4195-8E41-03EB6494626E}" srcOrd="0" destOrd="0" presId="urn:microsoft.com/office/officeart/2005/8/layout/hierarchy3"/>
    <dgm:cxn modelId="{935F1260-AF9F-4A93-B6C3-8F7355D68068}" type="presParOf" srcId="{667FBC70-D8ED-4E05-9882-0F4C783FABC5}" destId="{04824A9E-3E8F-413C-A3D6-2C3AAEE4E2A6}" srcOrd="1" destOrd="0" presId="urn:microsoft.com/office/officeart/2005/8/layout/hierarchy3"/>
    <dgm:cxn modelId="{F494D79F-4C7C-4688-A3D8-E088E6AC1F2D}" type="presParOf" srcId="{38435F75-107D-4804-9625-63E70C65B5DC}" destId="{F9208C66-82E0-432E-ABF3-7DECE44FF717}"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0014BCD-0017-4FB1-8DD2-EC5377750675}" type="doc">
      <dgm:prSet loTypeId="urn:microsoft.com/office/officeart/2011/layout/HexagonRadial" loCatId="officeonline" qsTypeId="urn:microsoft.com/office/officeart/2005/8/quickstyle/3d5" qsCatId="3D" csTypeId="urn:microsoft.com/office/officeart/2005/8/colors/accent1_2" csCatId="accent1"/>
      <dgm:spPr/>
      <dgm:t>
        <a:bodyPr/>
        <a:lstStyle/>
        <a:p>
          <a:endParaRPr lang="en-US"/>
        </a:p>
      </dgm:t>
    </dgm:pt>
    <dgm:pt modelId="{69D5C49C-0C45-43B9-843E-91ACB5DF9ACF}">
      <dgm:prSet/>
      <dgm:spPr/>
      <dgm:t>
        <a:bodyPr/>
        <a:lstStyle/>
        <a:p>
          <a:r>
            <a:rPr lang="en-US"/>
            <a:t>Results</a:t>
          </a:r>
        </a:p>
      </dgm:t>
    </dgm:pt>
    <dgm:pt modelId="{97434A6E-4B07-4F24-BF68-BD3F9C2EAF77}" type="parTrans" cxnId="{C19572E6-DEFC-42AA-8D16-5F8B394ECAA0}">
      <dgm:prSet/>
      <dgm:spPr/>
      <dgm:t>
        <a:bodyPr/>
        <a:lstStyle/>
        <a:p>
          <a:endParaRPr lang="en-US"/>
        </a:p>
      </dgm:t>
    </dgm:pt>
    <dgm:pt modelId="{CACDCD9D-EB7B-474C-8766-9552AFB27A96}" type="sibTrans" cxnId="{C19572E6-DEFC-42AA-8D16-5F8B394ECAA0}">
      <dgm:prSet/>
      <dgm:spPr/>
      <dgm:t>
        <a:bodyPr/>
        <a:lstStyle/>
        <a:p>
          <a:endParaRPr lang="en-US"/>
        </a:p>
      </dgm:t>
    </dgm:pt>
    <dgm:pt modelId="{86459B70-29B5-4B24-902E-6FBC71464D11}" type="pres">
      <dgm:prSet presAssocID="{10014BCD-0017-4FB1-8DD2-EC5377750675}" presName="Name0" presStyleCnt="0">
        <dgm:presLayoutVars>
          <dgm:chMax val="1"/>
          <dgm:chPref val="1"/>
          <dgm:dir/>
          <dgm:animOne val="branch"/>
          <dgm:animLvl val="lvl"/>
        </dgm:presLayoutVars>
      </dgm:prSet>
      <dgm:spPr/>
    </dgm:pt>
    <dgm:pt modelId="{154507AE-A564-43D4-BC79-74E8C31F0BDF}" type="pres">
      <dgm:prSet presAssocID="{69D5C49C-0C45-43B9-843E-91ACB5DF9ACF}" presName="Parent" presStyleLbl="node0" presStyleIdx="0" presStyleCnt="1">
        <dgm:presLayoutVars>
          <dgm:chMax val="6"/>
          <dgm:chPref val="6"/>
        </dgm:presLayoutVars>
      </dgm:prSet>
      <dgm:spPr/>
    </dgm:pt>
  </dgm:ptLst>
  <dgm:cxnLst>
    <dgm:cxn modelId="{C707820B-2883-40CD-BCE0-5A85BDBC16B6}" type="presOf" srcId="{69D5C49C-0C45-43B9-843E-91ACB5DF9ACF}" destId="{154507AE-A564-43D4-BC79-74E8C31F0BDF}" srcOrd="0" destOrd="0" presId="urn:microsoft.com/office/officeart/2011/layout/HexagonRadial"/>
    <dgm:cxn modelId="{8A182073-E22B-4D1B-9833-E3E9FD98C731}" type="presOf" srcId="{10014BCD-0017-4FB1-8DD2-EC5377750675}" destId="{86459B70-29B5-4B24-902E-6FBC71464D11}" srcOrd="0" destOrd="0" presId="urn:microsoft.com/office/officeart/2011/layout/HexagonRadial"/>
    <dgm:cxn modelId="{C19572E6-DEFC-42AA-8D16-5F8B394ECAA0}" srcId="{10014BCD-0017-4FB1-8DD2-EC5377750675}" destId="{69D5C49C-0C45-43B9-843E-91ACB5DF9ACF}" srcOrd="0" destOrd="0" parTransId="{97434A6E-4B07-4F24-BF68-BD3F9C2EAF77}" sibTransId="{CACDCD9D-EB7B-474C-8766-9552AFB27A96}"/>
    <dgm:cxn modelId="{FA323926-4BA0-4DED-B795-4752816BCDA3}" type="presParOf" srcId="{86459B70-29B5-4B24-902E-6FBC71464D11}" destId="{154507AE-A564-43D4-BC79-74E8C31F0BDF}" srcOrd="0"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D9077AB-53B8-40F6-A370-A1DC88EE23F7}" type="doc">
      <dgm:prSet loTypeId="urn:diagrams.loki3.com/VaryingWidthList" loCatId="list" qsTypeId="urn:microsoft.com/office/officeart/2005/8/quickstyle/simple1" qsCatId="simple" csTypeId="urn:microsoft.com/office/officeart/2005/8/colors/accent1_2" csCatId="accent1"/>
      <dgm:spPr/>
      <dgm:t>
        <a:bodyPr/>
        <a:lstStyle/>
        <a:p>
          <a:endParaRPr lang="en-US"/>
        </a:p>
      </dgm:t>
    </dgm:pt>
    <dgm:pt modelId="{DA568D8C-6EFC-4275-B282-A589A839B627}">
      <dgm:prSet/>
      <dgm:spPr/>
      <dgm:t>
        <a:bodyPr/>
        <a:lstStyle/>
        <a:p>
          <a:r>
            <a:rPr lang="en-US"/>
            <a:t>In this Table , respondents are asked about their work load they have if any, due to that job. </a:t>
          </a:r>
        </a:p>
      </dgm:t>
    </dgm:pt>
    <dgm:pt modelId="{BDDD5E78-6BEC-412B-9D2A-5C5ADDEDE8C4}" type="parTrans" cxnId="{057ECD1A-0E41-4BAA-9E1E-C494A2130074}">
      <dgm:prSet/>
      <dgm:spPr/>
      <dgm:t>
        <a:bodyPr/>
        <a:lstStyle/>
        <a:p>
          <a:endParaRPr lang="en-US"/>
        </a:p>
      </dgm:t>
    </dgm:pt>
    <dgm:pt modelId="{7F489B72-A4D3-4607-A274-69CBB7801F53}" type="sibTrans" cxnId="{057ECD1A-0E41-4BAA-9E1E-C494A2130074}">
      <dgm:prSet/>
      <dgm:spPr/>
      <dgm:t>
        <a:bodyPr/>
        <a:lstStyle/>
        <a:p>
          <a:endParaRPr lang="en-US"/>
        </a:p>
      </dgm:t>
    </dgm:pt>
    <dgm:pt modelId="{BD8D6A3E-58B1-47AC-B6E9-167EF19B6209}">
      <dgm:prSet/>
      <dgm:spPr/>
      <dgm:t>
        <a:bodyPr/>
        <a:lstStyle/>
        <a:p>
          <a:r>
            <a:rPr lang="en-US"/>
            <a:t>It is found that 48(47.1%, n=102) respondents reported for excessive workload, while 35(34.3%) responded that sometimes they have excessive workload while 19 (18.6%) said they have no workload. </a:t>
          </a:r>
        </a:p>
      </dgm:t>
    </dgm:pt>
    <dgm:pt modelId="{C42405C9-3164-40DA-A492-0902742A31A3}" type="parTrans" cxnId="{19184A76-DF9D-4A47-BB6C-05867BE3A96B}">
      <dgm:prSet/>
      <dgm:spPr/>
      <dgm:t>
        <a:bodyPr/>
        <a:lstStyle/>
        <a:p>
          <a:endParaRPr lang="en-US"/>
        </a:p>
      </dgm:t>
    </dgm:pt>
    <dgm:pt modelId="{0D0FB3E5-665A-461E-A06E-FDE9D9FDDA05}" type="sibTrans" cxnId="{19184A76-DF9D-4A47-BB6C-05867BE3A96B}">
      <dgm:prSet/>
      <dgm:spPr/>
      <dgm:t>
        <a:bodyPr/>
        <a:lstStyle/>
        <a:p>
          <a:endParaRPr lang="en-US"/>
        </a:p>
      </dgm:t>
    </dgm:pt>
    <dgm:pt modelId="{29CEBB40-0ED7-4381-8F9E-33105F508E76}" type="pres">
      <dgm:prSet presAssocID="{DD9077AB-53B8-40F6-A370-A1DC88EE23F7}" presName="Name0" presStyleCnt="0">
        <dgm:presLayoutVars>
          <dgm:resizeHandles/>
        </dgm:presLayoutVars>
      </dgm:prSet>
      <dgm:spPr/>
    </dgm:pt>
    <dgm:pt modelId="{2281BAFC-10D9-4BA8-82E7-79EA8497E1A9}" type="pres">
      <dgm:prSet presAssocID="{DA568D8C-6EFC-4275-B282-A589A839B627}" presName="text" presStyleLbl="node1" presStyleIdx="0" presStyleCnt="2">
        <dgm:presLayoutVars>
          <dgm:bulletEnabled val="1"/>
        </dgm:presLayoutVars>
      </dgm:prSet>
      <dgm:spPr/>
    </dgm:pt>
    <dgm:pt modelId="{3F5CE9ED-D53A-421F-AD3A-B64BACF522DB}" type="pres">
      <dgm:prSet presAssocID="{7F489B72-A4D3-4607-A274-69CBB7801F53}" presName="space" presStyleCnt="0"/>
      <dgm:spPr/>
    </dgm:pt>
    <dgm:pt modelId="{8DD94E1E-8EE1-47F9-810F-B36D0C47F63C}" type="pres">
      <dgm:prSet presAssocID="{BD8D6A3E-58B1-47AC-B6E9-167EF19B6209}" presName="text" presStyleLbl="node1" presStyleIdx="1" presStyleCnt="2">
        <dgm:presLayoutVars>
          <dgm:bulletEnabled val="1"/>
        </dgm:presLayoutVars>
      </dgm:prSet>
      <dgm:spPr/>
    </dgm:pt>
  </dgm:ptLst>
  <dgm:cxnLst>
    <dgm:cxn modelId="{057ECD1A-0E41-4BAA-9E1E-C494A2130074}" srcId="{DD9077AB-53B8-40F6-A370-A1DC88EE23F7}" destId="{DA568D8C-6EFC-4275-B282-A589A839B627}" srcOrd="0" destOrd="0" parTransId="{BDDD5E78-6BEC-412B-9D2A-5C5ADDEDE8C4}" sibTransId="{7F489B72-A4D3-4607-A274-69CBB7801F53}"/>
    <dgm:cxn modelId="{21827D2B-F33E-4C41-B9D6-E6442BAA272D}" type="presOf" srcId="{DA568D8C-6EFC-4275-B282-A589A839B627}" destId="{2281BAFC-10D9-4BA8-82E7-79EA8497E1A9}" srcOrd="0" destOrd="0" presId="urn:diagrams.loki3.com/VaryingWidthList"/>
    <dgm:cxn modelId="{19184A76-DF9D-4A47-BB6C-05867BE3A96B}" srcId="{DD9077AB-53B8-40F6-A370-A1DC88EE23F7}" destId="{BD8D6A3E-58B1-47AC-B6E9-167EF19B6209}" srcOrd="1" destOrd="0" parTransId="{C42405C9-3164-40DA-A492-0902742A31A3}" sibTransId="{0D0FB3E5-665A-461E-A06E-FDE9D9FDDA05}"/>
    <dgm:cxn modelId="{3469BC59-61BB-4F39-AA04-07ACC0CD5B55}" type="presOf" srcId="{BD8D6A3E-58B1-47AC-B6E9-167EF19B6209}" destId="{8DD94E1E-8EE1-47F9-810F-B36D0C47F63C}" srcOrd="0" destOrd="0" presId="urn:diagrams.loki3.com/VaryingWidthList"/>
    <dgm:cxn modelId="{C73ABBDD-761A-4F03-A2D9-776890B89886}" type="presOf" srcId="{DD9077AB-53B8-40F6-A370-A1DC88EE23F7}" destId="{29CEBB40-0ED7-4381-8F9E-33105F508E76}" srcOrd="0" destOrd="0" presId="urn:diagrams.loki3.com/VaryingWidthList"/>
    <dgm:cxn modelId="{5F66AFAD-BC4C-48C0-A444-40D4915C9CFD}" type="presParOf" srcId="{29CEBB40-0ED7-4381-8F9E-33105F508E76}" destId="{2281BAFC-10D9-4BA8-82E7-79EA8497E1A9}" srcOrd="0" destOrd="0" presId="urn:diagrams.loki3.com/VaryingWidthList"/>
    <dgm:cxn modelId="{9768DA8F-3D91-4E2E-A8D7-70983349B34A}" type="presParOf" srcId="{29CEBB40-0ED7-4381-8F9E-33105F508E76}" destId="{3F5CE9ED-D53A-421F-AD3A-B64BACF522DB}" srcOrd="1" destOrd="0" presId="urn:diagrams.loki3.com/VaryingWidthList"/>
    <dgm:cxn modelId="{C7F62C21-9E64-4327-B038-9E3D2E5A567F}" type="presParOf" srcId="{29CEBB40-0ED7-4381-8F9E-33105F508E76}" destId="{8DD94E1E-8EE1-47F9-810F-B36D0C47F63C}" srcOrd="2" destOrd="0" presId="urn:diagrams.loki3.com/VaryingWidth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42529DA-E873-4F7F-ABB1-82AEDE12658E}"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1EF94A8A-C58A-44C7-BB0A-74E13C7CE954}">
      <dgm:prSet/>
      <dgm:spPr/>
      <dgm:t>
        <a:bodyPr/>
        <a:lstStyle/>
        <a:p>
          <a:r>
            <a:rPr lang="en-US"/>
            <a:t>It is found that Private sector employees responded for highest percentage of excessive workload as compared to others employees. </a:t>
          </a:r>
        </a:p>
      </dgm:t>
    </dgm:pt>
    <dgm:pt modelId="{4E71C1B6-2C2A-45AA-8863-53AE7E9E722A}" type="parTrans" cxnId="{4A6EE91E-880E-4371-9342-083F33EF583B}">
      <dgm:prSet/>
      <dgm:spPr/>
      <dgm:t>
        <a:bodyPr/>
        <a:lstStyle/>
        <a:p>
          <a:endParaRPr lang="en-US"/>
        </a:p>
      </dgm:t>
    </dgm:pt>
    <dgm:pt modelId="{80F8B45E-2396-4A8D-BD26-7A6B4F07CB83}" type="sibTrans" cxnId="{4A6EE91E-880E-4371-9342-083F33EF583B}">
      <dgm:prSet/>
      <dgm:spPr/>
      <dgm:t>
        <a:bodyPr/>
        <a:lstStyle/>
        <a:p>
          <a:endParaRPr lang="en-US"/>
        </a:p>
      </dgm:t>
    </dgm:pt>
    <dgm:pt modelId="{D3F42008-F7B8-47E2-8C54-760BA515B13E}">
      <dgm:prSet/>
      <dgm:spPr/>
      <dgm:t>
        <a:bodyPr/>
        <a:lstStyle/>
        <a:p>
          <a:r>
            <a:rPr lang="en-US"/>
            <a:t>42 ,Private Sector employees out of 57 responded for either regularly or occasionally excessive workload. </a:t>
          </a:r>
        </a:p>
      </dgm:t>
    </dgm:pt>
    <dgm:pt modelId="{015BA4CF-E59D-44F0-A863-8901472FFFFE}" type="parTrans" cxnId="{736684B0-9AD5-4858-8617-B691440CABB4}">
      <dgm:prSet/>
      <dgm:spPr/>
      <dgm:t>
        <a:bodyPr/>
        <a:lstStyle/>
        <a:p>
          <a:endParaRPr lang="en-US"/>
        </a:p>
      </dgm:t>
    </dgm:pt>
    <dgm:pt modelId="{BCC87A37-746C-458B-96E6-DAE89AEC2028}" type="sibTrans" cxnId="{736684B0-9AD5-4858-8617-B691440CABB4}">
      <dgm:prSet/>
      <dgm:spPr/>
      <dgm:t>
        <a:bodyPr/>
        <a:lstStyle/>
        <a:p>
          <a:endParaRPr lang="en-US"/>
        </a:p>
      </dgm:t>
    </dgm:pt>
    <dgm:pt modelId="{7885C0BB-EC21-42EF-A535-1CE2565B5178}" type="pres">
      <dgm:prSet presAssocID="{E42529DA-E873-4F7F-ABB1-82AEDE12658E}" presName="Name0" presStyleCnt="0">
        <dgm:presLayoutVars>
          <dgm:dir/>
          <dgm:resizeHandles val="exact"/>
        </dgm:presLayoutVars>
      </dgm:prSet>
      <dgm:spPr/>
    </dgm:pt>
    <dgm:pt modelId="{9B93E033-B0E1-4738-91AE-A73B613CA36E}" type="pres">
      <dgm:prSet presAssocID="{1EF94A8A-C58A-44C7-BB0A-74E13C7CE954}" presName="node" presStyleLbl="node1" presStyleIdx="0" presStyleCnt="2">
        <dgm:presLayoutVars>
          <dgm:bulletEnabled val="1"/>
        </dgm:presLayoutVars>
      </dgm:prSet>
      <dgm:spPr/>
    </dgm:pt>
    <dgm:pt modelId="{C09D558E-6621-48CC-8700-242511748298}" type="pres">
      <dgm:prSet presAssocID="{80F8B45E-2396-4A8D-BD26-7A6B4F07CB83}" presName="sibTrans" presStyleLbl="sibTrans2D1" presStyleIdx="0" presStyleCnt="1"/>
      <dgm:spPr/>
    </dgm:pt>
    <dgm:pt modelId="{B031A4CB-C701-41FB-A523-6F0C5807058E}" type="pres">
      <dgm:prSet presAssocID="{80F8B45E-2396-4A8D-BD26-7A6B4F07CB83}" presName="connectorText" presStyleLbl="sibTrans2D1" presStyleIdx="0" presStyleCnt="1"/>
      <dgm:spPr/>
    </dgm:pt>
    <dgm:pt modelId="{1D954F6F-9B2A-4239-BB78-A2DF27B75886}" type="pres">
      <dgm:prSet presAssocID="{D3F42008-F7B8-47E2-8C54-760BA515B13E}" presName="node" presStyleLbl="node1" presStyleIdx="1" presStyleCnt="2">
        <dgm:presLayoutVars>
          <dgm:bulletEnabled val="1"/>
        </dgm:presLayoutVars>
      </dgm:prSet>
      <dgm:spPr/>
    </dgm:pt>
  </dgm:ptLst>
  <dgm:cxnLst>
    <dgm:cxn modelId="{47858409-EE96-423A-835D-29627E8F9749}" type="presOf" srcId="{80F8B45E-2396-4A8D-BD26-7A6B4F07CB83}" destId="{B031A4CB-C701-41FB-A523-6F0C5807058E}" srcOrd="1" destOrd="0" presId="urn:microsoft.com/office/officeart/2005/8/layout/process1"/>
    <dgm:cxn modelId="{4A6EE91E-880E-4371-9342-083F33EF583B}" srcId="{E42529DA-E873-4F7F-ABB1-82AEDE12658E}" destId="{1EF94A8A-C58A-44C7-BB0A-74E13C7CE954}" srcOrd="0" destOrd="0" parTransId="{4E71C1B6-2C2A-45AA-8863-53AE7E9E722A}" sibTransId="{80F8B45E-2396-4A8D-BD26-7A6B4F07CB83}"/>
    <dgm:cxn modelId="{863FA96C-9D0C-4CAB-AAD9-BC90C54B16B9}" type="presOf" srcId="{80F8B45E-2396-4A8D-BD26-7A6B4F07CB83}" destId="{C09D558E-6621-48CC-8700-242511748298}" srcOrd="0" destOrd="0" presId="urn:microsoft.com/office/officeart/2005/8/layout/process1"/>
    <dgm:cxn modelId="{06BFFD70-E8D1-4B04-91C5-55EF778BACCD}" type="presOf" srcId="{1EF94A8A-C58A-44C7-BB0A-74E13C7CE954}" destId="{9B93E033-B0E1-4738-91AE-A73B613CA36E}" srcOrd="0" destOrd="0" presId="urn:microsoft.com/office/officeart/2005/8/layout/process1"/>
    <dgm:cxn modelId="{077F9658-0315-4D1B-A0D4-D6E3D84E658B}" type="presOf" srcId="{E42529DA-E873-4F7F-ABB1-82AEDE12658E}" destId="{7885C0BB-EC21-42EF-A535-1CE2565B5178}" srcOrd="0" destOrd="0" presId="urn:microsoft.com/office/officeart/2005/8/layout/process1"/>
    <dgm:cxn modelId="{736684B0-9AD5-4858-8617-B691440CABB4}" srcId="{E42529DA-E873-4F7F-ABB1-82AEDE12658E}" destId="{D3F42008-F7B8-47E2-8C54-760BA515B13E}" srcOrd="1" destOrd="0" parTransId="{015BA4CF-E59D-44F0-A863-8901472FFFFE}" sibTransId="{BCC87A37-746C-458B-96E6-DAE89AEC2028}"/>
    <dgm:cxn modelId="{A4E6B0F0-2B39-4C77-8DD9-9394CFD033E8}" type="presOf" srcId="{D3F42008-F7B8-47E2-8C54-760BA515B13E}" destId="{1D954F6F-9B2A-4239-BB78-A2DF27B75886}" srcOrd="0" destOrd="0" presId="urn:microsoft.com/office/officeart/2005/8/layout/process1"/>
    <dgm:cxn modelId="{E2D35ED2-3FB0-4BDD-AE1B-01C7F9AB1484}" type="presParOf" srcId="{7885C0BB-EC21-42EF-A535-1CE2565B5178}" destId="{9B93E033-B0E1-4738-91AE-A73B613CA36E}" srcOrd="0" destOrd="0" presId="urn:microsoft.com/office/officeart/2005/8/layout/process1"/>
    <dgm:cxn modelId="{9D2D7060-3DE0-4FCC-8388-AB0A17910D7E}" type="presParOf" srcId="{7885C0BB-EC21-42EF-A535-1CE2565B5178}" destId="{C09D558E-6621-48CC-8700-242511748298}" srcOrd="1" destOrd="0" presId="urn:microsoft.com/office/officeart/2005/8/layout/process1"/>
    <dgm:cxn modelId="{A265E141-01DF-4E65-88FC-9178C4A71994}" type="presParOf" srcId="{C09D558E-6621-48CC-8700-242511748298}" destId="{B031A4CB-C701-41FB-A523-6F0C5807058E}" srcOrd="0" destOrd="0" presId="urn:microsoft.com/office/officeart/2005/8/layout/process1"/>
    <dgm:cxn modelId="{AF08865C-C21B-415F-975A-3D67D972300E}" type="presParOf" srcId="{7885C0BB-EC21-42EF-A535-1CE2565B5178}" destId="{1D954F6F-9B2A-4239-BB78-A2DF27B75886}"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DE4F9B1-9CA0-4675-8CF5-E59B26BFC941}"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3020BC04-C7BD-4911-B2D9-E021801F0DE0}">
      <dgm:prSet/>
      <dgm:spPr/>
      <dgm:t>
        <a:bodyPr/>
        <a:lstStyle/>
        <a:p>
          <a:r>
            <a:rPr lang="en-US" dirty="0"/>
            <a:t>It is found that 48.0% respondents, said that they don’t have work life balance.</a:t>
          </a:r>
        </a:p>
      </dgm:t>
    </dgm:pt>
    <dgm:pt modelId="{6F3819BD-A6A8-4CCD-8687-64C4066851D9}" type="parTrans" cxnId="{93224EB3-B3E6-4711-9655-EE5BE465E176}">
      <dgm:prSet/>
      <dgm:spPr/>
      <dgm:t>
        <a:bodyPr/>
        <a:lstStyle/>
        <a:p>
          <a:endParaRPr lang="en-US"/>
        </a:p>
      </dgm:t>
    </dgm:pt>
    <dgm:pt modelId="{CC9FF9E6-44F4-4F35-AA3D-E35184F8D40E}" type="sibTrans" cxnId="{93224EB3-B3E6-4711-9655-EE5BE465E176}">
      <dgm:prSet/>
      <dgm:spPr/>
      <dgm:t>
        <a:bodyPr/>
        <a:lstStyle/>
        <a:p>
          <a:endParaRPr lang="en-US"/>
        </a:p>
      </dgm:t>
    </dgm:pt>
    <dgm:pt modelId="{DD1AD629-BACD-4EF0-B2F2-31007BF81853}" type="pres">
      <dgm:prSet presAssocID="{ADE4F9B1-9CA0-4675-8CF5-E59B26BFC941}" presName="cycle" presStyleCnt="0">
        <dgm:presLayoutVars>
          <dgm:dir/>
          <dgm:resizeHandles val="exact"/>
        </dgm:presLayoutVars>
      </dgm:prSet>
      <dgm:spPr/>
    </dgm:pt>
    <dgm:pt modelId="{940B09AE-2C08-4E7A-ACB4-1FA874935F9A}" type="pres">
      <dgm:prSet presAssocID="{3020BC04-C7BD-4911-B2D9-E021801F0DE0}" presName="node" presStyleLbl="node1" presStyleIdx="0" presStyleCnt="1">
        <dgm:presLayoutVars>
          <dgm:bulletEnabled val="1"/>
        </dgm:presLayoutVars>
      </dgm:prSet>
      <dgm:spPr/>
    </dgm:pt>
  </dgm:ptLst>
  <dgm:cxnLst>
    <dgm:cxn modelId="{B40A9259-39DF-4B61-AA89-14D7DC9B0F88}" type="presOf" srcId="{3020BC04-C7BD-4911-B2D9-E021801F0DE0}" destId="{940B09AE-2C08-4E7A-ACB4-1FA874935F9A}" srcOrd="0" destOrd="0" presId="urn:microsoft.com/office/officeart/2005/8/layout/cycle2"/>
    <dgm:cxn modelId="{93224EB3-B3E6-4711-9655-EE5BE465E176}" srcId="{ADE4F9B1-9CA0-4675-8CF5-E59B26BFC941}" destId="{3020BC04-C7BD-4911-B2D9-E021801F0DE0}" srcOrd="0" destOrd="0" parTransId="{6F3819BD-A6A8-4CCD-8687-64C4066851D9}" sibTransId="{CC9FF9E6-44F4-4F35-AA3D-E35184F8D40E}"/>
    <dgm:cxn modelId="{7A1A41FF-3D7F-411C-9819-D2915ECFFF1C}" type="presOf" srcId="{ADE4F9B1-9CA0-4675-8CF5-E59B26BFC941}" destId="{DD1AD629-BACD-4EF0-B2F2-31007BF81853}" srcOrd="0" destOrd="0" presId="urn:microsoft.com/office/officeart/2005/8/layout/cycle2"/>
    <dgm:cxn modelId="{DD4F5D2C-3D72-485C-8C4E-A04F06B4CC18}" type="presParOf" srcId="{DD1AD629-BACD-4EF0-B2F2-31007BF81853}" destId="{940B09AE-2C08-4E7A-ACB4-1FA874935F9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C8FAE-2261-470E-8174-EC622BEA4891}">
      <dsp:nvSpPr>
        <dsp:cNvPr id="0" name=""/>
        <dsp:cNvSpPr/>
      </dsp:nvSpPr>
      <dsp:spPr>
        <a:xfrm>
          <a:off x="4621" y="810383"/>
          <a:ext cx="2020453" cy="27305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Organizations in today’s world are trying to meet multifaced objectives which are often tough to resolve.</a:t>
          </a:r>
        </a:p>
      </dsp:txBody>
      <dsp:txXfrm>
        <a:off x="63798" y="869560"/>
        <a:ext cx="1902099" cy="2612217"/>
      </dsp:txXfrm>
    </dsp:sp>
    <dsp:sp modelId="{ADC5CCA3-A65C-4333-AFF9-003C47E1AA30}">
      <dsp:nvSpPr>
        <dsp:cNvPr id="0" name=""/>
        <dsp:cNvSpPr/>
      </dsp:nvSpPr>
      <dsp:spPr>
        <a:xfrm>
          <a:off x="2227119" y="1925132"/>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2227119" y="2025346"/>
        <a:ext cx="299835" cy="300644"/>
      </dsp:txXfrm>
    </dsp:sp>
    <dsp:sp modelId="{8EBF2202-42BB-410A-ABE7-45BDFB048658}">
      <dsp:nvSpPr>
        <dsp:cNvPr id="0" name=""/>
        <dsp:cNvSpPr/>
      </dsp:nvSpPr>
      <dsp:spPr>
        <a:xfrm>
          <a:off x="2833255" y="810383"/>
          <a:ext cx="2020453" cy="27305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Intensification of work has been key problem for workers and  putting higher pressure on   psychological and physical abilities.</a:t>
          </a:r>
        </a:p>
      </dsp:txBody>
      <dsp:txXfrm>
        <a:off x="2892432" y="869560"/>
        <a:ext cx="1902099" cy="2612217"/>
      </dsp:txXfrm>
    </dsp:sp>
    <dsp:sp modelId="{90A6E7E7-2822-4D78-8188-73E4EA83CB05}">
      <dsp:nvSpPr>
        <dsp:cNvPr id="0" name=""/>
        <dsp:cNvSpPr/>
      </dsp:nvSpPr>
      <dsp:spPr>
        <a:xfrm>
          <a:off x="5055754" y="1925132"/>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5055754" y="2025346"/>
        <a:ext cx="299835" cy="300644"/>
      </dsp:txXfrm>
    </dsp:sp>
    <dsp:sp modelId="{91459F6B-A4F7-40FC-844F-9F31EDB6CC16}">
      <dsp:nvSpPr>
        <dsp:cNvPr id="0" name=""/>
        <dsp:cNvSpPr/>
      </dsp:nvSpPr>
      <dsp:spPr>
        <a:xfrm>
          <a:off x="5661890" y="810383"/>
          <a:ext cx="2020453" cy="27305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Young working professionals are required to perform multiple tasks within a limited time, which are exposed to physical workload as well as information, technical and communication overwork.</a:t>
          </a:r>
        </a:p>
      </dsp:txBody>
      <dsp:txXfrm>
        <a:off x="5721067" y="869560"/>
        <a:ext cx="1902099" cy="2612217"/>
      </dsp:txXfrm>
    </dsp:sp>
    <dsp:sp modelId="{8487C25F-8AB8-4886-BEAD-41D3A081A6FF}">
      <dsp:nvSpPr>
        <dsp:cNvPr id="0" name=""/>
        <dsp:cNvSpPr/>
      </dsp:nvSpPr>
      <dsp:spPr>
        <a:xfrm>
          <a:off x="7884389" y="1925132"/>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7884389" y="2025346"/>
        <a:ext cx="299835" cy="300644"/>
      </dsp:txXfrm>
    </dsp:sp>
    <dsp:sp modelId="{F7CA0E59-035A-4400-B792-7527C10F9E0A}">
      <dsp:nvSpPr>
        <dsp:cNvPr id="0" name=""/>
        <dsp:cNvSpPr/>
      </dsp:nvSpPr>
      <dsp:spPr>
        <a:xfrm>
          <a:off x="8490525" y="810383"/>
          <a:ext cx="2020453" cy="27305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The core purpose of the current study is to determine the consequence of workload on the  health of  working professionals</a:t>
          </a:r>
        </a:p>
      </dsp:txBody>
      <dsp:txXfrm>
        <a:off x="8549702" y="869560"/>
        <a:ext cx="1902099" cy="261221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421ACC-0BDA-4855-80EA-4DC9C1B4534F}">
      <dsp:nvSpPr>
        <dsp:cNvPr id="0" name=""/>
        <dsp:cNvSpPr/>
      </dsp:nvSpPr>
      <dsp:spPr>
        <a:xfrm>
          <a:off x="642639" y="1290"/>
          <a:ext cx="3896320" cy="389632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This table shows crosstabulation between Sleep time and Workload and it is been analyzed that among respondents having sleep time less than 6 hours or 6 hours of sleep, 72.3%, or 79.7% have excessive workload</a:t>
          </a:r>
        </a:p>
      </dsp:txBody>
      <dsp:txXfrm>
        <a:off x="1213242" y="571893"/>
        <a:ext cx="2755114" cy="275511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CB7520-C10D-4995-B792-1CA89F9B47BB}">
      <dsp:nvSpPr>
        <dsp:cNvPr id="0" name=""/>
        <dsp:cNvSpPr/>
      </dsp:nvSpPr>
      <dsp:spPr>
        <a:xfrm>
          <a:off x="0" y="1139349"/>
          <a:ext cx="5181600" cy="207264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dirty="0"/>
            <a:t>Respondents are asked about their perception on risk over health due to workload, and responses state that,40.2% respondents think that their health is at risk, while 34.3% respondents state sometimes their health is at risk and 25.5% respondents think that their health in not at all at risk. </a:t>
          </a:r>
        </a:p>
      </dsp:txBody>
      <dsp:txXfrm>
        <a:off x="0" y="1139349"/>
        <a:ext cx="5181600" cy="2072640"/>
      </dsp:txXfrm>
    </dsp:sp>
    <dsp:sp modelId="{78555958-0514-4736-9027-1286F6B64551}">
      <dsp:nvSpPr>
        <dsp:cNvPr id="0" name=""/>
        <dsp:cNvSpPr/>
      </dsp:nvSpPr>
      <dsp:spPr>
        <a:xfrm flipV="1">
          <a:off x="0" y="2984548"/>
          <a:ext cx="5181600" cy="9223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36CC9B-FEDB-4CD4-AB70-C6F42B778C70}">
      <dsp:nvSpPr>
        <dsp:cNvPr id="0" name=""/>
        <dsp:cNvSpPr/>
      </dsp:nvSpPr>
      <dsp:spPr>
        <a:xfrm>
          <a:off x="0" y="70679"/>
          <a:ext cx="5181600" cy="835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0" y="70679"/>
        <a:ext cx="5181600" cy="835200"/>
      </dsp:txXfrm>
    </dsp:sp>
    <dsp:sp modelId="{F6E89ECB-F10C-4331-AA62-DA52A306A1BB}">
      <dsp:nvSpPr>
        <dsp:cNvPr id="0" name=""/>
        <dsp:cNvSpPr/>
      </dsp:nvSpPr>
      <dsp:spPr>
        <a:xfrm>
          <a:off x="0" y="905879"/>
          <a:ext cx="5181600" cy="294538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900" kern="1200"/>
            <a:t>This table shows crosstabulation between sick leave and excessive workload.</a:t>
          </a:r>
        </a:p>
        <a:p>
          <a:pPr marL="285750" lvl="1" indent="-285750" algn="l" defTabSz="1289050">
            <a:lnSpc>
              <a:spcPct val="90000"/>
            </a:lnSpc>
            <a:spcBef>
              <a:spcPct val="0"/>
            </a:spcBef>
            <a:spcAft>
              <a:spcPct val="15000"/>
            </a:spcAft>
            <a:buChar char="•"/>
          </a:pPr>
          <a:r>
            <a:rPr lang="en-US" sz="2900" kern="1200"/>
            <a:t>Among Respondent for the sick leave, 81.4%had excessive workload.</a:t>
          </a:r>
        </a:p>
      </dsp:txBody>
      <dsp:txXfrm>
        <a:off x="0" y="905879"/>
        <a:ext cx="5181600" cy="294538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6FCA96-7F6E-453C-85C0-6CAE7C6454FE}">
      <dsp:nvSpPr>
        <dsp:cNvPr id="0" name=""/>
        <dsp:cNvSpPr/>
      </dsp:nvSpPr>
      <dsp:spPr>
        <a:xfrm>
          <a:off x="0" y="52060"/>
          <a:ext cx="6972300" cy="777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0" y="52060"/>
        <a:ext cx="6972300" cy="777600"/>
      </dsp:txXfrm>
    </dsp:sp>
    <dsp:sp modelId="{CD5B1D23-7397-47A3-AC01-1D7F08539F0E}">
      <dsp:nvSpPr>
        <dsp:cNvPr id="0" name=""/>
        <dsp:cNvSpPr/>
      </dsp:nvSpPr>
      <dsp:spPr>
        <a:xfrm>
          <a:off x="0" y="829660"/>
          <a:ext cx="6972300" cy="340928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kern="1200"/>
            <a:t>Reasons for availing sick leave is analyses and it is found that most of the employees who said yes to excessive workload took leave due to depression, elevated stress, exhaustion, headaches and joint pain. And those who said no to excessive workload also took leave due to headaches, trouble sleeping and exhaustion.</a:t>
          </a:r>
        </a:p>
      </dsp:txBody>
      <dsp:txXfrm>
        <a:off x="0" y="829660"/>
        <a:ext cx="6972300" cy="340928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8D4DF6-2BA7-475C-9822-75091068FE1D}">
      <dsp:nvSpPr>
        <dsp:cNvPr id="0" name=""/>
        <dsp:cNvSpPr/>
      </dsp:nvSpPr>
      <dsp:spPr>
        <a:xfrm>
          <a:off x="0" y="327249"/>
          <a:ext cx="5181600" cy="18181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Behavior of the respondents due to excessive workload has been analyzed and results state that merely 20 respondents (19.6%) have positive attitude rest all have some kind of change in their attitude. </a:t>
          </a:r>
        </a:p>
      </dsp:txBody>
      <dsp:txXfrm>
        <a:off x="88756" y="416005"/>
        <a:ext cx="5004088" cy="1640667"/>
      </dsp:txXfrm>
    </dsp:sp>
    <dsp:sp modelId="{9BEEEADA-3C1C-4075-A40E-A5FF3B9E2361}">
      <dsp:nvSpPr>
        <dsp:cNvPr id="0" name=""/>
        <dsp:cNvSpPr/>
      </dsp:nvSpPr>
      <dsp:spPr>
        <a:xfrm>
          <a:off x="0" y="2205909"/>
          <a:ext cx="5181600" cy="18181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Major elements contributing towards change in behavior are being calm (25.5%), depressed (24.5%) and angry (12.7%). This shows how excessive workload has behavioral impact on life of an employee.</a:t>
          </a:r>
        </a:p>
      </dsp:txBody>
      <dsp:txXfrm>
        <a:off x="88756" y="2294665"/>
        <a:ext cx="5004088" cy="164066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DB02D3-64C6-49E2-BEAC-F45CB96869E9}">
      <dsp:nvSpPr>
        <dsp:cNvPr id="0" name=""/>
        <dsp:cNvSpPr/>
      </dsp:nvSpPr>
      <dsp:spPr>
        <a:xfrm>
          <a:off x="95739" y="0"/>
          <a:ext cx="2361577" cy="344728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t>The above table shows a relation between Excessive workload and exercise or physical activity. </a:t>
          </a:r>
        </a:p>
      </dsp:txBody>
      <dsp:txXfrm>
        <a:off x="425509" y="406508"/>
        <a:ext cx="1361630" cy="2634270"/>
      </dsp:txXfrm>
    </dsp:sp>
    <dsp:sp modelId="{3A45D4BD-59B7-4A42-8988-92950C07F62A}">
      <dsp:nvSpPr>
        <dsp:cNvPr id="0" name=""/>
        <dsp:cNvSpPr/>
      </dsp:nvSpPr>
      <dsp:spPr>
        <a:xfrm>
          <a:off x="1797777" y="0"/>
          <a:ext cx="2361577" cy="344728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t>It shows that among the responded 33.3% of the respondent does not do any physical exercise and they have excessive workload.  </a:t>
          </a:r>
        </a:p>
      </dsp:txBody>
      <dsp:txXfrm>
        <a:off x="2467955" y="406508"/>
        <a:ext cx="1361630" cy="263427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173C25-57CB-4C45-BC53-E0A326B7A173}">
      <dsp:nvSpPr>
        <dsp:cNvPr id="0" name=""/>
        <dsp:cNvSpPr/>
      </dsp:nvSpPr>
      <dsp:spPr>
        <a:xfrm>
          <a:off x="0" y="13508"/>
          <a:ext cx="5181600" cy="432432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Response on areas to be worked upon is asked from respondents and analysis states that lack of knowledge and development opportunities and poor communication are factors which contribute 50% of response on which organisation need to work for their employees. other major areas were organisation may provide assistance to their employee could be  poor decision-making process, repetition of work and conflicting work demands.</a:t>
          </a:r>
        </a:p>
      </dsp:txBody>
      <dsp:txXfrm>
        <a:off x="211096" y="224604"/>
        <a:ext cx="4759408" cy="390212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C101E1-0F93-4AE3-947C-98E3CC1471B3}">
      <dsp:nvSpPr>
        <dsp:cNvPr id="0" name=""/>
        <dsp:cNvSpPr/>
      </dsp:nvSpPr>
      <dsp:spPr>
        <a:xfrm>
          <a:off x="0" y="581949"/>
          <a:ext cx="10515600" cy="7558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It is found that 48(47.1%, n=102) respondents reported for excessive workload, while 35(34.3%) responded that sometimes they have excessive workload while 19(18..6%) said they have no workload.</a:t>
          </a:r>
        </a:p>
      </dsp:txBody>
      <dsp:txXfrm>
        <a:off x="36896" y="618845"/>
        <a:ext cx="10441808" cy="682028"/>
      </dsp:txXfrm>
    </dsp:sp>
    <dsp:sp modelId="{087A8EBE-0B7D-4BF4-84D1-5C6CAA12BEFE}">
      <dsp:nvSpPr>
        <dsp:cNvPr id="0" name=""/>
        <dsp:cNvSpPr/>
      </dsp:nvSpPr>
      <dsp:spPr>
        <a:xfrm>
          <a:off x="0" y="1392489"/>
          <a:ext cx="10515600" cy="7558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Unfair distribution of work (20.6%), Repetition of work and Meeting deadlines counts more than 50%(n-209) proportion for excessive workload.</a:t>
          </a:r>
        </a:p>
      </dsp:txBody>
      <dsp:txXfrm>
        <a:off x="36896" y="1429385"/>
        <a:ext cx="10441808" cy="682028"/>
      </dsp:txXfrm>
    </dsp:sp>
    <dsp:sp modelId="{32D1E3C4-1B90-4568-B6F1-C0B084101543}">
      <dsp:nvSpPr>
        <dsp:cNvPr id="0" name=""/>
        <dsp:cNvSpPr/>
      </dsp:nvSpPr>
      <dsp:spPr>
        <a:xfrm>
          <a:off x="0" y="2203029"/>
          <a:ext cx="10515600" cy="7558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40.2% respondents think their health is at risk, while 34.35% respondents state sometimes their health is at risk and 25.5% respondents think that their health in not at all at risk.</a:t>
          </a:r>
        </a:p>
      </dsp:txBody>
      <dsp:txXfrm>
        <a:off x="36896" y="2239925"/>
        <a:ext cx="10441808" cy="682028"/>
      </dsp:txXfrm>
    </dsp:sp>
    <dsp:sp modelId="{DD38A12C-72A7-4116-ABB9-E745152095D2}">
      <dsp:nvSpPr>
        <dsp:cNvPr id="0" name=""/>
        <dsp:cNvSpPr/>
      </dsp:nvSpPr>
      <dsp:spPr>
        <a:xfrm>
          <a:off x="0" y="3013569"/>
          <a:ext cx="10515600" cy="7558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43 respondents said, they have taken sick leave in last two months out of 102.</a:t>
          </a:r>
        </a:p>
      </dsp:txBody>
      <dsp:txXfrm>
        <a:off x="36896" y="3050465"/>
        <a:ext cx="10441808" cy="68202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9E2064-9897-4514-8907-84BB2B670015}">
      <dsp:nvSpPr>
        <dsp:cNvPr id="0" name=""/>
        <dsp:cNvSpPr/>
      </dsp:nvSpPr>
      <dsp:spPr>
        <a:xfrm>
          <a:off x="0" y="442163"/>
          <a:ext cx="10515600" cy="11172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48.0% Responded, they don’t have work life balance. (n-102)</a:t>
          </a:r>
        </a:p>
      </dsp:txBody>
      <dsp:txXfrm>
        <a:off x="54541" y="496704"/>
        <a:ext cx="10406518" cy="1008188"/>
      </dsp:txXfrm>
    </dsp:sp>
    <dsp:sp modelId="{96515E06-881C-4085-A5BE-ABE587919A4E}">
      <dsp:nvSpPr>
        <dsp:cNvPr id="0" name=""/>
        <dsp:cNvSpPr/>
      </dsp:nvSpPr>
      <dsp:spPr>
        <a:xfrm>
          <a:off x="0" y="1617033"/>
          <a:ext cx="10515600" cy="11172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Major elements contributing towards change in behavior are being calm (25.5%), depressed (24.5%) and angry (12.7%).</a:t>
          </a:r>
        </a:p>
      </dsp:txBody>
      <dsp:txXfrm>
        <a:off x="54541" y="1671574"/>
        <a:ext cx="10406518" cy="1008188"/>
      </dsp:txXfrm>
    </dsp:sp>
    <dsp:sp modelId="{391EC424-AA8D-4897-9F00-FBC065F824F1}">
      <dsp:nvSpPr>
        <dsp:cNvPr id="0" name=""/>
        <dsp:cNvSpPr/>
      </dsp:nvSpPr>
      <dsp:spPr>
        <a:xfrm>
          <a:off x="0" y="2791904"/>
          <a:ext cx="10515600" cy="11172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a:t>Response on areas to be worked on</a:t>
          </a:r>
          <a:r>
            <a:rPr lang="en-US" sz="2000" kern="1200"/>
            <a:t>:-Repetition of work, lack of knowledge and development opportunities and poor communication are factors which contribute more than 50% of response, other major contributing factors are poor decision-making process and conflicting work demands.</a:t>
          </a:r>
        </a:p>
      </dsp:txBody>
      <dsp:txXfrm>
        <a:off x="54541" y="2846445"/>
        <a:ext cx="10406518" cy="100818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E173EF-A4E6-4E30-B4A3-4000F7D5DABA}">
      <dsp:nvSpPr>
        <dsp:cNvPr id="0" name=""/>
        <dsp:cNvSpPr/>
      </dsp:nvSpPr>
      <dsp:spPr>
        <a:xfrm>
          <a:off x="5134" y="981881"/>
          <a:ext cx="1591716" cy="23875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There are several problems related to workplace, but excessive workload can be counted </a:t>
          </a:r>
          <a:r>
            <a:rPr lang="en-US" sz="1300" b="1" kern="1200"/>
            <a:t>as one of the major existing problem</a:t>
          </a:r>
          <a:r>
            <a:rPr lang="en-US" sz="1300" kern="1200"/>
            <a:t>. </a:t>
          </a:r>
        </a:p>
      </dsp:txBody>
      <dsp:txXfrm>
        <a:off x="51754" y="1028501"/>
        <a:ext cx="1498476" cy="2294335"/>
      </dsp:txXfrm>
    </dsp:sp>
    <dsp:sp modelId="{78A44B40-3F99-4872-A91D-0D0A1E811DF5}">
      <dsp:nvSpPr>
        <dsp:cNvPr id="0" name=""/>
        <dsp:cNvSpPr/>
      </dsp:nvSpPr>
      <dsp:spPr>
        <a:xfrm>
          <a:off x="1756023" y="197829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1756023" y="2057245"/>
        <a:ext cx="236210" cy="236847"/>
      </dsp:txXfrm>
    </dsp:sp>
    <dsp:sp modelId="{7CDBD4E6-11B6-422C-BB51-CE89703B2B3E}">
      <dsp:nvSpPr>
        <dsp:cNvPr id="0" name=""/>
        <dsp:cNvSpPr/>
      </dsp:nvSpPr>
      <dsp:spPr>
        <a:xfrm>
          <a:off x="2233538" y="981881"/>
          <a:ext cx="1591716" cy="23875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Workload is increasing day by day in every sector. Overtime is now becoming a common factor in every organisation. Impact of this can be found in employee’s individual life, in organization and in society.</a:t>
          </a:r>
        </a:p>
      </dsp:txBody>
      <dsp:txXfrm>
        <a:off x="2280158" y="1028501"/>
        <a:ext cx="1498476" cy="2294335"/>
      </dsp:txXfrm>
    </dsp:sp>
    <dsp:sp modelId="{EFC739F7-82B0-455C-A71C-BFA635D4C8D2}">
      <dsp:nvSpPr>
        <dsp:cNvPr id="0" name=""/>
        <dsp:cNvSpPr/>
      </dsp:nvSpPr>
      <dsp:spPr>
        <a:xfrm>
          <a:off x="3984426" y="197829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984426" y="2057245"/>
        <a:ext cx="236210" cy="236847"/>
      </dsp:txXfrm>
    </dsp:sp>
    <dsp:sp modelId="{F69C3AFA-F067-4025-B92D-29B291E82F0C}">
      <dsp:nvSpPr>
        <dsp:cNvPr id="0" name=""/>
        <dsp:cNvSpPr/>
      </dsp:nvSpPr>
      <dsp:spPr>
        <a:xfrm>
          <a:off x="4461941" y="981881"/>
          <a:ext cx="1591716" cy="23875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Increased attrition rate, more number of divorce cases, poor health and </a:t>
          </a:r>
          <a:r>
            <a:rPr lang="en-US" sz="1300" b="1" kern="1200"/>
            <a:t>increasing out of pocket expenditure of people </a:t>
          </a:r>
          <a:r>
            <a:rPr lang="en-US" sz="1300" kern="1200"/>
            <a:t>are evident to justify the effect of workload on life of an employee.</a:t>
          </a:r>
        </a:p>
      </dsp:txBody>
      <dsp:txXfrm>
        <a:off x="4508561" y="1028501"/>
        <a:ext cx="1498476" cy="2294335"/>
      </dsp:txXfrm>
    </dsp:sp>
    <dsp:sp modelId="{3CDA4083-1FF1-47E9-A46C-D812CC5D0C6E}">
      <dsp:nvSpPr>
        <dsp:cNvPr id="0" name=""/>
        <dsp:cNvSpPr/>
      </dsp:nvSpPr>
      <dsp:spPr>
        <a:xfrm>
          <a:off x="6212830" y="197829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6212830" y="2057245"/>
        <a:ext cx="236210" cy="236847"/>
      </dsp:txXfrm>
    </dsp:sp>
    <dsp:sp modelId="{F693ADE6-04C0-4E80-93A0-2D60FEBC52FC}">
      <dsp:nvSpPr>
        <dsp:cNvPr id="0" name=""/>
        <dsp:cNvSpPr/>
      </dsp:nvSpPr>
      <dsp:spPr>
        <a:xfrm>
          <a:off x="6690345" y="981881"/>
          <a:ext cx="1591716" cy="23875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One of the solution to this can be </a:t>
          </a:r>
          <a:r>
            <a:rPr lang="en-US" sz="1300" b="1" kern="1200"/>
            <a:t>Time-Management</a:t>
          </a:r>
          <a:r>
            <a:rPr lang="en-US" sz="1300" kern="1200"/>
            <a:t>.</a:t>
          </a:r>
        </a:p>
      </dsp:txBody>
      <dsp:txXfrm>
        <a:off x="6736965" y="1028501"/>
        <a:ext cx="1498476" cy="2294335"/>
      </dsp:txXfrm>
    </dsp:sp>
    <dsp:sp modelId="{B46D0D24-73F0-448F-986C-FA4590D30FFE}">
      <dsp:nvSpPr>
        <dsp:cNvPr id="0" name=""/>
        <dsp:cNvSpPr/>
      </dsp:nvSpPr>
      <dsp:spPr>
        <a:xfrm>
          <a:off x="8441233" y="197829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8441233" y="2057245"/>
        <a:ext cx="236210" cy="236847"/>
      </dsp:txXfrm>
    </dsp:sp>
    <dsp:sp modelId="{10283FDE-805A-443B-B3D6-85C11E378CC1}">
      <dsp:nvSpPr>
        <dsp:cNvPr id="0" name=""/>
        <dsp:cNvSpPr/>
      </dsp:nvSpPr>
      <dsp:spPr>
        <a:xfrm>
          <a:off x="8918748" y="981881"/>
          <a:ext cx="1591716" cy="23875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Another can be done from organization’s side like </a:t>
          </a:r>
          <a:r>
            <a:rPr lang="en-US" sz="1300" b="1" kern="1200"/>
            <a:t>defining roles and responsibilities clearly</a:t>
          </a:r>
          <a:r>
            <a:rPr lang="en-US" sz="1300" kern="1200"/>
            <a:t>, supervision and work distribution should be appropriate and as per qualification.</a:t>
          </a:r>
        </a:p>
      </dsp:txBody>
      <dsp:txXfrm>
        <a:off x="8965368" y="1028501"/>
        <a:ext cx="1498476" cy="22943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B85CCA-62AA-4B61-9903-39A81D62C60E}">
      <dsp:nvSpPr>
        <dsp:cNvPr id="0" name=""/>
        <dsp:cNvSpPr/>
      </dsp:nvSpPr>
      <dsp:spPr>
        <a:xfrm>
          <a:off x="4487" y="1050791"/>
          <a:ext cx="4662703" cy="1799803"/>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CFE120-7B05-434F-958F-09AFA635017D}">
      <dsp:nvSpPr>
        <dsp:cNvPr id="0" name=""/>
        <dsp:cNvSpPr/>
      </dsp:nvSpPr>
      <dsp:spPr>
        <a:xfrm>
          <a:off x="1247875" y="1500742"/>
          <a:ext cx="3937393" cy="17998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a:t>To examine the workload among young working professionals and document the reasons for the same.</a:t>
          </a:r>
        </a:p>
      </dsp:txBody>
      <dsp:txXfrm>
        <a:off x="1300589" y="1553456"/>
        <a:ext cx="3831965" cy="1694375"/>
      </dsp:txXfrm>
    </dsp:sp>
    <dsp:sp modelId="{41B735F5-D40A-4A11-A266-E44D788939D6}">
      <dsp:nvSpPr>
        <dsp:cNvPr id="0" name=""/>
        <dsp:cNvSpPr/>
      </dsp:nvSpPr>
      <dsp:spPr>
        <a:xfrm>
          <a:off x="5330330" y="1050791"/>
          <a:ext cx="4662703" cy="1799803"/>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8B277C-438D-4AB2-BE8B-3B495F133631}">
      <dsp:nvSpPr>
        <dsp:cNvPr id="0" name=""/>
        <dsp:cNvSpPr/>
      </dsp:nvSpPr>
      <dsp:spPr>
        <a:xfrm>
          <a:off x="6573718" y="1500742"/>
          <a:ext cx="3937393" cy="17998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a:t>To determine the health consequences of workload among young working professionals. </a:t>
          </a:r>
        </a:p>
      </dsp:txBody>
      <dsp:txXfrm>
        <a:off x="6626432" y="1553456"/>
        <a:ext cx="3831965" cy="169437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4C4D40-53AC-49A5-BC6D-8FD4E8FFED60}">
      <dsp:nvSpPr>
        <dsp:cNvPr id="0" name=""/>
        <dsp:cNvSpPr/>
      </dsp:nvSpPr>
      <dsp:spPr>
        <a:xfrm>
          <a:off x="3560064" y="2548"/>
          <a:ext cx="4005072" cy="122554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en-US" sz="1500" kern="1200" dirty="0"/>
            <a:t>Young working professionals (i.e. about 81.4%) have excessive work load according to this study. Hence , they should try to do their work in segments/divisions/intervals. This will help employees to take rest during working hours.</a:t>
          </a:r>
        </a:p>
      </dsp:txBody>
      <dsp:txXfrm>
        <a:off x="3619890" y="62374"/>
        <a:ext cx="3885420" cy="1105894"/>
      </dsp:txXfrm>
    </dsp:sp>
    <dsp:sp modelId="{317FF6E2-229E-48D3-9AB5-14D9BECF1FA2}">
      <dsp:nvSpPr>
        <dsp:cNvPr id="0" name=""/>
        <dsp:cNvSpPr/>
      </dsp:nvSpPr>
      <dsp:spPr>
        <a:xfrm>
          <a:off x="3560064" y="1289371"/>
          <a:ext cx="4005072" cy="122554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en-US" sz="1500" kern="1200"/>
            <a:t>Since , employee have their sleeping hours reduced due to workload hence , they should try to develop a habit of taking a proper eight hours of sleep.</a:t>
          </a:r>
        </a:p>
      </dsp:txBody>
      <dsp:txXfrm>
        <a:off x="3619890" y="1349197"/>
        <a:ext cx="3885420" cy="1105894"/>
      </dsp:txXfrm>
    </dsp:sp>
    <dsp:sp modelId="{A9042E60-FF15-4438-B4DF-2A1C097119F6}">
      <dsp:nvSpPr>
        <dsp:cNvPr id="0" name=""/>
        <dsp:cNvSpPr/>
      </dsp:nvSpPr>
      <dsp:spPr>
        <a:xfrm>
          <a:off x="3560064" y="2576194"/>
          <a:ext cx="4005072" cy="122554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en-US" sz="1500" kern="1200"/>
            <a:t>Participate in competitions which need you both mentally and physically as it will help in increasing your productivity.</a:t>
          </a:r>
        </a:p>
      </dsp:txBody>
      <dsp:txXfrm>
        <a:off x="3619890" y="2636020"/>
        <a:ext cx="3885420" cy="1105894"/>
      </dsp:txXfrm>
    </dsp:sp>
    <dsp:sp modelId="{8A73FA40-9C88-439E-AD9E-9EAA99CBFB19}">
      <dsp:nvSpPr>
        <dsp:cNvPr id="0" name=""/>
        <dsp:cNvSpPr/>
      </dsp:nvSpPr>
      <dsp:spPr>
        <a:xfrm>
          <a:off x="3560064" y="3863017"/>
          <a:ext cx="4005072" cy="122554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en-US" sz="1500" kern="1200"/>
            <a:t>Engage yourself in any kind of sport and musical therapy .</a:t>
          </a:r>
        </a:p>
      </dsp:txBody>
      <dsp:txXfrm>
        <a:off x="3619890" y="3922843"/>
        <a:ext cx="3885420" cy="1105894"/>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A2919B-2625-4B62-B6BB-0A009F615B8F}">
      <dsp:nvSpPr>
        <dsp:cNvPr id="0" name=""/>
        <dsp:cNvSpPr/>
      </dsp:nvSpPr>
      <dsp:spPr>
        <a:xfrm>
          <a:off x="0" y="74954"/>
          <a:ext cx="8162925" cy="126477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Organisation should try to work on the inadequate working hours , repetition of work , and unfair distribution of work , to make their employee work in a better organisational environment.</a:t>
          </a:r>
        </a:p>
      </dsp:txBody>
      <dsp:txXfrm>
        <a:off x="61741" y="136695"/>
        <a:ext cx="8039443" cy="1141288"/>
      </dsp:txXfrm>
    </dsp:sp>
    <dsp:sp modelId="{5E15C868-D17A-4CB2-885A-1FFBFBDFA077}">
      <dsp:nvSpPr>
        <dsp:cNvPr id="0" name=""/>
        <dsp:cNvSpPr/>
      </dsp:nvSpPr>
      <dsp:spPr>
        <a:xfrm>
          <a:off x="0" y="1405964"/>
          <a:ext cx="8162925" cy="126477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Work load is more in Private organisations(29.4%) , hence they should work on ways to relieve this workload.(arranging some play full activities , quizzes , get together during free time )   </a:t>
          </a:r>
        </a:p>
      </dsp:txBody>
      <dsp:txXfrm>
        <a:off x="61741" y="1467705"/>
        <a:ext cx="8039443" cy="1141288"/>
      </dsp:txXfrm>
    </dsp:sp>
    <dsp:sp modelId="{3B4A7F60-5C97-4B5D-9149-64A9D95E2543}">
      <dsp:nvSpPr>
        <dsp:cNvPr id="0" name=""/>
        <dsp:cNvSpPr/>
      </dsp:nvSpPr>
      <dsp:spPr>
        <a:xfrm>
          <a:off x="0" y="2736975"/>
          <a:ext cx="8162925" cy="126477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They should try to avoid conflicting environment , maintain proper authority and supervision.</a:t>
          </a:r>
        </a:p>
      </dsp:txBody>
      <dsp:txXfrm>
        <a:off x="61741" y="2798716"/>
        <a:ext cx="8039443" cy="114128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09464F-8B0F-42F4-9FBA-5DAEAB79EA96}">
      <dsp:nvSpPr>
        <dsp:cNvPr id="0" name=""/>
        <dsp:cNvSpPr/>
      </dsp:nvSpPr>
      <dsp:spPr>
        <a:xfrm>
          <a:off x="302877" y="2065077"/>
          <a:ext cx="1155162" cy="1155162"/>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10646B89-F2BA-4EDE-A90D-5D717C411804}">
      <dsp:nvSpPr>
        <dsp:cNvPr id="0" name=""/>
        <dsp:cNvSpPr/>
      </dsp:nvSpPr>
      <dsp:spPr>
        <a:xfrm>
          <a:off x="880458" y="2065077"/>
          <a:ext cx="6163212" cy="1155162"/>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0" tIns="33020" rIns="0" bIns="33020" numCol="1" spcCol="1270" anchor="ctr" anchorCtr="0">
          <a:noAutofit/>
        </a:bodyPr>
        <a:lstStyle/>
        <a:p>
          <a:pPr marL="0" lvl="0" indent="0" algn="l" defTabSz="1155700">
            <a:lnSpc>
              <a:spcPct val="90000"/>
            </a:lnSpc>
            <a:spcBef>
              <a:spcPct val="0"/>
            </a:spcBef>
            <a:spcAft>
              <a:spcPct val="35000"/>
            </a:spcAft>
            <a:buNone/>
          </a:pPr>
          <a:r>
            <a:rPr lang="en-US" sz="2600" b="1" kern="1200" dirty="0"/>
            <a:t>Thanks to all of you for your precious time, Suggestions and Recommendations are heartily acceptable.</a:t>
          </a:r>
          <a:endParaRPr lang="en-US" sz="2600" kern="1200" dirty="0"/>
        </a:p>
      </dsp:txBody>
      <dsp:txXfrm>
        <a:off x="880458" y="2065077"/>
        <a:ext cx="6163212" cy="11551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DEDF09-862F-4631-991A-0C4DE3387148}">
      <dsp:nvSpPr>
        <dsp:cNvPr id="0" name=""/>
        <dsp:cNvSpPr/>
      </dsp:nvSpPr>
      <dsp:spPr>
        <a:xfrm>
          <a:off x="832851" y="0"/>
          <a:ext cx="9438982" cy="421151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B267B1-C833-4E38-B388-11F540999248}">
      <dsp:nvSpPr>
        <dsp:cNvPr id="0" name=""/>
        <dsp:cNvSpPr/>
      </dsp:nvSpPr>
      <dsp:spPr>
        <a:xfrm>
          <a:off x="376301" y="1263454"/>
          <a:ext cx="3331405" cy="16846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t>Study type</a:t>
          </a:r>
          <a:r>
            <a:rPr lang="en-US" sz="1400" kern="1200"/>
            <a:t>: Descriptive Cross-Sectional Study</a:t>
          </a:r>
        </a:p>
      </dsp:txBody>
      <dsp:txXfrm>
        <a:off x="458537" y="1345690"/>
        <a:ext cx="3166933" cy="1520134"/>
      </dsp:txXfrm>
    </dsp:sp>
    <dsp:sp modelId="{B7C3AE8C-F0EC-44C8-8EF6-C45381779F50}">
      <dsp:nvSpPr>
        <dsp:cNvPr id="0" name=""/>
        <dsp:cNvSpPr/>
      </dsp:nvSpPr>
      <dsp:spPr>
        <a:xfrm>
          <a:off x="3886639" y="1263454"/>
          <a:ext cx="3331405" cy="16846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t>Study Area</a:t>
          </a:r>
          <a:r>
            <a:rPr lang="en-US" sz="1400" kern="1200"/>
            <a:t>-- Two paying guest house located in Laxminagar area of New Delhi.</a:t>
          </a:r>
        </a:p>
      </dsp:txBody>
      <dsp:txXfrm>
        <a:off x="3968875" y="1345690"/>
        <a:ext cx="3166933" cy="1520134"/>
      </dsp:txXfrm>
    </dsp:sp>
    <dsp:sp modelId="{B3E77185-ED0D-4EE6-8B65-8BC3285BE270}">
      <dsp:nvSpPr>
        <dsp:cNvPr id="0" name=""/>
        <dsp:cNvSpPr/>
      </dsp:nvSpPr>
      <dsp:spPr>
        <a:xfrm>
          <a:off x="7396978" y="1263454"/>
          <a:ext cx="3331405" cy="16846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Sample size: </a:t>
          </a:r>
          <a:r>
            <a:rPr lang="en-US" sz="1400" kern="1200" dirty="0"/>
            <a:t>Using a purposive sampling, a sample size of 120 was covered. A structured questionnaire was distributed to all the respondents. Out of 120 respondents, 102 filled the questionnaire completely and were taken into consideration.</a:t>
          </a:r>
        </a:p>
      </dsp:txBody>
      <dsp:txXfrm>
        <a:off x="7479214" y="1345690"/>
        <a:ext cx="3166933" cy="15201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29DBDF-0A48-44B7-AC47-C40CAC3912F2}">
      <dsp:nvSpPr>
        <dsp:cNvPr id="0" name=""/>
        <dsp:cNvSpPr/>
      </dsp:nvSpPr>
      <dsp:spPr>
        <a:xfrm>
          <a:off x="3043481" y="0"/>
          <a:ext cx="5032375" cy="5032375"/>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2AB5E3-CFA1-42F5-A650-F4F031FB1E1F}">
      <dsp:nvSpPr>
        <dsp:cNvPr id="0" name=""/>
        <dsp:cNvSpPr/>
      </dsp:nvSpPr>
      <dsp:spPr>
        <a:xfrm>
          <a:off x="3521557" y="478075"/>
          <a:ext cx="1962626" cy="19626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t>Sample Selection</a:t>
          </a:r>
          <a:r>
            <a:rPr lang="en-US" sz="1600" kern="1200"/>
            <a:t>: Only young  working professionals were comprised in the study.</a:t>
          </a:r>
        </a:p>
      </dsp:txBody>
      <dsp:txXfrm>
        <a:off x="3617365" y="573883"/>
        <a:ext cx="1771010" cy="1771010"/>
      </dsp:txXfrm>
    </dsp:sp>
    <dsp:sp modelId="{06B70005-F899-4E36-9978-E0E2A5C1737F}">
      <dsp:nvSpPr>
        <dsp:cNvPr id="0" name=""/>
        <dsp:cNvSpPr/>
      </dsp:nvSpPr>
      <dsp:spPr>
        <a:xfrm>
          <a:off x="5635154" y="478075"/>
          <a:ext cx="1962626" cy="19626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t>Sampling Procedure</a:t>
          </a:r>
          <a:r>
            <a:rPr lang="en-US" sz="1600" kern="1200"/>
            <a:t>: Purposive sampling method was used  and questionnaires were distributed to target group. </a:t>
          </a:r>
        </a:p>
      </dsp:txBody>
      <dsp:txXfrm>
        <a:off x="5730962" y="573883"/>
        <a:ext cx="1771010" cy="1771010"/>
      </dsp:txXfrm>
    </dsp:sp>
    <dsp:sp modelId="{22B19DE3-19E4-4973-838A-AA7C20E3760D}">
      <dsp:nvSpPr>
        <dsp:cNvPr id="0" name=""/>
        <dsp:cNvSpPr/>
      </dsp:nvSpPr>
      <dsp:spPr>
        <a:xfrm>
          <a:off x="3521557" y="2591673"/>
          <a:ext cx="1962626" cy="19626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t>Data Collection Tool</a:t>
          </a:r>
          <a:r>
            <a:rPr lang="en-US" sz="1600" kern="1200"/>
            <a:t>: Self-administered questionnaire. </a:t>
          </a:r>
        </a:p>
      </dsp:txBody>
      <dsp:txXfrm>
        <a:off x="3617365" y="2687481"/>
        <a:ext cx="1771010" cy="1771010"/>
      </dsp:txXfrm>
    </dsp:sp>
    <dsp:sp modelId="{8DB413E4-6E91-4310-AA56-FED84BFA1A73}">
      <dsp:nvSpPr>
        <dsp:cNvPr id="0" name=""/>
        <dsp:cNvSpPr/>
      </dsp:nvSpPr>
      <dsp:spPr>
        <a:xfrm>
          <a:off x="5635154" y="2591673"/>
          <a:ext cx="1962626" cy="19626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t>Data analysis</a:t>
          </a:r>
          <a:r>
            <a:rPr lang="en-US" sz="1600" kern="1200"/>
            <a:t>: Data was analyzed using SPSS version 16.0 software.</a:t>
          </a:r>
        </a:p>
      </dsp:txBody>
      <dsp:txXfrm>
        <a:off x="5730962" y="2687481"/>
        <a:ext cx="1771010" cy="17710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C4C1A7-74CE-415D-9BB3-5C7DB77DF881}">
      <dsp:nvSpPr>
        <dsp:cNvPr id="0" name=""/>
        <dsp:cNvSpPr/>
      </dsp:nvSpPr>
      <dsp:spPr>
        <a:xfrm>
          <a:off x="1283" y="1007554"/>
          <a:ext cx="4672458" cy="23362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485" tIns="46990" rIns="70485" bIns="46990" numCol="1" spcCol="1270" anchor="ctr" anchorCtr="0">
          <a:noAutofit/>
        </a:bodyPr>
        <a:lstStyle/>
        <a:p>
          <a:pPr marL="0" lvl="0" indent="0" algn="ctr" defTabSz="1644650">
            <a:lnSpc>
              <a:spcPct val="90000"/>
            </a:lnSpc>
            <a:spcBef>
              <a:spcPct val="0"/>
            </a:spcBef>
            <a:spcAft>
              <a:spcPct val="35000"/>
            </a:spcAft>
            <a:buNone/>
          </a:pPr>
          <a:r>
            <a:rPr lang="en-US" sz="3700" kern="1200"/>
            <a:t>Time is a limitation, as study has to be completed within scheduled time frame.</a:t>
          </a:r>
        </a:p>
      </dsp:txBody>
      <dsp:txXfrm>
        <a:off x="69709" y="1075980"/>
        <a:ext cx="4535606" cy="2199377"/>
      </dsp:txXfrm>
    </dsp:sp>
    <dsp:sp modelId="{68B69211-5A70-4195-8E41-03EB6494626E}">
      <dsp:nvSpPr>
        <dsp:cNvPr id="0" name=""/>
        <dsp:cNvSpPr/>
      </dsp:nvSpPr>
      <dsp:spPr>
        <a:xfrm>
          <a:off x="5841857" y="1007554"/>
          <a:ext cx="4672458" cy="23362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485" tIns="46990" rIns="70485" bIns="46990" numCol="1" spcCol="1270" anchor="ctr" anchorCtr="0">
          <a:noAutofit/>
        </a:bodyPr>
        <a:lstStyle/>
        <a:p>
          <a:pPr marL="0" lvl="0" indent="0" algn="ctr" defTabSz="1644650">
            <a:lnSpc>
              <a:spcPct val="90000"/>
            </a:lnSpc>
            <a:spcBef>
              <a:spcPct val="0"/>
            </a:spcBef>
            <a:spcAft>
              <a:spcPct val="35000"/>
            </a:spcAft>
            <a:buNone/>
          </a:pPr>
          <a:r>
            <a:rPr lang="en-US" sz="3700" kern="1200"/>
            <a:t>Result may not be generalized to other population.</a:t>
          </a:r>
        </a:p>
      </dsp:txBody>
      <dsp:txXfrm>
        <a:off x="5910283" y="1075980"/>
        <a:ext cx="4535606" cy="21993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4507AE-A564-43D4-BC79-74E8C31F0BDF}">
      <dsp:nvSpPr>
        <dsp:cNvPr id="0" name=""/>
        <dsp:cNvSpPr/>
      </dsp:nvSpPr>
      <dsp:spPr>
        <a:xfrm>
          <a:off x="2182879" y="0"/>
          <a:ext cx="6454640" cy="5583116"/>
        </a:xfrm>
        <a:prstGeom prst="hexagon">
          <a:avLst>
            <a:gd name="adj" fmla="val 28570"/>
            <a:gd name="vf" fmla="val 115470"/>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kern="1200"/>
            <a:t>Results</a:t>
          </a:r>
        </a:p>
      </dsp:txBody>
      <dsp:txXfrm>
        <a:off x="3252464" y="925167"/>
        <a:ext cx="4315470" cy="37327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81BAFC-10D9-4BA8-82E7-79EA8497E1A9}">
      <dsp:nvSpPr>
        <dsp:cNvPr id="0" name=""/>
        <dsp:cNvSpPr/>
      </dsp:nvSpPr>
      <dsp:spPr>
        <a:xfrm>
          <a:off x="1555800" y="53"/>
          <a:ext cx="2070000" cy="212255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en-US" sz="2300" kern="1200"/>
            <a:t>In this Table , respondents are asked about their work load they have if any, due to that job. </a:t>
          </a:r>
        </a:p>
      </dsp:txBody>
      <dsp:txXfrm>
        <a:off x="1555800" y="53"/>
        <a:ext cx="2070000" cy="2122552"/>
      </dsp:txXfrm>
    </dsp:sp>
    <dsp:sp modelId="{8DD94E1E-8EE1-47F9-810F-B36D0C47F63C}">
      <dsp:nvSpPr>
        <dsp:cNvPr id="0" name=""/>
        <dsp:cNvSpPr/>
      </dsp:nvSpPr>
      <dsp:spPr>
        <a:xfrm>
          <a:off x="385800" y="2228732"/>
          <a:ext cx="4410000" cy="212255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en-US" sz="2300" kern="1200"/>
            <a:t>It is found that 48(47.1%, n=102) respondents reported for excessive workload, while 35(34.3%) responded that sometimes they have excessive workload while 19 (18.6%) said they have no workload. </a:t>
          </a:r>
        </a:p>
      </dsp:txBody>
      <dsp:txXfrm>
        <a:off x="385800" y="2228732"/>
        <a:ext cx="4410000" cy="212255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93E033-B0E1-4738-91AE-A73B613CA36E}">
      <dsp:nvSpPr>
        <dsp:cNvPr id="0" name=""/>
        <dsp:cNvSpPr/>
      </dsp:nvSpPr>
      <dsp:spPr>
        <a:xfrm>
          <a:off x="1012" y="890891"/>
          <a:ext cx="2158156" cy="25695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It is found that Private sector employees responded for highest percentage of excessive workload as compared to others employees. </a:t>
          </a:r>
        </a:p>
      </dsp:txBody>
      <dsp:txXfrm>
        <a:off x="64222" y="954101"/>
        <a:ext cx="2031736" cy="2443135"/>
      </dsp:txXfrm>
    </dsp:sp>
    <dsp:sp modelId="{C09D558E-6621-48CC-8700-242511748298}">
      <dsp:nvSpPr>
        <dsp:cNvPr id="0" name=""/>
        <dsp:cNvSpPr/>
      </dsp:nvSpPr>
      <dsp:spPr>
        <a:xfrm>
          <a:off x="2374984" y="1908057"/>
          <a:ext cx="457529" cy="5352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374984" y="2015101"/>
        <a:ext cx="320270" cy="321134"/>
      </dsp:txXfrm>
    </dsp:sp>
    <dsp:sp modelId="{1D954F6F-9B2A-4239-BB78-A2DF27B75886}">
      <dsp:nvSpPr>
        <dsp:cNvPr id="0" name=""/>
        <dsp:cNvSpPr/>
      </dsp:nvSpPr>
      <dsp:spPr>
        <a:xfrm>
          <a:off x="3022431" y="890891"/>
          <a:ext cx="2158156" cy="25695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42 ,Private Sector employees out of 57 responded for either regularly or occasionally excessive workload. </a:t>
          </a:r>
        </a:p>
      </dsp:txBody>
      <dsp:txXfrm>
        <a:off x="3085641" y="954101"/>
        <a:ext cx="2031736" cy="244313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0B09AE-2C08-4E7A-ACB4-1FA874935F9A}">
      <dsp:nvSpPr>
        <dsp:cNvPr id="0" name=""/>
        <dsp:cNvSpPr/>
      </dsp:nvSpPr>
      <dsp:spPr>
        <a:xfrm>
          <a:off x="417462" y="2331"/>
          <a:ext cx="4346674" cy="434667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r>
            <a:rPr lang="en-US" sz="3500" kern="1200" dirty="0"/>
            <a:t>It is found that 48.0% respondents, said that they don’t have work life balance.</a:t>
          </a:r>
        </a:p>
      </dsp:txBody>
      <dsp:txXfrm>
        <a:off x="1054018" y="638887"/>
        <a:ext cx="3073562" cy="307356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1ADA83-B245-48D1-A602-456794CAC479}" type="datetimeFigureOut">
              <a:rPr lang="en-US" smtClean="0"/>
              <a:t>5/26/2018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262A66-7424-4427-99C1-7F2C725EB2D0}" type="slidenum">
              <a:rPr lang="en-US" smtClean="0"/>
              <a:t>‹#›</a:t>
            </a:fld>
            <a:endParaRPr lang="en-US"/>
          </a:p>
        </p:txBody>
      </p:sp>
    </p:spTree>
    <p:extLst>
      <p:ext uri="{BB962C8B-B14F-4D97-AF65-F5344CB8AC3E}">
        <p14:creationId xmlns:p14="http://schemas.microsoft.com/office/powerpoint/2010/main" val="3052560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the above table 4, respondents are asked about their self-recognition of work type and load they have if any, due to that job. It is found that 31(26.5%, n=117) respondents reported for excessive workload, while 57(48.7%) responded that sometimes they have excessive workload while 29 (24.8%) said they have no workload. </a:t>
            </a:r>
          </a:p>
          <a:p>
            <a:endParaRPr lang="en-US" dirty="0"/>
          </a:p>
        </p:txBody>
      </p:sp>
      <p:sp>
        <p:nvSpPr>
          <p:cNvPr id="4" name="Slide Number Placeholder 3"/>
          <p:cNvSpPr>
            <a:spLocks noGrp="1"/>
          </p:cNvSpPr>
          <p:nvPr>
            <p:ph type="sldNum" sz="quarter" idx="10"/>
          </p:nvPr>
        </p:nvSpPr>
        <p:spPr/>
        <p:txBody>
          <a:bodyPr/>
          <a:lstStyle/>
          <a:p>
            <a:fld id="{44646BF3-5396-4790-B44C-5F02047604CF}" type="slidenum">
              <a:rPr lang="en-US" smtClean="0"/>
              <a:t>10</a:t>
            </a:fld>
            <a:endParaRPr lang="en-US"/>
          </a:p>
        </p:txBody>
      </p:sp>
    </p:spTree>
    <p:extLst>
      <p:ext uri="{BB962C8B-B14F-4D97-AF65-F5344CB8AC3E}">
        <p14:creationId xmlns:p14="http://schemas.microsoft.com/office/powerpoint/2010/main" val="4115799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991BA-D979-4C68-9B76-9905BB3339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E93930-0887-4BD1-9C6A-89D128A750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72F8680-94DB-42CB-916B-E853899CEE0A}"/>
              </a:ext>
            </a:extLst>
          </p:cNvPr>
          <p:cNvSpPr>
            <a:spLocks noGrp="1"/>
          </p:cNvSpPr>
          <p:nvPr>
            <p:ph type="dt" sz="half" idx="10"/>
          </p:nvPr>
        </p:nvSpPr>
        <p:spPr/>
        <p:txBody>
          <a:bodyPr/>
          <a:lstStyle/>
          <a:p>
            <a:fld id="{EA60B221-9C84-4AD0-B60A-42399F214D06}" type="datetimeFigureOut">
              <a:rPr lang="en-US" smtClean="0"/>
              <a:t>5/26/2018</a:t>
            </a:fld>
            <a:endParaRPr lang="en-US"/>
          </a:p>
        </p:txBody>
      </p:sp>
      <p:sp>
        <p:nvSpPr>
          <p:cNvPr id="5" name="Footer Placeholder 4">
            <a:extLst>
              <a:ext uri="{FF2B5EF4-FFF2-40B4-BE49-F238E27FC236}">
                <a16:creationId xmlns:a16="http://schemas.microsoft.com/office/drawing/2014/main" id="{EF340B91-2DD6-4A5D-8D58-AFF81D9DDC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0D4C7B-EC5B-42B0-8862-EE3EBA1DBF94}"/>
              </a:ext>
            </a:extLst>
          </p:cNvPr>
          <p:cNvSpPr>
            <a:spLocks noGrp="1"/>
          </p:cNvSpPr>
          <p:nvPr>
            <p:ph type="sldNum" sz="quarter" idx="12"/>
          </p:nvPr>
        </p:nvSpPr>
        <p:spPr/>
        <p:txBody>
          <a:bodyPr/>
          <a:lstStyle/>
          <a:p>
            <a:fld id="{7F546D4F-2009-4766-80DF-BA784DC9DFD3}" type="slidenum">
              <a:rPr lang="en-US" smtClean="0"/>
              <a:t>‹#›</a:t>
            </a:fld>
            <a:endParaRPr lang="en-US"/>
          </a:p>
        </p:txBody>
      </p:sp>
    </p:spTree>
    <p:extLst>
      <p:ext uri="{BB962C8B-B14F-4D97-AF65-F5344CB8AC3E}">
        <p14:creationId xmlns:p14="http://schemas.microsoft.com/office/powerpoint/2010/main" val="1848806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B73FC-EAD1-4236-A05E-CD41E674668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AF47B5C-4EA4-4C20-8C42-B3793A9F397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3738B2-90B4-448D-B25E-87B34A633A1C}"/>
              </a:ext>
            </a:extLst>
          </p:cNvPr>
          <p:cNvSpPr>
            <a:spLocks noGrp="1"/>
          </p:cNvSpPr>
          <p:nvPr>
            <p:ph type="dt" sz="half" idx="10"/>
          </p:nvPr>
        </p:nvSpPr>
        <p:spPr/>
        <p:txBody>
          <a:bodyPr/>
          <a:lstStyle/>
          <a:p>
            <a:fld id="{EA60B221-9C84-4AD0-B60A-42399F214D06}" type="datetimeFigureOut">
              <a:rPr lang="en-US" smtClean="0"/>
              <a:t>5/26/2018</a:t>
            </a:fld>
            <a:endParaRPr lang="en-US"/>
          </a:p>
        </p:txBody>
      </p:sp>
      <p:sp>
        <p:nvSpPr>
          <p:cNvPr id="5" name="Footer Placeholder 4">
            <a:extLst>
              <a:ext uri="{FF2B5EF4-FFF2-40B4-BE49-F238E27FC236}">
                <a16:creationId xmlns:a16="http://schemas.microsoft.com/office/drawing/2014/main" id="{23EA7D54-A096-4F5A-8559-DFA441F1AB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8D2D6B-D212-4727-AF5B-178041277A89}"/>
              </a:ext>
            </a:extLst>
          </p:cNvPr>
          <p:cNvSpPr>
            <a:spLocks noGrp="1"/>
          </p:cNvSpPr>
          <p:nvPr>
            <p:ph type="sldNum" sz="quarter" idx="12"/>
          </p:nvPr>
        </p:nvSpPr>
        <p:spPr/>
        <p:txBody>
          <a:bodyPr/>
          <a:lstStyle/>
          <a:p>
            <a:fld id="{7F546D4F-2009-4766-80DF-BA784DC9DFD3}" type="slidenum">
              <a:rPr lang="en-US" smtClean="0"/>
              <a:t>‹#›</a:t>
            </a:fld>
            <a:endParaRPr lang="en-US"/>
          </a:p>
        </p:txBody>
      </p:sp>
    </p:spTree>
    <p:extLst>
      <p:ext uri="{BB962C8B-B14F-4D97-AF65-F5344CB8AC3E}">
        <p14:creationId xmlns:p14="http://schemas.microsoft.com/office/powerpoint/2010/main" val="3854576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1F7E12-67BF-4B9D-92A5-672B1466A4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9A4F8B-CC55-4756-86F5-5F558FB34CE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7CC384-5083-42D7-AF19-74110243FC01}"/>
              </a:ext>
            </a:extLst>
          </p:cNvPr>
          <p:cNvSpPr>
            <a:spLocks noGrp="1"/>
          </p:cNvSpPr>
          <p:nvPr>
            <p:ph type="dt" sz="half" idx="10"/>
          </p:nvPr>
        </p:nvSpPr>
        <p:spPr/>
        <p:txBody>
          <a:bodyPr/>
          <a:lstStyle/>
          <a:p>
            <a:fld id="{EA60B221-9C84-4AD0-B60A-42399F214D06}" type="datetimeFigureOut">
              <a:rPr lang="en-US" smtClean="0"/>
              <a:t>5/26/2018</a:t>
            </a:fld>
            <a:endParaRPr lang="en-US"/>
          </a:p>
        </p:txBody>
      </p:sp>
      <p:sp>
        <p:nvSpPr>
          <p:cNvPr id="5" name="Footer Placeholder 4">
            <a:extLst>
              <a:ext uri="{FF2B5EF4-FFF2-40B4-BE49-F238E27FC236}">
                <a16:creationId xmlns:a16="http://schemas.microsoft.com/office/drawing/2014/main" id="{0B1B0888-305A-4546-AC2F-20B78B1D19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3E7B1F-F48B-4E8D-A73B-6D75DD117074}"/>
              </a:ext>
            </a:extLst>
          </p:cNvPr>
          <p:cNvSpPr>
            <a:spLocks noGrp="1"/>
          </p:cNvSpPr>
          <p:nvPr>
            <p:ph type="sldNum" sz="quarter" idx="12"/>
          </p:nvPr>
        </p:nvSpPr>
        <p:spPr/>
        <p:txBody>
          <a:bodyPr/>
          <a:lstStyle/>
          <a:p>
            <a:fld id="{7F546D4F-2009-4766-80DF-BA784DC9DFD3}" type="slidenum">
              <a:rPr lang="en-US" smtClean="0"/>
              <a:t>‹#›</a:t>
            </a:fld>
            <a:endParaRPr lang="en-US"/>
          </a:p>
        </p:txBody>
      </p:sp>
    </p:spTree>
    <p:extLst>
      <p:ext uri="{BB962C8B-B14F-4D97-AF65-F5344CB8AC3E}">
        <p14:creationId xmlns:p14="http://schemas.microsoft.com/office/powerpoint/2010/main" val="3317883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79112" y="982132"/>
            <a:ext cx="8533666" cy="2370668"/>
          </a:xfrm>
        </p:spPr>
        <p:txBody>
          <a:bodyPr anchor="ctr">
            <a:normAutofit/>
          </a:bodyPr>
          <a:lstStyle>
            <a:lvl1pPr algn="ctr">
              <a:defRPr sz="2321"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133601" y="3352801"/>
            <a:ext cx="7857064" cy="651933"/>
          </a:xfrm>
        </p:spPr>
        <p:txBody>
          <a:bodyPr anchor="ctr">
            <a:normAutofit/>
          </a:bodyPr>
          <a:lstStyle>
            <a:lvl1pPr marL="0" indent="0" algn="r">
              <a:buFontTx/>
              <a:buNone/>
              <a:defRPr sz="1305"/>
            </a:lvl1pPr>
            <a:lvl2pPr marL="331593" indent="0">
              <a:buFontTx/>
              <a:buNone/>
              <a:defRPr/>
            </a:lvl2pPr>
            <a:lvl3pPr marL="663185" indent="0">
              <a:buFontTx/>
              <a:buNone/>
              <a:defRPr/>
            </a:lvl3pPr>
            <a:lvl4pPr marL="994778" indent="0">
              <a:buFontTx/>
              <a:buNone/>
              <a:defRPr/>
            </a:lvl4pPr>
            <a:lvl5pPr marL="1326371" indent="0">
              <a:buFontTx/>
              <a:buNone/>
              <a:defRPr/>
            </a:lvl5pPr>
          </a:lstStyle>
          <a:p>
            <a:pPr lvl="0"/>
            <a:r>
              <a:rPr lang="en-US"/>
              <a:t>Edit Master text styles</a:t>
            </a:r>
          </a:p>
        </p:txBody>
      </p:sp>
      <p:sp>
        <p:nvSpPr>
          <p:cNvPr id="3" name="Text Placeholder 2"/>
          <p:cNvSpPr>
            <a:spLocks noGrp="1"/>
          </p:cNvSpPr>
          <p:nvPr>
            <p:ph type="body" idx="1"/>
          </p:nvPr>
        </p:nvSpPr>
        <p:spPr>
          <a:xfrm>
            <a:off x="1569152" y="4343402"/>
            <a:ext cx="9064984" cy="1532467"/>
          </a:xfrm>
        </p:spPr>
        <p:txBody>
          <a:bodyPr anchor="ctr">
            <a:normAutofit/>
          </a:bodyPr>
          <a:lstStyle>
            <a:lvl1pPr marL="0" indent="0" algn="ctr">
              <a:buNone/>
              <a:defRPr sz="1450">
                <a:solidFill>
                  <a:schemeClr val="tx1"/>
                </a:solidFill>
              </a:defRPr>
            </a:lvl1pPr>
            <a:lvl2pPr marL="331593" indent="0">
              <a:buNone/>
              <a:defRPr sz="1305">
                <a:solidFill>
                  <a:schemeClr val="tx1">
                    <a:tint val="75000"/>
                  </a:schemeClr>
                </a:solidFill>
              </a:defRPr>
            </a:lvl2pPr>
            <a:lvl3pPr marL="663185" indent="0">
              <a:buNone/>
              <a:defRPr sz="1160">
                <a:solidFill>
                  <a:schemeClr val="tx1">
                    <a:tint val="75000"/>
                  </a:schemeClr>
                </a:solidFill>
              </a:defRPr>
            </a:lvl3pPr>
            <a:lvl4pPr marL="994778" indent="0">
              <a:buNone/>
              <a:defRPr sz="1015">
                <a:solidFill>
                  <a:schemeClr val="tx1">
                    <a:tint val="75000"/>
                  </a:schemeClr>
                </a:solidFill>
              </a:defRPr>
            </a:lvl4pPr>
            <a:lvl5pPr marL="1326371" indent="0">
              <a:buNone/>
              <a:defRPr sz="1015">
                <a:solidFill>
                  <a:schemeClr val="tx1">
                    <a:tint val="75000"/>
                  </a:schemeClr>
                </a:solidFill>
              </a:defRPr>
            </a:lvl5pPr>
            <a:lvl6pPr marL="1657964" indent="0">
              <a:buNone/>
              <a:defRPr sz="1015">
                <a:solidFill>
                  <a:schemeClr val="tx1">
                    <a:tint val="75000"/>
                  </a:schemeClr>
                </a:solidFill>
              </a:defRPr>
            </a:lvl6pPr>
            <a:lvl7pPr marL="1989556" indent="0">
              <a:buNone/>
              <a:defRPr sz="1015">
                <a:solidFill>
                  <a:schemeClr val="tx1">
                    <a:tint val="75000"/>
                  </a:schemeClr>
                </a:solidFill>
              </a:defRPr>
            </a:lvl7pPr>
            <a:lvl8pPr marL="2321150" indent="0">
              <a:buNone/>
              <a:defRPr sz="1015">
                <a:solidFill>
                  <a:schemeClr val="tx1">
                    <a:tint val="75000"/>
                  </a:schemeClr>
                </a:solidFill>
              </a:defRPr>
            </a:lvl8pPr>
            <a:lvl9pPr marL="2652742" indent="0">
              <a:buNone/>
              <a:defRPr sz="1015">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5B3C85-5E25-4C58-A679-AA49F1956290}" type="datetimeFigureOut">
              <a:rPr lang="en-US" smtClean="0"/>
              <a:t>5/26/2018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98DC2-EC2B-4E55-BED9-3D738700E431}" type="slidenum">
              <a:rPr lang="en-US" smtClean="0"/>
              <a:t>‹#›</a:t>
            </a:fld>
            <a:endParaRPr lang="en-US"/>
          </a:p>
        </p:txBody>
      </p:sp>
    </p:spTree>
    <p:extLst>
      <p:ext uri="{BB962C8B-B14F-4D97-AF65-F5344CB8AC3E}">
        <p14:creationId xmlns:p14="http://schemas.microsoft.com/office/powerpoint/2010/main" val="3669511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B7A5B-A04C-4C18-B974-866F5B34B8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F791CC-377A-4580-B00B-6EA59E2D132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4840FD-49B0-4209-BD73-10D64A24D3B0}"/>
              </a:ext>
            </a:extLst>
          </p:cNvPr>
          <p:cNvSpPr>
            <a:spLocks noGrp="1"/>
          </p:cNvSpPr>
          <p:nvPr>
            <p:ph type="dt" sz="half" idx="10"/>
          </p:nvPr>
        </p:nvSpPr>
        <p:spPr/>
        <p:txBody>
          <a:bodyPr/>
          <a:lstStyle/>
          <a:p>
            <a:fld id="{EA60B221-9C84-4AD0-B60A-42399F214D06}" type="datetimeFigureOut">
              <a:rPr lang="en-US" smtClean="0"/>
              <a:t>5/26/2018</a:t>
            </a:fld>
            <a:endParaRPr lang="en-US"/>
          </a:p>
        </p:txBody>
      </p:sp>
      <p:sp>
        <p:nvSpPr>
          <p:cNvPr id="5" name="Footer Placeholder 4">
            <a:extLst>
              <a:ext uri="{FF2B5EF4-FFF2-40B4-BE49-F238E27FC236}">
                <a16:creationId xmlns:a16="http://schemas.microsoft.com/office/drawing/2014/main" id="{92655227-0EBA-466C-8D9A-E093DA059E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2460F2-D9BE-45C1-BF2C-0FCB4592BEDD}"/>
              </a:ext>
            </a:extLst>
          </p:cNvPr>
          <p:cNvSpPr>
            <a:spLocks noGrp="1"/>
          </p:cNvSpPr>
          <p:nvPr>
            <p:ph type="sldNum" sz="quarter" idx="12"/>
          </p:nvPr>
        </p:nvSpPr>
        <p:spPr/>
        <p:txBody>
          <a:bodyPr/>
          <a:lstStyle/>
          <a:p>
            <a:fld id="{7F546D4F-2009-4766-80DF-BA784DC9DFD3}" type="slidenum">
              <a:rPr lang="en-US" smtClean="0"/>
              <a:t>‹#›</a:t>
            </a:fld>
            <a:endParaRPr lang="en-US"/>
          </a:p>
        </p:txBody>
      </p:sp>
    </p:spTree>
    <p:extLst>
      <p:ext uri="{BB962C8B-B14F-4D97-AF65-F5344CB8AC3E}">
        <p14:creationId xmlns:p14="http://schemas.microsoft.com/office/powerpoint/2010/main" val="1562630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D4A61-D39A-4A1A-9433-E1A9FAF6DC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AC8350-2D2E-4ED3-8325-9D936FC414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9722180-0783-4EC0-80A3-70E922DA8A42}"/>
              </a:ext>
            </a:extLst>
          </p:cNvPr>
          <p:cNvSpPr>
            <a:spLocks noGrp="1"/>
          </p:cNvSpPr>
          <p:nvPr>
            <p:ph type="dt" sz="half" idx="10"/>
          </p:nvPr>
        </p:nvSpPr>
        <p:spPr/>
        <p:txBody>
          <a:bodyPr/>
          <a:lstStyle/>
          <a:p>
            <a:fld id="{EA60B221-9C84-4AD0-B60A-42399F214D06}" type="datetimeFigureOut">
              <a:rPr lang="en-US" smtClean="0"/>
              <a:t>5/26/2018</a:t>
            </a:fld>
            <a:endParaRPr lang="en-US"/>
          </a:p>
        </p:txBody>
      </p:sp>
      <p:sp>
        <p:nvSpPr>
          <p:cNvPr id="5" name="Footer Placeholder 4">
            <a:extLst>
              <a:ext uri="{FF2B5EF4-FFF2-40B4-BE49-F238E27FC236}">
                <a16:creationId xmlns:a16="http://schemas.microsoft.com/office/drawing/2014/main" id="{F9394A46-86F7-4B70-8A39-1E8831154C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830852-ED99-4437-A0E9-931D89A8AAD9}"/>
              </a:ext>
            </a:extLst>
          </p:cNvPr>
          <p:cNvSpPr>
            <a:spLocks noGrp="1"/>
          </p:cNvSpPr>
          <p:nvPr>
            <p:ph type="sldNum" sz="quarter" idx="12"/>
          </p:nvPr>
        </p:nvSpPr>
        <p:spPr/>
        <p:txBody>
          <a:bodyPr/>
          <a:lstStyle/>
          <a:p>
            <a:fld id="{7F546D4F-2009-4766-80DF-BA784DC9DFD3}" type="slidenum">
              <a:rPr lang="en-US" smtClean="0"/>
              <a:t>‹#›</a:t>
            </a:fld>
            <a:endParaRPr lang="en-US"/>
          </a:p>
        </p:txBody>
      </p:sp>
    </p:spTree>
    <p:extLst>
      <p:ext uri="{BB962C8B-B14F-4D97-AF65-F5344CB8AC3E}">
        <p14:creationId xmlns:p14="http://schemas.microsoft.com/office/powerpoint/2010/main" val="3752675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2B831-EC4E-46B0-A987-FF92270FE7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666A28-4DED-45AE-A449-A22977788A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BAF396-619B-41C9-A4D3-22E7665867F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5A8DCE-91E9-411F-AEC1-93B9324E2B69}"/>
              </a:ext>
            </a:extLst>
          </p:cNvPr>
          <p:cNvSpPr>
            <a:spLocks noGrp="1"/>
          </p:cNvSpPr>
          <p:nvPr>
            <p:ph type="dt" sz="half" idx="10"/>
          </p:nvPr>
        </p:nvSpPr>
        <p:spPr/>
        <p:txBody>
          <a:bodyPr/>
          <a:lstStyle/>
          <a:p>
            <a:fld id="{EA60B221-9C84-4AD0-B60A-42399F214D06}" type="datetimeFigureOut">
              <a:rPr lang="en-US" smtClean="0"/>
              <a:t>5/26/2018</a:t>
            </a:fld>
            <a:endParaRPr lang="en-US"/>
          </a:p>
        </p:txBody>
      </p:sp>
      <p:sp>
        <p:nvSpPr>
          <p:cNvPr id="6" name="Footer Placeholder 5">
            <a:extLst>
              <a:ext uri="{FF2B5EF4-FFF2-40B4-BE49-F238E27FC236}">
                <a16:creationId xmlns:a16="http://schemas.microsoft.com/office/drawing/2014/main" id="{E1032C46-3472-444E-955D-BEA3E3F102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319063-2964-4C35-820C-F581388633D1}"/>
              </a:ext>
            </a:extLst>
          </p:cNvPr>
          <p:cNvSpPr>
            <a:spLocks noGrp="1"/>
          </p:cNvSpPr>
          <p:nvPr>
            <p:ph type="sldNum" sz="quarter" idx="12"/>
          </p:nvPr>
        </p:nvSpPr>
        <p:spPr/>
        <p:txBody>
          <a:bodyPr/>
          <a:lstStyle/>
          <a:p>
            <a:fld id="{7F546D4F-2009-4766-80DF-BA784DC9DFD3}" type="slidenum">
              <a:rPr lang="en-US" smtClean="0"/>
              <a:t>‹#›</a:t>
            </a:fld>
            <a:endParaRPr lang="en-US"/>
          </a:p>
        </p:txBody>
      </p:sp>
    </p:spTree>
    <p:extLst>
      <p:ext uri="{BB962C8B-B14F-4D97-AF65-F5344CB8AC3E}">
        <p14:creationId xmlns:p14="http://schemas.microsoft.com/office/powerpoint/2010/main" val="3119101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06652-CD9B-46E8-8A62-1B252A21CC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076D30-7A05-4274-9F9A-5BCA418A24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209BCE7-B215-4B5B-B805-7580F1B468A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B1C332A-93D1-4D63-AC2D-9FC43FBC61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271B8B9-CB79-4CE3-9A29-39C0F7D4465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CA2603-A503-4C6D-BA1B-EFA6848DD03A}"/>
              </a:ext>
            </a:extLst>
          </p:cNvPr>
          <p:cNvSpPr>
            <a:spLocks noGrp="1"/>
          </p:cNvSpPr>
          <p:nvPr>
            <p:ph type="dt" sz="half" idx="10"/>
          </p:nvPr>
        </p:nvSpPr>
        <p:spPr/>
        <p:txBody>
          <a:bodyPr/>
          <a:lstStyle/>
          <a:p>
            <a:fld id="{EA60B221-9C84-4AD0-B60A-42399F214D06}" type="datetimeFigureOut">
              <a:rPr lang="en-US" smtClean="0"/>
              <a:t>5/26/2018</a:t>
            </a:fld>
            <a:endParaRPr lang="en-US"/>
          </a:p>
        </p:txBody>
      </p:sp>
      <p:sp>
        <p:nvSpPr>
          <p:cNvPr id="8" name="Footer Placeholder 7">
            <a:extLst>
              <a:ext uri="{FF2B5EF4-FFF2-40B4-BE49-F238E27FC236}">
                <a16:creationId xmlns:a16="http://schemas.microsoft.com/office/drawing/2014/main" id="{4E22BEBB-EA48-484D-95B7-C385BD5140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055E722-9D89-4A3A-A921-7DE8120BAB43}"/>
              </a:ext>
            </a:extLst>
          </p:cNvPr>
          <p:cNvSpPr>
            <a:spLocks noGrp="1"/>
          </p:cNvSpPr>
          <p:nvPr>
            <p:ph type="sldNum" sz="quarter" idx="12"/>
          </p:nvPr>
        </p:nvSpPr>
        <p:spPr/>
        <p:txBody>
          <a:bodyPr/>
          <a:lstStyle/>
          <a:p>
            <a:fld id="{7F546D4F-2009-4766-80DF-BA784DC9DFD3}" type="slidenum">
              <a:rPr lang="en-US" smtClean="0"/>
              <a:t>‹#›</a:t>
            </a:fld>
            <a:endParaRPr lang="en-US"/>
          </a:p>
        </p:txBody>
      </p:sp>
    </p:spTree>
    <p:extLst>
      <p:ext uri="{BB962C8B-B14F-4D97-AF65-F5344CB8AC3E}">
        <p14:creationId xmlns:p14="http://schemas.microsoft.com/office/powerpoint/2010/main" val="85740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89A0A-006C-45B2-B31A-55B3A3C358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ADC85A-49A6-48D4-A0EA-DC90786E3983}"/>
              </a:ext>
            </a:extLst>
          </p:cNvPr>
          <p:cNvSpPr>
            <a:spLocks noGrp="1"/>
          </p:cNvSpPr>
          <p:nvPr>
            <p:ph type="dt" sz="half" idx="10"/>
          </p:nvPr>
        </p:nvSpPr>
        <p:spPr/>
        <p:txBody>
          <a:bodyPr/>
          <a:lstStyle/>
          <a:p>
            <a:fld id="{EA60B221-9C84-4AD0-B60A-42399F214D06}" type="datetimeFigureOut">
              <a:rPr lang="en-US" smtClean="0"/>
              <a:t>5/26/2018</a:t>
            </a:fld>
            <a:endParaRPr lang="en-US"/>
          </a:p>
        </p:txBody>
      </p:sp>
      <p:sp>
        <p:nvSpPr>
          <p:cNvPr id="4" name="Footer Placeholder 3">
            <a:extLst>
              <a:ext uri="{FF2B5EF4-FFF2-40B4-BE49-F238E27FC236}">
                <a16:creationId xmlns:a16="http://schemas.microsoft.com/office/drawing/2014/main" id="{ED49DC77-BF45-4416-B11B-5FCDFD45FF1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B67F147-99C9-4B30-908D-DA0724E6CD3E}"/>
              </a:ext>
            </a:extLst>
          </p:cNvPr>
          <p:cNvSpPr>
            <a:spLocks noGrp="1"/>
          </p:cNvSpPr>
          <p:nvPr>
            <p:ph type="sldNum" sz="quarter" idx="12"/>
          </p:nvPr>
        </p:nvSpPr>
        <p:spPr/>
        <p:txBody>
          <a:bodyPr/>
          <a:lstStyle/>
          <a:p>
            <a:fld id="{7F546D4F-2009-4766-80DF-BA784DC9DFD3}" type="slidenum">
              <a:rPr lang="en-US" smtClean="0"/>
              <a:t>‹#›</a:t>
            </a:fld>
            <a:endParaRPr lang="en-US"/>
          </a:p>
        </p:txBody>
      </p:sp>
    </p:spTree>
    <p:extLst>
      <p:ext uri="{BB962C8B-B14F-4D97-AF65-F5344CB8AC3E}">
        <p14:creationId xmlns:p14="http://schemas.microsoft.com/office/powerpoint/2010/main" val="56863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FE2701-93E1-44B6-A48E-631EF6AFA8CB}"/>
              </a:ext>
            </a:extLst>
          </p:cNvPr>
          <p:cNvSpPr>
            <a:spLocks noGrp="1"/>
          </p:cNvSpPr>
          <p:nvPr>
            <p:ph type="dt" sz="half" idx="10"/>
          </p:nvPr>
        </p:nvSpPr>
        <p:spPr/>
        <p:txBody>
          <a:bodyPr/>
          <a:lstStyle/>
          <a:p>
            <a:fld id="{EA60B221-9C84-4AD0-B60A-42399F214D06}" type="datetimeFigureOut">
              <a:rPr lang="en-US" smtClean="0"/>
              <a:t>5/26/2018</a:t>
            </a:fld>
            <a:endParaRPr lang="en-US"/>
          </a:p>
        </p:txBody>
      </p:sp>
      <p:sp>
        <p:nvSpPr>
          <p:cNvPr id="3" name="Footer Placeholder 2">
            <a:extLst>
              <a:ext uri="{FF2B5EF4-FFF2-40B4-BE49-F238E27FC236}">
                <a16:creationId xmlns:a16="http://schemas.microsoft.com/office/drawing/2014/main" id="{91EB7546-11E3-4CCF-A3CD-798F816242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53DD417-497B-428E-92F2-6F8C37C2327F}"/>
              </a:ext>
            </a:extLst>
          </p:cNvPr>
          <p:cNvSpPr>
            <a:spLocks noGrp="1"/>
          </p:cNvSpPr>
          <p:nvPr>
            <p:ph type="sldNum" sz="quarter" idx="12"/>
          </p:nvPr>
        </p:nvSpPr>
        <p:spPr/>
        <p:txBody>
          <a:bodyPr/>
          <a:lstStyle/>
          <a:p>
            <a:fld id="{7F546D4F-2009-4766-80DF-BA784DC9DFD3}" type="slidenum">
              <a:rPr lang="en-US" smtClean="0"/>
              <a:t>‹#›</a:t>
            </a:fld>
            <a:endParaRPr lang="en-US"/>
          </a:p>
        </p:txBody>
      </p:sp>
    </p:spTree>
    <p:extLst>
      <p:ext uri="{BB962C8B-B14F-4D97-AF65-F5344CB8AC3E}">
        <p14:creationId xmlns:p14="http://schemas.microsoft.com/office/powerpoint/2010/main" val="2264015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49443-8A44-434D-A788-10966F6334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67D699-9441-4F75-ABF9-5F1BAB095B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0C9E67-E870-409D-8C5F-6ACFF6FFD7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BED5DE4-1434-4DDB-BF59-1A600A808B14}"/>
              </a:ext>
            </a:extLst>
          </p:cNvPr>
          <p:cNvSpPr>
            <a:spLocks noGrp="1"/>
          </p:cNvSpPr>
          <p:nvPr>
            <p:ph type="dt" sz="half" idx="10"/>
          </p:nvPr>
        </p:nvSpPr>
        <p:spPr/>
        <p:txBody>
          <a:bodyPr/>
          <a:lstStyle/>
          <a:p>
            <a:fld id="{EA60B221-9C84-4AD0-B60A-42399F214D06}" type="datetimeFigureOut">
              <a:rPr lang="en-US" smtClean="0"/>
              <a:t>5/26/2018</a:t>
            </a:fld>
            <a:endParaRPr lang="en-US"/>
          </a:p>
        </p:txBody>
      </p:sp>
      <p:sp>
        <p:nvSpPr>
          <p:cNvPr id="6" name="Footer Placeholder 5">
            <a:extLst>
              <a:ext uri="{FF2B5EF4-FFF2-40B4-BE49-F238E27FC236}">
                <a16:creationId xmlns:a16="http://schemas.microsoft.com/office/drawing/2014/main" id="{C3E1973C-4A90-455C-B44A-3B69321756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A00F2A-96A2-4C5A-B2E8-D95A1BF56146}"/>
              </a:ext>
            </a:extLst>
          </p:cNvPr>
          <p:cNvSpPr>
            <a:spLocks noGrp="1"/>
          </p:cNvSpPr>
          <p:nvPr>
            <p:ph type="sldNum" sz="quarter" idx="12"/>
          </p:nvPr>
        </p:nvSpPr>
        <p:spPr/>
        <p:txBody>
          <a:bodyPr/>
          <a:lstStyle/>
          <a:p>
            <a:fld id="{7F546D4F-2009-4766-80DF-BA784DC9DFD3}" type="slidenum">
              <a:rPr lang="en-US" smtClean="0"/>
              <a:t>‹#›</a:t>
            </a:fld>
            <a:endParaRPr lang="en-US"/>
          </a:p>
        </p:txBody>
      </p:sp>
    </p:spTree>
    <p:extLst>
      <p:ext uri="{BB962C8B-B14F-4D97-AF65-F5344CB8AC3E}">
        <p14:creationId xmlns:p14="http://schemas.microsoft.com/office/powerpoint/2010/main" val="1406202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B0604-C46D-40CB-8BA0-6ADC4477EF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6A17AC-A7B1-43EA-867E-B7474C17DC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7A8C76E-6336-427C-97D8-AD04DD3DD8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50E7AA9-D24B-47BC-956F-A5D9EEA1E9BF}"/>
              </a:ext>
            </a:extLst>
          </p:cNvPr>
          <p:cNvSpPr>
            <a:spLocks noGrp="1"/>
          </p:cNvSpPr>
          <p:nvPr>
            <p:ph type="dt" sz="half" idx="10"/>
          </p:nvPr>
        </p:nvSpPr>
        <p:spPr/>
        <p:txBody>
          <a:bodyPr/>
          <a:lstStyle/>
          <a:p>
            <a:fld id="{EA60B221-9C84-4AD0-B60A-42399F214D06}" type="datetimeFigureOut">
              <a:rPr lang="en-US" smtClean="0"/>
              <a:t>5/26/2018</a:t>
            </a:fld>
            <a:endParaRPr lang="en-US"/>
          </a:p>
        </p:txBody>
      </p:sp>
      <p:sp>
        <p:nvSpPr>
          <p:cNvPr id="6" name="Footer Placeholder 5">
            <a:extLst>
              <a:ext uri="{FF2B5EF4-FFF2-40B4-BE49-F238E27FC236}">
                <a16:creationId xmlns:a16="http://schemas.microsoft.com/office/drawing/2014/main" id="{9E06FB8E-16EB-4DB9-BF82-A51C1DC614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D4BABE-B666-425F-A79C-D7B519C04D66}"/>
              </a:ext>
            </a:extLst>
          </p:cNvPr>
          <p:cNvSpPr>
            <a:spLocks noGrp="1"/>
          </p:cNvSpPr>
          <p:nvPr>
            <p:ph type="sldNum" sz="quarter" idx="12"/>
          </p:nvPr>
        </p:nvSpPr>
        <p:spPr/>
        <p:txBody>
          <a:bodyPr/>
          <a:lstStyle/>
          <a:p>
            <a:fld id="{7F546D4F-2009-4766-80DF-BA784DC9DFD3}" type="slidenum">
              <a:rPr lang="en-US" smtClean="0"/>
              <a:t>‹#›</a:t>
            </a:fld>
            <a:endParaRPr lang="en-US"/>
          </a:p>
        </p:txBody>
      </p:sp>
    </p:spTree>
    <p:extLst>
      <p:ext uri="{BB962C8B-B14F-4D97-AF65-F5344CB8AC3E}">
        <p14:creationId xmlns:p14="http://schemas.microsoft.com/office/powerpoint/2010/main" val="773041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72A8AC-FDBB-4E25-9AE0-AC3D1E41D1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F9A03E-CA11-46F7-A1BA-AA81451664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C8C2AA-89FF-49B8-B267-1485636AA2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60B221-9C84-4AD0-B60A-42399F214D06}" type="datetimeFigureOut">
              <a:rPr lang="en-US" smtClean="0"/>
              <a:t>5/26/2018</a:t>
            </a:fld>
            <a:endParaRPr lang="en-US"/>
          </a:p>
        </p:txBody>
      </p:sp>
      <p:sp>
        <p:nvSpPr>
          <p:cNvPr id="5" name="Footer Placeholder 4">
            <a:extLst>
              <a:ext uri="{FF2B5EF4-FFF2-40B4-BE49-F238E27FC236}">
                <a16:creationId xmlns:a16="http://schemas.microsoft.com/office/drawing/2014/main" id="{BB97227E-317D-4FFE-A6BE-3CC0C30053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DE8840-8015-4C8E-846B-9D0C1D77DA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546D4F-2009-4766-80DF-BA784DC9DFD3}" type="slidenum">
              <a:rPr lang="en-US" smtClean="0"/>
              <a:t>‹#›</a:t>
            </a:fld>
            <a:endParaRPr lang="en-US"/>
          </a:p>
        </p:txBody>
      </p:sp>
    </p:spTree>
    <p:extLst>
      <p:ext uri="{BB962C8B-B14F-4D97-AF65-F5344CB8AC3E}">
        <p14:creationId xmlns:p14="http://schemas.microsoft.com/office/powerpoint/2010/main" val="1570882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4.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4.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4.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4.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8236460-CEA9-4419-A04A-C787B1F44452}"/>
              </a:ext>
            </a:extLst>
          </p:cNvPr>
          <p:cNvSpPr/>
          <p:nvPr/>
        </p:nvSpPr>
        <p:spPr>
          <a:xfrm>
            <a:off x="0" y="1164962"/>
            <a:ext cx="12192000" cy="1938992"/>
          </a:xfrm>
          <a:prstGeom prst="rect">
            <a:avLst/>
          </a:prstGeom>
        </p:spPr>
        <p:txBody>
          <a:bodyPr wrap="square">
            <a:spAutoFit/>
          </a:bodyPr>
          <a:lstStyle/>
          <a:p>
            <a:pPr algn="ctr"/>
            <a:r>
              <a:rPr lang="en-US" sz="4000" b="1" i="1" dirty="0">
                <a:latin typeface="Algerian" panose="04020705040A02060702" pitchFamily="82" charset="0"/>
                <a:ea typeface="Calibri" panose="020F0502020204030204" pitchFamily="34" charset="0"/>
              </a:rPr>
              <a:t>AN ASSESSMENT OF THE EFFECT  of Excessive Workload on THE Health of YOUNG PROFESSIONALS</a:t>
            </a:r>
            <a:endParaRPr lang="en-US" sz="4000" dirty="0">
              <a:latin typeface="Algerian" panose="04020705040A02060702" pitchFamily="82" charset="0"/>
            </a:endParaRPr>
          </a:p>
        </p:txBody>
      </p:sp>
      <p:sp>
        <p:nvSpPr>
          <p:cNvPr id="3" name="Rectangle 2">
            <a:extLst>
              <a:ext uri="{FF2B5EF4-FFF2-40B4-BE49-F238E27FC236}">
                <a16:creationId xmlns:a16="http://schemas.microsoft.com/office/drawing/2014/main" id="{E62A5AEF-BB56-4AE0-AE9B-505FC9291617}"/>
              </a:ext>
            </a:extLst>
          </p:cNvPr>
          <p:cNvSpPr/>
          <p:nvPr/>
        </p:nvSpPr>
        <p:spPr>
          <a:xfrm rot="10800000" flipV="1">
            <a:off x="8086725" y="4061623"/>
            <a:ext cx="3898011" cy="1477328"/>
          </a:xfrm>
          <a:prstGeom prst="rect">
            <a:avLst/>
          </a:prstGeom>
        </p:spPr>
        <p:txBody>
          <a:bodyPr wrap="square">
            <a:spAutoFit/>
          </a:bodyPr>
          <a:lstStyle/>
          <a:p>
            <a:pPr algn="ctr">
              <a:spcAft>
                <a:spcPts val="435"/>
              </a:spcAft>
            </a:pPr>
            <a:r>
              <a:rPr lang="en-US" sz="2000" b="1" dirty="0">
                <a:solidFill>
                  <a:schemeClr val="accent1"/>
                </a:solidFill>
                <a:latin typeface="Algerian" panose="04020705040A02060702" pitchFamily="82" charset="0"/>
                <a:ea typeface="Calibri" panose="020F0502020204030204" pitchFamily="34" charset="0"/>
                <a:cs typeface="Times New Roman" panose="02020603050405020304" pitchFamily="18" charset="0"/>
              </a:rPr>
              <a:t>Presented by:</a:t>
            </a:r>
            <a:endParaRPr lang="en-US" sz="1050" dirty="0">
              <a:solidFill>
                <a:schemeClr val="accent1"/>
              </a:solidFill>
              <a:latin typeface="Algerian" panose="04020705040A02060702" pitchFamily="82" charset="0"/>
              <a:ea typeface="Calibri" panose="020F0502020204030204" pitchFamily="34" charset="0"/>
              <a:cs typeface="Times New Roman" panose="02020603050405020304" pitchFamily="18" charset="0"/>
            </a:endParaRPr>
          </a:p>
          <a:p>
            <a:pPr algn="ctr">
              <a:spcAft>
                <a:spcPts val="435"/>
              </a:spcAft>
            </a:pPr>
            <a:r>
              <a:rPr lang="en-US" sz="2000" b="1" dirty="0">
                <a:solidFill>
                  <a:schemeClr val="accent1"/>
                </a:solidFill>
                <a:latin typeface="Algerian" panose="04020705040A02060702" pitchFamily="82" charset="0"/>
                <a:ea typeface="Calibri" panose="020F0502020204030204" pitchFamily="34" charset="0"/>
                <a:cs typeface="Times New Roman" panose="02020603050405020304" pitchFamily="18" charset="0"/>
              </a:rPr>
              <a:t>Sakshi Tiwari</a:t>
            </a:r>
          </a:p>
          <a:p>
            <a:pPr algn="ctr">
              <a:spcAft>
                <a:spcPts val="435"/>
              </a:spcAft>
            </a:pPr>
            <a:r>
              <a:rPr lang="en-US" sz="2000" b="1" dirty="0">
                <a:solidFill>
                  <a:schemeClr val="accent1"/>
                </a:solidFill>
                <a:latin typeface="Algerian" panose="04020705040A02060702" pitchFamily="82" charset="0"/>
                <a:ea typeface="Calibri" panose="020F0502020204030204" pitchFamily="34" charset="0"/>
                <a:cs typeface="Times New Roman" panose="02020603050405020304" pitchFamily="18" charset="0"/>
              </a:rPr>
              <a:t>HEALTH MANAGEMENT</a:t>
            </a:r>
            <a:endParaRPr lang="en-US" sz="1050" dirty="0">
              <a:solidFill>
                <a:schemeClr val="accent1"/>
              </a:solidFill>
              <a:latin typeface="Algerian" panose="04020705040A02060702" pitchFamily="82" charset="0"/>
              <a:ea typeface="Calibri" panose="020F0502020204030204" pitchFamily="34" charset="0"/>
              <a:cs typeface="Times New Roman" panose="02020603050405020304" pitchFamily="18" charset="0"/>
            </a:endParaRPr>
          </a:p>
          <a:p>
            <a:pPr algn="ctr">
              <a:spcAft>
                <a:spcPts val="435"/>
              </a:spcAft>
            </a:pPr>
            <a:r>
              <a:rPr lang="en-US" sz="2000" b="1" dirty="0">
                <a:solidFill>
                  <a:schemeClr val="accent1"/>
                </a:solidFill>
                <a:latin typeface="Algerian" panose="04020705040A02060702" pitchFamily="82" charset="0"/>
                <a:ea typeface="Calibri" panose="020F0502020204030204" pitchFamily="34" charset="0"/>
                <a:cs typeface="Times New Roman" panose="02020603050405020304" pitchFamily="18" charset="0"/>
              </a:rPr>
              <a:t>PG/16/50</a:t>
            </a:r>
          </a:p>
        </p:txBody>
      </p:sp>
      <p:sp>
        <p:nvSpPr>
          <p:cNvPr id="4" name="TextBox 3">
            <a:extLst>
              <a:ext uri="{FF2B5EF4-FFF2-40B4-BE49-F238E27FC236}">
                <a16:creationId xmlns:a16="http://schemas.microsoft.com/office/drawing/2014/main" id="{827A37E6-3129-4AEA-99CE-8704D064E206}"/>
              </a:ext>
            </a:extLst>
          </p:cNvPr>
          <p:cNvSpPr txBox="1"/>
          <p:nvPr/>
        </p:nvSpPr>
        <p:spPr>
          <a:xfrm>
            <a:off x="8086725" y="5788735"/>
            <a:ext cx="3818925" cy="707886"/>
          </a:xfrm>
          <a:prstGeom prst="rect">
            <a:avLst/>
          </a:prstGeom>
          <a:noFill/>
        </p:spPr>
        <p:txBody>
          <a:bodyPr wrap="square" rtlCol="0">
            <a:spAutoFit/>
          </a:bodyPr>
          <a:lstStyle/>
          <a:p>
            <a:pPr algn="ctr"/>
            <a:r>
              <a:rPr lang="en-US" sz="2000" b="1" dirty="0">
                <a:solidFill>
                  <a:schemeClr val="accent1"/>
                </a:solidFill>
                <a:latin typeface="Algerian" panose="04020705040A02060702" pitchFamily="82" charset="0"/>
                <a:cs typeface="Times New Roman" panose="02020603050405020304" pitchFamily="18" charset="0"/>
              </a:rPr>
              <a:t>Guided</a:t>
            </a:r>
            <a:r>
              <a:rPr lang="en-US" sz="2000" b="1" dirty="0">
                <a:solidFill>
                  <a:schemeClr val="accent1"/>
                </a:solidFill>
                <a:latin typeface="Algerian" panose="04020705040A02060702" pitchFamily="82" charset="0"/>
              </a:rPr>
              <a:t> by:</a:t>
            </a:r>
          </a:p>
          <a:p>
            <a:pPr algn="ctr"/>
            <a:r>
              <a:rPr lang="en-US" sz="2000" b="1" dirty="0">
                <a:solidFill>
                  <a:schemeClr val="accent1"/>
                </a:solidFill>
                <a:latin typeface="Algerian" panose="04020705040A02060702" pitchFamily="82" charset="0"/>
              </a:rPr>
              <a:t>Dr. </a:t>
            </a:r>
            <a:r>
              <a:rPr lang="en-US" sz="2000" b="1" dirty="0" err="1">
                <a:solidFill>
                  <a:schemeClr val="accent1"/>
                </a:solidFill>
                <a:latin typeface="Algerian" panose="04020705040A02060702" pitchFamily="82" charset="0"/>
              </a:rPr>
              <a:t>vinay</a:t>
            </a:r>
            <a:r>
              <a:rPr lang="en-US" sz="2000" b="1" dirty="0">
                <a:solidFill>
                  <a:schemeClr val="accent1"/>
                </a:solidFill>
                <a:latin typeface="Algerian" panose="04020705040A02060702" pitchFamily="82" charset="0"/>
              </a:rPr>
              <a:t> </a:t>
            </a:r>
            <a:r>
              <a:rPr lang="en-US" sz="2000" b="1" dirty="0" err="1">
                <a:solidFill>
                  <a:schemeClr val="accent1"/>
                </a:solidFill>
                <a:latin typeface="Algerian" panose="04020705040A02060702" pitchFamily="82" charset="0"/>
              </a:rPr>
              <a:t>tripathi</a:t>
            </a:r>
            <a:endParaRPr lang="en-US" sz="2000" b="1" dirty="0">
              <a:solidFill>
                <a:schemeClr val="accent1"/>
              </a:solidFill>
              <a:latin typeface="Algerian" panose="04020705040A02060702" pitchFamily="82" charset="0"/>
            </a:endParaRPr>
          </a:p>
        </p:txBody>
      </p:sp>
    </p:spTree>
    <p:extLst>
      <p:ext uri="{BB962C8B-B14F-4D97-AF65-F5344CB8AC3E}">
        <p14:creationId xmlns:p14="http://schemas.microsoft.com/office/powerpoint/2010/main" val="4105860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B475-62CA-4084-93AA-B482E5259180}"/>
              </a:ext>
            </a:extLst>
          </p:cNvPr>
          <p:cNvSpPr>
            <a:spLocks noGrp="1"/>
          </p:cNvSpPr>
          <p:nvPr>
            <p:ph type="title"/>
          </p:nvPr>
        </p:nvSpPr>
        <p:spPr/>
        <p:txBody>
          <a:bodyPr/>
          <a:lstStyle/>
          <a:p>
            <a:r>
              <a:rPr lang="en-US" b="1" dirty="0"/>
              <a:t> Excessive workload</a:t>
            </a:r>
            <a:endParaRPr lang="en-US" dirty="0"/>
          </a:p>
        </p:txBody>
      </p:sp>
      <p:graphicFrame>
        <p:nvGraphicFramePr>
          <p:cNvPr id="6" name="Content Placeholder 5">
            <a:extLst>
              <a:ext uri="{FF2B5EF4-FFF2-40B4-BE49-F238E27FC236}">
                <a16:creationId xmlns:a16="http://schemas.microsoft.com/office/drawing/2014/main" id="{28A0F527-F55C-4DBE-ADC3-8214DC2392C5}"/>
              </a:ext>
            </a:extLst>
          </p:cNvPr>
          <p:cNvGraphicFramePr>
            <a:graphicFrameLocks noGrp="1"/>
          </p:cNvGraphicFramePr>
          <p:nvPr>
            <p:ph sz="half" idx="1"/>
            <p:extLst>
              <p:ext uri="{D42A27DB-BD31-4B8C-83A1-F6EECF244321}">
                <p14:modId xmlns:p14="http://schemas.microsoft.com/office/powerpoint/2010/main" val="767266083"/>
              </p:ext>
            </p:extLst>
          </p:nvPr>
        </p:nvGraphicFramePr>
        <p:xfrm>
          <a:off x="352425" y="1825625"/>
          <a:ext cx="5819775" cy="4351339"/>
        </p:xfrm>
        <a:graphic>
          <a:graphicData uri="http://schemas.openxmlformats.org/drawingml/2006/table">
            <a:tbl>
              <a:tblPr>
                <a:tableStyleId>{3C2FFA5D-87B4-456A-9821-1D502468CF0F}</a:tableStyleId>
              </a:tblPr>
              <a:tblGrid>
                <a:gridCol w="1928384">
                  <a:extLst>
                    <a:ext uri="{9D8B030D-6E8A-4147-A177-3AD203B41FA5}">
                      <a16:colId xmlns:a16="http://schemas.microsoft.com/office/drawing/2014/main" val="1818684912"/>
                    </a:ext>
                  </a:extLst>
                </a:gridCol>
                <a:gridCol w="1770679">
                  <a:extLst>
                    <a:ext uri="{9D8B030D-6E8A-4147-A177-3AD203B41FA5}">
                      <a16:colId xmlns:a16="http://schemas.microsoft.com/office/drawing/2014/main" val="2753299788"/>
                    </a:ext>
                  </a:extLst>
                </a:gridCol>
                <a:gridCol w="2120712">
                  <a:extLst>
                    <a:ext uri="{9D8B030D-6E8A-4147-A177-3AD203B41FA5}">
                      <a16:colId xmlns:a16="http://schemas.microsoft.com/office/drawing/2014/main" val="1865662104"/>
                    </a:ext>
                  </a:extLst>
                </a:gridCol>
              </a:tblGrid>
              <a:tr h="524566">
                <a:tc gridSpan="3">
                  <a:txBody>
                    <a:bodyPr/>
                    <a:lstStyle/>
                    <a:p>
                      <a:pPr algn="ctr"/>
                      <a:r>
                        <a:rPr lang="en-US" sz="2000" dirty="0"/>
                        <a:t>                    Workload</a:t>
                      </a:r>
                      <a:endParaRPr lang="en-US" sz="2000" b="1" dirty="0"/>
                    </a:p>
                  </a:txBody>
                  <a:tcPr marL="45415" marR="45415" marT="22708" marB="22708"/>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3470395"/>
                  </a:ext>
                </a:extLst>
              </a:tr>
              <a:tr h="1183842">
                <a:tc>
                  <a:txBody>
                    <a:bodyPr/>
                    <a:lstStyle/>
                    <a:p>
                      <a:pPr marL="0" marR="0" algn="ctr">
                        <a:lnSpc>
                          <a:spcPct val="107000"/>
                        </a:lnSpc>
                        <a:spcBef>
                          <a:spcPts val="0"/>
                        </a:spcBef>
                        <a:spcAft>
                          <a:spcPts val="0"/>
                        </a:spcAft>
                      </a:pPr>
                      <a:r>
                        <a:rPr lang="en-US" sz="1800" dirty="0">
                          <a:effectLst/>
                        </a:rPr>
                        <a:t> Category</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Frequency</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Percent(%)</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4032237216"/>
                  </a:ext>
                </a:extLst>
              </a:tr>
              <a:tr h="568990">
                <a:tc>
                  <a:txBody>
                    <a:bodyPr/>
                    <a:lstStyle/>
                    <a:p>
                      <a:pPr marL="0" marR="0" algn="ctr">
                        <a:lnSpc>
                          <a:spcPts val="1600"/>
                        </a:lnSpc>
                        <a:spcBef>
                          <a:spcPts val="0"/>
                        </a:spcBef>
                        <a:spcAft>
                          <a:spcPts val="0"/>
                        </a:spcAft>
                      </a:pPr>
                      <a:r>
                        <a:rPr lang="en-US" sz="1800" dirty="0">
                          <a:effectLst/>
                        </a:rPr>
                        <a:t>No</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19</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18.6</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2928479825"/>
                  </a:ext>
                </a:extLst>
              </a:tr>
              <a:tr h="738163">
                <a:tc>
                  <a:txBody>
                    <a:bodyPr/>
                    <a:lstStyle/>
                    <a:p>
                      <a:pPr marL="0" marR="0" algn="ctr">
                        <a:lnSpc>
                          <a:spcPts val="1600"/>
                        </a:lnSpc>
                        <a:spcBef>
                          <a:spcPts val="0"/>
                        </a:spcBef>
                        <a:spcAft>
                          <a:spcPts val="0"/>
                        </a:spcAft>
                      </a:pPr>
                      <a:r>
                        <a:rPr lang="en-US" sz="1800" dirty="0">
                          <a:effectLst/>
                        </a:rPr>
                        <a:t>Yes</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48</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47.1</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863211446"/>
                  </a:ext>
                </a:extLst>
              </a:tr>
              <a:tr h="722362">
                <a:tc>
                  <a:txBody>
                    <a:bodyPr/>
                    <a:lstStyle/>
                    <a:p>
                      <a:pPr marL="0" marR="0" algn="ctr">
                        <a:lnSpc>
                          <a:spcPts val="1600"/>
                        </a:lnSpc>
                        <a:spcBef>
                          <a:spcPts val="0"/>
                        </a:spcBef>
                        <a:spcAft>
                          <a:spcPts val="0"/>
                        </a:spcAft>
                      </a:pPr>
                      <a:r>
                        <a:rPr lang="en-US" sz="1800">
                          <a:effectLst/>
                        </a:rPr>
                        <a:t>Sometimes</a:t>
                      </a:r>
                      <a:endParaRPr lang="en-US" sz="1800" b="1">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35</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34.3</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686656947"/>
                  </a:ext>
                </a:extLst>
              </a:tr>
              <a:tr h="613416">
                <a:tc>
                  <a:txBody>
                    <a:bodyPr/>
                    <a:lstStyle/>
                    <a:p>
                      <a:pPr marL="0" marR="0" algn="ctr">
                        <a:lnSpc>
                          <a:spcPts val="1600"/>
                        </a:lnSpc>
                        <a:spcBef>
                          <a:spcPts val="0"/>
                        </a:spcBef>
                        <a:spcAft>
                          <a:spcPts val="0"/>
                        </a:spcAft>
                      </a:pPr>
                      <a:r>
                        <a:rPr lang="en-US" sz="1800" dirty="0">
                          <a:effectLst/>
                        </a:rPr>
                        <a:t>Total</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102</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100.0</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1070053090"/>
                  </a:ext>
                </a:extLst>
              </a:tr>
            </a:tbl>
          </a:graphicData>
        </a:graphic>
      </p:graphicFrame>
      <p:graphicFrame>
        <p:nvGraphicFramePr>
          <p:cNvPr id="3" name="Content Placeholder 2">
            <a:extLst>
              <a:ext uri="{FF2B5EF4-FFF2-40B4-BE49-F238E27FC236}">
                <a16:creationId xmlns:a16="http://schemas.microsoft.com/office/drawing/2014/main" id="{43C640A1-33D4-444A-99F3-00C937B0F382}"/>
              </a:ext>
            </a:extLst>
          </p:cNvPr>
          <p:cNvGraphicFramePr>
            <a:graphicFrameLocks noGrp="1"/>
          </p:cNvGraphicFramePr>
          <p:nvPr>
            <p:ph sz="half" idx="2"/>
            <p:extLst>
              <p:ext uri="{D42A27DB-BD31-4B8C-83A1-F6EECF244321}">
                <p14:modId xmlns:p14="http://schemas.microsoft.com/office/powerpoint/2010/main" val="2007871248"/>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60697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4C0A9-84FE-4D77-B3D5-2C77C78FF56E}"/>
              </a:ext>
            </a:extLst>
          </p:cNvPr>
          <p:cNvSpPr>
            <a:spLocks noGrp="1"/>
          </p:cNvSpPr>
          <p:nvPr>
            <p:ph type="title"/>
          </p:nvPr>
        </p:nvSpPr>
        <p:spPr/>
        <p:txBody>
          <a:bodyPr/>
          <a:lstStyle/>
          <a:p>
            <a:r>
              <a:rPr lang="en-US" b="1" dirty="0"/>
              <a:t>Excessive workload</a:t>
            </a:r>
          </a:p>
        </p:txBody>
      </p:sp>
      <p:graphicFrame>
        <p:nvGraphicFramePr>
          <p:cNvPr id="5" name="Content Placeholder 4">
            <a:extLst>
              <a:ext uri="{FF2B5EF4-FFF2-40B4-BE49-F238E27FC236}">
                <a16:creationId xmlns:a16="http://schemas.microsoft.com/office/drawing/2014/main" id="{C759C750-24F1-4579-9A3D-47D1017C76A3}"/>
              </a:ext>
            </a:extLst>
          </p:cNvPr>
          <p:cNvGraphicFramePr>
            <a:graphicFrameLocks noGrp="1"/>
          </p:cNvGraphicFramePr>
          <p:nvPr>
            <p:ph sz="half" idx="1"/>
            <p:extLst>
              <p:ext uri="{D42A27DB-BD31-4B8C-83A1-F6EECF244321}">
                <p14:modId xmlns:p14="http://schemas.microsoft.com/office/powerpoint/2010/main" val="2552165251"/>
              </p:ext>
            </p:extLst>
          </p:nvPr>
        </p:nvGraphicFramePr>
        <p:xfrm>
          <a:off x="295275" y="1914525"/>
          <a:ext cx="5535447" cy="4587136"/>
        </p:xfrm>
        <a:graphic>
          <a:graphicData uri="http://schemas.openxmlformats.org/drawingml/2006/table">
            <a:tbl>
              <a:tblPr>
                <a:tableStyleId>{125E5076-3810-47DD-B79F-674D7AD40C01}</a:tableStyleId>
              </a:tblPr>
              <a:tblGrid>
                <a:gridCol w="1250872">
                  <a:extLst>
                    <a:ext uri="{9D8B030D-6E8A-4147-A177-3AD203B41FA5}">
                      <a16:colId xmlns:a16="http://schemas.microsoft.com/office/drawing/2014/main" val="4080871570"/>
                    </a:ext>
                  </a:extLst>
                </a:gridCol>
                <a:gridCol w="833596">
                  <a:extLst>
                    <a:ext uri="{9D8B030D-6E8A-4147-A177-3AD203B41FA5}">
                      <a16:colId xmlns:a16="http://schemas.microsoft.com/office/drawing/2014/main" val="143226646"/>
                    </a:ext>
                  </a:extLst>
                </a:gridCol>
                <a:gridCol w="765711">
                  <a:extLst>
                    <a:ext uri="{9D8B030D-6E8A-4147-A177-3AD203B41FA5}">
                      <a16:colId xmlns:a16="http://schemas.microsoft.com/office/drawing/2014/main" val="1855124885"/>
                    </a:ext>
                  </a:extLst>
                </a:gridCol>
                <a:gridCol w="958372">
                  <a:extLst>
                    <a:ext uri="{9D8B030D-6E8A-4147-A177-3AD203B41FA5}">
                      <a16:colId xmlns:a16="http://schemas.microsoft.com/office/drawing/2014/main" val="3989817475"/>
                    </a:ext>
                  </a:extLst>
                </a:gridCol>
                <a:gridCol w="958372">
                  <a:extLst>
                    <a:ext uri="{9D8B030D-6E8A-4147-A177-3AD203B41FA5}">
                      <a16:colId xmlns:a16="http://schemas.microsoft.com/office/drawing/2014/main" val="1621277837"/>
                    </a:ext>
                  </a:extLst>
                </a:gridCol>
                <a:gridCol w="768524">
                  <a:extLst>
                    <a:ext uri="{9D8B030D-6E8A-4147-A177-3AD203B41FA5}">
                      <a16:colId xmlns:a16="http://schemas.microsoft.com/office/drawing/2014/main" val="4292844219"/>
                    </a:ext>
                  </a:extLst>
                </a:gridCol>
              </a:tblGrid>
              <a:tr h="558615">
                <a:tc gridSpan="6">
                  <a:txBody>
                    <a:bodyPr/>
                    <a:lstStyle/>
                    <a:p>
                      <a:pPr algn="ctr"/>
                      <a:r>
                        <a:rPr lang="en-US" sz="1600" dirty="0"/>
                        <a:t>       Gender workload cross Tabulation                </a:t>
                      </a:r>
                    </a:p>
                  </a:txBody>
                  <a:tcPr marL="45415" marR="45415" marT="22708" marB="22708"/>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57276577"/>
                  </a:ext>
                </a:extLst>
              </a:tr>
              <a:tr h="304569">
                <a:tc>
                  <a:txBody>
                    <a:bodyPr/>
                    <a:lstStyle/>
                    <a:p>
                      <a:pPr marL="0" marR="0" algn="ctr">
                        <a:lnSpc>
                          <a:spcPct val="107000"/>
                        </a:lnSpc>
                        <a:spcBef>
                          <a:spcPts val="0"/>
                        </a:spcBef>
                        <a:spcAft>
                          <a:spcPts val="0"/>
                        </a:spcAft>
                      </a:pPr>
                      <a:r>
                        <a:rPr lang="en-US" sz="1600" dirty="0">
                          <a:effectLst/>
                        </a:rPr>
                        <a:t> </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ct val="107000"/>
                        </a:lnSpc>
                        <a:spcBef>
                          <a:spcPts val="0"/>
                        </a:spcBef>
                        <a:spcAft>
                          <a:spcPts val="0"/>
                        </a:spcAft>
                      </a:pPr>
                      <a:r>
                        <a:rPr lang="en-US" sz="1600" dirty="0">
                          <a:effectLst/>
                        </a:rPr>
                        <a:t> </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gridSpan="3">
                  <a:txBody>
                    <a:bodyPr/>
                    <a:lstStyle/>
                    <a:p>
                      <a:pPr marL="0" marR="0" algn="ctr">
                        <a:lnSpc>
                          <a:spcPts val="1600"/>
                        </a:lnSpc>
                        <a:spcBef>
                          <a:spcPts val="0"/>
                        </a:spcBef>
                        <a:spcAft>
                          <a:spcPts val="0"/>
                        </a:spcAft>
                      </a:pPr>
                      <a:r>
                        <a:rPr lang="en-US" sz="1600" dirty="0">
                          <a:effectLst/>
                        </a:rPr>
                        <a:t>Workload</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hMerge="1">
                  <a:txBody>
                    <a:bodyPr/>
                    <a:lstStyle/>
                    <a:p>
                      <a:endParaRPr lang="en-US"/>
                    </a:p>
                  </a:txBody>
                  <a:tcPr/>
                </a:tc>
                <a:tc hMerge="1">
                  <a:txBody>
                    <a:bodyPr/>
                    <a:lstStyle/>
                    <a:p>
                      <a:endParaRPr lang="en-US"/>
                    </a:p>
                  </a:txBody>
                  <a:tcPr/>
                </a:tc>
                <a:tc rowSpan="2">
                  <a:txBody>
                    <a:bodyPr/>
                    <a:lstStyle/>
                    <a:p>
                      <a:pPr marL="0" marR="0" algn="ctr">
                        <a:lnSpc>
                          <a:spcPts val="1600"/>
                        </a:lnSpc>
                        <a:spcBef>
                          <a:spcPts val="0"/>
                        </a:spcBef>
                        <a:spcAft>
                          <a:spcPts val="0"/>
                        </a:spcAft>
                      </a:pPr>
                      <a:r>
                        <a:rPr lang="en-US" sz="1600" dirty="0">
                          <a:effectLst/>
                        </a:rPr>
                        <a:t>      Total</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2303362485"/>
                  </a:ext>
                </a:extLst>
              </a:tr>
              <a:tr h="697201">
                <a:tc>
                  <a:txBody>
                    <a:bodyPr/>
                    <a:lstStyle/>
                    <a:p>
                      <a:pPr marL="0" marR="0" algn="ctr">
                        <a:lnSpc>
                          <a:spcPct val="107000"/>
                        </a:lnSpc>
                        <a:spcBef>
                          <a:spcPts val="0"/>
                        </a:spcBef>
                        <a:spcAft>
                          <a:spcPts val="0"/>
                        </a:spcAft>
                      </a:pPr>
                      <a:r>
                        <a:rPr lang="en-US" sz="1600" dirty="0">
                          <a:effectLst/>
                        </a:rPr>
                        <a:t> Gender</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ct val="107000"/>
                        </a:lnSpc>
                        <a:spcBef>
                          <a:spcPts val="0"/>
                        </a:spcBef>
                        <a:spcAft>
                          <a:spcPts val="0"/>
                        </a:spcAft>
                      </a:pPr>
                      <a:r>
                        <a:rPr lang="en-US" sz="1600" dirty="0">
                          <a:effectLst/>
                        </a:rPr>
                        <a:t> </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No</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a:effectLst/>
                        </a:rPr>
                        <a:t>Yes</a:t>
                      </a:r>
                      <a:endParaRPr lang="en-US" sz="1600" b="1">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a:effectLst/>
                        </a:rPr>
                        <a:t>Sometimes</a:t>
                      </a:r>
                      <a:endParaRPr lang="en-US" sz="1600" b="1">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vMerge="1">
                  <a:txBody>
                    <a:bodyPr/>
                    <a:lstStyle/>
                    <a:p>
                      <a:endParaRPr lang="en-US"/>
                    </a:p>
                  </a:txBody>
                  <a:tcPr/>
                </a:tc>
                <a:extLst>
                  <a:ext uri="{0D108BD9-81ED-4DB2-BD59-A6C34878D82A}">
                    <a16:rowId xmlns:a16="http://schemas.microsoft.com/office/drawing/2014/main" val="4099625285"/>
                  </a:ext>
                </a:extLst>
              </a:tr>
              <a:tr h="296589">
                <a:tc rowSpan="2">
                  <a:txBody>
                    <a:bodyPr/>
                    <a:lstStyle/>
                    <a:p>
                      <a:pPr marL="0" marR="0" algn="ctr">
                        <a:lnSpc>
                          <a:spcPts val="1600"/>
                        </a:lnSpc>
                        <a:spcBef>
                          <a:spcPts val="0"/>
                        </a:spcBef>
                        <a:spcAft>
                          <a:spcPts val="0"/>
                        </a:spcAft>
                      </a:pPr>
                      <a:r>
                        <a:rPr lang="en-US" sz="1600" dirty="0">
                          <a:effectLst/>
                        </a:rPr>
                        <a:t>Female</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Count</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8</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27</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22</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58</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4073727786"/>
                  </a:ext>
                </a:extLst>
              </a:tr>
              <a:tr h="623971">
                <a:tc vMerge="1">
                  <a:txBody>
                    <a:bodyPr/>
                    <a:lstStyle/>
                    <a:p>
                      <a:endParaRPr lang="en-US"/>
                    </a:p>
                  </a:txBody>
                  <a:tcPr/>
                </a:tc>
                <a:tc>
                  <a:txBody>
                    <a:bodyPr/>
                    <a:lstStyle/>
                    <a:p>
                      <a:pPr marL="0" marR="0" algn="ctr">
                        <a:lnSpc>
                          <a:spcPts val="1600"/>
                        </a:lnSpc>
                        <a:spcBef>
                          <a:spcPts val="0"/>
                        </a:spcBef>
                        <a:spcAft>
                          <a:spcPts val="0"/>
                        </a:spcAft>
                      </a:pPr>
                      <a:r>
                        <a:rPr lang="en-US" sz="1600" dirty="0">
                          <a:effectLst/>
                        </a:rPr>
                        <a:t>%  Of total</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7.8%</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26.5%</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21.6%</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55.9%</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906535727"/>
                  </a:ext>
                </a:extLst>
              </a:tr>
              <a:tr h="320219">
                <a:tc rowSpan="4">
                  <a:txBody>
                    <a:bodyPr/>
                    <a:lstStyle/>
                    <a:p>
                      <a:pPr marL="0" marR="0" algn="ctr">
                        <a:lnSpc>
                          <a:spcPts val="1600"/>
                        </a:lnSpc>
                        <a:spcBef>
                          <a:spcPts val="0"/>
                        </a:spcBef>
                        <a:spcAft>
                          <a:spcPts val="0"/>
                        </a:spcAft>
                      </a:pPr>
                      <a:r>
                        <a:rPr lang="en-US" sz="1600" dirty="0">
                          <a:effectLst/>
                        </a:rPr>
                        <a:t>Male</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Count</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11</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21</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13</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45</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4043022092"/>
                  </a:ext>
                </a:extLst>
              </a:tr>
              <a:tr h="697201">
                <a:tc vMerge="1">
                  <a:txBody>
                    <a:bodyPr/>
                    <a:lstStyle/>
                    <a:p>
                      <a:endParaRPr lang="en-US"/>
                    </a:p>
                  </a:txBody>
                  <a:tcPr/>
                </a:tc>
                <a:tc>
                  <a:txBody>
                    <a:bodyPr/>
                    <a:lstStyle/>
                    <a:p>
                      <a:pPr marL="0" marR="0" algn="ctr">
                        <a:lnSpc>
                          <a:spcPts val="1600"/>
                        </a:lnSpc>
                        <a:spcBef>
                          <a:spcPts val="0"/>
                        </a:spcBef>
                        <a:spcAft>
                          <a:spcPts val="0"/>
                        </a:spcAft>
                      </a:pPr>
                      <a:r>
                        <a:rPr lang="en-US" sz="1600" dirty="0">
                          <a:effectLst/>
                        </a:rPr>
                        <a:t>% of total</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10.8%</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20.6%</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12.7%</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44.10%</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1774754275"/>
                  </a:ext>
                </a:extLst>
              </a:tr>
              <a:tr h="623971">
                <a:tc vMerge="1">
                  <a:txBody>
                    <a:bodyPr/>
                    <a:lstStyle/>
                    <a:p>
                      <a:endParaRPr lang="en-US"/>
                    </a:p>
                  </a:txBody>
                  <a:tcPr/>
                </a:tc>
                <a:tc>
                  <a:txBody>
                    <a:bodyPr/>
                    <a:lstStyle/>
                    <a:p>
                      <a:pPr marL="0" marR="0" algn="ctr">
                        <a:lnSpc>
                          <a:spcPts val="1600"/>
                        </a:lnSpc>
                        <a:spcBef>
                          <a:spcPts val="0"/>
                        </a:spcBef>
                        <a:spcAft>
                          <a:spcPts val="0"/>
                        </a:spcAft>
                      </a:pPr>
                      <a:r>
                        <a:rPr lang="en-US" sz="1600" dirty="0">
                          <a:effectLst/>
                        </a:rPr>
                        <a:t>% of total</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19</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48</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45</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102</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1564432422"/>
                  </a:ext>
                </a:extLst>
              </a:tr>
              <a:tr h="464800">
                <a:tc vMerge="1">
                  <a:txBody>
                    <a:bodyPr/>
                    <a:lstStyle/>
                    <a:p>
                      <a:endParaRPr lang="en-US"/>
                    </a:p>
                  </a:txBody>
                  <a:tcPr/>
                </a:tc>
                <a:tc>
                  <a:txBody>
                    <a:bodyPr/>
                    <a:lstStyle/>
                    <a:p>
                      <a:pPr marL="0" marR="0" algn="ctr">
                        <a:lnSpc>
                          <a:spcPts val="1600"/>
                        </a:lnSpc>
                        <a:spcBef>
                          <a:spcPts val="0"/>
                        </a:spcBef>
                        <a:spcAft>
                          <a:spcPts val="0"/>
                        </a:spcAft>
                      </a:pPr>
                      <a:r>
                        <a:rPr lang="en-US" sz="1600" dirty="0">
                          <a:effectLst/>
                        </a:rPr>
                        <a:t>% of Total</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18.6%</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47.1%</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34.3%</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600" dirty="0">
                          <a:effectLst/>
                        </a:rPr>
                        <a:t>100.0%</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552681325"/>
                  </a:ext>
                </a:extLst>
              </a:tr>
            </a:tbl>
          </a:graphicData>
        </a:graphic>
      </p:graphicFrame>
      <p:sp>
        <p:nvSpPr>
          <p:cNvPr id="7" name="Freeform: Shape 6">
            <a:extLst>
              <a:ext uri="{FF2B5EF4-FFF2-40B4-BE49-F238E27FC236}">
                <a16:creationId xmlns:a16="http://schemas.microsoft.com/office/drawing/2014/main" id="{283AEC21-1ABA-4DCB-8E45-5609E2F04A9A}"/>
              </a:ext>
            </a:extLst>
          </p:cNvPr>
          <p:cNvSpPr/>
          <p:nvPr/>
        </p:nvSpPr>
        <p:spPr>
          <a:xfrm>
            <a:off x="6172200" y="2964974"/>
            <a:ext cx="5181600" cy="2072640"/>
          </a:xfrm>
          <a:custGeom>
            <a:avLst/>
            <a:gdLst>
              <a:gd name="connsiteX0" fmla="*/ 0 w 5181600"/>
              <a:gd name="connsiteY0" fmla="*/ 0 h 2072640"/>
              <a:gd name="connsiteX1" fmla="*/ 4145280 w 5181600"/>
              <a:gd name="connsiteY1" fmla="*/ 0 h 2072640"/>
              <a:gd name="connsiteX2" fmla="*/ 5181600 w 5181600"/>
              <a:gd name="connsiteY2" fmla="*/ 1036320 h 2072640"/>
              <a:gd name="connsiteX3" fmla="*/ 4145280 w 5181600"/>
              <a:gd name="connsiteY3" fmla="*/ 2072640 h 2072640"/>
              <a:gd name="connsiteX4" fmla="*/ 0 w 5181600"/>
              <a:gd name="connsiteY4" fmla="*/ 2072640 h 2072640"/>
              <a:gd name="connsiteX5" fmla="*/ 1036320 w 5181600"/>
              <a:gd name="connsiteY5" fmla="*/ 1036320 h 2072640"/>
              <a:gd name="connsiteX6" fmla="*/ 0 w 5181600"/>
              <a:gd name="connsiteY6" fmla="*/ 0 h 207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81600" h="2072640">
                <a:moveTo>
                  <a:pt x="0" y="0"/>
                </a:moveTo>
                <a:lnTo>
                  <a:pt x="4145280" y="0"/>
                </a:lnTo>
                <a:lnTo>
                  <a:pt x="5181600" y="1036320"/>
                </a:lnTo>
                <a:lnTo>
                  <a:pt x="4145280" y="2072640"/>
                </a:lnTo>
                <a:lnTo>
                  <a:pt x="0" y="2072640"/>
                </a:lnTo>
                <a:lnTo>
                  <a:pt x="1036320" y="103632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59180" tIns="11430" rIns="1036320" bIns="11430" numCol="1" spcCol="1270" anchor="ctr" anchorCtr="0">
            <a:noAutofit/>
          </a:bodyPr>
          <a:lstStyle/>
          <a:p>
            <a:pPr marL="0" lvl="0" indent="0" algn="ctr" defTabSz="800100">
              <a:lnSpc>
                <a:spcPct val="90000"/>
              </a:lnSpc>
              <a:spcBef>
                <a:spcPct val="0"/>
              </a:spcBef>
              <a:spcAft>
                <a:spcPct val="35000"/>
              </a:spcAft>
              <a:buNone/>
            </a:pPr>
            <a:r>
              <a:rPr lang="en-US" sz="1800" kern="1200" dirty="0"/>
              <a:t>Gender wise cross tabulation of workload is done and from analysis it is found that female employees report more workload in both the categories. </a:t>
            </a:r>
            <a:r>
              <a:rPr lang="en-US" sz="1800" kern="1200"/>
              <a:t>48.1% female employees excessive workload normally or sometimes.</a:t>
            </a:r>
          </a:p>
        </p:txBody>
      </p:sp>
    </p:spTree>
    <p:extLst>
      <p:ext uri="{BB962C8B-B14F-4D97-AF65-F5344CB8AC3E}">
        <p14:creationId xmlns:p14="http://schemas.microsoft.com/office/powerpoint/2010/main" val="3569182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01CF7-B479-4AAC-AAEB-AB9242F0D959}"/>
              </a:ext>
            </a:extLst>
          </p:cNvPr>
          <p:cNvSpPr>
            <a:spLocks noGrp="1"/>
          </p:cNvSpPr>
          <p:nvPr>
            <p:ph type="title"/>
          </p:nvPr>
        </p:nvSpPr>
        <p:spPr/>
        <p:txBody>
          <a:bodyPr/>
          <a:lstStyle/>
          <a:p>
            <a:r>
              <a:rPr lang="en-US" b="1" dirty="0"/>
              <a:t>Excessive workload</a:t>
            </a:r>
          </a:p>
        </p:txBody>
      </p:sp>
      <p:graphicFrame>
        <p:nvGraphicFramePr>
          <p:cNvPr id="7" name="Content Placeholder 6">
            <a:extLst>
              <a:ext uri="{FF2B5EF4-FFF2-40B4-BE49-F238E27FC236}">
                <a16:creationId xmlns:a16="http://schemas.microsoft.com/office/drawing/2014/main" id="{76F610CB-83F5-43A5-BB10-3D3DDD103CB3}"/>
              </a:ext>
            </a:extLst>
          </p:cNvPr>
          <p:cNvGraphicFramePr>
            <a:graphicFrameLocks noGrp="1"/>
          </p:cNvGraphicFramePr>
          <p:nvPr>
            <p:ph sz="half" idx="1"/>
            <p:extLst>
              <p:ext uri="{D42A27DB-BD31-4B8C-83A1-F6EECF244321}">
                <p14:modId xmlns:p14="http://schemas.microsoft.com/office/powerpoint/2010/main" val="2551327624"/>
              </p:ext>
            </p:extLst>
          </p:nvPr>
        </p:nvGraphicFramePr>
        <p:xfrm>
          <a:off x="219075" y="1688383"/>
          <a:ext cx="5416040" cy="4036618"/>
        </p:xfrm>
        <a:graphic>
          <a:graphicData uri="http://schemas.openxmlformats.org/drawingml/2006/table">
            <a:tbl>
              <a:tblPr>
                <a:tableStyleId>{D113A9D2-9D6B-4929-AA2D-F23B5EE8CBE7}</a:tableStyleId>
              </a:tblPr>
              <a:tblGrid>
                <a:gridCol w="89700">
                  <a:extLst>
                    <a:ext uri="{9D8B030D-6E8A-4147-A177-3AD203B41FA5}">
                      <a16:colId xmlns:a16="http://schemas.microsoft.com/office/drawing/2014/main" val="3612814778"/>
                    </a:ext>
                  </a:extLst>
                </a:gridCol>
                <a:gridCol w="1234275">
                  <a:extLst>
                    <a:ext uri="{9D8B030D-6E8A-4147-A177-3AD203B41FA5}">
                      <a16:colId xmlns:a16="http://schemas.microsoft.com/office/drawing/2014/main" val="2726229218"/>
                    </a:ext>
                  </a:extLst>
                </a:gridCol>
                <a:gridCol w="997185">
                  <a:extLst>
                    <a:ext uri="{9D8B030D-6E8A-4147-A177-3AD203B41FA5}">
                      <a16:colId xmlns:a16="http://schemas.microsoft.com/office/drawing/2014/main" val="3568574293"/>
                    </a:ext>
                  </a:extLst>
                </a:gridCol>
                <a:gridCol w="773720">
                  <a:extLst>
                    <a:ext uri="{9D8B030D-6E8A-4147-A177-3AD203B41FA5}">
                      <a16:colId xmlns:a16="http://schemas.microsoft.com/office/drawing/2014/main" val="787189602"/>
                    </a:ext>
                  </a:extLst>
                </a:gridCol>
                <a:gridCol w="773720">
                  <a:extLst>
                    <a:ext uri="{9D8B030D-6E8A-4147-A177-3AD203B41FA5}">
                      <a16:colId xmlns:a16="http://schemas.microsoft.com/office/drawing/2014/main" val="1970831123"/>
                    </a:ext>
                  </a:extLst>
                </a:gridCol>
                <a:gridCol w="773720">
                  <a:extLst>
                    <a:ext uri="{9D8B030D-6E8A-4147-A177-3AD203B41FA5}">
                      <a16:colId xmlns:a16="http://schemas.microsoft.com/office/drawing/2014/main" val="1207387002"/>
                    </a:ext>
                  </a:extLst>
                </a:gridCol>
                <a:gridCol w="773720">
                  <a:extLst>
                    <a:ext uri="{9D8B030D-6E8A-4147-A177-3AD203B41FA5}">
                      <a16:colId xmlns:a16="http://schemas.microsoft.com/office/drawing/2014/main" val="1458048534"/>
                    </a:ext>
                  </a:extLst>
                </a:gridCol>
              </a:tblGrid>
              <a:tr h="416642">
                <a:tc gridSpan="7">
                  <a:txBody>
                    <a:bodyPr/>
                    <a:lstStyle/>
                    <a:p>
                      <a:pPr marL="38100" marR="38100" lvl="0" indent="0" algn="ctr" defTabSz="667558" rtl="0" eaLnBrk="1" fontAlgn="auto" latinLnBrk="0" hangingPunct="1">
                        <a:lnSpc>
                          <a:spcPts val="1600"/>
                        </a:lnSpc>
                        <a:spcBef>
                          <a:spcPts val="0"/>
                        </a:spcBef>
                        <a:spcAft>
                          <a:spcPts val="0"/>
                        </a:spcAft>
                        <a:buClrTx/>
                        <a:buSzTx/>
                        <a:buFontTx/>
                        <a:buNone/>
                        <a:tabLst/>
                        <a:defRPr/>
                      </a:pPr>
                      <a:r>
                        <a:rPr lang="en-US" sz="1600" dirty="0">
                          <a:effectLst/>
                        </a:rPr>
                        <a:t>Organization Type * Workload Cross tabulation</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7897768"/>
                  </a:ext>
                </a:extLst>
              </a:tr>
              <a:tr h="277422">
                <a:tc rowSpan="2" gridSpan="3">
                  <a:txBody>
                    <a:bodyPr/>
                    <a:lstStyle/>
                    <a:p>
                      <a:pPr marL="0" marR="0" lvl="0" indent="0" algn="ctr" defTabSz="667558" rtl="0" eaLnBrk="1" fontAlgn="auto" latinLnBrk="0" hangingPunct="1">
                        <a:lnSpc>
                          <a:spcPct val="107000"/>
                        </a:lnSpc>
                        <a:spcBef>
                          <a:spcPts val="0"/>
                        </a:spcBef>
                        <a:spcAft>
                          <a:spcPts val="0"/>
                        </a:spcAft>
                        <a:buClrTx/>
                        <a:buSzTx/>
                        <a:buFontTx/>
                        <a:buNone/>
                        <a:tabLst/>
                        <a:defRPr/>
                      </a:pPr>
                      <a:r>
                        <a:rPr lang="en-US" sz="1600" dirty="0">
                          <a:effectLst/>
                        </a:rPr>
                        <a:t>Organization Type</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rowSpan="2" hMerge="1">
                  <a:txBody>
                    <a:bodyPr/>
                    <a:lstStyle/>
                    <a:p>
                      <a:endParaRPr lang="en-US"/>
                    </a:p>
                  </a:txBody>
                  <a:tcPr/>
                </a:tc>
                <a:tc rowSpan="2" hMerge="1">
                  <a:txBody>
                    <a:bodyPr/>
                    <a:lstStyle/>
                    <a:p>
                      <a:endParaRPr lang="en-US"/>
                    </a:p>
                  </a:txBody>
                  <a:tcPr/>
                </a:tc>
                <a:tc gridSpan="3">
                  <a:txBody>
                    <a:bodyPr/>
                    <a:lstStyle/>
                    <a:p>
                      <a:pPr marL="0" marR="0" algn="ctr">
                        <a:lnSpc>
                          <a:spcPts val="1600"/>
                        </a:lnSpc>
                        <a:spcBef>
                          <a:spcPts val="0"/>
                        </a:spcBef>
                        <a:spcAft>
                          <a:spcPts val="0"/>
                        </a:spcAft>
                      </a:pPr>
                      <a:r>
                        <a:rPr lang="en-US" sz="1600" dirty="0">
                          <a:effectLst/>
                        </a:rPr>
                        <a:t>Workload</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2150" marR="32150" marT="0" marB="0"/>
                </a:tc>
                <a:tc hMerge="1">
                  <a:txBody>
                    <a:bodyPr/>
                    <a:lstStyle/>
                    <a:p>
                      <a:endParaRPr lang="en-US"/>
                    </a:p>
                  </a:txBody>
                  <a:tcPr/>
                </a:tc>
                <a:tc hMerge="1">
                  <a:txBody>
                    <a:bodyPr/>
                    <a:lstStyle/>
                    <a:p>
                      <a:endParaRPr lang="en-US"/>
                    </a:p>
                  </a:txBody>
                  <a:tcPr/>
                </a:tc>
                <a:tc rowSpan="2">
                  <a:txBody>
                    <a:bodyPr/>
                    <a:lstStyle/>
                    <a:p>
                      <a:pPr marL="38100" marR="38100" algn="ctr">
                        <a:lnSpc>
                          <a:spcPts val="1600"/>
                        </a:lnSpc>
                        <a:spcBef>
                          <a:spcPts val="0"/>
                        </a:spcBef>
                        <a:spcAft>
                          <a:spcPts val="0"/>
                        </a:spcAft>
                      </a:pPr>
                      <a:endParaRPr lang="en-US" sz="1600" dirty="0">
                        <a:effectLst/>
                      </a:endParaRPr>
                    </a:p>
                    <a:p>
                      <a:pPr marL="38100" marR="38100" algn="ctr">
                        <a:lnSpc>
                          <a:spcPts val="1600"/>
                        </a:lnSpc>
                        <a:spcBef>
                          <a:spcPts val="0"/>
                        </a:spcBef>
                        <a:spcAft>
                          <a:spcPts val="0"/>
                        </a:spcAft>
                      </a:pPr>
                      <a:endParaRPr lang="en-US" sz="1600" dirty="0">
                        <a:effectLst/>
                      </a:endParaRPr>
                    </a:p>
                    <a:p>
                      <a:pPr marL="38100" marR="38100" algn="ctr">
                        <a:lnSpc>
                          <a:spcPts val="1600"/>
                        </a:lnSpc>
                        <a:spcBef>
                          <a:spcPts val="0"/>
                        </a:spcBef>
                        <a:spcAft>
                          <a:spcPts val="0"/>
                        </a:spcAft>
                      </a:pPr>
                      <a:endParaRPr lang="en-US" sz="1600" dirty="0">
                        <a:effectLst/>
                      </a:endParaRPr>
                    </a:p>
                    <a:p>
                      <a:pPr marL="38100" marR="38100" algn="ctr">
                        <a:lnSpc>
                          <a:spcPts val="1600"/>
                        </a:lnSpc>
                        <a:spcBef>
                          <a:spcPts val="0"/>
                        </a:spcBef>
                        <a:spcAft>
                          <a:spcPts val="0"/>
                        </a:spcAft>
                      </a:pPr>
                      <a:r>
                        <a:rPr lang="en-US" sz="1600" dirty="0">
                          <a:effectLst/>
                        </a:rPr>
                        <a:t>Total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extLst>
                  <a:ext uri="{0D108BD9-81ED-4DB2-BD59-A6C34878D82A}">
                    <a16:rowId xmlns:a16="http://schemas.microsoft.com/office/drawing/2014/main" val="4013163818"/>
                  </a:ext>
                </a:extLst>
              </a:tr>
              <a:tr h="615998">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algn="ctr">
                        <a:lnSpc>
                          <a:spcPts val="1600"/>
                        </a:lnSpc>
                        <a:spcBef>
                          <a:spcPts val="0"/>
                        </a:spcBef>
                        <a:spcAft>
                          <a:spcPts val="0"/>
                        </a:spcAft>
                      </a:pPr>
                      <a:r>
                        <a:rPr lang="en-US" sz="1600">
                          <a:effectLst/>
                        </a:rPr>
                        <a:t>No</a:t>
                      </a:r>
                      <a:endParaRPr lang="en-US" sz="1600" b="1">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2150" marR="32150" marT="0" marB="0"/>
                </a:tc>
                <a:tc>
                  <a:txBody>
                    <a:bodyPr/>
                    <a:lstStyle/>
                    <a:p>
                      <a:pPr marL="0" marR="0" algn="ctr">
                        <a:lnSpc>
                          <a:spcPts val="1600"/>
                        </a:lnSpc>
                        <a:spcBef>
                          <a:spcPts val="0"/>
                        </a:spcBef>
                        <a:spcAft>
                          <a:spcPts val="0"/>
                        </a:spcAft>
                      </a:pPr>
                      <a:r>
                        <a:rPr lang="en-US" sz="1600" dirty="0">
                          <a:effectLst/>
                        </a:rPr>
                        <a:t>Yes</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2150" marR="32150" marT="0" marB="0"/>
                </a:tc>
                <a:tc>
                  <a:txBody>
                    <a:bodyPr/>
                    <a:lstStyle/>
                    <a:p>
                      <a:pPr marL="0" marR="0" algn="ctr">
                        <a:lnSpc>
                          <a:spcPts val="1600"/>
                        </a:lnSpc>
                        <a:spcBef>
                          <a:spcPts val="0"/>
                        </a:spcBef>
                        <a:spcAft>
                          <a:spcPts val="0"/>
                        </a:spcAft>
                      </a:pPr>
                      <a:r>
                        <a:rPr lang="en-US" sz="1600" dirty="0">
                          <a:effectLst/>
                        </a:rPr>
                        <a:t>Sometimes</a:t>
                      </a: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2150" marR="32150" marT="0" marB="0"/>
                </a:tc>
                <a:tc vMerge="1">
                  <a:txBody>
                    <a:bodyPr/>
                    <a:lstStyle/>
                    <a:p>
                      <a:endParaRPr lang="en-US"/>
                    </a:p>
                  </a:txBody>
                  <a:tcPr/>
                </a:tc>
                <a:extLst>
                  <a:ext uri="{0D108BD9-81ED-4DB2-BD59-A6C34878D82A}">
                    <a16:rowId xmlns:a16="http://schemas.microsoft.com/office/drawing/2014/main" val="2891117716"/>
                  </a:ext>
                </a:extLst>
              </a:tr>
              <a:tr h="277422">
                <a:tc rowSpan="8">
                  <a:txBody>
                    <a:bodyPr/>
                    <a:lstStyle/>
                    <a:p>
                      <a:pPr marL="0" marR="0" algn="ctr">
                        <a:lnSpc>
                          <a:spcPts val="1600"/>
                        </a:lnSpc>
                        <a:spcBef>
                          <a:spcPts val="0"/>
                        </a:spcBef>
                        <a:spcAft>
                          <a:spcPts val="0"/>
                        </a:spcAft>
                      </a:pPr>
                      <a:endParaRPr lang="en-US" sz="16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2150" marR="32150" marT="0" marB="0"/>
                </a:tc>
                <a:tc rowSpan="3">
                  <a:txBody>
                    <a:bodyPr/>
                    <a:lstStyle/>
                    <a:p>
                      <a:pPr marL="0" marR="0" algn="ctr">
                        <a:lnSpc>
                          <a:spcPts val="1600"/>
                        </a:lnSpc>
                        <a:spcBef>
                          <a:spcPts val="0"/>
                        </a:spcBef>
                        <a:spcAft>
                          <a:spcPts val="0"/>
                        </a:spcAft>
                      </a:pPr>
                      <a:r>
                        <a:rPr lang="en-US" sz="1600" dirty="0">
                          <a:effectLst/>
                        </a:rPr>
                        <a:t>Government </a:t>
                      </a:r>
                    </a:p>
                    <a:p>
                      <a:pPr marL="0" marR="0" algn="ctr">
                        <a:lnSpc>
                          <a:spcPts val="1600"/>
                        </a:lnSpc>
                        <a:spcBef>
                          <a:spcPts val="0"/>
                        </a:spcBef>
                        <a:spcAft>
                          <a:spcPts val="0"/>
                        </a:spcAft>
                      </a:pPr>
                      <a:endParaRPr lang="en-US" sz="1600" dirty="0">
                        <a:effectLst/>
                      </a:endParaRPr>
                    </a:p>
                    <a:p>
                      <a:pPr marL="0" marR="0" algn="ctr">
                        <a:lnSpc>
                          <a:spcPts val="1600"/>
                        </a:lnSpc>
                        <a:spcBef>
                          <a:spcPts val="0"/>
                        </a:spcBef>
                        <a:spcAft>
                          <a:spcPts val="0"/>
                        </a:spcAft>
                      </a:pPr>
                      <a:endParaRPr lang="en-US" sz="1600" dirty="0">
                        <a:effectLst/>
                      </a:endParaRPr>
                    </a:p>
                    <a:p>
                      <a:pPr marL="0" marR="0" algn="ctr">
                        <a:lnSpc>
                          <a:spcPts val="1600"/>
                        </a:lnSpc>
                        <a:spcBef>
                          <a:spcPts val="0"/>
                        </a:spcBef>
                        <a:spcAft>
                          <a:spcPts val="0"/>
                        </a:spcAft>
                      </a:pPr>
                      <a:endParaRPr lang="en-US" sz="1600" dirty="0">
                        <a:effectLst/>
                      </a:endParaRPr>
                    </a:p>
                    <a:p>
                      <a:pPr marL="0" marR="0" algn="ctr">
                        <a:lnSpc>
                          <a:spcPts val="1600"/>
                        </a:lnSpc>
                        <a:spcBef>
                          <a:spcPts val="0"/>
                        </a:spcBef>
                        <a:spcAft>
                          <a:spcPts val="0"/>
                        </a:spcAft>
                      </a:pPr>
                      <a:r>
                        <a:rPr lang="en-US" sz="1600" dirty="0">
                          <a:effectLst/>
                        </a:rPr>
                        <a:t>Private                                                                                                                                                                                                                                                                                                                                                                                                            </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150" marR="32150" marT="0" marB="0"/>
                </a:tc>
                <a:tc>
                  <a:txBody>
                    <a:bodyPr/>
                    <a:lstStyle/>
                    <a:p>
                      <a:pPr marL="38100" marR="38100" algn="ctr">
                        <a:lnSpc>
                          <a:spcPts val="1600"/>
                        </a:lnSpc>
                        <a:spcBef>
                          <a:spcPts val="0"/>
                        </a:spcBef>
                        <a:spcAft>
                          <a:spcPts val="0"/>
                        </a:spcAft>
                      </a:pPr>
                      <a:r>
                        <a:rPr lang="en-US" sz="1600" dirty="0">
                          <a:effectLst/>
                        </a:rPr>
                        <a:t>Count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dirty="0">
                          <a:effectLst/>
                        </a:rPr>
                        <a:t>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11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13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27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extLst>
                  <a:ext uri="{0D108BD9-81ED-4DB2-BD59-A6C34878D82A}">
                    <a16:rowId xmlns:a16="http://schemas.microsoft.com/office/drawing/2014/main" val="1600511870"/>
                  </a:ext>
                </a:extLst>
              </a:tr>
              <a:tr h="418141">
                <a:tc vMerge="1">
                  <a:txBody>
                    <a:bodyPr/>
                    <a:lstStyle/>
                    <a:p>
                      <a:endParaRPr lang="en-US"/>
                    </a:p>
                  </a:txBody>
                  <a:tcPr/>
                </a:tc>
                <a:tc vMerge="1">
                  <a:txBody>
                    <a:bodyPr/>
                    <a:lstStyle/>
                    <a:p>
                      <a:endParaRPr lang="en-US"/>
                    </a:p>
                  </a:txBody>
                  <a:tcPr/>
                </a:tc>
                <a:tc>
                  <a:txBody>
                    <a:bodyPr/>
                    <a:lstStyle/>
                    <a:p>
                      <a:pPr marL="38100" marR="38100" algn="ctr">
                        <a:lnSpc>
                          <a:spcPts val="1600"/>
                        </a:lnSpc>
                        <a:spcBef>
                          <a:spcPts val="0"/>
                        </a:spcBef>
                        <a:spcAft>
                          <a:spcPts val="0"/>
                        </a:spcAft>
                      </a:pPr>
                      <a:r>
                        <a:rPr lang="en-US" sz="1600" dirty="0">
                          <a:effectLst/>
                        </a:rPr>
                        <a:t>% of Total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dirty="0">
                          <a:effectLst/>
                        </a:rPr>
                        <a:t>2.9%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10.8%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12.7%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26.5%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extLst>
                  <a:ext uri="{0D108BD9-81ED-4DB2-BD59-A6C34878D82A}">
                    <a16:rowId xmlns:a16="http://schemas.microsoft.com/office/drawing/2014/main" val="2999639202"/>
                  </a:ext>
                </a:extLst>
              </a:tr>
              <a:tr h="354117">
                <a:tc vMerge="1">
                  <a:txBody>
                    <a:bodyPr/>
                    <a:lstStyle/>
                    <a:p>
                      <a:endParaRPr lang="en-US"/>
                    </a:p>
                  </a:txBody>
                  <a:tcPr/>
                </a:tc>
                <a:tc vMerge="1">
                  <a:txBody>
                    <a:bodyPr/>
                    <a:lstStyle/>
                    <a:p>
                      <a:endParaRPr lang="en-US"/>
                    </a:p>
                  </a:txBody>
                  <a:tcPr/>
                </a:tc>
                <a:tc>
                  <a:txBody>
                    <a:bodyPr/>
                    <a:lstStyle/>
                    <a:p>
                      <a:pPr marL="38100" marR="38100" algn="ctr">
                        <a:lnSpc>
                          <a:spcPts val="1600"/>
                        </a:lnSpc>
                        <a:spcBef>
                          <a:spcPts val="0"/>
                        </a:spcBef>
                        <a:spcAft>
                          <a:spcPts val="0"/>
                        </a:spcAft>
                      </a:pPr>
                      <a:r>
                        <a:rPr lang="en-US" sz="1600" dirty="0">
                          <a:effectLst/>
                        </a:rPr>
                        <a:t>    Count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dirty="0">
                          <a:effectLst/>
                        </a:rPr>
                        <a:t>15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30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12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57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extLst>
                  <a:ext uri="{0D108BD9-81ED-4DB2-BD59-A6C34878D82A}">
                    <a16:rowId xmlns:a16="http://schemas.microsoft.com/office/drawing/2014/main" val="1541214548"/>
                  </a:ext>
                </a:extLst>
              </a:tr>
              <a:tr h="285750">
                <a:tc vMerge="1">
                  <a:txBody>
                    <a:bodyPr/>
                    <a:lstStyle/>
                    <a:p>
                      <a:endParaRPr lang="en-US"/>
                    </a:p>
                  </a:txBody>
                  <a:tcPr/>
                </a:tc>
                <a:tc rowSpan="3">
                  <a:txBody>
                    <a:bodyPr/>
                    <a:lstStyle/>
                    <a:p>
                      <a:pPr marL="0" marR="0" algn="ctr">
                        <a:lnSpc>
                          <a:spcPts val="1600"/>
                        </a:lnSpc>
                        <a:spcBef>
                          <a:spcPts val="0"/>
                        </a:spcBef>
                        <a:spcAft>
                          <a:spcPts val="0"/>
                        </a:spcAft>
                      </a:pPr>
                      <a:endParaRPr lang="en-US" sz="1600" dirty="0">
                        <a:effectLst/>
                      </a:endParaRPr>
                    </a:p>
                    <a:p>
                      <a:pPr marL="0" marR="0" algn="ctr">
                        <a:lnSpc>
                          <a:spcPts val="1600"/>
                        </a:lnSpc>
                        <a:spcBef>
                          <a:spcPts val="0"/>
                        </a:spcBef>
                        <a:spcAft>
                          <a:spcPts val="0"/>
                        </a:spcAft>
                      </a:pPr>
                      <a:endParaRPr lang="en-US" sz="1600" dirty="0">
                        <a:effectLst/>
                      </a:endParaRPr>
                    </a:p>
                    <a:p>
                      <a:pPr marL="0" marR="0" algn="ctr">
                        <a:lnSpc>
                          <a:spcPts val="1600"/>
                        </a:lnSpc>
                        <a:spcBef>
                          <a:spcPts val="0"/>
                        </a:spcBef>
                        <a:spcAft>
                          <a:spcPts val="0"/>
                        </a:spcAft>
                      </a:pPr>
                      <a:r>
                        <a:rPr lang="en-US" sz="1600" dirty="0">
                          <a:effectLst/>
                        </a:rPr>
                        <a:t>Other</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150" marR="32150" marT="0" marB="0"/>
                </a:tc>
                <a:tc>
                  <a:txBody>
                    <a:bodyPr/>
                    <a:lstStyle/>
                    <a:p>
                      <a:pPr marL="38100" marR="38100" algn="ctr">
                        <a:lnSpc>
                          <a:spcPts val="1600"/>
                        </a:lnSpc>
                        <a:spcBef>
                          <a:spcPts val="0"/>
                        </a:spcBef>
                        <a:spcAft>
                          <a:spcPts val="0"/>
                        </a:spcAft>
                      </a:pPr>
                      <a:r>
                        <a:rPr lang="en-US" sz="1600" dirty="0">
                          <a:effectLst/>
                        </a:rPr>
                        <a:t>% of Total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dirty="0">
                          <a:effectLst/>
                        </a:rPr>
                        <a:t>14.7%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dirty="0">
                          <a:effectLst/>
                        </a:rPr>
                        <a:t>29.4%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dirty="0">
                          <a:effectLst/>
                        </a:rPr>
                        <a:t>11.8%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55.9%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extLst>
                  <a:ext uri="{0D108BD9-81ED-4DB2-BD59-A6C34878D82A}">
                    <a16:rowId xmlns:a16="http://schemas.microsoft.com/office/drawing/2014/main" val="2653680036"/>
                  </a:ext>
                </a:extLst>
              </a:tr>
              <a:tr h="277422">
                <a:tc vMerge="1">
                  <a:txBody>
                    <a:bodyPr/>
                    <a:lstStyle/>
                    <a:p>
                      <a:endParaRPr lang="en-US"/>
                    </a:p>
                  </a:txBody>
                  <a:tcPr/>
                </a:tc>
                <a:tc vMerge="1">
                  <a:txBody>
                    <a:bodyPr/>
                    <a:lstStyle/>
                    <a:p>
                      <a:endParaRPr lang="en-US"/>
                    </a:p>
                  </a:txBody>
                  <a:tcPr/>
                </a:tc>
                <a:tc>
                  <a:txBody>
                    <a:bodyPr/>
                    <a:lstStyle/>
                    <a:p>
                      <a:pPr marL="38100" marR="38100" algn="ctr">
                        <a:lnSpc>
                          <a:spcPts val="1600"/>
                        </a:lnSpc>
                        <a:spcBef>
                          <a:spcPts val="0"/>
                        </a:spcBef>
                        <a:spcAft>
                          <a:spcPts val="0"/>
                        </a:spcAft>
                      </a:pPr>
                      <a:r>
                        <a:rPr lang="en-US" sz="1600">
                          <a:effectLst/>
                        </a:rPr>
                        <a:t>Count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dirty="0">
                          <a:effectLst/>
                        </a:rPr>
                        <a:t>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dirty="0">
                          <a:effectLst/>
                        </a:rPr>
                        <a:t>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10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18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extLst>
                  <a:ext uri="{0D108BD9-81ED-4DB2-BD59-A6C34878D82A}">
                    <a16:rowId xmlns:a16="http://schemas.microsoft.com/office/drawing/2014/main" val="1642914409"/>
                  </a:ext>
                </a:extLst>
              </a:tr>
              <a:tr h="418141">
                <a:tc vMerge="1">
                  <a:txBody>
                    <a:bodyPr/>
                    <a:lstStyle/>
                    <a:p>
                      <a:endParaRPr lang="en-US"/>
                    </a:p>
                  </a:txBody>
                  <a:tcPr/>
                </a:tc>
                <a:tc vMerge="1">
                  <a:txBody>
                    <a:bodyPr/>
                    <a:lstStyle/>
                    <a:p>
                      <a:endParaRPr lang="en-US"/>
                    </a:p>
                  </a:txBody>
                  <a:tcPr/>
                </a:tc>
                <a:tc>
                  <a:txBody>
                    <a:bodyPr/>
                    <a:lstStyle/>
                    <a:p>
                      <a:pPr marL="38100" marR="38100" algn="ctr">
                        <a:lnSpc>
                          <a:spcPts val="1600"/>
                        </a:lnSpc>
                        <a:spcBef>
                          <a:spcPts val="0"/>
                        </a:spcBef>
                        <a:spcAft>
                          <a:spcPts val="0"/>
                        </a:spcAft>
                      </a:pPr>
                      <a:r>
                        <a:rPr lang="en-US" sz="1600">
                          <a:effectLst/>
                        </a:rPr>
                        <a:t>% of Total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dirty="0">
                          <a:effectLst/>
                        </a:rPr>
                        <a:t>1.0%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dirty="0">
                          <a:effectLst/>
                        </a:rPr>
                        <a:t>6.9%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dirty="0">
                          <a:effectLst/>
                        </a:rPr>
                        <a:t>9.8%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17.6%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extLst>
                  <a:ext uri="{0D108BD9-81ED-4DB2-BD59-A6C34878D82A}">
                    <a16:rowId xmlns:a16="http://schemas.microsoft.com/office/drawing/2014/main" val="4135362784"/>
                  </a:ext>
                </a:extLst>
              </a:tr>
              <a:tr h="277422">
                <a:tc vMerge="1">
                  <a:txBody>
                    <a:bodyPr/>
                    <a:lstStyle/>
                    <a:p>
                      <a:endParaRPr lang="en-US"/>
                    </a:p>
                  </a:txBody>
                  <a:tcPr/>
                </a:tc>
                <a:tc rowSpan="2">
                  <a:txBody>
                    <a:bodyPr/>
                    <a:lstStyle/>
                    <a:p>
                      <a:pPr algn="ctr"/>
                      <a:r>
                        <a:rPr lang="en-US" sz="1600" dirty="0"/>
                        <a:t>Total</a:t>
                      </a:r>
                    </a:p>
                  </a:txBody>
                  <a:tcPr marL="52871" marR="52871" marT="22708" marB="22708"/>
                </a:tc>
                <a:tc>
                  <a:txBody>
                    <a:bodyPr/>
                    <a:lstStyle/>
                    <a:p>
                      <a:pPr marL="38100" marR="38100" algn="ctr">
                        <a:lnSpc>
                          <a:spcPts val="1600"/>
                        </a:lnSpc>
                        <a:spcBef>
                          <a:spcPts val="0"/>
                        </a:spcBef>
                        <a:spcAft>
                          <a:spcPts val="0"/>
                        </a:spcAft>
                      </a:pPr>
                      <a:r>
                        <a:rPr lang="en-US" sz="1600">
                          <a:effectLst/>
                        </a:rPr>
                        <a:t>Count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19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48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dirty="0">
                          <a:effectLst/>
                        </a:rPr>
                        <a:t>35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dirty="0">
                          <a:effectLst/>
                        </a:rPr>
                        <a:t>102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extLst>
                  <a:ext uri="{0D108BD9-81ED-4DB2-BD59-A6C34878D82A}">
                    <a16:rowId xmlns:a16="http://schemas.microsoft.com/office/drawing/2014/main" val="78347201"/>
                  </a:ext>
                </a:extLst>
              </a:tr>
              <a:tr h="418141">
                <a:tc vMerge="1">
                  <a:txBody>
                    <a:bodyPr/>
                    <a:lstStyle/>
                    <a:p>
                      <a:endParaRPr lang="en-US"/>
                    </a:p>
                  </a:txBody>
                  <a:tcPr/>
                </a:tc>
                <a:tc vMerge="1">
                  <a:txBody>
                    <a:bodyPr/>
                    <a:lstStyle/>
                    <a:p>
                      <a:endParaRPr lang="en-US"/>
                    </a:p>
                  </a:txBody>
                  <a:tcPr/>
                </a:tc>
                <a:tc>
                  <a:txBody>
                    <a:bodyPr/>
                    <a:lstStyle/>
                    <a:p>
                      <a:pPr marL="38100" marR="38100" algn="ctr">
                        <a:lnSpc>
                          <a:spcPts val="1600"/>
                        </a:lnSpc>
                        <a:spcBef>
                          <a:spcPts val="0"/>
                        </a:spcBef>
                        <a:spcAft>
                          <a:spcPts val="0"/>
                        </a:spcAft>
                      </a:pPr>
                      <a:r>
                        <a:rPr lang="en-US" sz="1600">
                          <a:effectLst/>
                        </a:rPr>
                        <a:t>% of Total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18.6%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a:effectLst/>
                        </a:rPr>
                        <a:t>47.1%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dirty="0">
                          <a:effectLst/>
                        </a:rPr>
                        <a:t>34.3%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tc>
                  <a:txBody>
                    <a:bodyPr/>
                    <a:lstStyle/>
                    <a:p>
                      <a:pPr marL="38100" marR="38100" algn="ctr">
                        <a:lnSpc>
                          <a:spcPts val="1600"/>
                        </a:lnSpc>
                        <a:spcBef>
                          <a:spcPts val="0"/>
                        </a:spcBef>
                        <a:spcAft>
                          <a:spcPts val="0"/>
                        </a:spcAft>
                      </a:pPr>
                      <a:r>
                        <a:rPr lang="en-US" sz="1600" dirty="0">
                          <a:effectLst/>
                        </a:rPr>
                        <a:t>100.0%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468" marR="19468" marT="0" marB="0"/>
                </a:tc>
                <a:extLst>
                  <a:ext uri="{0D108BD9-81ED-4DB2-BD59-A6C34878D82A}">
                    <a16:rowId xmlns:a16="http://schemas.microsoft.com/office/drawing/2014/main" val="2409290203"/>
                  </a:ext>
                </a:extLst>
              </a:tr>
            </a:tbl>
          </a:graphicData>
        </a:graphic>
      </p:graphicFrame>
      <p:graphicFrame>
        <p:nvGraphicFramePr>
          <p:cNvPr id="3" name="Content Placeholder 2">
            <a:extLst>
              <a:ext uri="{FF2B5EF4-FFF2-40B4-BE49-F238E27FC236}">
                <a16:creationId xmlns:a16="http://schemas.microsoft.com/office/drawing/2014/main" id="{20C8CC70-FA45-411E-AC89-6E7469348C18}"/>
              </a:ext>
            </a:extLst>
          </p:cNvPr>
          <p:cNvGraphicFramePr>
            <a:graphicFrameLocks noGrp="1"/>
          </p:cNvGraphicFramePr>
          <p:nvPr>
            <p:ph sz="half" idx="2"/>
            <p:extLst>
              <p:ext uri="{D42A27DB-BD31-4B8C-83A1-F6EECF244321}">
                <p14:modId xmlns:p14="http://schemas.microsoft.com/office/powerpoint/2010/main" val="1772723637"/>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1">
            <a:extLst>
              <a:ext uri="{FF2B5EF4-FFF2-40B4-BE49-F238E27FC236}">
                <a16:creationId xmlns:a16="http://schemas.microsoft.com/office/drawing/2014/main" id="{C6E1FEA2-B2BA-44AF-8C6F-BC2558332460}"/>
              </a:ext>
            </a:extLst>
          </p:cNvPr>
          <p:cNvSpPr>
            <a:spLocks noChangeArrowheads="1"/>
          </p:cNvSpPr>
          <p:nvPr/>
        </p:nvSpPr>
        <p:spPr bwMode="auto">
          <a:xfrm>
            <a:off x="1084679" y="1554463"/>
            <a:ext cx="10074709" cy="267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9732" tIns="24866" rIns="49732" bIns="24866" numCol="1" anchor="ctr" anchorCtr="0" compatLnSpc="1">
            <a:prstTxWarp prst="textNoShape">
              <a:avLst/>
            </a:prstTxWarp>
            <a:spAutoFit/>
          </a:bodyPr>
          <a:lstStyle/>
          <a:p>
            <a:pPr defTabSz="497407" eaLnBrk="0" fontAlgn="base" hangingPunct="0">
              <a:spcBef>
                <a:spcPct val="0"/>
              </a:spcBef>
              <a:spcAft>
                <a:spcPct val="0"/>
              </a:spcAft>
            </a:pPr>
            <a:endParaRPr lang="en-US" altLang="en-US" sz="435" dirty="0"/>
          </a:p>
          <a:p>
            <a:pPr defTabSz="497407" eaLnBrk="0" fontAlgn="base" hangingPunct="0">
              <a:spcBef>
                <a:spcPct val="0"/>
              </a:spcBef>
              <a:spcAft>
                <a:spcPct val="0"/>
              </a:spcAft>
            </a:pPr>
            <a:endParaRPr lang="en-US" altLang="en-US" sz="979" dirty="0">
              <a:latin typeface="Arial" panose="020B0604020202020204" pitchFamily="34" charset="0"/>
            </a:endParaRPr>
          </a:p>
        </p:txBody>
      </p:sp>
    </p:spTree>
    <p:extLst>
      <p:ext uri="{BB962C8B-B14F-4D97-AF65-F5344CB8AC3E}">
        <p14:creationId xmlns:p14="http://schemas.microsoft.com/office/powerpoint/2010/main" val="3095925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4639D-9DA0-46CB-9AE6-CC518B6FCEAD}"/>
              </a:ext>
            </a:extLst>
          </p:cNvPr>
          <p:cNvSpPr>
            <a:spLocks noGrp="1"/>
          </p:cNvSpPr>
          <p:nvPr>
            <p:ph type="title"/>
          </p:nvPr>
        </p:nvSpPr>
        <p:spPr/>
        <p:txBody>
          <a:bodyPr>
            <a:normAutofit/>
          </a:bodyPr>
          <a:lstStyle/>
          <a:p>
            <a:r>
              <a:rPr lang="en-US" b="1" dirty="0"/>
              <a:t>Reasons for Excessive Workload</a:t>
            </a:r>
            <a:br>
              <a:rPr lang="en-US" dirty="0"/>
            </a:br>
            <a:endParaRPr lang="en-US" dirty="0"/>
          </a:p>
        </p:txBody>
      </p:sp>
      <p:graphicFrame>
        <p:nvGraphicFramePr>
          <p:cNvPr id="5" name="Content Placeholder 4">
            <a:extLst>
              <a:ext uri="{FF2B5EF4-FFF2-40B4-BE49-F238E27FC236}">
                <a16:creationId xmlns:a16="http://schemas.microsoft.com/office/drawing/2014/main" id="{1FB80E09-E1B3-4342-9D8A-9EF38D529CFE}"/>
              </a:ext>
            </a:extLst>
          </p:cNvPr>
          <p:cNvGraphicFramePr>
            <a:graphicFrameLocks noGrp="1"/>
          </p:cNvGraphicFramePr>
          <p:nvPr>
            <p:ph sz="half" idx="1"/>
            <p:extLst>
              <p:ext uri="{D42A27DB-BD31-4B8C-83A1-F6EECF244321}">
                <p14:modId xmlns:p14="http://schemas.microsoft.com/office/powerpoint/2010/main" val="1211392705"/>
              </p:ext>
            </p:extLst>
          </p:nvPr>
        </p:nvGraphicFramePr>
        <p:xfrm>
          <a:off x="838201" y="1690688"/>
          <a:ext cx="4781549" cy="4794977"/>
        </p:xfrm>
        <a:graphic>
          <a:graphicData uri="http://schemas.openxmlformats.org/drawingml/2006/table">
            <a:tbl>
              <a:tblPr>
                <a:tableStyleId>{D113A9D2-9D6B-4929-AA2D-F23B5EE8CBE7}</a:tableStyleId>
              </a:tblPr>
              <a:tblGrid>
                <a:gridCol w="1308758">
                  <a:extLst>
                    <a:ext uri="{9D8B030D-6E8A-4147-A177-3AD203B41FA5}">
                      <a16:colId xmlns:a16="http://schemas.microsoft.com/office/drawing/2014/main" val="1879786594"/>
                    </a:ext>
                  </a:extLst>
                </a:gridCol>
                <a:gridCol w="1836964">
                  <a:extLst>
                    <a:ext uri="{9D8B030D-6E8A-4147-A177-3AD203B41FA5}">
                      <a16:colId xmlns:a16="http://schemas.microsoft.com/office/drawing/2014/main" val="3339798204"/>
                    </a:ext>
                  </a:extLst>
                </a:gridCol>
                <a:gridCol w="669316">
                  <a:extLst>
                    <a:ext uri="{9D8B030D-6E8A-4147-A177-3AD203B41FA5}">
                      <a16:colId xmlns:a16="http://schemas.microsoft.com/office/drawing/2014/main" val="955180316"/>
                    </a:ext>
                  </a:extLst>
                </a:gridCol>
                <a:gridCol w="966511">
                  <a:extLst>
                    <a:ext uri="{9D8B030D-6E8A-4147-A177-3AD203B41FA5}">
                      <a16:colId xmlns:a16="http://schemas.microsoft.com/office/drawing/2014/main" val="2431717506"/>
                    </a:ext>
                  </a:extLst>
                </a:gridCol>
              </a:tblGrid>
              <a:tr h="492303">
                <a:tc gridSpan="4">
                  <a:txBody>
                    <a:bodyPr/>
                    <a:lstStyle/>
                    <a:p>
                      <a:pPr marL="0" marR="0" algn="ctr">
                        <a:lnSpc>
                          <a:spcPct val="150000"/>
                        </a:lnSpc>
                        <a:spcBef>
                          <a:spcPts val="0"/>
                        </a:spcBef>
                        <a:spcAft>
                          <a:spcPts val="0"/>
                        </a:spcAft>
                      </a:pPr>
                      <a:r>
                        <a:rPr lang="en-US" sz="1400" dirty="0">
                          <a:effectLst/>
                        </a:rPr>
                        <a:t>Reasons for Excessive workload</a:t>
                      </a:r>
                    </a:p>
                    <a:p>
                      <a:pPr marL="0" marR="0" algn="ctr">
                        <a:lnSpc>
                          <a:spcPts val="1600"/>
                        </a:lnSpc>
                        <a:spcBef>
                          <a:spcPts val="0"/>
                        </a:spcBef>
                        <a:spcAft>
                          <a:spcPts val="0"/>
                        </a:spcAft>
                      </a:pP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91609735"/>
                  </a:ext>
                </a:extLst>
              </a:tr>
              <a:tr h="226183">
                <a:tc>
                  <a:txBody>
                    <a:bodyPr/>
                    <a:lstStyle/>
                    <a:p>
                      <a:pPr marL="0" marR="0" algn="l">
                        <a:lnSpc>
                          <a:spcPct val="107000"/>
                        </a:lnSpc>
                        <a:spcBef>
                          <a:spcPts val="0"/>
                        </a:spcBef>
                        <a:spcAft>
                          <a:spcPts val="0"/>
                        </a:spcAft>
                      </a:pPr>
                      <a:r>
                        <a:rPr lang="en-US" sz="1400"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a:txBody>
                    <a:bodyPr/>
                    <a:lstStyle/>
                    <a:p>
                      <a:pPr marL="0" marR="0" algn="l">
                        <a:lnSpc>
                          <a:spcPct val="107000"/>
                        </a:lnSpc>
                        <a:spcBef>
                          <a:spcPts val="0"/>
                        </a:spcBef>
                        <a:spcAft>
                          <a:spcPts val="0"/>
                        </a:spcAft>
                      </a:pPr>
                      <a:r>
                        <a:rPr lang="en-US" sz="1400"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gridSpan="2">
                  <a:txBody>
                    <a:bodyPr/>
                    <a:lstStyle/>
                    <a:p>
                      <a:pPr marL="0" marR="0" algn="ctr">
                        <a:lnSpc>
                          <a:spcPts val="1600"/>
                        </a:lnSpc>
                        <a:spcBef>
                          <a:spcPts val="0"/>
                        </a:spcBef>
                        <a:spcAft>
                          <a:spcPts val="0"/>
                        </a:spcAft>
                      </a:pPr>
                      <a:r>
                        <a:rPr lang="en-US" sz="1400">
                          <a:effectLst/>
                        </a:rPr>
                        <a:t>Responses</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hMerge="1">
                  <a:txBody>
                    <a:bodyPr/>
                    <a:lstStyle/>
                    <a:p>
                      <a:endParaRPr lang="en-US"/>
                    </a:p>
                  </a:txBody>
                  <a:tcPr/>
                </a:tc>
                <a:extLst>
                  <a:ext uri="{0D108BD9-81ED-4DB2-BD59-A6C34878D82A}">
                    <a16:rowId xmlns:a16="http://schemas.microsoft.com/office/drawing/2014/main" val="3535685761"/>
                  </a:ext>
                </a:extLst>
              </a:tr>
              <a:tr h="226183">
                <a:tc>
                  <a:txBody>
                    <a:bodyPr/>
                    <a:lstStyle/>
                    <a:p>
                      <a:pPr marL="0" marR="0" algn="ctr">
                        <a:lnSpc>
                          <a:spcPct val="107000"/>
                        </a:lnSpc>
                        <a:spcBef>
                          <a:spcPts val="0"/>
                        </a:spcBef>
                        <a:spcAft>
                          <a:spcPts val="0"/>
                        </a:spcAft>
                      </a:pPr>
                      <a:r>
                        <a:rPr lang="en-US" sz="1400"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a:txBody>
                    <a:bodyPr/>
                    <a:lstStyle/>
                    <a:p>
                      <a:pPr marL="0" marR="0" algn="ctr">
                        <a:lnSpc>
                          <a:spcPct val="107000"/>
                        </a:lnSpc>
                        <a:spcBef>
                          <a:spcPts val="0"/>
                        </a:spcBef>
                        <a:spcAft>
                          <a:spcPts val="0"/>
                        </a:spcAft>
                      </a:pPr>
                      <a:r>
                        <a:rPr lang="en-US" sz="1400"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a:txBody>
                    <a:bodyPr/>
                    <a:lstStyle/>
                    <a:p>
                      <a:pPr marL="0" marR="0" algn="ctr">
                        <a:lnSpc>
                          <a:spcPts val="1600"/>
                        </a:lnSpc>
                        <a:spcBef>
                          <a:spcPts val="0"/>
                        </a:spcBef>
                        <a:spcAft>
                          <a:spcPts val="0"/>
                        </a:spcAft>
                      </a:pPr>
                      <a:r>
                        <a:rPr lang="en-US" sz="1400">
                          <a:effectLst/>
                        </a:rPr>
                        <a:t>N</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a:txBody>
                    <a:bodyPr/>
                    <a:lstStyle/>
                    <a:p>
                      <a:pPr marL="0" marR="0" algn="ctr">
                        <a:lnSpc>
                          <a:spcPts val="1600"/>
                        </a:lnSpc>
                        <a:spcBef>
                          <a:spcPts val="0"/>
                        </a:spcBef>
                        <a:spcAft>
                          <a:spcPts val="0"/>
                        </a:spcAft>
                      </a:pPr>
                      <a:r>
                        <a:rPr lang="en-US" sz="1400">
                          <a:effectLst/>
                        </a:rPr>
                        <a:t>Percent</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extLst>
                  <a:ext uri="{0D108BD9-81ED-4DB2-BD59-A6C34878D82A}">
                    <a16:rowId xmlns:a16="http://schemas.microsoft.com/office/drawing/2014/main" val="2864703252"/>
                  </a:ext>
                </a:extLst>
              </a:tr>
              <a:tr h="274787">
                <a:tc rowSpan="8">
                  <a:txBody>
                    <a:bodyPr/>
                    <a:lstStyle/>
                    <a:p>
                      <a:pPr marL="0" marR="0" algn="ctr">
                        <a:lnSpc>
                          <a:spcPts val="1600"/>
                        </a:lnSpc>
                        <a:spcBef>
                          <a:spcPts val="0"/>
                        </a:spcBef>
                        <a:spcAft>
                          <a:spcPts val="0"/>
                        </a:spcAft>
                      </a:pPr>
                      <a:r>
                        <a:rPr lang="en-US" sz="1400" dirty="0">
                          <a:effectLst/>
                        </a:rPr>
                        <a:t>Response by Employees on Reasons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a:txBody>
                    <a:bodyPr/>
                    <a:lstStyle/>
                    <a:p>
                      <a:pPr marL="0" marR="0" algn="ctr">
                        <a:lnSpc>
                          <a:spcPts val="1600"/>
                        </a:lnSpc>
                        <a:spcBef>
                          <a:spcPts val="0"/>
                        </a:spcBef>
                        <a:spcAft>
                          <a:spcPts val="0"/>
                        </a:spcAft>
                      </a:pPr>
                      <a:r>
                        <a:rPr lang="en-US" sz="1400" dirty="0">
                          <a:effectLst/>
                        </a:rPr>
                        <a:t>Shiftwork</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a:txBody>
                    <a:bodyPr/>
                    <a:lstStyle/>
                    <a:p>
                      <a:pPr marL="38100" marR="38100" algn="ctr">
                        <a:lnSpc>
                          <a:spcPts val="1600"/>
                        </a:lnSpc>
                        <a:spcBef>
                          <a:spcPts val="0"/>
                        </a:spcBef>
                        <a:spcAft>
                          <a:spcPts val="0"/>
                        </a:spcAft>
                      </a:pPr>
                      <a:r>
                        <a:rPr lang="en-US" sz="1400" dirty="0">
                          <a:effectLst/>
                        </a:rPr>
                        <a:t>11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tc>
                  <a:txBody>
                    <a:bodyPr/>
                    <a:lstStyle/>
                    <a:p>
                      <a:pPr marL="38100" marR="38100" algn="ctr">
                        <a:lnSpc>
                          <a:spcPts val="1600"/>
                        </a:lnSpc>
                        <a:spcBef>
                          <a:spcPts val="0"/>
                        </a:spcBef>
                        <a:spcAft>
                          <a:spcPts val="0"/>
                        </a:spcAft>
                      </a:pPr>
                      <a:r>
                        <a:rPr lang="en-US" sz="1400">
                          <a:effectLst/>
                        </a:rPr>
                        <a:t>5.3%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extLst>
                  <a:ext uri="{0D108BD9-81ED-4DB2-BD59-A6C34878D82A}">
                    <a16:rowId xmlns:a16="http://schemas.microsoft.com/office/drawing/2014/main" val="716131015"/>
                  </a:ext>
                </a:extLst>
              </a:tr>
              <a:tr h="452366">
                <a:tc vMerge="1">
                  <a:txBody>
                    <a:bodyPr/>
                    <a:lstStyle/>
                    <a:p>
                      <a:endParaRPr lang="en-US"/>
                    </a:p>
                  </a:txBody>
                  <a:tcPr/>
                </a:tc>
                <a:tc>
                  <a:txBody>
                    <a:bodyPr/>
                    <a:lstStyle/>
                    <a:p>
                      <a:pPr marL="0" marR="0" algn="ctr">
                        <a:lnSpc>
                          <a:spcPts val="1600"/>
                        </a:lnSpc>
                        <a:spcBef>
                          <a:spcPts val="0"/>
                        </a:spcBef>
                        <a:spcAft>
                          <a:spcPts val="0"/>
                        </a:spcAft>
                      </a:pPr>
                      <a:r>
                        <a:rPr lang="en-US" sz="1400" dirty="0">
                          <a:effectLst/>
                        </a:rPr>
                        <a:t>Inadequate break Times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a:txBody>
                    <a:bodyPr/>
                    <a:lstStyle/>
                    <a:p>
                      <a:pPr marL="38100" marR="38100" algn="ctr">
                        <a:lnSpc>
                          <a:spcPts val="1600"/>
                        </a:lnSpc>
                        <a:spcBef>
                          <a:spcPts val="0"/>
                        </a:spcBef>
                        <a:spcAft>
                          <a:spcPts val="0"/>
                        </a:spcAft>
                      </a:pPr>
                      <a:r>
                        <a:rPr lang="en-US" sz="1400" dirty="0">
                          <a:effectLst/>
                        </a:rPr>
                        <a:t>19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tc>
                  <a:txBody>
                    <a:bodyPr/>
                    <a:lstStyle/>
                    <a:p>
                      <a:pPr marL="38100" marR="38100" algn="ctr">
                        <a:lnSpc>
                          <a:spcPts val="1600"/>
                        </a:lnSpc>
                        <a:spcBef>
                          <a:spcPts val="0"/>
                        </a:spcBef>
                        <a:spcAft>
                          <a:spcPts val="0"/>
                        </a:spcAft>
                      </a:pPr>
                      <a:r>
                        <a:rPr lang="en-US" sz="1400">
                          <a:effectLst/>
                        </a:rPr>
                        <a:t>9.1%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extLst>
                  <a:ext uri="{0D108BD9-81ED-4DB2-BD59-A6C34878D82A}">
                    <a16:rowId xmlns:a16="http://schemas.microsoft.com/office/drawing/2014/main" val="3376843960"/>
                  </a:ext>
                </a:extLst>
              </a:tr>
              <a:tr h="259458">
                <a:tc vMerge="1">
                  <a:txBody>
                    <a:bodyPr/>
                    <a:lstStyle/>
                    <a:p>
                      <a:endParaRPr lang="en-US"/>
                    </a:p>
                  </a:txBody>
                  <a:tcPr/>
                </a:tc>
                <a:tc>
                  <a:txBody>
                    <a:bodyPr/>
                    <a:lstStyle/>
                    <a:p>
                      <a:pPr marL="0" marR="0" algn="ctr">
                        <a:lnSpc>
                          <a:spcPts val="1600"/>
                        </a:lnSpc>
                        <a:spcBef>
                          <a:spcPts val="0"/>
                        </a:spcBef>
                        <a:spcAft>
                          <a:spcPts val="0"/>
                        </a:spcAft>
                      </a:pPr>
                      <a:r>
                        <a:rPr lang="en-US" sz="1400" dirty="0">
                          <a:effectLst/>
                        </a:rPr>
                        <a:t>Unsocial Hours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a:txBody>
                    <a:bodyPr/>
                    <a:lstStyle/>
                    <a:p>
                      <a:pPr marL="38100" marR="38100" algn="ctr">
                        <a:lnSpc>
                          <a:spcPts val="1600"/>
                        </a:lnSpc>
                        <a:spcBef>
                          <a:spcPts val="0"/>
                        </a:spcBef>
                        <a:spcAft>
                          <a:spcPts val="0"/>
                        </a:spcAft>
                      </a:pPr>
                      <a:r>
                        <a:rPr lang="en-US" sz="1400">
                          <a:effectLst/>
                        </a:rPr>
                        <a:t>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tc>
                  <a:txBody>
                    <a:bodyPr/>
                    <a:lstStyle/>
                    <a:p>
                      <a:pPr marL="38100" marR="38100" algn="ctr">
                        <a:lnSpc>
                          <a:spcPts val="1600"/>
                        </a:lnSpc>
                        <a:spcBef>
                          <a:spcPts val="0"/>
                        </a:spcBef>
                        <a:spcAft>
                          <a:spcPts val="0"/>
                        </a:spcAft>
                      </a:pPr>
                      <a:r>
                        <a:rPr lang="en-US" sz="1400">
                          <a:effectLst/>
                        </a:rPr>
                        <a:t>9.1%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extLst>
                  <a:ext uri="{0D108BD9-81ED-4DB2-BD59-A6C34878D82A}">
                    <a16:rowId xmlns:a16="http://schemas.microsoft.com/office/drawing/2014/main" val="1264758851"/>
                  </a:ext>
                </a:extLst>
              </a:tr>
              <a:tr h="452366">
                <a:tc vMerge="1">
                  <a:txBody>
                    <a:bodyPr/>
                    <a:lstStyle/>
                    <a:p>
                      <a:endParaRPr lang="en-US"/>
                    </a:p>
                  </a:txBody>
                  <a:tcPr/>
                </a:tc>
                <a:tc>
                  <a:txBody>
                    <a:bodyPr/>
                    <a:lstStyle/>
                    <a:p>
                      <a:pPr marL="0" marR="0" algn="ctr">
                        <a:lnSpc>
                          <a:spcPts val="1600"/>
                        </a:lnSpc>
                        <a:spcBef>
                          <a:spcPts val="0"/>
                        </a:spcBef>
                        <a:spcAft>
                          <a:spcPts val="0"/>
                        </a:spcAft>
                      </a:pPr>
                      <a:r>
                        <a:rPr lang="en-US" sz="1400" dirty="0">
                          <a:effectLst/>
                        </a:rPr>
                        <a:t>unfair work distribution</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a:txBody>
                    <a:bodyPr/>
                    <a:lstStyle/>
                    <a:p>
                      <a:pPr marL="38100" marR="38100" algn="ctr">
                        <a:lnSpc>
                          <a:spcPts val="1600"/>
                        </a:lnSpc>
                        <a:spcBef>
                          <a:spcPts val="0"/>
                        </a:spcBef>
                        <a:spcAft>
                          <a:spcPts val="0"/>
                        </a:spcAft>
                      </a:pPr>
                      <a:r>
                        <a:rPr lang="en-US" sz="1400">
                          <a:effectLst/>
                        </a:rPr>
                        <a:t>43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tc>
                  <a:txBody>
                    <a:bodyPr/>
                    <a:lstStyle/>
                    <a:p>
                      <a:pPr marL="38100" marR="38100" algn="ctr">
                        <a:lnSpc>
                          <a:spcPts val="1600"/>
                        </a:lnSpc>
                        <a:spcBef>
                          <a:spcPts val="0"/>
                        </a:spcBef>
                        <a:spcAft>
                          <a:spcPts val="0"/>
                        </a:spcAft>
                      </a:pPr>
                      <a:r>
                        <a:rPr lang="en-US" sz="1400">
                          <a:effectLst/>
                        </a:rPr>
                        <a:t>20.6%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extLst>
                  <a:ext uri="{0D108BD9-81ED-4DB2-BD59-A6C34878D82A}">
                    <a16:rowId xmlns:a16="http://schemas.microsoft.com/office/drawing/2014/main" val="245732079"/>
                  </a:ext>
                </a:extLst>
              </a:tr>
              <a:tr h="452366">
                <a:tc vMerge="1">
                  <a:txBody>
                    <a:bodyPr/>
                    <a:lstStyle/>
                    <a:p>
                      <a:endParaRPr lang="en-US"/>
                    </a:p>
                  </a:txBody>
                  <a:tcPr/>
                </a:tc>
                <a:tc>
                  <a:txBody>
                    <a:bodyPr/>
                    <a:lstStyle/>
                    <a:p>
                      <a:pPr marL="0" marR="0" algn="ctr">
                        <a:lnSpc>
                          <a:spcPts val="1600"/>
                        </a:lnSpc>
                        <a:spcBef>
                          <a:spcPts val="0"/>
                        </a:spcBef>
                        <a:spcAft>
                          <a:spcPts val="0"/>
                        </a:spcAft>
                      </a:pPr>
                      <a:r>
                        <a:rPr lang="en-US" sz="1400" dirty="0">
                          <a:effectLst/>
                        </a:rPr>
                        <a:t>Repetition of work</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a:txBody>
                    <a:bodyPr/>
                    <a:lstStyle/>
                    <a:p>
                      <a:pPr marL="38100" marR="38100" algn="ctr">
                        <a:lnSpc>
                          <a:spcPts val="1600"/>
                        </a:lnSpc>
                        <a:spcBef>
                          <a:spcPts val="0"/>
                        </a:spcBef>
                        <a:spcAft>
                          <a:spcPts val="0"/>
                        </a:spcAft>
                      </a:pPr>
                      <a:r>
                        <a:rPr lang="en-US" sz="1400">
                          <a:effectLst/>
                        </a:rPr>
                        <a:t>39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tc>
                  <a:txBody>
                    <a:bodyPr/>
                    <a:lstStyle/>
                    <a:p>
                      <a:pPr marL="38100" marR="38100" algn="ctr">
                        <a:lnSpc>
                          <a:spcPts val="1600"/>
                        </a:lnSpc>
                        <a:spcBef>
                          <a:spcPts val="0"/>
                        </a:spcBef>
                        <a:spcAft>
                          <a:spcPts val="0"/>
                        </a:spcAft>
                      </a:pPr>
                      <a:r>
                        <a:rPr lang="en-US" sz="1400">
                          <a:effectLst/>
                        </a:rPr>
                        <a:t>18.7%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extLst>
                  <a:ext uri="{0D108BD9-81ED-4DB2-BD59-A6C34878D82A}">
                    <a16:rowId xmlns:a16="http://schemas.microsoft.com/office/drawing/2014/main" val="2065226405"/>
                  </a:ext>
                </a:extLst>
              </a:tr>
              <a:tr h="452366">
                <a:tc vMerge="1">
                  <a:txBody>
                    <a:bodyPr/>
                    <a:lstStyle/>
                    <a:p>
                      <a:endParaRPr lang="en-US"/>
                    </a:p>
                  </a:txBody>
                  <a:tcPr/>
                </a:tc>
                <a:tc>
                  <a:txBody>
                    <a:bodyPr/>
                    <a:lstStyle/>
                    <a:p>
                      <a:pPr marL="0" marR="0" algn="ctr">
                        <a:lnSpc>
                          <a:spcPts val="1600"/>
                        </a:lnSpc>
                        <a:spcBef>
                          <a:spcPts val="0"/>
                        </a:spcBef>
                        <a:spcAft>
                          <a:spcPts val="0"/>
                        </a:spcAft>
                      </a:pPr>
                      <a:r>
                        <a:rPr lang="en-US" sz="1400" dirty="0">
                          <a:effectLst/>
                        </a:rPr>
                        <a:t>Meeting Deadlines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a:txBody>
                    <a:bodyPr/>
                    <a:lstStyle/>
                    <a:p>
                      <a:pPr marL="38100" marR="38100" algn="ctr">
                        <a:lnSpc>
                          <a:spcPts val="1600"/>
                        </a:lnSpc>
                        <a:spcBef>
                          <a:spcPts val="0"/>
                        </a:spcBef>
                        <a:spcAft>
                          <a:spcPts val="0"/>
                        </a:spcAft>
                      </a:pPr>
                      <a:r>
                        <a:rPr lang="en-US" sz="1400" dirty="0">
                          <a:effectLst/>
                        </a:rPr>
                        <a:t>38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tc>
                  <a:txBody>
                    <a:bodyPr/>
                    <a:lstStyle/>
                    <a:p>
                      <a:pPr marL="38100" marR="38100" algn="ctr">
                        <a:lnSpc>
                          <a:spcPts val="1600"/>
                        </a:lnSpc>
                        <a:spcBef>
                          <a:spcPts val="0"/>
                        </a:spcBef>
                        <a:spcAft>
                          <a:spcPts val="0"/>
                        </a:spcAft>
                      </a:pPr>
                      <a:r>
                        <a:rPr lang="en-US" sz="1400">
                          <a:effectLst/>
                        </a:rPr>
                        <a:t>18.2%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extLst>
                  <a:ext uri="{0D108BD9-81ED-4DB2-BD59-A6C34878D82A}">
                    <a16:rowId xmlns:a16="http://schemas.microsoft.com/office/drawing/2014/main" val="2971109573"/>
                  </a:ext>
                </a:extLst>
              </a:tr>
              <a:tr h="452366">
                <a:tc vMerge="1">
                  <a:txBody>
                    <a:bodyPr/>
                    <a:lstStyle/>
                    <a:p>
                      <a:endParaRPr lang="en-US"/>
                    </a:p>
                  </a:txBody>
                  <a:tcPr/>
                </a:tc>
                <a:tc>
                  <a:txBody>
                    <a:bodyPr/>
                    <a:lstStyle/>
                    <a:p>
                      <a:pPr marL="0" marR="0" algn="ctr">
                        <a:lnSpc>
                          <a:spcPts val="1600"/>
                        </a:lnSpc>
                        <a:spcBef>
                          <a:spcPts val="0"/>
                        </a:spcBef>
                        <a:spcAft>
                          <a:spcPts val="0"/>
                        </a:spcAft>
                      </a:pPr>
                      <a:r>
                        <a:rPr lang="en-US" sz="1400" dirty="0">
                          <a:effectLst/>
                        </a:rPr>
                        <a:t>Underutilized skills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a:txBody>
                    <a:bodyPr/>
                    <a:lstStyle/>
                    <a:p>
                      <a:pPr marL="38100" marR="38100" algn="ctr">
                        <a:lnSpc>
                          <a:spcPts val="1600"/>
                        </a:lnSpc>
                        <a:spcBef>
                          <a:spcPts val="0"/>
                        </a:spcBef>
                        <a:spcAft>
                          <a:spcPts val="0"/>
                        </a:spcAft>
                      </a:pPr>
                      <a:r>
                        <a:rPr lang="en-US" sz="1400" dirty="0">
                          <a:effectLst/>
                        </a:rPr>
                        <a:t>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tc>
                  <a:txBody>
                    <a:bodyPr/>
                    <a:lstStyle/>
                    <a:p>
                      <a:pPr marL="38100" marR="38100" algn="ctr">
                        <a:lnSpc>
                          <a:spcPts val="1600"/>
                        </a:lnSpc>
                        <a:spcBef>
                          <a:spcPts val="0"/>
                        </a:spcBef>
                        <a:spcAft>
                          <a:spcPts val="0"/>
                        </a:spcAft>
                      </a:pPr>
                      <a:r>
                        <a:rPr lang="en-US" sz="1400" dirty="0">
                          <a:effectLst/>
                        </a:rPr>
                        <a:t>7.7%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extLst>
                  <a:ext uri="{0D108BD9-81ED-4DB2-BD59-A6C34878D82A}">
                    <a16:rowId xmlns:a16="http://schemas.microsoft.com/office/drawing/2014/main" val="2523040338"/>
                  </a:ext>
                </a:extLst>
              </a:tr>
              <a:tr h="338447">
                <a:tc vMerge="1">
                  <a:txBody>
                    <a:bodyPr/>
                    <a:lstStyle/>
                    <a:p>
                      <a:endParaRPr lang="en-US"/>
                    </a:p>
                  </a:txBody>
                  <a:tcPr/>
                </a:tc>
                <a:tc>
                  <a:txBody>
                    <a:bodyPr/>
                    <a:lstStyle/>
                    <a:p>
                      <a:pPr marL="0" marR="0" algn="ctr">
                        <a:lnSpc>
                          <a:spcPts val="1600"/>
                        </a:lnSpc>
                        <a:spcBef>
                          <a:spcPts val="0"/>
                        </a:spcBef>
                        <a:spcAft>
                          <a:spcPts val="0"/>
                        </a:spcAft>
                      </a:pPr>
                      <a:r>
                        <a:rPr lang="en-US" sz="1400" dirty="0">
                          <a:effectLst/>
                        </a:rPr>
                        <a:t>Poor Supervision</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a:txBody>
                    <a:bodyPr/>
                    <a:lstStyle/>
                    <a:p>
                      <a:pPr marL="38100" marR="38100" algn="ctr">
                        <a:lnSpc>
                          <a:spcPts val="1600"/>
                        </a:lnSpc>
                        <a:spcBef>
                          <a:spcPts val="0"/>
                        </a:spcBef>
                        <a:spcAft>
                          <a:spcPts val="0"/>
                        </a:spcAft>
                      </a:pPr>
                      <a:r>
                        <a:rPr lang="en-US" sz="1400" dirty="0">
                          <a:effectLst/>
                        </a:rPr>
                        <a:t>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tc>
                  <a:txBody>
                    <a:bodyPr/>
                    <a:lstStyle/>
                    <a:p>
                      <a:pPr marL="38100" marR="38100" algn="ctr">
                        <a:lnSpc>
                          <a:spcPts val="1600"/>
                        </a:lnSpc>
                        <a:spcBef>
                          <a:spcPts val="0"/>
                        </a:spcBef>
                        <a:spcAft>
                          <a:spcPts val="0"/>
                        </a:spcAft>
                      </a:pPr>
                      <a:r>
                        <a:rPr lang="en-US" sz="1400" dirty="0">
                          <a:effectLst/>
                        </a:rPr>
                        <a:t>11.5%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extLst>
                  <a:ext uri="{0D108BD9-81ED-4DB2-BD59-A6C34878D82A}">
                    <a16:rowId xmlns:a16="http://schemas.microsoft.com/office/drawing/2014/main" val="426153880"/>
                  </a:ext>
                </a:extLst>
              </a:tr>
              <a:tr h="452366">
                <a:tc gridSpan="2">
                  <a:txBody>
                    <a:bodyPr/>
                    <a:lstStyle/>
                    <a:p>
                      <a:pPr marL="0" marR="0" algn="ctr">
                        <a:lnSpc>
                          <a:spcPts val="1600"/>
                        </a:lnSpc>
                        <a:spcBef>
                          <a:spcPts val="0"/>
                        </a:spcBef>
                        <a:spcAft>
                          <a:spcPts val="0"/>
                        </a:spcAft>
                      </a:pPr>
                      <a:r>
                        <a:rPr lang="en-US" sz="1400" dirty="0">
                          <a:effectLst/>
                        </a:rPr>
                        <a:t>                  Total</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hMerge="1">
                  <a:txBody>
                    <a:bodyPr/>
                    <a:lstStyle/>
                    <a:p>
                      <a:endParaRPr lang="en-US"/>
                    </a:p>
                  </a:txBody>
                  <a:tcPr/>
                </a:tc>
                <a:tc>
                  <a:txBody>
                    <a:bodyPr/>
                    <a:lstStyle/>
                    <a:p>
                      <a:pPr marL="38100" marR="38100" algn="ctr">
                        <a:lnSpc>
                          <a:spcPts val="1600"/>
                        </a:lnSpc>
                        <a:spcBef>
                          <a:spcPts val="0"/>
                        </a:spcBef>
                        <a:spcAft>
                          <a:spcPts val="0"/>
                        </a:spcAft>
                      </a:pPr>
                      <a:r>
                        <a:rPr lang="en-US" sz="1400" dirty="0">
                          <a:effectLst/>
                        </a:rPr>
                        <a:t>209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tc>
                  <a:txBody>
                    <a:bodyPr/>
                    <a:lstStyle/>
                    <a:p>
                      <a:pPr marL="38100" marR="38100" algn="ctr">
                        <a:lnSpc>
                          <a:spcPts val="1600"/>
                        </a:lnSpc>
                        <a:spcBef>
                          <a:spcPts val="0"/>
                        </a:spcBef>
                        <a:spcAft>
                          <a:spcPts val="0"/>
                        </a:spcAft>
                      </a:pPr>
                      <a:r>
                        <a:rPr lang="en-US" sz="1400" dirty="0">
                          <a:effectLst/>
                        </a:rPr>
                        <a:t>100.0%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061" marR="34061" marT="0" marB="0"/>
                </a:tc>
                <a:extLst>
                  <a:ext uri="{0D108BD9-81ED-4DB2-BD59-A6C34878D82A}">
                    <a16:rowId xmlns:a16="http://schemas.microsoft.com/office/drawing/2014/main" val="3709241032"/>
                  </a:ext>
                </a:extLst>
              </a:tr>
              <a:tr h="226183">
                <a:tc gridSpan="2">
                  <a:txBody>
                    <a:bodyPr/>
                    <a:lstStyle/>
                    <a:p>
                      <a:pPr marL="0" marR="0" algn="l">
                        <a:lnSpc>
                          <a:spcPts val="1600"/>
                        </a:lnSpc>
                        <a:spcBef>
                          <a:spcPts val="0"/>
                        </a:spcBef>
                        <a:spcAft>
                          <a:spcPts val="0"/>
                        </a:spcAft>
                      </a:pPr>
                      <a:r>
                        <a:rPr lang="en-US" sz="1400">
                          <a:effectLst/>
                        </a:rPr>
                        <a:t> </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hMerge="1">
                  <a:txBody>
                    <a:bodyPr/>
                    <a:lstStyle/>
                    <a:p>
                      <a:endParaRPr lang="en-US"/>
                    </a:p>
                  </a:txBody>
                  <a:tcPr/>
                </a:tc>
                <a:tc>
                  <a:txBody>
                    <a:bodyPr/>
                    <a:lstStyle/>
                    <a:p>
                      <a:pPr marL="0" marR="0" algn="l">
                        <a:lnSpc>
                          <a:spcPct val="107000"/>
                        </a:lnSpc>
                        <a:spcBef>
                          <a:spcPts val="0"/>
                        </a:spcBef>
                        <a:spcAft>
                          <a:spcPts val="0"/>
                        </a:spcAft>
                      </a:pPr>
                      <a:r>
                        <a:rPr lang="en-US" sz="1400">
                          <a:effectLst/>
                        </a:rPr>
                        <a:t> </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tc>
                  <a:txBody>
                    <a:bodyPr/>
                    <a:lstStyle/>
                    <a:p>
                      <a:pPr marL="0" marR="0" algn="l">
                        <a:lnSpc>
                          <a:spcPct val="107000"/>
                        </a:lnSpc>
                        <a:spcBef>
                          <a:spcPts val="0"/>
                        </a:spcBef>
                        <a:spcAft>
                          <a:spcPts val="0"/>
                        </a:spcAft>
                      </a:pPr>
                      <a:r>
                        <a:rPr lang="en-US" sz="1400" dirty="0">
                          <a:effectLst/>
                        </a:rPr>
                        <a:t>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1654" marR="31654" marT="0" marB="0"/>
                </a:tc>
                <a:extLst>
                  <a:ext uri="{0D108BD9-81ED-4DB2-BD59-A6C34878D82A}">
                    <a16:rowId xmlns:a16="http://schemas.microsoft.com/office/drawing/2014/main" val="956001368"/>
                  </a:ext>
                </a:extLst>
              </a:tr>
            </a:tbl>
          </a:graphicData>
        </a:graphic>
      </p:graphicFrame>
      <p:grpSp>
        <p:nvGrpSpPr>
          <p:cNvPr id="6" name="Group 5">
            <a:extLst>
              <a:ext uri="{FF2B5EF4-FFF2-40B4-BE49-F238E27FC236}">
                <a16:creationId xmlns:a16="http://schemas.microsoft.com/office/drawing/2014/main" id="{AD7D1AB6-3A9A-4EC6-93CE-7D34A22BF7DE}"/>
              </a:ext>
            </a:extLst>
          </p:cNvPr>
          <p:cNvGrpSpPr/>
          <p:nvPr/>
        </p:nvGrpSpPr>
        <p:grpSpPr>
          <a:xfrm>
            <a:off x="7650129" y="1690688"/>
            <a:ext cx="2932146" cy="4788677"/>
            <a:chOff x="7650129" y="1690688"/>
            <a:chExt cx="2932146" cy="4788677"/>
          </a:xfrm>
        </p:grpSpPr>
        <p:sp>
          <p:nvSpPr>
            <p:cNvPr id="7" name="Freeform: Shape 6">
              <a:extLst>
                <a:ext uri="{FF2B5EF4-FFF2-40B4-BE49-F238E27FC236}">
                  <a16:creationId xmlns:a16="http://schemas.microsoft.com/office/drawing/2014/main" id="{2CBA957F-A9B9-4610-955A-1CE2349E2ABA}"/>
                </a:ext>
              </a:extLst>
            </p:cNvPr>
            <p:cNvSpPr/>
            <p:nvPr/>
          </p:nvSpPr>
          <p:spPr>
            <a:xfrm>
              <a:off x="7650129" y="1690688"/>
              <a:ext cx="2932146" cy="1928812"/>
            </a:xfrm>
            <a:custGeom>
              <a:avLst/>
              <a:gdLst>
                <a:gd name="connsiteX0" fmla="*/ 0 w 2225957"/>
                <a:gd name="connsiteY0" fmla="*/ 148349 h 1483486"/>
                <a:gd name="connsiteX1" fmla="*/ 148349 w 2225957"/>
                <a:gd name="connsiteY1" fmla="*/ 0 h 1483486"/>
                <a:gd name="connsiteX2" fmla="*/ 2077608 w 2225957"/>
                <a:gd name="connsiteY2" fmla="*/ 0 h 1483486"/>
                <a:gd name="connsiteX3" fmla="*/ 2225957 w 2225957"/>
                <a:gd name="connsiteY3" fmla="*/ 148349 h 1483486"/>
                <a:gd name="connsiteX4" fmla="*/ 2225957 w 2225957"/>
                <a:gd name="connsiteY4" fmla="*/ 1335137 h 1483486"/>
                <a:gd name="connsiteX5" fmla="*/ 2077608 w 2225957"/>
                <a:gd name="connsiteY5" fmla="*/ 1483486 h 1483486"/>
                <a:gd name="connsiteX6" fmla="*/ 148349 w 2225957"/>
                <a:gd name="connsiteY6" fmla="*/ 1483486 h 1483486"/>
                <a:gd name="connsiteX7" fmla="*/ 0 w 2225957"/>
                <a:gd name="connsiteY7" fmla="*/ 1335137 h 1483486"/>
                <a:gd name="connsiteX8" fmla="*/ 0 w 2225957"/>
                <a:gd name="connsiteY8" fmla="*/ 148349 h 1483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5957" h="1483486">
                  <a:moveTo>
                    <a:pt x="0" y="148349"/>
                  </a:moveTo>
                  <a:cubicBezTo>
                    <a:pt x="0" y="66418"/>
                    <a:pt x="66418" y="0"/>
                    <a:pt x="148349" y="0"/>
                  </a:cubicBezTo>
                  <a:lnTo>
                    <a:pt x="2077608" y="0"/>
                  </a:lnTo>
                  <a:cubicBezTo>
                    <a:pt x="2159539" y="0"/>
                    <a:pt x="2225957" y="66418"/>
                    <a:pt x="2225957" y="148349"/>
                  </a:cubicBezTo>
                  <a:lnTo>
                    <a:pt x="2225957" y="1335137"/>
                  </a:lnTo>
                  <a:cubicBezTo>
                    <a:pt x="2225957" y="1417068"/>
                    <a:pt x="2159539" y="1483486"/>
                    <a:pt x="2077608" y="1483486"/>
                  </a:cubicBezTo>
                  <a:lnTo>
                    <a:pt x="148349" y="1483486"/>
                  </a:lnTo>
                  <a:cubicBezTo>
                    <a:pt x="66418" y="1483486"/>
                    <a:pt x="0" y="1417068"/>
                    <a:pt x="0" y="1335137"/>
                  </a:cubicBezTo>
                  <a:lnTo>
                    <a:pt x="0" y="148349"/>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70120" tIns="61230" rIns="70120" bIns="61230" numCol="1" spcCol="1270" anchor="ctr" anchorCtr="0">
              <a:noAutofit/>
            </a:bodyPr>
            <a:lstStyle/>
            <a:p>
              <a:pPr marL="0" lvl="0" indent="0" algn="ctr" defTabSz="622300">
                <a:lnSpc>
                  <a:spcPct val="90000"/>
                </a:lnSpc>
                <a:spcBef>
                  <a:spcPct val="0"/>
                </a:spcBef>
                <a:spcAft>
                  <a:spcPct val="35000"/>
                </a:spcAft>
                <a:buNone/>
              </a:pPr>
              <a:r>
                <a:rPr lang="en-US" sz="1400" kern="1200" dirty="0"/>
                <a:t>In this Table , respondents report reasons for their excessive workload. </a:t>
              </a:r>
            </a:p>
          </p:txBody>
        </p:sp>
        <p:sp>
          <p:nvSpPr>
            <p:cNvPr id="8" name="Freeform: Shape 7">
              <a:extLst>
                <a:ext uri="{FF2B5EF4-FFF2-40B4-BE49-F238E27FC236}">
                  <a16:creationId xmlns:a16="http://schemas.microsoft.com/office/drawing/2014/main" id="{6A7D3812-87FA-456C-A82B-0DF0F736D642}"/>
                </a:ext>
              </a:extLst>
            </p:cNvPr>
            <p:cNvSpPr/>
            <p:nvPr/>
          </p:nvSpPr>
          <p:spPr>
            <a:xfrm>
              <a:off x="7650129" y="4756256"/>
              <a:ext cx="2932146" cy="1723109"/>
            </a:xfrm>
            <a:custGeom>
              <a:avLst/>
              <a:gdLst>
                <a:gd name="connsiteX0" fmla="*/ 0 w 2496874"/>
                <a:gd name="connsiteY0" fmla="*/ 133010 h 1330099"/>
                <a:gd name="connsiteX1" fmla="*/ 133010 w 2496874"/>
                <a:gd name="connsiteY1" fmla="*/ 0 h 1330099"/>
                <a:gd name="connsiteX2" fmla="*/ 2363864 w 2496874"/>
                <a:gd name="connsiteY2" fmla="*/ 0 h 1330099"/>
                <a:gd name="connsiteX3" fmla="*/ 2496874 w 2496874"/>
                <a:gd name="connsiteY3" fmla="*/ 133010 h 1330099"/>
                <a:gd name="connsiteX4" fmla="*/ 2496874 w 2496874"/>
                <a:gd name="connsiteY4" fmla="*/ 1197089 h 1330099"/>
                <a:gd name="connsiteX5" fmla="*/ 2363864 w 2496874"/>
                <a:gd name="connsiteY5" fmla="*/ 1330099 h 1330099"/>
                <a:gd name="connsiteX6" fmla="*/ 133010 w 2496874"/>
                <a:gd name="connsiteY6" fmla="*/ 1330099 h 1330099"/>
                <a:gd name="connsiteX7" fmla="*/ 0 w 2496874"/>
                <a:gd name="connsiteY7" fmla="*/ 1197089 h 1330099"/>
                <a:gd name="connsiteX8" fmla="*/ 0 w 2496874"/>
                <a:gd name="connsiteY8" fmla="*/ 133010 h 1330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96874" h="1330099">
                  <a:moveTo>
                    <a:pt x="0" y="133010"/>
                  </a:moveTo>
                  <a:cubicBezTo>
                    <a:pt x="0" y="59551"/>
                    <a:pt x="59551" y="0"/>
                    <a:pt x="133010" y="0"/>
                  </a:cubicBezTo>
                  <a:lnTo>
                    <a:pt x="2363864" y="0"/>
                  </a:lnTo>
                  <a:cubicBezTo>
                    <a:pt x="2437323" y="0"/>
                    <a:pt x="2496874" y="59551"/>
                    <a:pt x="2496874" y="133010"/>
                  </a:cubicBezTo>
                  <a:lnTo>
                    <a:pt x="2496874" y="1197089"/>
                  </a:lnTo>
                  <a:cubicBezTo>
                    <a:pt x="2496874" y="1270548"/>
                    <a:pt x="2437323" y="1330099"/>
                    <a:pt x="2363864" y="1330099"/>
                  </a:cubicBezTo>
                  <a:lnTo>
                    <a:pt x="133010" y="1330099"/>
                  </a:lnTo>
                  <a:cubicBezTo>
                    <a:pt x="59551" y="1330099"/>
                    <a:pt x="0" y="1270548"/>
                    <a:pt x="0" y="1197089"/>
                  </a:cubicBezTo>
                  <a:lnTo>
                    <a:pt x="0" y="133010"/>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65627" tIns="56737" rIns="65627" bIns="56737" numCol="1" spcCol="1270" anchor="ctr" anchorCtr="0">
              <a:noAutofit/>
            </a:bodyPr>
            <a:lstStyle/>
            <a:p>
              <a:pPr marL="0" lvl="0" indent="0" algn="ctr" defTabSz="622300">
                <a:lnSpc>
                  <a:spcPct val="90000"/>
                </a:lnSpc>
                <a:spcBef>
                  <a:spcPct val="0"/>
                </a:spcBef>
                <a:spcAft>
                  <a:spcPct val="35000"/>
                </a:spcAft>
                <a:buNone/>
              </a:pPr>
              <a:r>
                <a:rPr lang="en-US" sz="1400" kern="1200" dirty="0"/>
                <a:t>From analysis it is found that Unfair distribution of work (20.6%), Repetition of work and Meeting deadlines counts more than 50%(n-102) proportion for stress and excessive workload.</a:t>
              </a:r>
            </a:p>
          </p:txBody>
        </p:sp>
      </p:grpSp>
    </p:spTree>
    <p:extLst>
      <p:ext uri="{BB962C8B-B14F-4D97-AF65-F5344CB8AC3E}">
        <p14:creationId xmlns:p14="http://schemas.microsoft.com/office/powerpoint/2010/main" val="52254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5359A-4028-48FE-BC39-1EEF7B561A7C}"/>
              </a:ext>
            </a:extLst>
          </p:cNvPr>
          <p:cNvSpPr>
            <a:spLocks noGrp="1"/>
          </p:cNvSpPr>
          <p:nvPr>
            <p:ph type="title"/>
          </p:nvPr>
        </p:nvSpPr>
        <p:spPr/>
        <p:txBody>
          <a:bodyPr/>
          <a:lstStyle/>
          <a:p>
            <a:r>
              <a:rPr lang="en-US" b="1" dirty="0"/>
              <a:t> Work life balance</a:t>
            </a:r>
            <a:endParaRPr lang="en-US" dirty="0"/>
          </a:p>
        </p:txBody>
      </p:sp>
      <p:graphicFrame>
        <p:nvGraphicFramePr>
          <p:cNvPr id="5" name="Content Placeholder 4">
            <a:extLst>
              <a:ext uri="{FF2B5EF4-FFF2-40B4-BE49-F238E27FC236}">
                <a16:creationId xmlns:a16="http://schemas.microsoft.com/office/drawing/2014/main" id="{D95E40B6-884E-45E8-820D-3C15CE3E8474}"/>
              </a:ext>
            </a:extLst>
          </p:cNvPr>
          <p:cNvGraphicFramePr>
            <a:graphicFrameLocks noGrp="1"/>
          </p:cNvGraphicFramePr>
          <p:nvPr>
            <p:ph sz="half" idx="1"/>
            <p:extLst>
              <p:ext uri="{D42A27DB-BD31-4B8C-83A1-F6EECF244321}">
                <p14:modId xmlns:p14="http://schemas.microsoft.com/office/powerpoint/2010/main" val="2147188438"/>
              </p:ext>
            </p:extLst>
          </p:nvPr>
        </p:nvGraphicFramePr>
        <p:xfrm>
          <a:off x="838201" y="2103990"/>
          <a:ext cx="4410075" cy="4072974"/>
        </p:xfrm>
        <a:graphic>
          <a:graphicData uri="http://schemas.openxmlformats.org/drawingml/2006/table">
            <a:tbl>
              <a:tblPr>
                <a:tableStyleId>{327F97BB-C833-4FB7-BDE5-3F7075034690}</a:tableStyleId>
              </a:tblPr>
              <a:tblGrid>
                <a:gridCol w="449377">
                  <a:extLst>
                    <a:ext uri="{9D8B030D-6E8A-4147-A177-3AD203B41FA5}">
                      <a16:colId xmlns:a16="http://schemas.microsoft.com/office/drawing/2014/main" val="4125976001"/>
                    </a:ext>
                  </a:extLst>
                </a:gridCol>
                <a:gridCol w="1050811">
                  <a:extLst>
                    <a:ext uri="{9D8B030D-6E8A-4147-A177-3AD203B41FA5}">
                      <a16:colId xmlns:a16="http://schemas.microsoft.com/office/drawing/2014/main" val="2642100025"/>
                    </a:ext>
                  </a:extLst>
                </a:gridCol>
                <a:gridCol w="1386729">
                  <a:extLst>
                    <a:ext uri="{9D8B030D-6E8A-4147-A177-3AD203B41FA5}">
                      <a16:colId xmlns:a16="http://schemas.microsoft.com/office/drawing/2014/main" val="2845024969"/>
                    </a:ext>
                  </a:extLst>
                </a:gridCol>
                <a:gridCol w="1523158">
                  <a:extLst>
                    <a:ext uri="{9D8B030D-6E8A-4147-A177-3AD203B41FA5}">
                      <a16:colId xmlns:a16="http://schemas.microsoft.com/office/drawing/2014/main" val="2864873580"/>
                    </a:ext>
                  </a:extLst>
                </a:gridCol>
              </a:tblGrid>
              <a:tr h="872426">
                <a:tc gridSpan="4">
                  <a:txBody>
                    <a:bodyPr/>
                    <a:lstStyle/>
                    <a:p>
                      <a:pPr marL="38100" marR="38100" algn="ctr">
                        <a:lnSpc>
                          <a:spcPts val="1600"/>
                        </a:lnSpc>
                        <a:spcBef>
                          <a:spcPts val="0"/>
                        </a:spcBef>
                        <a:spcAft>
                          <a:spcPts val="0"/>
                        </a:spcAft>
                      </a:pPr>
                      <a:endParaRPr lang="en-US" sz="1800" dirty="0">
                        <a:effectLst/>
                      </a:endParaRPr>
                    </a:p>
                    <a:p>
                      <a:pPr marL="38100" marR="38100" algn="ctr">
                        <a:lnSpc>
                          <a:spcPts val="1600"/>
                        </a:lnSpc>
                        <a:spcBef>
                          <a:spcPts val="0"/>
                        </a:spcBef>
                        <a:spcAft>
                          <a:spcPts val="0"/>
                        </a:spcAft>
                      </a:pPr>
                      <a:endParaRPr lang="en-US" sz="1800" dirty="0">
                        <a:effectLst/>
                      </a:endParaRPr>
                    </a:p>
                    <a:p>
                      <a:pPr marL="38100" marR="38100" algn="ctr">
                        <a:lnSpc>
                          <a:spcPts val="1600"/>
                        </a:lnSpc>
                        <a:spcBef>
                          <a:spcPts val="0"/>
                        </a:spcBef>
                        <a:spcAft>
                          <a:spcPts val="0"/>
                        </a:spcAft>
                      </a:pPr>
                      <a:endParaRPr lang="en-US" sz="1800" dirty="0">
                        <a:effectLst/>
                      </a:endParaRPr>
                    </a:p>
                    <a:p>
                      <a:pPr marL="38100" marR="38100" algn="ctr">
                        <a:lnSpc>
                          <a:spcPts val="1600"/>
                        </a:lnSpc>
                        <a:spcBef>
                          <a:spcPts val="0"/>
                        </a:spcBef>
                        <a:spcAft>
                          <a:spcPts val="0"/>
                        </a:spcAft>
                      </a:pPr>
                      <a:r>
                        <a:rPr lang="en-US" sz="1800" dirty="0">
                          <a:effectLst/>
                        </a:rPr>
                        <a:t>work life balance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pPr marL="38100" marR="38100" algn="ctr">
                        <a:lnSpc>
                          <a:spcPts val="1600"/>
                        </a:lnSpc>
                        <a:spcBef>
                          <a:spcPts val="0"/>
                        </a:spcBef>
                        <a:spcAft>
                          <a:spcPts val="0"/>
                        </a:spcAft>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pPr marL="38100" marR="38100" algn="ctr">
                        <a:lnSpc>
                          <a:spcPts val="1600"/>
                        </a:lnSpc>
                        <a:spcBef>
                          <a:spcPts val="0"/>
                        </a:spcBef>
                        <a:spcAft>
                          <a:spcPts val="0"/>
                        </a:spcAft>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pPr marL="38100" marR="38100" algn="ctr">
                        <a:lnSpc>
                          <a:spcPts val="1600"/>
                        </a:lnSpc>
                        <a:spcBef>
                          <a:spcPts val="0"/>
                        </a:spcBef>
                        <a:spcAft>
                          <a:spcPts val="0"/>
                        </a:spcAft>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63044591"/>
                  </a:ext>
                </a:extLst>
              </a:tr>
              <a:tr h="583270">
                <a:tc gridSpan="2">
                  <a:txBody>
                    <a:bodyPr/>
                    <a:lstStyle/>
                    <a:p>
                      <a:pPr marL="0" marR="0" algn="ctr">
                        <a:lnSpc>
                          <a:spcPct val="107000"/>
                        </a:lnSpc>
                        <a:spcBef>
                          <a:spcPts val="0"/>
                        </a:spcBef>
                        <a:spcAft>
                          <a:spcPts val="0"/>
                        </a:spcAft>
                      </a:pPr>
                      <a:r>
                        <a:rPr lang="en-US" sz="1800" dirty="0">
                          <a:effectLst/>
                        </a:rPr>
                        <a:t>Category</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38100" marR="38100" algn="ctr">
                        <a:lnSpc>
                          <a:spcPts val="1600"/>
                        </a:lnSpc>
                        <a:spcBef>
                          <a:spcPts val="0"/>
                        </a:spcBef>
                        <a:spcAft>
                          <a:spcPts val="0"/>
                        </a:spcAft>
                      </a:pPr>
                      <a:r>
                        <a:rPr lang="en-US" sz="1800" dirty="0">
                          <a:effectLst/>
                        </a:rPr>
                        <a:t>Frequency</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ctr">
                        <a:lnSpc>
                          <a:spcPct val="150000"/>
                        </a:lnSpc>
                        <a:spcBef>
                          <a:spcPts val="1200"/>
                        </a:spcBef>
                        <a:spcAft>
                          <a:spcPts val="0"/>
                        </a:spcAft>
                      </a:pPr>
                      <a:r>
                        <a:rPr lang="en-US" sz="1800" dirty="0">
                          <a:effectLst/>
                        </a:rPr>
                        <a:t>Percent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4814336"/>
                  </a:ext>
                </a:extLst>
              </a:tr>
              <a:tr h="872426">
                <a:tc rowSpan="3">
                  <a:txBody>
                    <a:bodyPr/>
                    <a:lstStyle/>
                    <a:p>
                      <a:pPr marL="38100" marR="38100">
                        <a:lnSpc>
                          <a:spcPts val="1600"/>
                        </a:lnSpc>
                        <a:spcBef>
                          <a:spcPts val="0"/>
                        </a:spcBef>
                        <a:spcAft>
                          <a:spcPts val="0"/>
                        </a:spcAft>
                      </a:pPr>
                      <a:r>
                        <a:rPr lang="en-US" sz="600" dirty="0">
                          <a:effectLst/>
                        </a:rPr>
                        <a:t> </a:t>
                      </a: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38100">
                        <a:lnSpc>
                          <a:spcPts val="1600"/>
                        </a:lnSpc>
                        <a:spcBef>
                          <a:spcPts val="0"/>
                        </a:spcBef>
                        <a:spcAft>
                          <a:spcPts val="0"/>
                        </a:spcAft>
                      </a:pPr>
                      <a:endParaRPr lang="en-US" sz="1800" dirty="0">
                        <a:effectLst/>
                      </a:endParaRPr>
                    </a:p>
                    <a:p>
                      <a:pPr marL="0" marR="38100">
                        <a:lnSpc>
                          <a:spcPts val="1600"/>
                        </a:lnSpc>
                        <a:spcBef>
                          <a:spcPts val="0"/>
                        </a:spcBef>
                        <a:spcAft>
                          <a:spcPts val="0"/>
                        </a:spcAft>
                      </a:pPr>
                      <a:r>
                        <a:rPr lang="en-US" sz="1800" dirty="0">
                          <a:effectLst/>
                        </a:rPr>
                        <a:t>No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endParaRPr lang="en-US" sz="1800" dirty="0">
                        <a:effectLst/>
                      </a:endParaRPr>
                    </a:p>
                    <a:p>
                      <a:pPr marL="38100" marR="38100" algn="ctr">
                        <a:lnSpc>
                          <a:spcPts val="1600"/>
                        </a:lnSpc>
                        <a:spcBef>
                          <a:spcPts val="0"/>
                        </a:spcBef>
                        <a:spcAft>
                          <a:spcPts val="0"/>
                        </a:spcAft>
                      </a:pPr>
                      <a:endParaRPr lang="en-US" sz="1800" dirty="0">
                        <a:effectLst/>
                      </a:endParaRPr>
                    </a:p>
                    <a:p>
                      <a:pPr marL="38100" marR="38100" algn="ctr">
                        <a:lnSpc>
                          <a:spcPts val="1600"/>
                        </a:lnSpc>
                        <a:spcBef>
                          <a:spcPts val="0"/>
                        </a:spcBef>
                        <a:spcAft>
                          <a:spcPts val="0"/>
                        </a:spcAft>
                      </a:pPr>
                      <a:r>
                        <a:rPr lang="en-US" sz="1800" dirty="0">
                          <a:effectLst/>
                        </a:rPr>
                        <a:t>49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ctr">
                        <a:lnSpc>
                          <a:spcPts val="1600"/>
                        </a:lnSpc>
                        <a:spcBef>
                          <a:spcPts val="0"/>
                        </a:spcBef>
                        <a:spcAft>
                          <a:spcPts val="0"/>
                        </a:spcAft>
                      </a:pPr>
                      <a:endParaRPr lang="en-US" sz="1800" dirty="0">
                        <a:effectLst/>
                      </a:endParaRPr>
                    </a:p>
                    <a:p>
                      <a:pPr marL="38100" marR="38100" algn="ctr">
                        <a:lnSpc>
                          <a:spcPts val="1600"/>
                        </a:lnSpc>
                        <a:spcBef>
                          <a:spcPts val="0"/>
                        </a:spcBef>
                        <a:spcAft>
                          <a:spcPts val="0"/>
                        </a:spcAft>
                      </a:pPr>
                      <a:endParaRPr lang="en-US" sz="1800" dirty="0">
                        <a:effectLst/>
                      </a:endParaRPr>
                    </a:p>
                    <a:p>
                      <a:pPr marL="38100" marR="38100" algn="ctr">
                        <a:lnSpc>
                          <a:spcPts val="1600"/>
                        </a:lnSpc>
                        <a:spcBef>
                          <a:spcPts val="0"/>
                        </a:spcBef>
                        <a:spcAft>
                          <a:spcPts val="0"/>
                        </a:spcAft>
                      </a:pPr>
                      <a:r>
                        <a:rPr lang="en-US" sz="1800" dirty="0">
                          <a:effectLst/>
                        </a:rPr>
                        <a:t>48.0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138938129"/>
                  </a:ext>
                </a:extLst>
              </a:tr>
              <a:tr h="872426">
                <a:tc vMerge="1">
                  <a:txBody>
                    <a:bodyPr/>
                    <a:lstStyle/>
                    <a:p>
                      <a:endParaRPr lang="en-US"/>
                    </a:p>
                  </a:txBody>
                  <a:tcPr/>
                </a:tc>
                <a:tc>
                  <a:txBody>
                    <a:bodyPr/>
                    <a:lstStyle/>
                    <a:p>
                      <a:pPr marL="0" marR="38100">
                        <a:lnSpc>
                          <a:spcPts val="1600"/>
                        </a:lnSpc>
                        <a:spcBef>
                          <a:spcPts val="0"/>
                        </a:spcBef>
                        <a:spcAft>
                          <a:spcPts val="0"/>
                        </a:spcAft>
                      </a:pPr>
                      <a:r>
                        <a:rPr lang="en-US" sz="1800">
                          <a:effectLst/>
                        </a:rPr>
                        <a:t>Yes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endParaRPr lang="en-US" sz="1800" dirty="0">
                        <a:effectLst/>
                      </a:endParaRPr>
                    </a:p>
                    <a:p>
                      <a:pPr marL="38100" marR="38100" algn="ctr">
                        <a:lnSpc>
                          <a:spcPts val="1600"/>
                        </a:lnSpc>
                        <a:spcBef>
                          <a:spcPts val="0"/>
                        </a:spcBef>
                        <a:spcAft>
                          <a:spcPts val="0"/>
                        </a:spcAft>
                      </a:pPr>
                      <a:endParaRPr lang="en-US" sz="1800" dirty="0">
                        <a:effectLst/>
                      </a:endParaRPr>
                    </a:p>
                    <a:p>
                      <a:pPr marL="38100" marR="38100" algn="ctr">
                        <a:lnSpc>
                          <a:spcPts val="1600"/>
                        </a:lnSpc>
                        <a:spcBef>
                          <a:spcPts val="0"/>
                        </a:spcBef>
                        <a:spcAft>
                          <a:spcPts val="0"/>
                        </a:spcAft>
                      </a:pPr>
                      <a:r>
                        <a:rPr lang="en-US" sz="1800" dirty="0">
                          <a:effectLst/>
                        </a:rPr>
                        <a:t>53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ctr">
                        <a:lnSpc>
                          <a:spcPts val="1600"/>
                        </a:lnSpc>
                        <a:spcBef>
                          <a:spcPts val="0"/>
                        </a:spcBef>
                        <a:spcAft>
                          <a:spcPts val="0"/>
                        </a:spcAft>
                      </a:pPr>
                      <a:endParaRPr lang="en-US" sz="1800" dirty="0">
                        <a:effectLst/>
                      </a:endParaRPr>
                    </a:p>
                    <a:p>
                      <a:pPr marL="38100" marR="38100" algn="ctr">
                        <a:lnSpc>
                          <a:spcPts val="1600"/>
                        </a:lnSpc>
                        <a:spcBef>
                          <a:spcPts val="0"/>
                        </a:spcBef>
                        <a:spcAft>
                          <a:spcPts val="0"/>
                        </a:spcAft>
                      </a:pPr>
                      <a:endParaRPr lang="en-US" sz="1800" dirty="0">
                        <a:effectLst/>
                      </a:endParaRPr>
                    </a:p>
                    <a:p>
                      <a:pPr marL="38100" marR="38100" algn="ctr">
                        <a:lnSpc>
                          <a:spcPts val="1600"/>
                        </a:lnSpc>
                        <a:spcBef>
                          <a:spcPts val="0"/>
                        </a:spcBef>
                        <a:spcAft>
                          <a:spcPts val="0"/>
                        </a:spcAft>
                      </a:pPr>
                      <a:r>
                        <a:rPr lang="en-US" sz="1800" dirty="0">
                          <a:effectLst/>
                        </a:rPr>
                        <a:t>52.0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838135745"/>
                  </a:ext>
                </a:extLst>
              </a:tr>
              <a:tr h="872426">
                <a:tc vMerge="1">
                  <a:txBody>
                    <a:bodyPr/>
                    <a:lstStyle/>
                    <a:p>
                      <a:endParaRPr lang="en-US"/>
                    </a:p>
                  </a:txBody>
                  <a:tcPr/>
                </a:tc>
                <a:tc>
                  <a:txBody>
                    <a:bodyPr/>
                    <a:lstStyle/>
                    <a:p>
                      <a:pPr marL="0" marR="38100">
                        <a:lnSpc>
                          <a:spcPts val="1600"/>
                        </a:lnSpc>
                        <a:spcBef>
                          <a:spcPts val="0"/>
                        </a:spcBef>
                        <a:spcAft>
                          <a:spcPts val="0"/>
                        </a:spcAft>
                      </a:pPr>
                      <a:r>
                        <a:rPr lang="en-US" sz="1800">
                          <a:effectLst/>
                        </a:rPr>
                        <a:t>Total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endParaRPr lang="en-US" sz="1800" dirty="0">
                        <a:effectLst/>
                      </a:endParaRPr>
                    </a:p>
                    <a:p>
                      <a:pPr marL="38100" marR="38100" algn="ctr">
                        <a:lnSpc>
                          <a:spcPts val="1600"/>
                        </a:lnSpc>
                        <a:spcBef>
                          <a:spcPts val="0"/>
                        </a:spcBef>
                        <a:spcAft>
                          <a:spcPts val="0"/>
                        </a:spcAft>
                      </a:pPr>
                      <a:endParaRPr lang="en-US" sz="1800" dirty="0">
                        <a:effectLst/>
                      </a:endParaRPr>
                    </a:p>
                    <a:p>
                      <a:pPr marL="38100" marR="38100" algn="ctr">
                        <a:lnSpc>
                          <a:spcPts val="1600"/>
                        </a:lnSpc>
                        <a:spcBef>
                          <a:spcPts val="0"/>
                        </a:spcBef>
                        <a:spcAft>
                          <a:spcPts val="0"/>
                        </a:spcAft>
                      </a:pPr>
                      <a:r>
                        <a:rPr lang="en-US" sz="1800" dirty="0">
                          <a:effectLst/>
                        </a:rPr>
                        <a:t>102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ctr">
                        <a:lnSpc>
                          <a:spcPts val="1600"/>
                        </a:lnSpc>
                        <a:spcBef>
                          <a:spcPts val="0"/>
                        </a:spcBef>
                        <a:spcAft>
                          <a:spcPts val="0"/>
                        </a:spcAft>
                      </a:pPr>
                      <a:endParaRPr lang="en-US" sz="1800" dirty="0">
                        <a:effectLst/>
                      </a:endParaRPr>
                    </a:p>
                    <a:p>
                      <a:pPr marL="38100" marR="38100" algn="ctr">
                        <a:lnSpc>
                          <a:spcPts val="1600"/>
                        </a:lnSpc>
                        <a:spcBef>
                          <a:spcPts val="0"/>
                        </a:spcBef>
                        <a:spcAft>
                          <a:spcPts val="0"/>
                        </a:spcAft>
                      </a:pPr>
                      <a:endParaRPr lang="en-US" sz="1800" dirty="0">
                        <a:effectLst/>
                      </a:endParaRPr>
                    </a:p>
                    <a:p>
                      <a:pPr marL="38100" marR="38100" algn="ctr">
                        <a:lnSpc>
                          <a:spcPts val="1600"/>
                        </a:lnSpc>
                        <a:spcBef>
                          <a:spcPts val="0"/>
                        </a:spcBef>
                        <a:spcAft>
                          <a:spcPts val="0"/>
                        </a:spcAft>
                      </a:pPr>
                      <a:r>
                        <a:rPr lang="en-US" sz="1800" dirty="0">
                          <a:effectLst/>
                        </a:rPr>
                        <a:t>100.0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003466053"/>
                  </a:ext>
                </a:extLst>
              </a:tr>
            </a:tbl>
          </a:graphicData>
        </a:graphic>
      </p:graphicFrame>
      <p:graphicFrame>
        <p:nvGraphicFramePr>
          <p:cNvPr id="3" name="Content Placeholder 2">
            <a:extLst>
              <a:ext uri="{FF2B5EF4-FFF2-40B4-BE49-F238E27FC236}">
                <a16:creationId xmlns:a16="http://schemas.microsoft.com/office/drawing/2014/main" id="{F85EEEBB-BEEB-40EC-A37F-34D2C4174139}"/>
              </a:ext>
            </a:extLst>
          </p:cNvPr>
          <p:cNvGraphicFramePr>
            <a:graphicFrameLocks noGrp="1"/>
          </p:cNvGraphicFramePr>
          <p:nvPr>
            <p:ph sz="half" idx="2"/>
            <p:extLst>
              <p:ext uri="{D42A27DB-BD31-4B8C-83A1-F6EECF244321}">
                <p14:modId xmlns:p14="http://schemas.microsoft.com/office/powerpoint/2010/main" val="2400190320"/>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2165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2D5BC-3ACC-47F9-B405-2D974A963DC2}"/>
              </a:ext>
            </a:extLst>
          </p:cNvPr>
          <p:cNvSpPr>
            <a:spLocks noGrp="1"/>
          </p:cNvSpPr>
          <p:nvPr>
            <p:ph type="title"/>
          </p:nvPr>
        </p:nvSpPr>
        <p:spPr/>
        <p:txBody>
          <a:bodyPr/>
          <a:lstStyle/>
          <a:p>
            <a:r>
              <a:rPr lang="en-US" b="1" dirty="0"/>
              <a:t>Responses on Hours of sleep</a:t>
            </a:r>
            <a:endParaRPr lang="en-US" dirty="0"/>
          </a:p>
        </p:txBody>
      </p:sp>
      <p:graphicFrame>
        <p:nvGraphicFramePr>
          <p:cNvPr id="5" name="Content Placeholder 4">
            <a:extLst>
              <a:ext uri="{FF2B5EF4-FFF2-40B4-BE49-F238E27FC236}">
                <a16:creationId xmlns:a16="http://schemas.microsoft.com/office/drawing/2014/main" id="{46524436-17FD-42DE-AC7C-F4322766985F}"/>
              </a:ext>
            </a:extLst>
          </p:cNvPr>
          <p:cNvGraphicFramePr>
            <a:graphicFrameLocks noGrp="1"/>
          </p:cNvGraphicFramePr>
          <p:nvPr>
            <p:ph sz="half" idx="1"/>
            <p:extLst>
              <p:ext uri="{D42A27DB-BD31-4B8C-83A1-F6EECF244321}">
                <p14:modId xmlns:p14="http://schemas.microsoft.com/office/powerpoint/2010/main" val="2675640989"/>
              </p:ext>
            </p:extLst>
          </p:nvPr>
        </p:nvGraphicFramePr>
        <p:xfrm>
          <a:off x="838200" y="1825625"/>
          <a:ext cx="4895849" cy="3898901"/>
        </p:xfrm>
        <a:graphic>
          <a:graphicData uri="http://schemas.openxmlformats.org/drawingml/2006/table">
            <a:tbl>
              <a:tblPr>
                <a:tableStyleId>{327F97BB-C833-4FB7-BDE5-3F7075034690}</a:tableStyleId>
              </a:tblPr>
              <a:tblGrid>
                <a:gridCol w="1199653">
                  <a:extLst>
                    <a:ext uri="{9D8B030D-6E8A-4147-A177-3AD203B41FA5}">
                      <a16:colId xmlns:a16="http://schemas.microsoft.com/office/drawing/2014/main" val="971572898"/>
                    </a:ext>
                  </a:extLst>
                </a:gridCol>
                <a:gridCol w="757704">
                  <a:extLst>
                    <a:ext uri="{9D8B030D-6E8A-4147-A177-3AD203B41FA5}">
                      <a16:colId xmlns:a16="http://schemas.microsoft.com/office/drawing/2014/main" val="2460382157"/>
                    </a:ext>
                  </a:extLst>
                </a:gridCol>
                <a:gridCol w="1090394">
                  <a:extLst>
                    <a:ext uri="{9D8B030D-6E8A-4147-A177-3AD203B41FA5}">
                      <a16:colId xmlns:a16="http://schemas.microsoft.com/office/drawing/2014/main" val="1498616886"/>
                    </a:ext>
                  </a:extLst>
                </a:gridCol>
                <a:gridCol w="1090394">
                  <a:extLst>
                    <a:ext uri="{9D8B030D-6E8A-4147-A177-3AD203B41FA5}">
                      <a16:colId xmlns:a16="http://schemas.microsoft.com/office/drawing/2014/main" val="222691682"/>
                    </a:ext>
                  </a:extLst>
                </a:gridCol>
                <a:gridCol w="757704">
                  <a:extLst>
                    <a:ext uri="{9D8B030D-6E8A-4147-A177-3AD203B41FA5}">
                      <a16:colId xmlns:a16="http://schemas.microsoft.com/office/drawing/2014/main" val="3896621041"/>
                    </a:ext>
                  </a:extLst>
                </a:gridCol>
              </a:tblGrid>
              <a:tr h="259348">
                <a:tc gridSpan="5">
                  <a:txBody>
                    <a:bodyPr/>
                    <a:lstStyle/>
                    <a:p>
                      <a:pPr marL="0" marR="0" algn="ctr">
                        <a:lnSpc>
                          <a:spcPts val="1600"/>
                        </a:lnSpc>
                        <a:spcBef>
                          <a:spcPts val="0"/>
                        </a:spcBef>
                        <a:spcAft>
                          <a:spcPts val="0"/>
                        </a:spcAft>
                      </a:pPr>
                      <a:r>
                        <a:rPr lang="en-IN" sz="1200" dirty="0">
                          <a:effectLst/>
                        </a:rPr>
                        <a:t>Sleep*Workload Crosstabulation</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91353603"/>
                  </a:ext>
                </a:extLst>
              </a:tr>
              <a:tr h="259348">
                <a:tc gridSpan="4">
                  <a:txBody>
                    <a:bodyPr/>
                    <a:lstStyle/>
                    <a:p>
                      <a:pPr marL="0" marR="0" algn="ctr">
                        <a:lnSpc>
                          <a:spcPts val="1600"/>
                        </a:lnSpc>
                        <a:spcBef>
                          <a:spcPts val="0"/>
                        </a:spcBef>
                        <a:spcAft>
                          <a:spcPts val="0"/>
                        </a:spcAft>
                      </a:pPr>
                      <a:r>
                        <a:rPr lang="en-US" sz="1200" dirty="0">
                          <a:effectLst/>
                        </a:rPr>
                        <a:t>           </a:t>
                      </a:r>
                      <a:r>
                        <a:rPr lang="en-IN" sz="1200" dirty="0">
                          <a:effectLst/>
                        </a:rPr>
                        <a:t>workload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lnSpc>
                          <a:spcPts val="1600"/>
                        </a:lnSpc>
                        <a:spcBef>
                          <a:spcPts val="0"/>
                        </a:spcBef>
                        <a:spcAft>
                          <a:spcPts val="0"/>
                        </a:spcAft>
                      </a:pPr>
                      <a:r>
                        <a:rPr lang="en-IN" sz="1200">
                          <a:effectLst/>
                        </a:rPr>
                        <a:t>Total</a:t>
                      </a:r>
                      <a:endParaRPr lang="en-US" sz="1200" b="1">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b"/>
                </a:tc>
                <a:extLst>
                  <a:ext uri="{0D108BD9-81ED-4DB2-BD59-A6C34878D82A}">
                    <a16:rowId xmlns:a16="http://schemas.microsoft.com/office/drawing/2014/main" val="626293087"/>
                  </a:ext>
                </a:extLst>
              </a:tr>
              <a:tr h="265901">
                <a:tc rowSpan="11">
                  <a:txBody>
                    <a:bodyPr/>
                    <a:lstStyle/>
                    <a:p>
                      <a:pPr marL="0" marR="0" algn="ctr">
                        <a:lnSpc>
                          <a:spcPct val="107000"/>
                        </a:lnSpc>
                        <a:spcBef>
                          <a:spcPts val="0"/>
                        </a:spcBef>
                        <a:spcAft>
                          <a:spcPts val="0"/>
                        </a:spcAft>
                      </a:pPr>
                      <a:r>
                        <a:rPr lang="en-IN" sz="1200" dirty="0">
                          <a:effectLst/>
                        </a:rPr>
                        <a:t>Sleep Time</a:t>
                      </a:r>
                      <a:endParaRPr lang="en-US" sz="1200" dirty="0">
                        <a:effectLst/>
                      </a:endParaRPr>
                    </a:p>
                    <a:p>
                      <a:pPr marL="0" marR="0" algn="ctr">
                        <a:lnSpc>
                          <a:spcPct val="107000"/>
                        </a:lnSpc>
                        <a:spcBef>
                          <a:spcPts val="0"/>
                        </a:spcBef>
                        <a:spcAft>
                          <a:spcPts val="0"/>
                        </a:spcAft>
                      </a:pPr>
                      <a:r>
                        <a:rPr lang="en-US" sz="1200" dirty="0">
                          <a:effectLst/>
                        </a:rPr>
                        <a:t>&lt;</a:t>
                      </a:r>
                      <a:r>
                        <a:rPr lang="en-IN" sz="1200" dirty="0">
                          <a:effectLst/>
                        </a:rPr>
                        <a:t> 6 hours</a:t>
                      </a:r>
                      <a:endParaRPr lang="en-US" sz="1200" dirty="0">
                        <a:effectLst/>
                      </a:endParaRPr>
                    </a:p>
                    <a:p>
                      <a:pPr marL="0" marR="0" algn="ctr">
                        <a:lnSpc>
                          <a:spcPts val="1600"/>
                        </a:lnSpc>
                        <a:spcBef>
                          <a:spcPts val="0"/>
                        </a:spcBef>
                        <a:spcAft>
                          <a:spcPts val="0"/>
                        </a:spcAft>
                      </a:pPr>
                      <a:r>
                        <a:rPr lang="en-IN" sz="1200" dirty="0">
                          <a:effectLst/>
                        </a:rPr>
                        <a:t> </a:t>
                      </a:r>
                      <a:endParaRPr lang="en-US" sz="1200" dirty="0">
                        <a:effectLst/>
                      </a:endParaRPr>
                    </a:p>
                    <a:p>
                      <a:pPr marL="0" marR="0" algn="ctr">
                        <a:lnSpc>
                          <a:spcPts val="1600"/>
                        </a:lnSpc>
                        <a:spcBef>
                          <a:spcPts val="0"/>
                        </a:spcBef>
                        <a:spcAft>
                          <a:spcPts val="0"/>
                        </a:spcAft>
                      </a:pPr>
                      <a:r>
                        <a:rPr lang="en-IN" sz="1200" dirty="0">
                          <a:effectLst/>
                        </a:rPr>
                        <a:t> </a:t>
                      </a:r>
                      <a:endParaRPr lang="en-US" sz="1200" dirty="0">
                        <a:effectLst/>
                      </a:endParaRPr>
                    </a:p>
                    <a:p>
                      <a:pPr marL="0" marR="0" algn="ctr">
                        <a:lnSpc>
                          <a:spcPts val="1600"/>
                        </a:lnSpc>
                        <a:spcBef>
                          <a:spcPts val="0"/>
                        </a:spcBef>
                        <a:spcAft>
                          <a:spcPts val="0"/>
                        </a:spcAft>
                      </a:pPr>
                      <a:r>
                        <a:rPr lang="en-IN" sz="1200" dirty="0">
                          <a:effectLst/>
                        </a:rPr>
                        <a:t>  6 hours</a:t>
                      </a:r>
                      <a:endParaRPr lang="en-US" sz="1200" dirty="0">
                        <a:effectLst/>
                      </a:endParaRPr>
                    </a:p>
                    <a:p>
                      <a:pPr marL="0" marR="0" algn="ctr">
                        <a:lnSpc>
                          <a:spcPts val="1600"/>
                        </a:lnSpc>
                        <a:spcBef>
                          <a:spcPts val="0"/>
                        </a:spcBef>
                        <a:spcAft>
                          <a:spcPts val="0"/>
                        </a:spcAft>
                      </a:pPr>
                      <a:r>
                        <a:rPr lang="en-IN" sz="1200" dirty="0">
                          <a:effectLst/>
                        </a:rPr>
                        <a:t> </a:t>
                      </a:r>
                      <a:endParaRPr lang="en-US" sz="1200" dirty="0">
                        <a:effectLst/>
                      </a:endParaRPr>
                    </a:p>
                    <a:p>
                      <a:pPr marL="0" marR="0" algn="ctr">
                        <a:lnSpc>
                          <a:spcPts val="1600"/>
                        </a:lnSpc>
                        <a:spcBef>
                          <a:spcPts val="0"/>
                        </a:spcBef>
                        <a:spcAft>
                          <a:spcPts val="0"/>
                        </a:spcAft>
                      </a:pPr>
                      <a:r>
                        <a:rPr lang="en-IN" sz="1200" dirty="0">
                          <a:effectLst/>
                        </a:rPr>
                        <a:t> </a:t>
                      </a:r>
                      <a:r>
                        <a:rPr lang="en-US" sz="1200" dirty="0">
                          <a:effectLst/>
                        </a:rPr>
                        <a:t>       </a:t>
                      </a:r>
                    </a:p>
                    <a:p>
                      <a:pPr marL="0" marR="0" algn="ctr">
                        <a:lnSpc>
                          <a:spcPts val="1600"/>
                        </a:lnSpc>
                        <a:spcBef>
                          <a:spcPts val="0"/>
                        </a:spcBef>
                        <a:spcAft>
                          <a:spcPts val="0"/>
                        </a:spcAft>
                      </a:pPr>
                      <a:r>
                        <a:rPr lang="en-US" sz="1200" dirty="0">
                          <a:effectLst/>
                        </a:rPr>
                        <a:t> </a:t>
                      </a:r>
                      <a:r>
                        <a:rPr lang="en-IN" sz="1200" dirty="0">
                          <a:effectLst/>
                        </a:rPr>
                        <a:t> 8 hours</a:t>
                      </a:r>
                      <a:endParaRPr lang="en-US" sz="1200" dirty="0">
                        <a:effectLst/>
                      </a:endParaRPr>
                    </a:p>
                    <a:p>
                      <a:pPr marL="0" marR="0" algn="ctr">
                        <a:lnSpc>
                          <a:spcPts val="1600"/>
                        </a:lnSpc>
                        <a:spcBef>
                          <a:spcPts val="0"/>
                        </a:spcBef>
                        <a:spcAft>
                          <a:spcPts val="0"/>
                        </a:spcAft>
                      </a:pPr>
                      <a:r>
                        <a:rPr lang="en-IN" sz="1200" dirty="0">
                          <a:effectLst/>
                        </a:rPr>
                        <a:t> </a:t>
                      </a:r>
                      <a:endParaRPr lang="en-US" sz="1200" dirty="0">
                        <a:effectLst/>
                      </a:endParaRPr>
                    </a:p>
                    <a:p>
                      <a:pPr marL="0" marR="0" algn="ctr">
                        <a:lnSpc>
                          <a:spcPts val="1600"/>
                        </a:lnSpc>
                        <a:spcBef>
                          <a:spcPts val="0"/>
                        </a:spcBef>
                        <a:spcAft>
                          <a:spcPts val="0"/>
                        </a:spcAft>
                      </a:pPr>
                      <a:r>
                        <a:rPr lang="en-IN" sz="1200" dirty="0">
                          <a:effectLst/>
                        </a:rPr>
                        <a:t> </a:t>
                      </a:r>
                      <a:endParaRPr lang="en-US" sz="1200" dirty="0">
                        <a:effectLst/>
                      </a:endParaRPr>
                    </a:p>
                    <a:p>
                      <a:pPr marL="0" marR="0" algn="ctr">
                        <a:lnSpc>
                          <a:spcPts val="1600"/>
                        </a:lnSpc>
                        <a:spcBef>
                          <a:spcPts val="0"/>
                        </a:spcBef>
                        <a:spcAft>
                          <a:spcPts val="0"/>
                        </a:spcAft>
                      </a:pPr>
                      <a:r>
                        <a:rPr lang="en-US" sz="1200" dirty="0">
                          <a:effectLst/>
                        </a:rPr>
                        <a:t> </a:t>
                      </a:r>
                      <a:r>
                        <a:rPr lang="en-IN" sz="1200" dirty="0">
                          <a:effectLst/>
                        </a:rPr>
                        <a:t>10 hours</a:t>
                      </a:r>
                      <a:endParaRPr lang="en-US" sz="1200" dirty="0">
                        <a:effectLst/>
                      </a:endParaRPr>
                    </a:p>
                    <a:p>
                      <a:pPr marL="0" marR="0" algn="ctr">
                        <a:lnSpc>
                          <a:spcPts val="1600"/>
                        </a:lnSpc>
                        <a:spcBef>
                          <a:spcPts val="0"/>
                        </a:spcBef>
                        <a:spcAft>
                          <a:spcPts val="0"/>
                        </a:spcAft>
                      </a:pPr>
                      <a:r>
                        <a:rPr lang="en-IN" sz="1200" dirty="0">
                          <a:effectLst/>
                        </a:rPr>
                        <a:t> </a:t>
                      </a:r>
                      <a:endParaRPr lang="en-US" sz="1200" dirty="0">
                        <a:effectLst/>
                      </a:endParaRPr>
                    </a:p>
                    <a:p>
                      <a:pPr marL="0" marR="0" algn="ctr">
                        <a:lnSpc>
                          <a:spcPts val="1600"/>
                        </a:lnSpc>
                        <a:spcBef>
                          <a:spcPts val="0"/>
                        </a:spcBef>
                        <a:spcAft>
                          <a:spcPts val="0"/>
                        </a:spcAft>
                      </a:pPr>
                      <a:endParaRPr lang="en-IN" sz="1200" dirty="0">
                        <a:effectLst/>
                      </a:endParaRPr>
                    </a:p>
                    <a:p>
                      <a:pPr marL="0" marR="0" algn="ctr">
                        <a:lnSpc>
                          <a:spcPts val="1600"/>
                        </a:lnSpc>
                        <a:spcBef>
                          <a:spcPts val="0"/>
                        </a:spcBef>
                        <a:spcAft>
                          <a:spcPts val="0"/>
                        </a:spcAft>
                      </a:pPr>
                      <a:r>
                        <a:rPr lang="en-IN" sz="1200" dirty="0">
                          <a:effectLst/>
                        </a:rPr>
                        <a:t> Total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tc>
                <a:tc>
                  <a:txBody>
                    <a:bodyPr/>
                    <a:lstStyle/>
                    <a:p>
                      <a:pPr marL="0" marR="0" algn="ctr">
                        <a:lnSpc>
                          <a:spcPts val="1600"/>
                        </a:lnSpc>
                        <a:spcBef>
                          <a:spcPts val="0"/>
                        </a:spcBef>
                        <a:spcAft>
                          <a:spcPts val="0"/>
                        </a:spcAft>
                      </a:pPr>
                      <a:r>
                        <a:rPr lang="en-IN" sz="1200" dirty="0">
                          <a:effectLst/>
                        </a:rPr>
                        <a:t>No</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b"/>
                </a:tc>
                <a:tc>
                  <a:txBody>
                    <a:bodyPr/>
                    <a:lstStyle/>
                    <a:p>
                      <a:pPr marL="0" marR="0" algn="ctr">
                        <a:lnSpc>
                          <a:spcPts val="1600"/>
                        </a:lnSpc>
                        <a:spcBef>
                          <a:spcPts val="0"/>
                        </a:spcBef>
                        <a:spcAft>
                          <a:spcPts val="0"/>
                        </a:spcAft>
                      </a:pPr>
                      <a:r>
                        <a:rPr lang="en-IN" sz="1200" dirty="0">
                          <a:effectLst/>
                        </a:rPr>
                        <a:t>Yes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b"/>
                </a:tc>
                <a:tc>
                  <a:txBody>
                    <a:bodyPr/>
                    <a:lstStyle/>
                    <a:p>
                      <a:pPr marL="0" marR="0" algn="ctr">
                        <a:lnSpc>
                          <a:spcPts val="1600"/>
                        </a:lnSpc>
                        <a:spcBef>
                          <a:spcPts val="0"/>
                        </a:spcBef>
                        <a:spcAft>
                          <a:spcPts val="0"/>
                        </a:spcAft>
                      </a:pPr>
                      <a:r>
                        <a:rPr lang="en-IN" sz="1200" dirty="0">
                          <a:effectLst/>
                        </a:rPr>
                        <a:t>Sometimes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b"/>
                </a:tc>
                <a:tc vMerge="1">
                  <a:txBody>
                    <a:bodyPr/>
                    <a:lstStyle/>
                    <a:p>
                      <a:endParaRPr lang="en-US"/>
                    </a:p>
                  </a:txBody>
                  <a:tcPr/>
                </a:tc>
                <a:extLst>
                  <a:ext uri="{0D108BD9-81ED-4DB2-BD59-A6C34878D82A}">
                    <a16:rowId xmlns:a16="http://schemas.microsoft.com/office/drawing/2014/main" val="1022070090"/>
                  </a:ext>
                </a:extLst>
              </a:tr>
              <a:tr h="270317">
                <a:tc vMerge="1">
                  <a:txBody>
                    <a:bodyPr/>
                    <a:lstStyle/>
                    <a:p>
                      <a:endParaRPr lang="en-US"/>
                    </a:p>
                  </a:txBody>
                  <a:tcPr/>
                </a:tc>
                <a:tc>
                  <a:txBody>
                    <a:bodyPr/>
                    <a:lstStyle/>
                    <a:p>
                      <a:pPr marL="0" marR="0" algn="ctr">
                        <a:lnSpc>
                          <a:spcPts val="1600"/>
                        </a:lnSpc>
                        <a:spcBef>
                          <a:spcPts val="0"/>
                        </a:spcBef>
                        <a:spcAft>
                          <a:spcPts val="0"/>
                        </a:spcAft>
                      </a:pPr>
                      <a:r>
                        <a:rPr lang="en-IN" sz="1200">
                          <a:effectLst/>
                        </a:rPr>
                        <a:t>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12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1303882680"/>
                  </a:ext>
                </a:extLst>
              </a:tr>
              <a:tr h="278809">
                <a:tc vMerge="1">
                  <a:txBody>
                    <a:bodyPr/>
                    <a:lstStyle/>
                    <a:p>
                      <a:endParaRPr lang="en-US"/>
                    </a:p>
                  </a:txBody>
                  <a:tcPr/>
                </a:tc>
                <a:tc>
                  <a:txBody>
                    <a:bodyPr/>
                    <a:lstStyle/>
                    <a:p>
                      <a:pPr marL="0" marR="0" algn="ctr">
                        <a:lnSpc>
                          <a:spcPts val="1600"/>
                        </a:lnSpc>
                        <a:spcBef>
                          <a:spcPts val="0"/>
                        </a:spcBef>
                        <a:spcAft>
                          <a:spcPts val="0"/>
                        </a:spcAft>
                      </a:pPr>
                      <a:r>
                        <a:rPr lang="en-IN" sz="1200">
                          <a:effectLst/>
                        </a:rPr>
                        <a:t>27.8%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66.7%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5.6%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917146610"/>
                  </a:ext>
                </a:extLst>
              </a:tr>
              <a:tr h="270317">
                <a:tc vMerge="1">
                  <a:txBody>
                    <a:bodyPr/>
                    <a:lstStyle/>
                    <a:p>
                      <a:endParaRPr lang="en-US"/>
                    </a:p>
                  </a:txBody>
                  <a:tcPr/>
                </a:tc>
                <a:tc>
                  <a:txBody>
                    <a:bodyPr/>
                    <a:lstStyle/>
                    <a:p>
                      <a:pPr marL="0" marR="0" algn="ctr">
                        <a:lnSpc>
                          <a:spcPts val="1600"/>
                        </a:lnSpc>
                        <a:spcBef>
                          <a:spcPts val="0"/>
                        </a:spcBef>
                        <a:spcAft>
                          <a:spcPts val="0"/>
                        </a:spcAft>
                      </a:pPr>
                      <a:r>
                        <a:rPr lang="en-IN" sz="1200">
                          <a:effectLst/>
                        </a:rPr>
                        <a:t>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21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26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59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1215132882"/>
                  </a:ext>
                </a:extLst>
              </a:tr>
              <a:tr h="295084">
                <a:tc vMerge="1">
                  <a:txBody>
                    <a:bodyPr/>
                    <a:lstStyle/>
                    <a:p>
                      <a:endParaRPr lang="en-US"/>
                    </a:p>
                  </a:txBody>
                  <a:tcPr/>
                </a:tc>
                <a:tc>
                  <a:txBody>
                    <a:bodyPr/>
                    <a:lstStyle/>
                    <a:p>
                      <a:pPr marL="0" marR="0" algn="ctr">
                        <a:lnSpc>
                          <a:spcPts val="1600"/>
                        </a:lnSpc>
                        <a:spcBef>
                          <a:spcPts val="0"/>
                        </a:spcBef>
                        <a:spcAft>
                          <a:spcPts val="0"/>
                        </a:spcAft>
                      </a:pPr>
                      <a:r>
                        <a:rPr lang="en-IN" sz="1200">
                          <a:effectLst/>
                        </a:rPr>
                        <a:t>20.3%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35.6%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44.1%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4000658259"/>
                  </a:ext>
                </a:extLst>
              </a:tr>
              <a:tr h="270317">
                <a:tc vMerge="1">
                  <a:txBody>
                    <a:bodyPr/>
                    <a:lstStyle/>
                    <a:p>
                      <a:endParaRPr lang="en-US"/>
                    </a:p>
                  </a:txBody>
                  <a:tcPr/>
                </a:tc>
                <a:tc>
                  <a:txBody>
                    <a:bodyPr/>
                    <a:lstStyle/>
                    <a:p>
                      <a:pPr marL="0" marR="0" algn="ctr">
                        <a:lnSpc>
                          <a:spcPts val="1600"/>
                        </a:lnSpc>
                        <a:spcBef>
                          <a:spcPts val="0"/>
                        </a:spcBef>
                        <a:spcAft>
                          <a:spcPts val="0"/>
                        </a:spcAft>
                      </a:pPr>
                      <a:r>
                        <a:rPr lang="en-IN" sz="1200">
                          <a:effectLst/>
                        </a:rPr>
                        <a:t>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24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795929222"/>
                  </a:ext>
                </a:extLst>
              </a:tr>
              <a:tr h="320558">
                <a:tc vMerge="1">
                  <a:txBody>
                    <a:bodyPr/>
                    <a:lstStyle/>
                    <a:p>
                      <a:endParaRPr lang="en-US"/>
                    </a:p>
                  </a:txBody>
                  <a:tcPr/>
                </a:tc>
                <a:tc>
                  <a:txBody>
                    <a:bodyPr/>
                    <a:lstStyle/>
                    <a:p>
                      <a:pPr marL="0" marR="0" algn="ctr">
                        <a:lnSpc>
                          <a:spcPts val="1600"/>
                        </a:lnSpc>
                        <a:spcBef>
                          <a:spcPts val="0"/>
                        </a:spcBef>
                        <a:spcAft>
                          <a:spcPts val="0"/>
                        </a:spcAft>
                      </a:pPr>
                      <a:r>
                        <a:rPr lang="en-IN" sz="1200">
                          <a:effectLst/>
                        </a:rPr>
                        <a:t>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58.3%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33.3%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2402190257"/>
                  </a:ext>
                </a:extLst>
              </a:tr>
              <a:tr h="339665">
                <a:tc vMerge="1">
                  <a:txBody>
                    <a:bodyPr/>
                    <a:lstStyle/>
                    <a:p>
                      <a:endParaRPr lang="en-US"/>
                    </a:p>
                  </a:txBody>
                  <a:tcPr/>
                </a:tc>
                <a:tc>
                  <a:txBody>
                    <a:bodyPr/>
                    <a:lstStyle/>
                    <a:p>
                      <a:pPr marL="0" marR="0" algn="ctr">
                        <a:lnSpc>
                          <a:spcPts val="1600"/>
                        </a:lnSpc>
                        <a:spcBef>
                          <a:spcPts val="0"/>
                        </a:spcBef>
                        <a:spcAft>
                          <a:spcPts val="0"/>
                        </a:spcAft>
                      </a:pPr>
                      <a:r>
                        <a:rPr lang="en-IN"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2715383933"/>
                  </a:ext>
                </a:extLst>
              </a:tr>
              <a:tr h="314190">
                <a:tc vMerge="1">
                  <a:txBody>
                    <a:bodyPr/>
                    <a:lstStyle/>
                    <a:p>
                      <a:endParaRPr lang="en-US"/>
                    </a:p>
                  </a:txBody>
                  <a:tcPr/>
                </a:tc>
                <a:tc>
                  <a:txBody>
                    <a:bodyPr/>
                    <a:lstStyle/>
                    <a:p>
                      <a:pPr marL="0" marR="0" algn="ctr">
                        <a:lnSpc>
                          <a:spcPts val="1600"/>
                        </a:lnSpc>
                        <a:spcBef>
                          <a:spcPts val="0"/>
                        </a:spcBef>
                        <a:spcAft>
                          <a:spcPts val="0"/>
                        </a:spcAft>
                      </a:pPr>
                      <a:r>
                        <a:rPr lang="en-IN"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607675318"/>
                  </a:ext>
                </a:extLst>
              </a:tr>
              <a:tr h="421751">
                <a:tc vMerge="1">
                  <a:txBody>
                    <a:bodyPr/>
                    <a:lstStyle/>
                    <a:p>
                      <a:endParaRPr lang="en-US"/>
                    </a:p>
                  </a:txBody>
                  <a:tcPr/>
                </a:tc>
                <a:tc>
                  <a:txBody>
                    <a:bodyPr/>
                    <a:lstStyle/>
                    <a:p>
                      <a:pPr marL="0" marR="0" algn="ctr">
                        <a:lnSpc>
                          <a:spcPts val="1600"/>
                        </a:lnSpc>
                        <a:spcBef>
                          <a:spcPts val="0"/>
                        </a:spcBef>
                        <a:spcAft>
                          <a:spcPts val="0"/>
                        </a:spcAft>
                      </a:pPr>
                      <a:r>
                        <a:rPr lang="en-IN" sz="1200">
                          <a:effectLst/>
                        </a:rPr>
                        <a:t>19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48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35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102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3136810128"/>
                  </a:ext>
                </a:extLst>
              </a:tr>
              <a:tr h="333296">
                <a:tc vMerge="1">
                  <a:txBody>
                    <a:bodyPr/>
                    <a:lstStyle/>
                    <a:p>
                      <a:endParaRPr lang="en-US"/>
                    </a:p>
                  </a:txBody>
                  <a:tcPr/>
                </a:tc>
                <a:tc>
                  <a:txBody>
                    <a:bodyPr/>
                    <a:lstStyle/>
                    <a:p>
                      <a:pPr marL="0" marR="0" algn="ctr">
                        <a:lnSpc>
                          <a:spcPts val="1600"/>
                        </a:lnSpc>
                        <a:spcBef>
                          <a:spcPts val="0"/>
                        </a:spcBef>
                        <a:spcAft>
                          <a:spcPts val="0"/>
                        </a:spcAft>
                      </a:pPr>
                      <a:r>
                        <a:rPr lang="en-IN" sz="1200" dirty="0">
                          <a:effectLst/>
                        </a:rPr>
                        <a:t>18.6%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47.1%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34.3%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100.0%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452003603"/>
                  </a:ext>
                </a:extLst>
              </a:tr>
            </a:tbl>
          </a:graphicData>
        </a:graphic>
      </p:graphicFrame>
      <p:graphicFrame>
        <p:nvGraphicFramePr>
          <p:cNvPr id="3" name="Content Placeholder 2">
            <a:extLst>
              <a:ext uri="{FF2B5EF4-FFF2-40B4-BE49-F238E27FC236}">
                <a16:creationId xmlns:a16="http://schemas.microsoft.com/office/drawing/2014/main" id="{76711A5E-9112-42F9-9CC5-51CDB5DDC770}"/>
              </a:ext>
            </a:extLst>
          </p:cNvPr>
          <p:cNvGraphicFramePr>
            <a:graphicFrameLocks noGrp="1"/>
          </p:cNvGraphicFramePr>
          <p:nvPr>
            <p:ph sz="half" idx="2"/>
            <p:extLst>
              <p:ext uri="{D42A27DB-BD31-4B8C-83A1-F6EECF244321}">
                <p14:modId xmlns:p14="http://schemas.microsoft.com/office/powerpoint/2010/main" val="1567854480"/>
              </p:ext>
            </p:extLst>
          </p:nvPr>
        </p:nvGraphicFramePr>
        <p:xfrm>
          <a:off x="6172200" y="1825625"/>
          <a:ext cx="5181600" cy="3898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9757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6D3FD-4730-47ED-AB41-683001404823}"/>
              </a:ext>
            </a:extLst>
          </p:cNvPr>
          <p:cNvSpPr>
            <a:spLocks noGrp="1"/>
          </p:cNvSpPr>
          <p:nvPr>
            <p:ph type="title"/>
          </p:nvPr>
        </p:nvSpPr>
        <p:spPr/>
        <p:txBody>
          <a:bodyPr/>
          <a:lstStyle/>
          <a:p>
            <a:r>
              <a:rPr lang="en-US" b="1" dirty="0"/>
              <a:t>Health and Safety is at Risk because of Workload</a:t>
            </a:r>
            <a:endParaRPr lang="en-US" dirty="0"/>
          </a:p>
        </p:txBody>
      </p:sp>
      <p:graphicFrame>
        <p:nvGraphicFramePr>
          <p:cNvPr id="5" name="Content Placeholder 4">
            <a:extLst>
              <a:ext uri="{FF2B5EF4-FFF2-40B4-BE49-F238E27FC236}">
                <a16:creationId xmlns:a16="http://schemas.microsoft.com/office/drawing/2014/main" id="{DBB379BB-EFDE-4FCB-B28A-862D63F2B4C5}"/>
              </a:ext>
            </a:extLst>
          </p:cNvPr>
          <p:cNvGraphicFramePr>
            <a:graphicFrameLocks noGrp="1"/>
          </p:cNvGraphicFramePr>
          <p:nvPr>
            <p:ph sz="half" idx="1"/>
            <p:extLst>
              <p:ext uri="{D42A27DB-BD31-4B8C-83A1-F6EECF244321}">
                <p14:modId xmlns:p14="http://schemas.microsoft.com/office/powerpoint/2010/main" val="2212830364"/>
              </p:ext>
            </p:extLst>
          </p:nvPr>
        </p:nvGraphicFramePr>
        <p:xfrm>
          <a:off x="838199" y="2001394"/>
          <a:ext cx="4772024" cy="3732656"/>
        </p:xfrm>
        <a:graphic>
          <a:graphicData uri="http://schemas.openxmlformats.org/drawingml/2006/table">
            <a:tbl>
              <a:tblPr>
                <a:tableStyleId>{327F97BB-C833-4FB7-BDE5-3F7075034690}</a:tableStyleId>
              </a:tblPr>
              <a:tblGrid>
                <a:gridCol w="841698">
                  <a:extLst>
                    <a:ext uri="{9D8B030D-6E8A-4147-A177-3AD203B41FA5}">
                      <a16:colId xmlns:a16="http://schemas.microsoft.com/office/drawing/2014/main" val="2529954750"/>
                    </a:ext>
                  </a:extLst>
                </a:gridCol>
                <a:gridCol w="1002700">
                  <a:extLst>
                    <a:ext uri="{9D8B030D-6E8A-4147-A177-3AD203B41FA5}">
                      <a16:colId xmlns:a16="http://schemas.microsoft.com/office/drawing/2014/main" val="3317575697"/>
                    </a:ext>
                  </a:extLst>
                </a:gridCol>
                <a:gridCol w="1909231">
                  <a:extLst>
                    <a:ext uri="{9D8B030D-6E8A-4147-A177-3AD203B41FA5}">
                      <a16:colId xmlns:a16="http://schemas.microsoft.com/office/drawing/2014/main" val="2918170722"/>
                    </a:ext>
                  </a:extLst>
                </a:gridCol>
                <a:gridCol w="798290">
                  <a:extLst>
                    <a:ext uri="{9D8B030D-6E8A-4147-A177-3AD203B41FA5}">
                      <a16:colId xmlns:a16="http://schemas.microsoft.com/office/drawing/2014/main" val="1070854479"/>
                    </a:ext>
                  </a:extLst>
                </a:gridCol>
                <a:gridCol w="220105">
                  <a:extLst>
                    <a:ext uri="{9D8B030D-6E8A-4147-A177-3AD203B41FA5}">
                      <a16:colId xmlns:a16="http://schemas.microsoft.com/office/drawing/2014/main" val="1822167233"/>
                    </a:ext>
                  </a:extLst>
                </a:gridCol>
              </a:tblGrid>
              <a:tr h="363636">
                <a:tc gridSpan="4">
                  <a:txBody>
                    <a:bodyPr/>
                    <a:lstStyle/>
                    <a:p>
                      <a:pPr marL="38100" marR="38100">
                        <a:lnSpc>
                          <a:spcPts val="1600"/>
                        </a:lnSpc>
                        <a:spcBef>
                          <a:spcPts val="0"/>
                        </a:spcBef>
                        <a:spcAft>
                          <a:spcPts val="0"/>
                        </a:spcAft>
                      </a:pPr>
                      <a:r>
                        <a:rPr lang="en-US" sz="1600" dirty="0">
                          <a:effectLst/>
                        </a:rPr>
                        <a:t>                                        Health and Safety is at risk</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07000"/>
                        </a:lnSpc>
                        <a:spcBef>
                          <a:spcPts val="0"/>
                        </a:spcBef>
                        <a:spcAft>
                          <a:spcPts val="80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6399537"/>
                  </a:ext>
                </a:extLst>
              </a:tr>
              <a:tr h="561297">
                <a:tc gridSpan="2">
                  <a:txBody>
                    <a:bodyPr/>
                    <a:lstStyle/>
                    <a:p>
                      <a:pPr marL="0" marR="0" algn="ctr">
                        <a:lnSpc>
                          <a:spcPct val="107000"/>
                        </a:lnSpc>
                        <a:spcBef>
                          <a:spcPts val="0"/>
                        </a:spcBef>
                        <a:spcAft>
                          <a:spcPts val="0"/>
                        </a:spcAft>
                      </a:pPr>
                      <a:r>
                        <a:rPr lang="en-US" sz="1600" dirty="0">
                          <a:effectLst/>
                        </a:rPr>
                        <a:t>Category</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38100" marR="38100" algn="ctr">
                        <a:lnSpc>
                          <a:spcPts val="1600"/>
                        </a:lnSpc>
                        <a:spcBef>
                          <a:spcPts val="0"/>
                        </a:spcBef>
                        <a:spcAft>
                          <a:spcPts val="0"/>
                        </a:spcAft>
                      </a:pPr>
                      <a:r>
                        <a:rPr lang="en-US" sz="1600">
                          <a:effectLst/>
                        </a:rPr>
                        <a:t>Frequency</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38100" marR="38100" algn="ctr">
                        <a:lnSpc>
                          <a:spcPts val="1600"/>
                        </a:lnSpc>
                        <a:spcBef>
                          <a:spcPts val="0"/>
                        </a:spcBef>
                        <a:spcAft>
                          <a:spcPts val="0"/>
                        </a:spcAft>
                      </a:pPr>
                      <a:r>
                        <a:rPr lang="en-US" sz="1600" dirty="0">
                          <a:effectLst/>
                        </a:rPr>
                        <a:t>Percent (%)</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3483996500"/>
                  </a:ext>
                </a:extLst>
              </a:tr>
              <a:tr h="635098">
                <a:tc rowSpan="4">
                  <a:txBody>
                    <a:bodyPr/>
                    <a:lstStyle/>
                    <a:p>
                      <a:pPr marL="38100" marR="38100">
                        <a:lnSpc>
                          <a:spcPts val="16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38100">
                        <a:lnSpc>
                          <a:spcPts val="1600"/>
                        </a:lnSpc>
                        <a:spcBef>
                          <a:spcPts val="0"/>
                        </a:spcBef>
                        <a:spcAft>
                          <a:spcPts val="0"/>
                        </a:spcAft>
                      </a:pPr>
                      <a:r>
                        <a:rPr lang="en-US" sz="1600" dirty="0">
                          <a:effectLst/>
                        </a:rPr>
                        <a:t>No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endParaRPr lang="en-US" sz="1600" dirty="0">
                        <a:effectLst/>
                      </a:endParaRPr>
                    </a:p>
                    <a:p>
                      <a:pPr marL="38100" marR="38100" algn="ctr">
                        <a:lnSpc>
                          <a:spcPts val="1600"/>
                        </a:lnSpc>
                        <a:spcBef>
                          <a:spcPts val="0"/>
                        </a:spcBef>
                        <a:spcAft>
                          <a:spcPts val="0"/>
                        </a:spcAft>
                      </a:pPr>
                      <a:r>
                        <a:rPr lang="en-US" sz="1600" dirty="0">
                          <a:effectLst/>
                        </a:rPr>
                        <a:t>26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38100" marR="38100" algn="ctr">
                        <a:lnSpc>
                          <a:spcPts val="1600"/>
                        </a:lnSpc>
                        <a:spcBef>
                          <a:spcPts val="0"/>
                        </a:spcBef>
                        <a:spcAft>
                          <a:spcPts val="0"/>
                        </a:spcAft>
                      </a:pPr>
                      <a:endParaRPr lang="en-US" sz="1600" dirty="0">
                        <a:effectLst/>
                      </a:endParaRPr>
                    </a:p>
                    <a:p>
                      <a:pPr marL="38100" marR="38100" algn="ctr">
                        <a:lnSpc>
                          <a:spcPts val="1600"/>
                        </a:lnSpc>
                        <a:spcBef>
                          <a:spcPts val="0"/>
                        </a:spcBef>
                        <a:spcAft>
                          <a:spcPts val="0"/>
                        </a:spcAft>
                      </a:pPr>
                      <a:r>
                        <a:rPr lang="en-US" sz="1600" dirty="0">
                          <a:effectLst/>
                        </a:rPr>
                        <a:t>25.5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4089846965"/>
                  </a:ext>
                </a:extLst>
              </a:tr>
              <a:tr h="635098">
                <a:tc vMerge="1">
                  <a:txBody>
                    <a:bodyPr/>
                    <a:lstStyle/>
                    <a:p>
                      <a:endParaRPr lang="en-US"/>
                    </a:p>
                  </a:txBody>
                  <a:tcPr/>
                </a:tc>
                <a:tc>
                  <a:txBody>
                    <a:bodyPr/>
                    <a:lstStyle/>
                    <a:p>
                      <a:pPr marL="0" marR="38100">
                        <a:lnSpc>
                          <a:spcPts val="1600"/>
                        </a:lnSpc>
                        <a:spcBef>
                          <a:spcPts val="0"/>
                        </a:spcBef>
                        <a:spcAft>
                          <a:spcPts val="0"/>
                        </a:spcAft>
                      </a:pPr>
                      <a:r>
                        <a:rPr lang="en-US" sz="1600" dirty="0">
                          <a:effectLst/>
                        </a:rPr>
                        <a:t>Yes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endParaRPr lang="en-US" sz="1600" dirty="0">
                        <a:effectLst/>
                      </a:endParaRPr>
                    </a:p>
                    <a:p>
                      <a:pPr marL="38100" marR="38100" algn="ctr">
                        <a:lnSpc>
                          <a:spcPts val="1600"/>
                        </a:lnSpc>
                        <a:spcBef>
                          <a:spcPts val="0"/>
                        </a:spcBef>
                        <a:spcAft>
                          <a:spcPts val="0"/>
                        </a:spcAft>
                      </a:pPr>
                      <a:r>
                        <a:rPr lang="en-US" sz="1600" dirty="0">
                          <a:effectLst/>
                        </a:rPr>
                        <a:t>41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38100" marR="38100" algn="ctr">
                        <a:lnSpc>
                          <a:spcPts val="1600"/>
                        </a:lnSpc>
                        <a:spcBef>
                          <a:spcPts val="0"/>
                        </a:spcBef>
                        <a:spcAft>
                          <a:spcPts val="0"/>
                        </a:spcAft>
                      </a:pPr>
                      <a:endParaRPr lang="en-US" sz="1600" dirty="0">
                        <a:effectLst/>
                      </a:endParaRPr>
                    </a:p>
                    <a:p>
                      <a:pPr marL="38100" marR="38100" algn="ctr">
                        <a:lnSpc>
                          <a:spcPts val="1600"/>
                        </a:lnSpc>
                        <a:spcBef>
                          <a:spcPts val="0"/>
                        </a:spcBef>
                        <a:spcAft>
                          <a:spcPts val="0"/>
                        </a:spcAft>
                      </a:pPr>
                      <a:r>
                        <a:rPr lang="en-US" sz="1600" dirty="0">
                          <a:effectLst/>
                        </a:rPr>
                        <a:t>40.2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1032701453"/>
                  </a:ext>
                </a:extLst>
              </a:tr>
              <a:tr h="690729">
                <a:tc vMerge="1">
                  <a:txBody>
                    <a:bodyPr/>
                    <a:lstStyle/>
                    <a:p>
                      <a:endParaRPr lang="en-US"/>
                    </a:p>
                  </a:txBody>
                  <a:tcPr/>
                </a:tc>
                <a:tc>
                  <a:txBody>
                    <a:bodyPr/>
                    <a:lstStyle/>
                    <a:p>
                      <a:pPr marL="0" marR="38100">
                        <a:lnSpc>
                          <a:spcPts val="1600"/>
                        </a:lnSpc>
                        <a:spcBef>
                          <a:spcPts val="0"/>
                        </a:spcBef>
                        <a:spcAft>
                          <a:spcPts val="0"/>
                        </a:spcAft>
                      </a:pPr>
                      <a:r>
                        <a:rPr lang="en-US" sz="1600">
                          <a:effectLst/>
                        </a:rPr>
                        <a:t>Sometimes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endParaRPr lang="en-US" sz="1600" dirty="0">
                        <a:effectLst/>
                      </a:endParaRPr>
                    </a:p>
                    <a:p>
                      <a:pPr marL="38100" marR="38100" algn="ctr">
                        <a:lnSpc>
                          <a:spcPts val="1600"/>
                        </a:lnSpc>
                        <a:spcBef>
                          <a:spcPts val="0"/>
                        </a:spcBef>
                        <a:spcAft>
                          <a:spcPts val="0"/>
                        </a:spcAft>
                      </a:pPr>
                      <a:r>
                        <a:rPr lang="en-US" sz="1600" dirty="0">
                          <a:effectLst/>
                        </a:rPr>
                        <a:t>35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38100" marR="38100" algn="ctr">
                        <a:lnSpc>
                          <a:spcPts val="1600"/>
                        </a:lnSpc>
                        <a:spcBef>
                          <a:spcPts val="0"/>
                        </a:spcBef>
                        <a:spcAft>
                          <a:spcPts val="0"/>
                        </a:spcAft>
                      </a:pPr>
                      <a:endParaRPr lang="en-US" sz="1600" dirty="0">
                        <a:effectLst/>
                      </a:endParaRPr>
                    </a:p>
                    <a:p>
                      <a:pPr marL="38100" marR="38100" algn="ctr">
                        <a:lnSpc>
                          <a:spcPts val="1600"/>
                        </a:lnSpc>
                        <a:spcBef>
                          <a:spcPts val="0"/>
                        </a:spcBef>
                        <a:spcAft>
                          <a:spcPts val="0"/>
                        </a:spcAft>
                      </a:pPr>
                      <a:r>
                        <a:rPr lang="en-US" sz="1600" dirty="0">
                          <a:effectLst/>
                        </a:rPr>
                        <a:t>34.3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1945633167"/>
                  </a:ext>
                </a:extLst>
              </a:tr>
              <a:tr h="846798">
                <a:tc vMerge="1">
                  <a:txBody>
                    <a:bodyPr/>
                    <a:lstStyle/>
                    <a:p>
                      <a:endParaRPr lang="en-US"/>
                    </a:p>
                  </a:txBody>
                  <a:tcPr/>
                </a:tc>
                <a:tc>
                  <a:txBody>
                    <a:bodyPr/>
                    <a:lstStyle/>
                    <a:p>
                      <a:pPr marL="0" marR="38100">
                        <a:lnSpc>
                          <a:spcPts val="1600"/>
                        </a:lnSpc>
                        <a:spcBef>
                          <a:spcPts val="0"/>
                        </a:spcBef>
                        <a:spcAft>
                          <a:spcPts val="0"/>
                        </a:spcAft>
                      </a:pPr>
                      <a:r>
                        <a:rPr lang="en-US" sz="1600">
                          <a:effectLst/>
                        </a:rPr>
                        <a:t>Total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endParaRPr lang="en-US" sz="1600" dirty="0">
                        <a:effectLst/>
                      </a:endParaRPr>
                    </a:p>
                    <a:p>
                      <a:pPr marL="38100" marR="38100" algn="ctr">
                        <a:lnSpc>
                          <a:spcPts val="1600"/>
                        </a:lnSpc>
                        <a:spcBef>
                          <a:spcPts val="0"/>
                        </a:spcBef>
                        <a:spcAft>
                          <a:spcPts val="0"/>
                        </a:spcAft>
                      </a:pPr>
                      <a:endParaRPr lang="en-US" sz="1600" dirty="0">
                        <a:effectLst/>
                      </a:endParaRPr>
                    </a:p>
                    <a:p>
                      <a:pPr marL="38100" marR="38100" algn="ctr">
                        <a:lnSpc>
                          <a:spcPts val="1600"/>
                        </a:lnSpc>
                        <a:spcBef>
                          <a:spcPts val="0"/>
                        </a:spcBef>
                        <a:spcAft>
                          <a:spcPts val="0"/>
                        </a:spcAft>
                      </a:pPr>
                      <a:r>
                        <a:rPr lang="en-US" sz="1600" dirty="0">
                          <a:effectLst/>
                        </a:rPr>
                        <a:t>102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38100" marR="38100" algn="ctr">
                        <a:lnSpc>
                          <a:spcPts val="1600"/>
                        </a:lnSpc>
                        <a:spcBef>
                          <a:spcPts val="0"/>
                        </a:spcBef>
                        <a:spcAft>
                          <a:spcPts val="0"/>
                        </a:spcAft>
                      </a:pPr>
                      <a:endParaRPr lang="en-US" sz="1600" dirty="0">
                        <a:effectLst/>
                      </a:endParaRPr>
                    </a:p>
                    <a:p>
                      <a:pPr marL="38100" marR="38100" algn="ctr">
                        <a:lnSpc>
                          <a:spcPts val="1600"/>
                        </a:lnSpc>
                        <a:spcBef>
                          <a:spcPts val="0"/>
                        </a:spcBef>
                        <a:spcAft>
                          <a:spcPts val="0"/>
                        </a:spcAft>
                      </a:pPr>
                      <a:endParaRPr lang="en-US" sz="1600" dirty="0">
                        <a:effectLst/>
                      </a:endParaRPr>
                    </a:p>
                    <a:p>
                      <a:pPr marL="38100" marR="38100" algn="ctr">
                        <a:lnSpc>
                          <a:spcPts val="1600"/>
                        </a:lnSpc>
                        <a:spcBef>
                          <a:spcPts val="0"/>
                        </a:spcBef>
                        <a:spcAft>
                          <a:spcPts val="0"/>
                        </a:spcAft>
                      </a:pPr>
                      <a:r>
                        <a:rPr lang="en-US" sz="1600" dirty="0">
                          <a:effectLst/>
                        </a:rPr>
                        <a:t>100.0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2843882284"/>
                  </a:ext>
                </a:extLst>
              </a:tr>
            </a:tbl>
          </a:graphicData>
        </a:graphic>
      </p:graphicFrame>
      <p:graphicFrame>
        <p:nvGraphicFramePr>
          <p:cNvPr id="3" name="Content Placeholder 2">
            <a:extLst>
              <a:ext uri="{FF2B5EF4-FFF2-40B4-BE49-F238E27FC236}">
                <a16:creationId xmlns:a16="http://schemas.microsoft.com/office/drawing/2014/main" id="{B5BF1DA5-C554-4328-AC0A-A49BE0A9B728}"/>
              </a:ext>
            </a:extLst>
          </p:cNvPr>
          <p:cNvGraphicFramePr>
            <a:graphicFrameLocks noGrp="1"/>
          </p:cNvGraphicFramePr>
          <p:nvPr>
            <p:ph sz="half" idx="2"/>
            <p:extLst>
              <p:ext uri="{D42A27DB-BD31-4B8C-83A1-F6EECF244321}">
                <p14:modId xmlns:p14="http://schemas.microsoft.com/office/powerpoint/2010/main" val="3012666267"/>
              </p:ext>
            </p:extLst>
          </p:nvPr>
        </p:nvGraphicFramePr>
        <p:xfrm>
          <a:off x="6172200" y="15970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9226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73880-4AF2-4AD1-8028-A28C4BFAD227}"/>
              </a:ext>
            </a:extLst>
          </p:cNvPr>
          <p:cNvSpPr>
            <a:spLocks noGrp="1"/>
          </p:cNvSpPr>
          <p:nvPr>
            <p:ph type="title"/>
          </p:nvPr>
        </p:nvSpPr>
        <p:spPr/>
        <p:txBody>
          <a:bodyPr/>
          <a:lstStyle/>
          <a:p>
            <a:r>
              <a:rPr lang="en-US" b="1" dirty="0"/>
              <a:t>Responses regarding sick- leave</a:t>
            </a:r>
            <a:endParaRPr lang="en-US" dirty="0"/>
          </a:p>
        </p:txBody>
      </p:sp>
      <p:graphicFrame>
        <p:nvGraphicFramePr>
          <p:cNvPr id="5" name="Content Placeholder 4">
            <a:extLst>
              <a:ext uri="{FF2B5EF4-FFF2-40B4-BE49-F238E27FC236}">
                <a16:creationId xmlns:a16="http://schemas.microsoft.com/office/drawing/2014/main" id="{9D8BC9B2-158C-4B57-8D24-F272F2B92149}"/>
              </a:ext>
            </a:extLst>
          </p:cNvPr>
          <p:cNvGraphicFramePr>
            <a:graphicFrameLocks noGrp="1"/>
          </p:cNvGraphicFramePr>
          <p:nvPr>
            <p:ph sz="half" idx="1"/>
            <p:extLst>
              <p:ext uri="{D42A27DB-BD31-4B8C-83A1-F6EECF244321}">
                <p14:modId xmlns:p14="http://schemas.microsoft.com/office/powerpoint/2010/main" val="3331819505"/>
              </p:ext>
            </p:extLst>
          </p:nvPr>
        </p:nvGraphicFramePr>
        <p:xfrm>
          <a:off x="838200" y="1825625"/>
          <a:ext cx="5105400" cy="3921944"/>
        </p:xfrm>
        <a:graphic>
          <a:graphicData uri="http://schemas.openxmlformats.org/drawingml/2006/table">
            <a:tbl>
              <a:tblPr>
                <a:tableStyleId>{69CF1AB2-1976-4502-BF36-3FF5EA218861}</a:tableStyleId>
              </a:tblPr>
              <a:tblGrid>
                <a:gridCol w="1013022">
                  <a:extLst>
                    <a:ext uri="{9D8B030D-6E8A-4147-A177-3AD203B41FA5}">
                      <a16:colId xmlns:a16="http://schemas.microsoft.com/office/drawing/2014/main" val="1250087661"/>
                    </a:ext>
                  </a:extLst>
                </a:gridCol>
                <a:gridCol w="837790">
                  <a:extLst>
                    <a:ext uri="{9D8B030D-6E8A-4147-A177-3AD203B41FA5}">
                      <a16:colId xmlns:a16="http://schemas.microsoft.com/office/drawing/2014/main" val="1450229149"/>
                    </a:ext>
                  </a:extLst>
                </a:gridCol>
                <a:gridCol w="1207440">
                  <a:extLst>
                    <a:ext uri="{9D8B030D-6E8A-4147-A177-3AD203B41FA5}">
                      <a16:colId xmlns:a16="http://schemas.microsoft.com/office/drawing/2014/main" val="453657773"/>
                    </a:ext>
                  </a:extLst>
                </a:gridCol>
                <a:gridCol w="1207440">
                  <a:extLst>
                    <a:ext uri="{9D8B030D-6E8A-4147-A177-3AD203B41FA5}">
                      <a16:colId xmlns:a16="http://schemas.microsoft.com/office/drawing/2014/main" val="832103734"/>
                    </a:ext>
                  </a:extLst>
                </a:gridCol>
                <a:gridCol w="839708">
                  <a:extLst>
                    <a:ext uri="{9D8B030D-6E8A-4147-A177-3AD203B41FA5}">
                      <a16:colId xmlns:a16="http://schemas.microsoft.com/office/drawing/2014/main" val="2895162621"/>
                    </a:ext>
                  </a:extLst>
                </a:gridCol>
              </a:tblGrid>
              <a:tr h="334123">
                <a:tc gridSpan="5">
                  <a:txBody>
                    <a:bodyPr/>
                    <a:lstStyle/>
                    <a:p>
                      <a:pPr marL="0" marR="0" algn="ctr">
                        <a:lnSpc>
                          <a:spcPts val="1600"/>
                        </a:lnSpc>
                        <a:spcBef>
                          <a:spcPts val="0"/>
                        </a:spcBef>
                        <a:spcAft>
                          <a:spcPts val="0"/>
                        </a:spcAft>
                      </a:pPr>
                      <a:r>
                        <a:rPr lang="en-IN" sz="1200" dirty="0">
                          <a:effectLst/>
                        </a:rPr>
                        <a:t>Sick Leave *Workload Crosstabulation</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964558"/>
                  </a:ext>
                </a:extLst>
              </a:tr>
              <a:tr h="334123">
                <a:tc gridSpan="4">
                  <a:txBody>
                    <a:bodyPr/>
                    <a:lstStyle/>
                    <a:p>
                      <a:pPr marL="0" marR="0" algn="ctr">
                        <a:lnSpc>
                          <a:spcPts val="1600"/>
                        </a:lnSpc>
                        <a:spcBef>
                          <a:spcPts val="0"/>
                        </a:spcBef>
                        <a:spcAft>
                          <a:spcPts val="0"/>
                        </a:spcAft>
                      </a:pPr>
                      <a:r>
                        <a:rPr lang="en-IN" sz="1200" dirty="0">
                          <a:effectLst/>
                        </a:rPr>
                        <a:t> excessive workload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lnSpc>
                          <a:spcPts val="1600"/>
                        </a:lnSpc>
                        <a:spcBef>
                          <a:spcPts val="0"/>
                        </a:spcBef>
                        <a:spcAft>
                          <a:spcPts val="0"/>
                        </a:spcAft>
                      </a:pPr>
                      <a:r>
                        <a:rPr lang="en-IN" sz="1200">
                          <a:effectLst/>
                        </a:rPr>
                        <a:t>Total</a:t>
                      </a:r>
                      <a:endParaRPr lang="en-US" sz="1200" b="1">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b"/>
                </a:tc>
                <a:extLst>
                  <a:ext uri="{0D108BD9-81ED-4DB2-BD59-A6C34878D82A}">
                    <a16:rowId xmlns:a16="http://schemas.microsoft.com/office/drawing/2014/main" val="1574629899"/>
                  </a:ext>
                </a:extLst>
              </a:tr>
              <a:tr h="349164">
                <a:tc rowSpan="7">
                  <a:txBody>
                    <a:bodyPr/>
                    <a:lstStyle/>
                    <a:p>
                      <a:pPr marL="0" marR="0" algn="ctr">
                        <a:lnSpc>
                          <a:spcPct val="107000"/>
                        </a:lnSpc>
                        <a:spcBef>
                          <a:spcPts val="0"/>
                        </a:spcBef>
                        <a:spcAft>
                          <a:spcPts val="0"/>
                        </a:spcAft>
                      </a:pPr>
                      <a:r>
                        <a:rPr lang="en-IN" sz="1200" dirty="0">
                          <a:effectLst/>
                        </a:rPr>
                        <a:t>Sick Leave</a:t>
                      </a:r>
                      <a:endParaRPr lang="en-US" sz="1200" dirty="0">
                        <a:effectLst/>
                      </a:endParaRPr>
                    </a:p>
                    <a:p>
                      <a:pPr marL="0" marR="0" algn="ctr">
                        <a:lnSpc>
                          <a:spcPts val="1600"/>
                        </a:lnSpc>
                        <a:spcBef>
                          <a:spcPts val="0"/>
                        </a:spcBef>
                        <a:spcAft>
                          <a:spcPts val="0"/>
                        </a:spcAft>
                      </a:pPr>
                      <a:r>
                        <a:rPr lang="en-IN" sz="1200" dirty="0">
                          <a:effectLst/>
                        </a:rPr>
                        <a:t> </a:t>
                      </a:r>
                      <a:endParaRPr lang="en-US" sz="1200" dirty="0">
                        <a:effectLst/>
                      </a:endParaRPr>
                    </a:p>
                    <a:p>
                      <a:pPr marL="0" marR="0" algn="ctr">
                        <a:lnSpc>
                          <a:spcPts val="1600"/>
                        </a:lnSpc>
                        <a:spcBef>
                          <a:spcPts val="0"/>
                        </a:spcBef>
                        <a:spcAft>
                          <a:spcPts val="0"/>
                        </a:spcAft>
                      </a:pPr>
                      <a:r>
                        <a:rPr lang="en-IN" sz="1200" dirty="0">
                          <a:effectLst/>
                        </a:rPr>
                        <a:t>No</a:t>
                      </a:r>
                      <a:endParaRPr lang="en-US" sz="1200" dirty="0">
                        <a:effectLst/>
                      </a:endParaRPr>
                    </a:p>
                    <a:p>
                      <a:pPr marL="0" marR="0" algn="ctr">
                        <a:lnSpc>
                          <a:spcPts val="1600"/>
                        </a:lnSpc>
                        <a:spcBef>
                          <a:spcPts val="0"/>
                        </a:spcBef>
                        <a:spcAft>
                          <a:spcPts val="0"/>
                        </a:spcAft>
                      </a:pPr>
                      <a:r>
                        <a:rPr lang="en-IN" sz="1200" dirty="0">
                          <a:effectLst/>
                        </a:rPr>
                        <a:t> </a:t>
                      </a:r>
                      <a:endParaRPr lang="en-US" sz="1200" dirty="0">
                        <a:effectLst/>
                      </a:endParaRPr>
                    </a:p>
                    <a:p>
                      <a:pPr marL="0" marR="0" algn="ctr">
                        <a:lnSpc>
                          <a:spcPts val="1600"/>
                        </a:lnSpc>
                        <a:spcBef>
                          <a:spcPts val="0"/>
                        </a:spcBef>
                        <a:spcAft>
                          <a:spcPts val="0"/>
                        </a:spcAft>
                      </a:pPr>
                      <a:r>
                        <a:rPr lang="en-IN" sz="1200" dirty="0">
                          <a:effectLst/>
                        </a:rPr>
                        <a:t> </a:t>
                      </a:r>
                      <a:endParaRPr lang="en-US" sz="1200" dirty="0">
                        <a:effectLst/>
                      </a:endParaRPr>
                    </a:p>
                    <a:p>
                      <a:pPr marL="0" marR="0" algn="ctr">
                        <a:lnSpc>
                          <a:spcPts val="1600"/>
                        </a:lnSpc>
                        <a:spcBef>
                          <a:spcPts val="0"/>
                        </a:spcBef>
                        <a:spcAft>
                          <a:spcPts val="0"/>
                        </a:spcAft>
                      </a:pPr>
                      <a:endParaRPr lang="en-IN" sz="1200" dirty="0">
                        <a:effectLst/>
                      </a:endParaRPr>
                    </a:p>
                    <a:p>
                      <a:pPr marL="0" marR="0" algn="ctr">
                        <a:lnSpc>
                          <a:spcPts val="1600"/>
                        </a:lnSpc>
                        <a:spcBef>
                          <a:spcPts val="0"/>
                        </a:spcBef>
                        <a:spcAft>
                          <a:spcPts val="0"/>
                        </a:spcAft>
                      </a:pPr>
                      <a:r>
                        <a:rPr lang="en-IN" sz="1200" dirty="0">
                          <a:effectLst/>
                        </a:rPr>
                        <a:t>Yes</a:t>
                      </a:r>
                      <a:endParaRPr lang="en-US" sz="1200" dirty="0">
                        <a:effectLst/>
                      </a:endParaRPr>
                    </a:p>
                    <a:p>
                      <a:pPr marL="0" marR="0" algn="ctr">
                        <a:lnSpc>
                          <a:spcPts val="1600"/>
                        </a:lnSpc>
                        <a:spcBef>
                          <a:spcPts val="0"/>
                        </a:spcBef>
                        <a:spcAft>
                          <a:spcPts val="0"/>
                        </a:spcAft>
                      </a:pPr>
                      <a:r>
                        <a:rPr lang="en-IN" sz="1200" dirty="0">
                          <a:effectLst/>
                        </a:rPr>
                        <a:t> </a:t>
                      </a:r>
                      <a:endParaRPr lang="en-US" sz="1200" dirty="0">
                        <a:effectLst/>
                      </a:endParaRPr>
                    </a:p>
                    <a:p>
                      <a:pPr marL="0" marR="0" algn="ctr">
                        <a:lnSpc>
                          <a:spcPts val="1600"/>
                        </a:lnSpc>
                        <a:spcBef>
                          <a:spcPts val="0"/>
                        </a:spcBef>
                        <a:spcAft>
                          <a:spcPts val="0"/>
                        </a:spcAft>
                      </a:pPr>
                      <a:r>
                        <a:rPr lang="en-IN" sz="1200" dirty="0">
                          <a:effectLst/>
                        </a:rPr>
                        <a:t> </a:t>
                      </a:r>
                      <a:endParaRPr lang="en-US" sz="1200" dirty="0">
                        <a:effectLst/>
                      </a:endParaRPr>
                    </a:p>
                    <a:p>
                      <a:pPr marL="0" marR="0" algn="l">
                        <a:lnSpc>
                          <a:spcPts val="1600"/>
                        </a:lnSpc>
                        <a:spcBef>
                          <a:spcPts val="0"/>
                        </a:spcBef>
                        <a:spcAft>
                          <a:spcPts val="0"/>
                        </a:spcAft>
                      </a:pPr>
                      <a:r>
                        <a:rPr lang="en-IN" sz="1200" dirty="0">
                          <a:effectLst/>
                        </a:rPr>
                        <a:t> </a:t>
                      </a:r>
                      <a:endParaRPr lang="en-US" sz="1200" dirty="0">
                        <a:effectLst/>
                      </a:endParaRPr>
                    </a:p>
                    <a:p>
                      <a:pPr marL="0" marR="0" algn="l">
                        <a:lnSpc>
                          <a:spcPts val="1600"/>
                        </a:lnSpc>
                        <a:spcBef>
                          <a:spcPts val="0"/>
                        </a:spcBef>
                        <a:spcAft>
                          <a:spcPts val="0"/>
                        </a:spcAft>
                      </a:pPr>
                      <a:r>
                        <a:rPr lang="en-IN" sz="1200" dirty="0">
                          <a:effectLst/>
                        </a:rPr>
                        <a:t>       </a:t>
                      </a:r>
                    </a:p>
                    <a:p>
                      <a:pPr marL="0" marR="0" algn="l">
                        <a:lnSpc>
                          <a:spcPts val="1600"/>
                        </a:lnSpc>
                        <a:spcBef>
                          <a:spcPts val="0"/>
                        </a:spcBef>
                        <a:spcAft>
                          <a:spcPts val="0"/>
                        </a:spcAft>
                      </a:pPr>
                      <a:r>
                        <a:rPr lang="en-IN" sz="1200" dirty="0">
                          <a:effectLst/>
                        </a:rPr>
                        <a:t>        Total</a:t>
                      </a:r>
                      <a:endParaRPr lang="en-US" sz="1200" dirty="0">
                        <a:effectLst/>
                      </a:endParaRPr>
                    </a:p>
                    <a:p>
                      <a:pPr marL="0" marR="0" algn="l">
                        <a:lnSpc>
                          <a:spcPts val="1600"/>
                        </a:lnSpc>
                        <a:spcBef>
                          <a:spcPts val="0"/>
                        </a:spcBef>
                        <a:spcAft>
                          <a:spcPts val="0"/>
                        </a:spcAft>
                      </a:pPr>
                      <a:r>
                        <a:rPr lang="en-IN"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tc>
                <a:tc>
                  <a:txBody>
                    <a:bodyPr/>
                    <a:lstStyle/>
                    <a:p>
                      <a:pPr marL="0" marR="0" algn="ctr">
                        <a:lnSpc>
                          <a:spcPts val="1600"/>
                        </a:lnSpc>
                        <a:spcBef>
                          <a:spcPts val="0"/>
                        </a:spcBef>
                        <a:spcAft>
                          <a:spcPts val="0"/>
                        </a:spcAft>
                      </a:pPr>
                      <a:r>
                        <a:rPr lang="en-IN" sz="1200" dirty="0">
                          <a:effectLst/>
                        </a:rPr>
                        <a:t>No</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b"/>
                </a:tc>
                <a:tc>
                  <a:txBody>
                    <a:bodyPr/>
                    <a:lstStyle/>
                    <a:p>
                      <a:pPr marL="0" marR="0" algn="ctr">
                        <a:lnSpc>
                          <a:spcPts val="1600"/>
                        </a:lnSpc>
                        <a:spcBef>
                          <a:spcPts val="0"/>
                        </a:spcBef>
                        <a:spcAft>
                          <a:spcPts val="0"/>
                        </a:spcAft>
                      </a:pPr>
                      <a:r>
                        <a:rPr lang="en-IN" sz="1200" dirty="0">
                          <a:effectLst/>
                        </a:rPr>
                        <a:t>Yes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b"/>
                </a:tc>
                <a:tc>
                  <a:txBody>
                    <a:bodyPr/>
                    <a:lstStyle/>
                    <a:p>
                      <a:pPr marL="0" marR="0" algn="ctr">
                        <a:lnSpc>
                          <a:spcPts val="1600"/>
                        </a:lnSpc>
                        <a:spcBef>
                          <a:spcPts val="0"/>
                        </a:spcBef>
                        <a:spcAft>
                          <a:spcPts val="0"/>
                        </a:spcAft>
                      </a:pPr>
                      <a:r>
                        <a:rPr lang="en-IN" sz="1200" dirty="0">
                          <a:effectLst/>
                        </a:rPr>
                        <a:t>Sometime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b"/>
                </a:tc>
                <a:tc vMerge="1">
                  <a:txBody>
                    <a:bodyPr/>
                    <a:lstStyle/>
                    <a:p>
                      <a:endParaRPr lang="en-US"/>
                    </a:p>
                  </a:txBody>
                  <a:tcPr/>
                </a:tc>
                <a:extLst>
                  <a:ext uri="{0D108BD9-81ED-4DB2-BD59-A6C34878D82A}">
                    <a16:rowId xmlns:a16="http://schemas.microsoft.com/office/drawing/2014/main" val="59138406"/>
                  </a:ext>
                </a:extLst>
              </a:tr>
              <a:tr h="398393">
                <a:tc vMerge="1">
                  <a:txBody>
                    <a:bodyPr/>
                    <a:lstStyle/>
                    <a:p>
                      <a:endParaRPr lang="en-US"/>
                    </a:p>
                  </a:txBody>
                  <a:tcPr/>
                </a:tc>
                <a:tc>
                  <a:txBody>
                    <a:bodyPr/>
                    <a:lstStyle/>
                    <a:p>
                      <a:pPr marL="0" marR="0" algn="ctr">
                        <a:lnSpc>
                          <a:spcPts val="1600"/>
                        </a:lnSpc>
                        <a:spcBef>
                          <a:spcPts val="0"/>
                        </a:spcBef>
                        <a:spcAft>
                          <a:spcPts val="0"/>
                        </a:spcAft>
                      </a:pPr>
                      <a:r>
                        <a:rPr lang="en-IN" sz="1200" dirty="0">
                          <a:effectLst/>
                        </a:rPr>
                        <a:t>11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29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59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2589883781"/>
                  </a:ext>
                </a:extLst>
              </a:tr>
              <a:tr h="455828">
                <a:tc vMerge="1">
                  <a:txBody>
                    <a:bodyPr/>
                    <a:lstStyle/>
                    <a:p>
                      <a:endParaRPr lang="en-US"/>
                    </a:p>
                  </a:txBody>
                  <a:tcPr/>
                </a:tc>
                <a:tc>
                  <a:txBody>
                    <a:bodyPr/>
                    <a:lstStyle/>
                    <a:p>
                      <a:pPr marL="0" marR="0" algn="ctr">
                        <a:lnSpc>
                          <a:spcPts val="1600"/>
                        </a:lnSpc>
                        <a:spcBef>
                          <a:spcPts val="0"/>
                        </a:spcBef>
                        <a:spcAft>
                          <a:spcPts val="0"/>
                        </a:spcAft>
                      </a:pPr>
                      <a:r>
                        <a:rPr lang="en-IN" sz="1200" dirty="0">
                          <a:effectLst/>
                        </a:rPr>
                        <a:t>18.6%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49.2%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32.2%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2245917017"/>
                  </a:ext>
                </a:extLst>
              </a:tr>
              <a:tr h="398393">
                <a:tc vMerge="1">
                  <a:txBody>
                    <a:bodyPr/>
                    <a:lstStyle/>
                    <a:p>
                      <a:endParaRPr lang="en-US"/>
                    </a:p>
                  </a:txBody>
                  <a:tcPr/>
                </a:tc>
                <a:tc>
                  <a:txBody>
                    <a:bodyPr/>
                    <a:lstStyle/>
                    <a:p>
                      <a:pPr marL="0" marR="0" algn="ctr">
                        <a:lnSpc>
                          <a:spcPts val="1600"/>
                        </a:lnSpc>
                        <a:spcBef>
                          <a:spcPts val="0"/>
                        </a:spcBef>
                        <a:spcAft>
                          <a:spcPts val="0"/>
                        </a:spcAft>
                      </a:pPr>
                      <a:r>
                        <a:rPr lang="en-IN" sz="1200" dirty="0">
                          <a:effectLst/>
                        </a:rPr>
                        <a:t>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19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43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2677681575"/>
                  </a:ext>
                </a:extLst>
              </a:tr>
              <a:tr h="502322">
                <a:tc vMerge="1">
                  <a:txBody>
                    <a:bodyPr/>
                    <a:lstStyle/>
                    <a:p>
                      <a:endParaRPr lang="en-US"/>
                    </a:p>
                  </a:txBody>
                  <a:tcPr/>
                </a:tc>
                <a:tc>
                  <a:txBody>
                    <a:bodyPr/>
                    <a:lstStyle/>
                    <a:p>
                      <a:pPr marL="0" marR="0" algn="ctr">
                        <a:lnSpc>
                          <a:spcPts val="1600"/>
                        </a:lnSpc>
                        <a:spcBef>
                          <a:spcPts val="0"/>
                        </a:spcBef>
                        <a:spcAft>
                          <a:spcPts val="0"/>
                        </a:spcAft>
                      </a:pPr>
                      <a:r>
                        <a:rPr lang="en-IN" sz="1200">
                          <a:effectLst/>
                        </a:rPr>
                        <a:t>18.6%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44.2%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37.2%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601833306"/>
                  </a:ext>
                </a:extLst>
              </a:tr>
              <a:tr h="406599">
                <a:tc vMerge="1">
                  <a:txBody>
                    <a:bodyPr/>
                    <a:lstStyle/>
                    <a:p>
                      <a:endParaRPr lang="en-US"/>
                    </a:p>
                  </a:txBody>
                  <a:tcPr/>
                </a:tc>
                <a:tc>
                  <a:txBody>
                    <a:bodyPr/>
                    <a:lstStyle/>
                    <a:p>
                      <a:pPr marL="0" marR="0" algn="ctr">
                        <a:lnSpc>
                          <a:spcPts val="1600"/>
                        </a:lnSpc>
                        <a:spcBef>
                          <a:spcPts val="0"/>
                        </a:spcBef>
                        <a:spcAft>
                          <a:spcPts val="0"/>
                        </a:spcAft>
                      </a:pPr>
                      <a:r>
                        <a:rPr lang="en-IN" sz="1200">
                          <a:effectLst/>
                        </a:rPr>
                        <a:t>19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48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35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102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1429747788"/>
                  </a:ext>
                </a:extLst>
              </a:tr>
              <a:tr h="742999">
                <a:tc vMerge="1">
                  <a:txBody>
                    <a:bodyPr/>
                    <a:lstStyle/>
                    <a:p>
                      <a:endParaRPr lang="en-US"/>
                    </a:p>
                  </a:txBody>
                  <a:tcPr/>
                </a:tc>
                <a:tc>
                  <a:txBody>
                    <a:bodyPr/>
                    <a:lstStyle/>
                    <a:p>
                      <a:pPr marL="0" marR="0" algn="ctr">
                        <a:lnSpc>
                          <a:spcPts val="1600"/>
                        </a:lnSpc>
                        <a:spcBef>
                          <a:spcPts val="0"/>
                        </a:spcBef>
                        <a:spcAft>
                          <a:spcPts val="0"/>
                        </a:spcAft>
                      </a:pPr>
                      <a:r>
                        <a:rPr lang="en-IN" sz="1200">
                          <a:effectLst/>
                        </a:rPr>
                        <a:t>18.6%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a:effectLst/>
                        </a:rPr>
                        <a:t>47.1%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34.3%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200" dirty="0">
                          <a:effectLst/>
                        </a:rPr>
                        <a:t>100.0%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extLst>
                  <a:ext uri="{0D108BD9-81ED-4DB2-BD59-A6C34878D82A}">
                    <a16:rowId xmlns:a16="http://schemas.microsoft.com/office/drawing/2014/main" val="1583065483"/>
                  </a:ext>
                </a:extLst>
              </a:tr>
            </a:tbl>
          </a:graphicData>
        </a:graphic>
      </p:graphicFrame>
      <p:graphicFrame>
        <p:nvGraphicFramePr>
          <p:cNvPr id="3" name="Content Placeholder 2">
            <a:extLst>
              <a:ext uri="{FF2B5EF4-FFF2-40B4-BE49-F238E27FC236}">
                <a16:creationId xmlns:a16="http://schemas.microsoft.com/office/drawing/2014/main" id="{92774B72-B765-4CC4-9B02-5B8AA65A34A1}"/>
              </a:ext>
            </a:extLst>
          </p:cNvPr>
          <p:cNvGraphicFramePr>
            <a:graphicFrameLocks noGrp="1"/>
          </p:cNvGraphicFramePr>
          <p:nvPr>
            <p:ph sz="half" idx="2"/>
            <p:extLst>
              <p:ext uri="{D42A27DB-BD31-4B8C-83A1-F6EECF244321}">
                <p14:modId xmlns:p14="http://schemas.microsoft.com/office/powerpoint/2010/main" val="1451837976"/>
              </p:ext>
            </p:extLst>
          </p:nvPr>
        </p:nvGraphicFramePr>
        <p:xfrm>
          <a:off x="6172200" y="1825625"/>
          <a:ext cx="5181600" cy="39219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7618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5C973-C0E8-4127-8DC5-EDE6AE33480F}"/>
              </a:ext>
            </a:extLst>
          </p:cNvPr>
          <p:cNvSpPr>
            <a:spLocks noGrp="1"/>
          </p:cNvSpPr>
          <p:nvPr>
            <p:ph type="title"/>
          </p:nvPr>
        </p:nvSpPr>
        <p:spPr/>
        <p:txBody>
          <a:bodyPr/>
          <a:lstStyle/>
          <a:p>
            <a:r>
              <a:rPr lang="en-US" b="1" dirty="0"/>
              <a:t>Reasons for availing sick leave</a:t>
            </a:r>
            <a:endParaRPr lang="en-US" dirty="0"/>
          </a:p>
        </p:txBody>
      </p:sp>
      <p:graphicFrame>
        <p:nvGraphicFramePr>
          <p:cNvPr id="4" name="Content Placeholder 3">
            <a:extLst>
              <a:ext uri="{FF2B5EF4-FFF2-40B4-BE49-F238E27FC236}">
                <a16:creationId xmlns:a16="http://schemas.microsoft.com/office/drawing/2014/main" id="{91385639-B23B-4B8F-8336-E7CFA5D406F2}"/>
              </a:ext>
            </a:extLst>
          </p:cNvPr>
          <p:cNvGraphicFramePr>
            <a:graphicFrameLocks noGrp="1"/>
          </p:cNvGraphicFramePr>
          <p:nvPr>
            <p:ph sz="half" idx="1"/>
            <p:extLst>
              <p:ext uri="{D42A27DB-BD31-4B8C-83A1-F6EECF244321}">
                <p14:modId xmlns:p14="http://schemas.microsoft.com/office/powerpoint/2010/main" val="3745840541"/>
              </p:ext>
            </p:extLst>
          </p:nvPr>
        </p:nvGraphicFramePr>
        <p:xfrm>
          <a:off x="838200" y="1690689"/>
          <a:ext cx="6972300" cy="42910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2834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BDE57-801E-4A11-A526-E40775EBF34B}"/>
              </a:ext>
            </a:extLst>
          </p:cNvPr>
          <p:cNvSpPr>
            <a:spLocks noGrp="1"/>
          </p:cNvSpPr>
          <p:nvPr>
            <p:ph type="title"/>
          </p:nvPr>
        </p:nvSpPr>
        <p:spPr/>
        <p:txBody>
          <a:bodyPr/>
          <a:lstStyle/>
          <a:p>
            <a:r>
              <a:rPr lang="en-US" b="1" dirty="0"/>
              <a:t>Responses on Behavioral attitude</a:t>
            </a:r>
            <a:endParaRPr lang="en-US" dirty="0"/>
          </a:p>
        </p:txBody>
      </p:sp>
      <p:graphicFrame>
        <p:nvGraphicFramePr>
          <p:cNvPr id="5" name="Content Placeholder 4">
            <a:extLst>
              <a:ext uri="{FF2B5EF4-FFF2-40B4-BE49-F238E27FC236}">
                <a16:creationId xmlns:a16="http://schemas.microsoft.com/office/drawing/2014/main" id="{B20B6EAD-8410-4DF2-A030-B2121922F37B}"/>
              </a:ext>
            </a:extLst>
          </p:cNvPr>
          <p:cNvGraphicFramePr>
            <a:graphicFrameLocks noGrp="1"/>
          </p:cNvGraphicFramePr>
          <p:nvPr>
            <p:ph sz="half" idx="1"/>
            <p:extLst>
              <p:ext uri="{D42A27DB-BD31-4B8C-83A1-F6EECF244321}">
                <p14:modId xmlns:p14="http://schemas.microsoft.com/office/powerpoint/2010/main" val="3165426277"/>
              </p:ext>
            </p:extLst>
          </p:nvPr>
        </p:nvGraphicFramePr>
        <p:xfrm>
          <a:off x="838200" y="1690688"/>
          <a:ext cx="4067175" cy="4805360"/>
        </p:xfrm>
        <a:graphic>
          <a:graphicData uri="http://schemas.openxmlformats.org/drawingml/2006/table">
            <a:tbl>
              <a:tblPr>
                <a:tableStyleId>{69CF1AB2-1976-4502-BF36-3FF5EA218861}</a:tableStyleId>
              </a:tblPr>
              <a:tblGrid>
                <a:gridCol w="707956">
                  <a:extLst>
                    <a:ext uri="{9D8B030D-6E8A-4147-A177-3AD203B41FA5}">
                      <a16:colId xmlns:a16="http://schemas.microsoft.com/office/drawing/2014/main" val="3701116553"/>
                    </a:ext>
                  </a:extLst>
                </a:gridCol>
                <a:gridCol w="1296023">
                  <a:extLst>
                    <a:ext uri="{9D8B030D-6E8A-4147-A177-3AD203B41FA5}">
                      <a16:colId xmlns:a16="http://schemas.microsoft.com/office/drawing/2014/main" val="2543876943"/>
                    </a:ext>
                  </a:extLst>
                </a:gridCol>
                <a:gridCol w="1180822">
                  <a:extLst>
                    <a:ext uri="{9D8B030D-6E8A-4147-A177-3AD203B41FA5}">
                      <a16:colId xmlns:a16="http://schemas.microsoft.com/office/drawing/2014/main" val="729321908"/>
                    </a:ext>
                  </a:extLst>
                </a:gridCol>
                <a:gridCol w="455109">
                  <a:extLst>
                    <a:ext uri="{9D8B030D-6E8A-4147-A177-3AD203B41FA5}">
                      <a16:colId xmlns:a16="http://schemas.microsoft.com/office/drawing/2014/main" val="1666489612"/>
                    </a:ext>
                  </a:extLst>
                </a:gridCol>
                <a:gridCol w="427265">
                  <a:extLst>
                    <a:ext uri="{9D8B030D-6E8A-4147-A177-3AD203B41FA5}">
                      <a16:colId xmlns:a16="http://schemas.microsoft.com/office/drawing/2014/main" val="3889392659"/>
                    </a:ext>
                  </a:extLst>
                </a:gridCol>
              </a:tblGrid>
              <a:tr h="364141">
                <a:tc gridSpan="4">
                  <a:txBody>
                    <a:bodyPr/>
                    <a:lstStyle/>
                    <a:p>
                      <a:pPr marL="0" marR="38100" algn="ctr">
                        <a:lnSpc>
                          <a:spcPts val="1600"/>
                        </a:lnSpc>
                        <a:spcBef>
                          <a:spcPts val="0"/>
                        </a:spcBef>
                        <a:spcAft>
                          <a:spcPts val="0"/>
                        </a:spcAft>
                      </a:pPr>
                      <a:r>
                        <a:rPr lang="en-US" sz="1200" dirty="0">
                          <a:effectLst/>
                        </a:rPr>
                        <a:t>           Behavioral attitude due to  excessive work load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07000"/>
                        </a:lnSpc>
                        <a:spcBef>
                          <a:spcPts val="0"/>
                        </a:spcBef>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937903962"/>
                  </a:ext>
                </a:extLst>
              </a:tr>
              <a:tr h="373225">
                <a:tc gridSpan="2">
                  <a:txBody>
                    <a:bodyPr/>
                    <a:lstStyle/>
                    <a:p>
                      <a:pPr marL="0" marR="0" algn="ctr">
                        <a:lnSpc>
                          <a:spcPct val="107000"/>
                        </a:lnSpc>
                        <a:spcBef>
                          <a:spcPts val="0"/>
                        </a:spcBef>
                        <a:spcAft>
                          <a:spcPts val="0"/>
                        </a:spcAft>
                      </a:pPr>
                      <a:r>
                        <a:rPr lang="en-US" sz="1200" dirty="0">
                          <a:effectLst/>
                        </a:rPr>
                        <a:t>   Category</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38100" marR="38100" algn="ctr">
                        <a:lnSpc>
                          <a:spcPts val="1600"/>
                        </a:lnSpc>
                        <a:spcBef>
                          <a:spcPts val="0"/>
                        </a:spcBef>
                        <a:spcAft>
                          <a:spcPts val="0"/>
                        </a:spcAft>
                      </a:pPr>
                      <a:r>
                        <a:rPr lang="en-US" sz="1200" dirty="0">
                          <a:effectLst/>
                        </a:rPr>
                        <a:t>Frequency</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38100" marR="38100" algn="ctr">
                        <a:lnSpc>
                          <a:spcPts val="1600"/>
                        </a:lnSpc>
                        <a:spcBef>
                          <a:spcPts val="0"/>
                        </a:spcBef>
                        <a:spcAft>
                          <a:spcPts val="0"/>
                        </a:spcAft>
                      </a:pPr>
                      <a:r>
                        <a:rPr lang="en-US" sz="1200" dirty="0">
                          <a:effectLst/>
                        </a:rPr>
                        <a:t>Percent (%)</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1704108578"/>
                  </a:ext>
                </a:extLst>
              </a:tr>
              <a:tr h="581142">
                <a:tc rowSpan="7">
                  <a:txBody>
                    <a:bodyPr/>
                    <a:lstStyle/>
                    <a:p>
                      <a:pPr marL="38100" marR="38100">
                        <a:lnSpc>
                          <a:spcPts val="16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r>
                        <a:rPr lang="en-US" sz="1200" dirty="0">
                          <a:effectLst/>
                        </a:rPr>
                        <a:t>positive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endParaRPr lang="en-US" sz="1200" dirty="0">
                        <a:effectLst/>
                      </a:endParaRPr>
                    </a:p>
                    <a:p>
                      <a:pPr marL="38100" marR="38100" algn="ctr">
                        <a:lnSpc>
                          <a:spcPts val="1600"/>
                        </a:lnSpc>
                        <a:spcBef>
                          <a:spcPts val="0"/>
                        </a:spcBef>
                        <a:spcAft>
                          <a:spcPts val="0"/>
                        </a:spcAft>
                      </a:pPr>
                      <a:r>
                        <a:rPr lang="en-US" sz="1200" dirty="0">
                          <a:effectLst/>
                        </a:rPr>
                        <a:t>20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38100" marR="38100" algn="ctr">
                        <a:lnSpc>
                          <a:spcPts val="1600"/>
                        </a:lnSpc>
                        <a:spcBef>
                          <a:spcPts val="0"/>
                        </a:spcBef>
                        <a:spcAft>
                          <a:spcPts val="0"/>
                        </a:spcAft>
                      </a:pPr>
                      <a:endParaRPr lang="en-US" sz="1200" dirty="0">
                        <a:effectLst/>
                      </a:endParaRPr>
                    </a:p>
                    <a:p>
                      <a:pPr marL="38100" marR="38100" algn="ctr">
                        <a:lnSpc>
                          <a:spcPts val="1600"/>
                        </a:lnSpc>
                        <a:spcBef>
                          <a:spcPts val="0"/>
                        </a:spcBef>
                        <a:spcAft>
                          <a:spcPts val="0"/>
                        </a:spcAft>
                      </a:pPr>
                      <a:r>
                        <a:rPr lang="en-US" sz="1200" dirty="0">
                          <a:effectLst/>
                        </a:rPr>
                        <a:t>19.6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2946603278"/>
                  </a:ext>
                </a:extLst>
              </a:tr>
              <a:tr h="581142">
                <a:tc vMerge="1">
                  <a:txBody>
                    <a:bodyPr/>
                    <a:lstStyle/>
                    <a:p>
                      <a:endParaRPr lang="en-US"/>
                    </a:p>
                  </a:txBody>
                  <a:tcPr/>
                </a:tc>
                <a:tc>
                  <a:txBody>
                    <a:bodyPr/>
                    <a:lstStyle/>
                    <a:p>
                      <a:pPr marL="38100" marR="38100" algn="ctr">
                        <a:lnSpc>
                          <a:spcPts val="1600"/>
                        </a:lnSpc>
                        <a:spcBef>
                          <a:spcPts val="0"/>
                        </a:spcBef>
                        <a:spcAft>
                          <a:spcPts val="0"/>
                        </a:spcAft>
                      </a:pPr>
                      <a:r>
                        <a:rPr lang="en-US" sz="1200" dirty="0">
                          <a:effectLst/>
                        </a:rPr>
                        <a:t>negative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endParaRPr lang="en-US" sz="1200" dirty="0">
                        <a:effectLst/>
                      </a:endParaRPr>
                    </a:p>
                    <a:p>
                      <a:pPr marL="38100" marR="38100" algn="ctr">
                        <a:lnSpc>
                          <a:spcPts val="1600"/>
                        </a:lnSpc>
                        <a:spcBef>
                          <a:spcPts val="0"/>
                        </a:spcBef>
                        <a:spcAft>
                          <a:spcPts val="0"/>
                        </a:spcAft>
                      </a:pPr>
                      <a:r>
                        <a:rPr lang="en-US" sz="1200" dirty="0">
                          <a:effectLst/>
                        </a:rPr>
                        <a:t>10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38100" marR="38100" algn="ctr">
                        <a:lnSpc>
                          <a:spcPts val="1600"/>
                        </a:lnSpc>
                        <a:spcBef>
                          <a:spcPts val="0"/>
                        </a:spcBef>
                        <a:spcAft>
                          <a:spcPts val="0"/>
                        </a:spcAft>
                      </a:pPr>
                      <a:endParaRPr lang="en-US" sz="1200" dirty="0">
                        <a:effectLst/>
                      </a:endParaRPr>
                    </a:p>
                    <a:p>
                      <a:pPr marL="38100" marR="38100" algn="ctr">
                        <a:lnSpc>
                          <a:spcPts val="1600"/>
                        </a:lnSpc>
                        <a:spcBef>
                          <a:spcPts val="0"/>
                        </a:spcBef>
                        <a:spcAft>
                          <a:spcPts val="0"/>
                        </a:spcAft>
                      </a:pPr>
                      <a:r>
                        <a:rPr lang="en-US" sz="1200" dirty="0">
                          <a:effectLst/>
                        </a:rPr>
                        <a:t>9.8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291596137"/>
                  </a:ext>
                </a:extLst>
              </a:tr>
              <a:tr h="581142">
                <a:tc vMerge="1">
                  <a:txBody>
                    <a:bodyPr/>
                    <a:lstStyle/>
                    <a:p>
                      <a:endParaRPr lang="en-US"/>
                    </a:p>
                  </a:txBody>
                  <a:tcPr/>
                </a:tc>
                <a:tc>
                  <a:txBody>
                    <a:bodyPr/>
                    <a:lstStyle/>
                    <a:p>
                      <a:pPr marL="38100" marR="38100" algn="ctr">
                        <a:lnSpc>
                          <a:spcPts val="1600"/>
                        </a:lnSpc>
                        <a:spcBef>
                          <a:spcPts val="0"/>
                        </a:spcBef>
                        <a:spcAft>
                          <a:spcPts val="0"/>
                        </a:spcAft>
                      </a:pPr>
                      <a:r>
                        <a:rPr lang="en-US" sz="1200" dirty="0">
                          <a:effectLst/>
                        </a:rPr>
                        <a:t>calm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endParaRPr lang="en-US" sz="1200" dirty="0">
                        <a:effectLst/>
                      </a:endParaRPr>
                    </a:p>
                    <a:p>
                      <a:pPr marL="38100" marR="38100" algn="ctr">
                        <a:lnSpc>
                          <a:spcPts val="1600"/>
                        </a:lnSpc>
                        <a:spcBef>
                          <a:spcPts val="0"/>
                        </a:spcBef>
                        <a:spcAft>
                          <a:spcPts val="0"/>
                        </a:spcAft>
                      </a:pPr>
                      <a:r>
                        <a:rPr lang="en-US" sz="1200" dirty="0">
                          <a:effectLst/>
                        </a:rPr>
                        <a:t>26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38100" marR="38100" algn="ctr">
                        <a:lnSpc>
                          <a:spcPts val="1600"/>
                        </a:lnSpc>
                        <a:spcBef>
                          <a:spcPts val="0"/>
                        </a:spcBef>
                        <a:spcAft>
                          <a:spcPts val="0"/>
                        </a:spcAft>
                      </a:pPr>
                      <a:endParaRPr lang="en-US" sz="1200" dirty="0">
                        <a:effectLst/>
                      </a:endParaRPr>
                    </a:p>
                    <a:p>
                      <a:pPr marL="38100" marR="38100" algn="ctr">
                        <a:lnSpc>
                          <a:spcPts val="1600"/>
                        </a:lnSpc>
                        <a:spcBef>
                          <a:spcPts val="0"/>
                        </a:spcBef>
                        <a:spcAft>
                          <a:spcPts val="0"/>
                        </a:spcAft>
                      </a:pPr>
                      <a:r>
                        <a:rPr lang="en-US" sz="1200" dirty="0">
                          <a:effectLst/>
                        </a:rPr>
                        <a:t>25.5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4288955906"/>
                  </a:ext>
                </a:extLst>
              </a:tr>
              <a:tr h="581142">
                <a:tc vMerge="1">
                  <a:txBody>
                    <a:bodyPr/>
                    <a:lstStyle/>
                    <a:p>
                      <a:endParaRPr lang="en-US"/>
                    </a:p>
                  </a:txBody>
                  <a:tcPr/>
                </a:tc>
                <a:tc>
                  <a:txBody>
                    <a:bodyPr/>
                    <a:lstStyle/>
                    <a:p>
                      <a:pPr marL="38100" marR="38100" algn="ctr">
                        <a:lnSpc>
                          <a:spcPts val="1600"/>
                        </a:lnSpc>
                        <a:spcBef>
                          <a:spcPts val="0"/>
                        </a:spcBef>
                        <a:spcAft>
                          <a:spcPts val="0"/>
                        </a:spcAft>
                      </a:pPr>
                      <a:r>
                        <a:rPr lang="en-US" sz="1200" dirty="0">
                          <a:effectLst/>
                        </a:rPr>
                        <a:t>anxious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endParaRPr lang="en-US" sz="1200" dirty="0">
                        <a:effectLst/>
                      </a:endParaRPr>
                    </a:p>
                    <a:p>
                      <a:pPr marL="38100" marR="38100" algn="ctr">
                        <a:lnSpc>
                          <a:spcPts val="1600"/>
                        </a:lnSpc>
                        <a:spcBef>
                          <a:spcPts val="0"/>
                        </a:spcBef>
                        <a:spcAft>
                          <a:spcPts val="0"/>
                        </a:spcAft>
                      </a:pPr>
                      <a:r>
                        <a:rPr lang="en-US" sz="1200" dirty="0">
                          <a:effectLst/>
                        </a:rPr>
                        <a:t>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38100" marR="38100" algn="ctr">
                        <a:lnSpc>
                          <a:spcPts val="1600"/>
                        </a:lnSpc>
                        <a:spcBef>
                          <a:spcPts val="0"/>
                        </a:spcBef>
                        <a:spcAft>
                          <a:spcPts val="0"/>
                        </a:spcAft>
                      </a:pPr>
                      <a:endParaRPr lang="en-US" sz="1200" dirty="0">
                        <a:effectLst/>
                      </a:endParaRPr>
                    </a:p>
                    <a:p>
                      <a:pPr marL="38100" marR="38100" algn="ctr">
                        <a:lnSpc>
                          <a:spcPts val="1600"/>
                        </a:lnSpc>
                        <a:spcBef>
                          <a:spcPts val="0"/>
                        </a:spcBef>
                        <a:spcAft>
                          <a:spcPts val="0"/>
                        </a:spcAft>
                      </a:pPr>
                      <a:r>
                        <a:rPr lang="en-US" sz="1200" dirty="0">
                          <a:effectLst/>
                        </a:rPr>
                        <a:t>7.8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1781387078"/>
                  </a:ext>
                </a:extLst>
              </a:tr>
              <a:tr h="581142">
                <a:tc vMerge="1">
                  <a:txBody>
                    <a:bodyPr/>
                    <a:lstStyle/>
                    <a:p>
                      <a:endParaRPr lang="en-US"/>
                    </a:p>
                  </a:txBody>
                  <a:tcPr/>
                </a:tc>
                <a:tc>
                  <a:txBody>
                    <a:bodyPr/>
                    <a:lstStyle/>
                    <a:p>
                      <a:pPr marL="38100" marR="38100" algn="ctr">
                        <a:lnSpc>
                          <a:spcPts val="1600"/>
                        </a:lnSpc>
                        <a:spcBef>
                          <a:spcPts val="0"/>
                        </a:spcBef>
                        <a:spcAft>
                          <a:spcPts val="0"/>
                        </a:spcAft>
                      </a:pPr>
                      <a:r>
                        <a:rPr lang="en-US" sz="1200">
                          <a:effectLst/>
                        </a:rPr>
                        <a:t>angry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endParaRPr lang="en-US" sz="1200" dirty="0">
                        <a:effectLst/>
                      </a:endParaRPr>
                    </a:p>
                    <a:p>
                      <a:pPr marL="38100" marR="38100" algn="ctr">
                        <a:lnSpc>
                          <a:spcPts val="1600"/>
                        </a:lnSpc>
                        <a:spcBef>
                          <a:spcPts val="0"/>
                        </a:spcBef>
                        <a:spcAft>
                          <a:spcPts val="0"/>
                        </a:spcAft>
                      </a:pPr>
                      <a:r>
                        <a:rPr lang="en-US" sz="1200" dirty="0">
                          <a:effectLst/>
                        </a:rPr>
                        <a:t>13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38100" marR="38100" algn="ctr">
                        <a:lnSpc>
                          <a:spcPts val="1600"/>
                        </a:lnSpc>
                        <a:spcBef>
                          <a:spcPts val="0"/>
                        </a:spcBef>
                        <a:spcAft>
                          <a:spcPts val="0"/>
                        </a:spcAft>
                      </a:pPr>
                      <a:endParaRPr lang="en-US" sz="1200" dirty="0">
                        <a:effectLst/>
                      </a:endParaRPr>
                    </a:p>
                    <a:p>
                      <a:pPr marL="38100" marR="38100" algn="ctr">
                        <a:lnSpc>
                          <a:spcPts val="1600"/>
                        </a:lnSpc>
                        <a:spcBef>
                          <a:spcPts val="0"/>
                        </a:spcBef>
                        <a:spcAft>
                          <a:spcPts val="0"/>
                        </a:spcAft>
                      </a:pPr>
                      <a:r>
                        <a:rPr lang="en-US" sz="1200" dirty="0">
                          <a:effectLst/>
                        </a:rPr>
                        <a:t>12.7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2979547117"/>
                  </a:ext>
                </a:extLst>
              </a:tr>
              <a:tr h="581142">
                <a:tc vMerge="1">
                  <a:txBody>
                    <a:bodyPr/>
                    <a:lstStyle/>
                    <a:p>
                      <a:endParaRPr lang="en-US"/>
                    </a:p>
                  </a:txBody>
                  <a:tcPr/>
                </a:tc>
                <a:tc>
                  <a:txBody>
                    <a:bodyPr/>
                    <a:lstStyle/>
                    <a:p>
                      <a:pPr marL="38100" marR="38100" algn="ctr">
                        <a:lnSpc>
                          <a:spcPts val="1600"/>
                        </a:lnSpc>
                        <a:spcBef>
                          <a:spcPts val="0"/>
                        </a:spcBef>
                        <a:spcAft>
                          <a:spcPts val="0"/>
                        </a:spcAft>
                      </a:pPr>
                      <a:r>
                        <a:rPr lang="en-US" sz="1200">
                          <a:effectLst/>
                        </a:rPr>
                        <a:t>depressed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endParaRPr lang="en-US" sz="1200" dirty="0">
                        <a:effectLst/>
                      </a:endParaRPr>
                    </a:p>
                    <a:p>
                      <a:pPr marL="38100" marR="38100" algn="ctr">
                        <a:lnSpc>
                          <a:spcPts val="1600"/>
                        </a:lnSpc>
                        <a:spcBef>
                          <a:spcPts val="0"/>
                        </a:spcBef>
                        <a:spcAft>
                          <a:spcPts val="0"/>
                        </a:spcAft>
                      </a:pPr>
                      <a:r>
                        <a:rPr lang="en-US" sz="1200" dirty="0">
                          <a:effectLst/>
                        </a:rPr>
                        <a:t>25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38100" marR="38100" algn="ctr">
                        <a:lnSpc>
                          <a:spcPts val="1600"/>
                        </a:lnSpc>
                        <a:spcBef>
                          <a:spcPts val="0"/>
                        </a:spcBef>
                        <a:spcAft>
                          <a:spcPts val="0"/>
                        </a:spcAft>
                      </a:pPr>
                      <a:endParaRPr lang="en-US" sz="1200" dirty="0">
                        <a:effectLst/>
                      </a:endParaRPr>
                    </a:p>
                    <a:p>
                      <a:pPr marL="38100" marR="38100" algn="ctr">
                        <a:lnSpc>
                          <a:spcPts val="1600"/>
                        </a:lnSpc>
                        <a:spcBef>
                          <a:spcPts val="0"/>
                        </a:spcBef>
                        <a:spcAft>
                          <a:spcPts val="0"/>
                        </a:spcAft>
                      </a:pPr>
                      <a:r>
                        <a:rPr lang="en-US" sz="1200" dirty="0">
                          <a:effectLst/>
                        </a:rPr>
                        <a:t>24.5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3241794643"/>
                  </a:ext>
                </a:extLst>
              </a:tr>
              <a:tr h="581142">
                <a:tc vMerge="1">
                  <a:txBody>
                    <a:bodyPr/>
                    <a:lstStyle/>
                    <a:p>
                      <a:endParaRPr lang="en-US"/>
                    </a:p>
                  </a:txBody>
                  <a:tcPr/>
                </a:tc>
                <a:tc>
                  <a:txBody>
                    <a:bodyPr/>
                    <a:lstStyle/>
                    <a:p>
                      <a:pPr marL="38100" marR="38100" algn="ctr">
                        <a:lnSpc>
                          <a:spcPts val="1600"/>
                        </a:lnSpc>
                        <a:spcBef>
                          <a:spcPts val="0"/>
                        </a:spcBef>
                        <a:spcAft>
                          <a:spcPts val="0"/>
                        </a:spcAft>
                      </a:pPr>
                      <a:r>
                        <a:rPr lang="en-US" sz="1200">
                          <a:effectLst/>
                        </a:rPr>
                        <a:t>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endParaRPr lang="en-US" sz="1200" dirty="0">
                        <a:effectLst/>
                      </a:endParaRPr>
                    </a:p>
                    <a:p>
                      <a:pPr marL="38100" marR="38100" algn="ctr">
                        <a:lnSpc>
                          <a:spcPts val="1600"/>
                        </a:lnSpc>
                        <a:spcBef>
                          <a:spcPts val="0"/>
                        </a:spcBef>
                        <a:spcAft>
                          <a:spcPts val="0"/>
                        </a:spcAft>
                      </a:pPr>
                      <a:r>
                        <a:rPr lang="en-US" sz="1200" dirty="0">
                          <a:effectLst/>
                        </a:rPr>
                        <a:t>102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38100" marR="38100" algn="ctr">
                        <a:lnSpc>
                          <a:spcPts val="1600"/>
                        </a:lnSpc>
                        <a:spcBef>
                          <a:spcPts val="0"/>
                        </a:spcBef>
                        <a:spcAft>
                          <a:spcPts val="0"/>
                        </a:spcAft>
                      </a:pPr>
                      <a:endParaRPr lang="en-US" sz="1200" dirty="0">
                        <a:effectLst/>
                      </a:endParaRPr>
                    </a:p>
                    <a:p>
                      <a:pPr marL="38100" marR="38100" algn="ctr">
                        <a:lnSpc>
                          <a:spcPts val="1600"/>
                        </a:lnSpc>
                        <a:spcBef>
                          <a:spcPts val="0"/>
                        </a:spcBef>
                        <a:spcAft>
                          <a:spcPts val="0"/>
                        </a:spcAft>
                      </a:pPr>
                      <a:r>
                        <a:rPr lang="en-US" sz="1200" dirty="0">
                          <a:effectLst/>
                        </a:rPr>
                        <a:t>100.0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1668330861"/>
                  </a:ext>
                </a:extLst>
              </a:tr>
            </a:tbl>
          </a:graphicData>
        </a:graphic>
      </p:graphicFrame>
      <p:graphicFrame>
        <p:nvGraphicFramePr>
          <p:cNvPr id="3" name="Content Placeholder 2">
            <a:extLst>
              <a:ext uri="{FF2B5EF4-FFF2-40B4-BE49-F238E27FC236}">
                <a16:creationId xmlns:a16="http://schemas.microsoft.com/office/drawing/2014/main" id="{744AEBF1-05F1-4322-97C8-14E4B5D99A45}"/>
              </a:ext>
            </a:extLst>
          </p:cNvPr>
          <p:cNvGraphicFramePr>
            <a:graphicFrameLocks noGrp="1"/>
          </p:cNvGraphicFramePr>
          <p:nvPr>
            <p:ph sz="half" idx="2"/>
            <p:extLst>
              <p:ext uri="{D42A27DB-BD31-4B8C-83A1-F6EECF244321}">
                <p14:modId xmlns:p14="http://schemas.microsoft.com/office/powerpoint/2010/main" val="2944359160"/>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3729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19E40-DF6E-498E-AB68-19BD59CF287E}"/>
              </a:ext>
            </a:extLst>
          </p:cNvPr>
          <p:cNvSpPr>
            <a:spLocks noGrp="1"/>
          </p:cNvSpPr>
          <p:nvPr>
            <p:ph type="title"/>
          </p:nvPr>
        </p:nvSpPr>
        <p:spPr/>
        <p:txBody>
          <a:bodyPr>
            <a:normAutofit/>
          </a:bodyPr>
          <a:lstStyle/>
          <a:p>
            <a:r>
              <a:rPr lang="en-US" b="1" dirty="0"/>
              <a:t>Introduction</a:t>
            </a:r>
            <a:br>
              <a:rPr lang="en-US" dirty="0"/>
            </a:br>
            <a:endParaRPr lang="en-US" dirty="0"/>
          </a:p>
        </p:txBody>
      </p:sp>
      <p:graphicFrame>
        <p:nvGraphicFramePr>
          <p:cNvPr id="4" name="Content Placeholder 3">
            <a:extLst>
              <a:ext uri="{FF2B5EF4-FFF2-40B4-BE49-F238E27FC236}">
                <a16:creationId xmlns:a16="http://schemas.microsoft.com/office/drawing/2014/main" id="{77F04F42-DF02-4AC5-8C61-CF9EE79A44E6}"/>
              </a:ext>
            </a:extLst>
          </p:cNvPr>
          <p:cNvGraphicFramePr>
            <a:graphicFrameLocks noGrp="1"/>
          </p:cNvGraphicFramePr>
          <p:nvPr>
            <p:ph idx="1"/>
            <p:extLst>
              <p:ext uri="{D42A27DB-BD31-4B8C-83A1-F6EECF244321}">
                <p14:modId xmlns:p14="http://schemas.microsoft.com/office/powerpoint/2010/main" val="411950256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5969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6055-A96C-49D2-B297-7D95AE88E07A}"/>
              </a:ext>
            </a:extLst>
          </p:cNvPr>
          <p:cNvSpPr>
            <a:spLocks noGrp="1"/>
          </p:cNvSpPr>
          <p:nvPr>
            <p:ph type="title"/>
          </p:nvPr>
        </p:nvSpPr>
        <p:spPr/>
        <p:txBody>
          <a:bodyPr/>
          <a:lstStyle/>
          <a:p>
            <a:r>
              <a:rPr lang="en-US" b="1" dirty="0"/>
              <a:t>Responses on Physical Activity</a:t>
            </a:r>
            <a:endParaRPr lang="en-US" dirty="0"/>
          </a:p>
        </p:txBody>
      </p:sp>
      <p:graphicFrame>
        <p:nvGraphicFramePr>
          <p:cNvPr id="6" name="Content Placeholder 5">
            <a:extLst>
              <a:ext uri="{FF2B5EF4-FFF2-40B4-BE49-F238E27FC236}">
                <a16:creationId xmlns:a16="http://schemas.microsoft.com/office/drawing/2014/main" id="{07A992FC-4D43-4B73-999F-74C6CC2FA070}"/>
              </a:ext>
            </a:extLst>
          </p:cNvPr>
          <p:cNvGraphicFramePr>
            <a:graphicFrameLocks noGrp="1"/>
          </p:cNvGraphicFramePr>
          <p:nvPr>
            <p:ph sz="half" idx="2"/>
            <p:extLst>
              <p:ext uri="{D42A27DB-BD31-4B8C-83A1-F6EECF244321}">
                <p14:modId xmlns:p14="http://schemas.microsoft.com/office/powerpoint/2010/main" val="3929344184"/>
              </p:ext>
            </p:extLst>
          </p:nvPr>
        </p:nvGraphicFramePr>
        <p:xfrm>
          <a:off x="6222405" y="1900223"/>
          <a:ext cx="4255095" cy="3447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a:extLst>
              <a:ext uri="{FF2B5EF4-FFF2-40B4-BE49-F238E27FC236}">
                <a16:creationId xmlns:a16="http://schemas.microsoft.com/office/drawing/2014/main" id="{A7FE1EDA-AFCA-4CF1-BB22-77E5F243C906}"/>
              </a:ext>
            </a:extLst>
          </p:cNvPr>
          <p:cNvGraphicFramePr>
            <a:graphicFrameLocks noGrp="1"/>
          </p:cNvGraphicFramePr>
          <p:nvPr>
            <p:ph sz="half" idx="1"/>
            <p:extLst>
              <p:ext uri="{D42A27DB-BD31-4B8C-83A1-F6EECF244321}">
                <p14:modId xmlns:p14="http://schemas.microsoft.com/office/powerpoint/2010/main" val="462149914"/>
              </p:ext>
            </p:extLst>
          </p:nvPr>
        </p:nvGraphicFramePr>
        <p:xfrm>
          <a:off x="838200" y="1690688"/>
          <a:ext cx="4838699" cy="4674934"/>
        </p:xfrm>
        <a:graphic>
          <a:graphicData uri="http://schemas.openxmlformats.org/drawingml/2006/table">
            <a:tbl>
              <a:tblPr>
                <a:tableStyleId>{35758FB7-9AC5-4552-8A53-C91805E547FA}</a:tableStyleId>
              </a:tblPr>
              <a:tblGrid>
                <a:gridCol w="400049">
                  <a:extLst>
                    <a:ext uri="{9D8B030D-6E8A-4147-A177-3AD203B41FA5}">
                      <a16:colId xmlns:a16="http://schemas.microsoft.com/office/drawing/2014/main" val="3458979749"/>
                    </a:ext>
                  </a:extLst>
                </a:gridCol>
                <a:gridCol w="571501">
                  <a:extLst>
                    <a:ext uri="{9D8B030D-6E8A-4147-A177-3AD203B41FA5}">
                      <a16:colId xmlns:a16="http://schemas.microsoft.com/office/drawing/2014/main" val="518901261"/>
                    </a:ext>
                  </a:extLst>
                </a:gridCol>
                <a:gridCol w="704850">
                  <a:extLst>
                    <a:ext uri="{9D8B030D-6E8A-4147-A177-3AD203B41FA5}">
                      <a16:colId xmlns:a16="http://schemas.microsoft.com/office/drawing/2014/main" val="1385488605"/>
                    </a:ext>
                  </a:extLst>
                </a:gridCol>
                <a:gridCol w="666750">
                  <a:extLst>
                    <a:ext uri="{9D8B030D-6E8A-4147-A177-3AD203B41FA5}">
                      <a16:colId xmlns:a16="http://schemas.microsoft.com/office/drawing/2014/main" val="4014650160"/>
                    </a:ext>
                  </a:extLst>
                </a:gridCol>
                <a:gridCol w="552450">
                  <a:extLst>
                    <a:ext uri="{9D8B030D-6E8A-4147-A177-3AD203B41FA5}">
                      <a16:colId xmlns:a16="http://schemas.microsoft.com/office/drawing/2014/main" val="3196710417"/>
                    </a:ext>
                  </a:extLst>
                </a:gridCol>
                <a:gridCol w="523875">
                  <a:extLst>
                    <a:ext uri="{9D8B030D-6E8A-4147-A177-3AD203B41FA5}">
                      <a16:colId xmlns:a16="http://schemas.microsoft.com/office/drawing/2014/main" val="1007959746"/>
                    </a:ext>
                  </a:extLst>
                </a:gridCol>
                <a:gridCol w="476250">
                  <a:extLst>
                    <a:ext uri="{9D8B030D-6E8A-4147-A177-3AD203B41FA5}">
                      <a16:colId xmlns:a16="http://schemas.microsoft.com/office/drawing/2014/main" val="2349761555"/>
                    </a:ext>
                  </a:extLst>
                </a:gridCol>
                <a:gridCol w="428625">
                  <a:extLst>
                    <a:ext uri="{9D8B030D-6E8A-4147-A177-3AD203B41FA5}">
                      <a16:colId xmlns:a16="http://schemas.microsoft.com/office/drawing/2014/main" val="1333521978"/>
                    </a:ext>
                  </a:extLst>
                </a:gridCol>
                <a:gridCol w="514349">
                  <a:extLst>
                    <a:ext uri="{9D8B030D-6E8A-4147-A177-3AD203B41FA5}">
                      <a16:colId xmlns:a16="http://schemas.microsoft.com/office/drawing/2014/main" val="1846596350"/>
                    </a:ext>
                  </a:extLst>
                </a:gridCol>
              </a:tblGrid>
              <a:tr h="229222">
                <a:tc gridSpan="9">
                  <a:txBody>
                    <a:bodyPr/>
                    <a:lstStyle/>
                    <a:p>
                      <a:pPr marL="0" marR="0" algn="ctr">
                        <a:lnSpc>
                          <a:spcPts val="1600"/>
                        </a:lnSpc>
                        <a:spcBef>
                          <a:spcPts val="0"/>
                        </a:spcBef>
                        <a:spcAft>
                          <a:spcPts val="0"/>
                        </a:spcAft>
                      </a:pPr>
                      <a:r>
                        <a:rPr lang="en-IN" sz="1400" dirty="0">
                          <a:effectLst/>
                        </a:rPr>
                        <a:t>	Crosstabulation - Workload*Physical activity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66683699"/>
                  </a:ext>
                </a:extLst>
              </a:tr>
              <a:tr h="233905">
                <a:tc>
                  <a:txBody>
                    <a:bodyPr/>
                    <a:lstStyle/>
                    <a:p>
                      <a:pPr marL="0" marR="0">
                        <a:lnSpc>
                          <a:spcPct val="107000"/>
                        </a:lnSpc>
                        <a:spcBef>
                          <a:spcPts val="0"/>
                        </a:spcBef>
                        <a:spcAft>
                          <a:spcPts val="0"/>
                        </a:spcAft>
                      </a:pPr>
                      <a:r>
                        <a:rPr lang="en-IN"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0"/>
                        </a:spcAft>
                      </a:pPr>
                      <a:r>
                        <a:rPr lang="en-IN"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0"/>
                        </a:spcAft>
                      </a:pPr>
                      <a:r>
                        <a:rPr lang="en-IN"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gridSpan="5">
                  <a:txBody>
                    <a:bodyPr/>
                    <a:lstStyle/>
                    <a:p>
                      <a:pPr marL="0" marR="0" algn="ctr">
                        <a:lnSpc>
                          <a:spcPts val="1600"/>
                        </a:lnSpc>
                        <a:spcBef>
                          <a:spcPts val="0"/>
                        </a:spcBef>
                        <a:spcAft>
                          <a:spcPts val="0"/>
                        </a:spcAft>
                      </a:pPr>
                      <a:r>
                        <a:rPr lang="en-IN" sz="1400" dirty="0">
                          <a:effectLst/>
                        </a:rPr>
                        <a:t>Exercise or Physical activity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lnSpc>
                          <a:spcPts val="1600"/>
                        </a:lnSpc>
                        <a:spcBef>
                          <a:spcPts val="0"/>
                        </a:spcBef>
                        <a:spcAft>
                          <a:spcPts val="0"/>
                        </a:spcAft>
                      </a:pPr>
                      <a:r>
                        <a:rPr lang="en-IN" sz="1400" dirty="0">
                          <a:effectLst/>
                        </a:rPr>
                        <a:t>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b"/>
                </a:tc>
                <a:extLst>
                  <a:ext uri="{0D108BD9-81ED-4DB2-BD59-A6C34878D82A}">
                    <a16:rowId xmlns:a16="http://schemas.microsoft.com/office/drawing/2014/main" val="4196530546"/>
                  </a:ext>
                </a:extLst>
              </a:tr>
              <a:tr h="0">
                <a:tc rowSpan="9" gridSpan="2">
                  <a:txBody>
                    <a:bodyPr/>
                    <a:lstStyle/>
                    <a:p>
                      <a:pPr marL="0" marR="0">
                        <a:lnSpc>
                          <a:spcPct val="107000"/>
                        </a:lnSpc>
                        <a:spcBef>
                          <a:spcPts val="0"/>
                        </a:spcBef>
                        <a:spcAft>
                          <a:spcPts val="0"/>
                        </a:spcAft>
                      </a:pPr>
                      <a:r>
                        <a:rPr lang="en-IN" sz="1400" dirty="0">
                          <a:effectLst/>
                        </a:rPr>
                        <a:t> </a:t>
                      </a:r>
                      <a:endParaRPr lang="en-US" sz="1400" dirty="0">
                        <a:effectLst/>
                      </a:endParaRPr>
                    </a:p>
                    <a:p>
                      <a:pPr marL="0" marR="0">
                        <a:lnSpc>
                          <a:spcPct val="107000"/>
                        </a:lnSpc>
                        <a:spcBef>
                          <a:spcPts val="0"/>
                        </a:spcBef>
                        <a:spcAft>
                          <a:spcPts val="0"/>
                        </a:spcAft>
                      </a:pPr>
                      <a:r>
                        <a:rPr lang="en-IN" sz="1400" dirty="0">
                          <a:effectLst/>
                        </a:rPr>
                        <a:t>       Workload</a:t>
                      </a:r>
                      <a:endParaRPr lang="en-US" sz="1400" dirty="0">
                        <a:effectLst/>
                      </a:endParaRPr>
                    </a:p>
                    <a:p>
                      <a:pPr marL="0" marR="0" algn="ctr">
                        <a:lnSpc>
                          <a:spcPts val="1600"/>
                        </a:lnSpc>
                        <a:spcBef>
                          <a:spcPts val="0"/>
                        </a:spcBef>
                        <a:spcAft>
                          <a:spcPts val="0"/>
                        </a:spcAft>
                      </a:pPr>
                      <a:r>
                        <a:rPr lang="en-IN" sz="1400" dirty="0">
                          <a:effectLst/>
                        </a:rPr>
                        <a:t> </a:t>
                      </a:r>
                      <a:endParaRPr lang="en-US" sz="1400" dirty="0">
                        <a:effectLst/>
                      </a:endParaRPr>
                    </a:p>
                    <a:p>
                      <a:pPr marL="0" marR="0" algn="ctr">
                        <a:lnSpc>
                          <a:spcPts val="1600"/>
                        </a:lnSpc>
                        <a:spcBef>
                          <a:spcPts val="0"/>
                        </a:spcBef>
                        <a:spcAft>
                          <a:spcPts val="0"/>
                        </a:spcAft>
                      </a:pPr>
                      <a:endParaRPr lang="en-IN" sz="1400" dirty="0">
                        <a:effectLst/>
                      </a:endParaRPr>
                    </a:p>
                    <a:p>
                      <a:pPr marL="0" marR="0" algn="ctr">
                        <a:lnSpc>
                          <a:spcPts val="1600"/>
                        </a:lnSpc>
                        <a:spcBef>
                          <a:spcPts val="0"/>
                        </a:spcBef>
                        <a:spcAft>
                          <a:spcPts val="0"/>
                        </a:spcAft>
                      </a:pPr>
                      <a:endParaRPr lang="en-IN" sz="1400" dirty="0">
                        <a:effectLst/>
                      </a:endParaRPr>
                    </a:p>
                    <a:p>
                      <a:pPr marL="0" marR="0" algn="ctr">
                        <a:lnSpc>
                          <a:spcPts val="1600"/>
                        </a:lnSpc>
                        <a:spcBef>
                          <a:spcPts val="0"/>
                        </a:spcBef>
                        <a:spcAft>
                          <a:spcPts val="0"/>
                        </a:spcAft>
                      </a:pPr>
                      <a:r>
                        <a:rPr lang="en-IN" sz="1400" dirty="0">
                          <a:effectLst/>
                        </a:rPr>
                        <a:t>No</a:t>
                      </a:r>
                      <a:endParaRPr lang="en-US" sz="1400" dirty="0">
                        <a:effectLst/>
                      </a:endParaRPr>
                    </a:p>
                    <a:p>
                      <a:pPr marL="0" marR="0" algn="ctr">
                        <a:lnSpc>
                          <a:spcPts val="1600"/>
                        </a:lnSpc>
                        <a:spcBef>
                          <a:spcPts val="0"/>
                        </a:spcBef>
                        <a:spcAft>
                          <a:spcPts val="0"/>
                        </a:spcAft>
                      </a:pPr>
                      <a:endParaRPr lang="en-IN" sz="1400" dirty="0">
                        <a:effectLst/>
                      </a:endParaRPr>
                    </a:p>
                    <a:p>
                      <a:pPr marL="0" marR="0" algn="ctr">
                        <a:lnSpc>
                          <a:spcPts val="1600"/>
                        </a:lnSpc>
                        <a:spcBef>
                          <a:spcPts val="0"/>
                        </a:spcBef>
                        <a:spcAft>
                          <a:spcPts val="0"/>
                        </a:spcAft>
                      </a:pPr>
                      <a:endParaRPr lang="en-IN" sz="1400" dirty="0">
                        <a:effectLst/>
                      </a:endParaRPr>
                    </a:p>
                    <a:p>
                      <a:pPr marL="0" marR="0" algn="ctr">
                        <a:lnSpc>
                          <a:spcPts val="1600"/>
                        </a:lnSpc>
                        <a:spcBef>
                          <a:spcPts val="0"/>
                        </a:spcBef>
                        <a:spcAft>
                          <a:spcPts val="0"/>
                        </a:spcAft>
                      </a:pPr>
                      <a:endParaRPr lang="en-IN" sz="1400" dirty="0">
                        <a:effectLst/>
                      </a:endParaRPr>
                    </a:p>
                    <a:p>
                      <a:pPr marL="0" marR="0" algn="ctr">
                        <a:lnSpc>
                          <a:spcPts val="1600"/>
                        </a:lnSpc>
                        <a:spcBef>
                          <a:spcPts val="0"/>
                        </a:spcBef>
                        <a:spcAft>
                          <a:spcPts val="0"/>
                        </a:spcAft>
                      </a:pPr>
                      <a:r>
                        <a:rPr lang="en-IN" sz="1400" dirty="0">
                          <a:effectLst/>
                        </a:rPr>
                        <a:t>Yes</a:t>
                      </a:r>
                      <a:endParaRPr lang="en-US" sz="1400" dirty="0">
                        <a:effectLst/>
                      </a:endParaRPr>
                    </a:p>
                    <a:p>
                      <a:pPr marL="0" marR="0" algn="ctr">
                        <a:lnSpc>
                          <a:spcPts val="1600"/>
                        </a:lnSpc>
                        <a:spcBef>
                          <a:spcPts val="0"/>
                        </a:spcBef>
                        <a:spcAft>
                          <a:spcPts val="0"/>
                        </a:spcAft>
                      </a:pPr>
                      <a:endParaRPr lang="en-IN" sz="1400" dirty="0">
                        <a:effectLst/>
                      </a:endParaRPr>
                    </a:p>
                    <a:p>
                      <a:pPr marL="0" marR="0" algn="ctr">
                        <a:lnSpc>
                          <a:spcPts val="1600"/>
                        </a:lnSpc>
                        <a:spcBef>
                          <a:spcPts val="0"/>
                        </a:spcBef>
                        <a:spcAft>
                          <a:spcPts val="0"/>
                        </a:spcAft>
                      </a:pPr>
                      <a:endParaRPr lang="en-IN" sz="1400" dirty="0">
                        <a:effectLst/>
                      </a:endParaRPr>
                    </a:p>
                    <a:p>
                      <a:pPr marL="0" marR="0" algn="ctr">
                        <a:lnSpc>
                          <a:spcPts val="1600"/>
                        </a:lnSpc>
                        <a:spcBef>
                          <a:spcPts val="0"/>
                        </a:spcBef>
                        <a:spcAft>
                          <a:spcPts val="0"/>
                        </a:spcAft>
                      </a:pPr>
                      <a:endParaRPr lang="en-IN" sz="1400" dirty="0">
                        <a:effectLst/>
                      </a:endParaRPr>
                    </a:p>
                    <a:p>
                      <a:pPr marL="0" marR="0" algn="ctr">
                        <a:lnSpc>
                          <a:spcPts val="1600"/>
                        </a:lnSpc>
                        <a:spcBef>
                          <a:spcPts val="0"/>
                        </a:spcBef>
                        <a:spcAft>
                          <a:spcPts val="0"/>
                        </a:spcAft>
                      </a:pPr>
                      <a:r>
                        <a:rPr lang="en-IN" sz="1400" dirty="0">
                          <a:effectLst/>
                        </a:rPr>
                        <a:t>Sometimes</a:t>
                      </a:r>
                      <a:endParaRPr lang="en-US" sz="1400" dirty="0">
                        <a:effectLst/>
                      </a:endParaRPr>
                    </a:p>
                    <a:p>
                      <a:pPr marL="0" marR="0" algn="ctr">
                        <a:lnSpc>
                          <a:spcPts val="1600"/>
                        </a:lnSpc>
                        <a:spcBef>
                          <a:spcPts val="0"/>
                        </a:spcBef>
                        <a:spcAft>
                          <a:spcPts val="0"/>
                        </a:spcAft>
                      </a:pPr>
                      <a:endParaRPr lang="en-IN" sz="1400" dirty="0">
                        <a:effectLst/>
                      </a:endParaRPr>
                    </a:p>
                    <a:p>
                      <a:pPr marL="0" marR="0" algn="ctr">
                        <a:lnSpc>
                          <a:spcPts val="1600"/>
                        </a:lnSpc>
                        <a:spcBef>
                          <a:spcPts val="0"/>
                        </a:spcBef>
                        <a:spcAft>
                          <a:spcPts val="0"/>
                        </a:spcAft>
                      </a:pPr>
                      <a:endParaRPr lang="en-IN" sz="1400" dirty="0">
                        <a:effectLst/>
                      </a:endParaRPr>
                    </a:p>
                    <a:p>
                      <a:pPr marL="0" marR="0" algn="ctr">
                        <a:lnSpc>
                          <a:spcPts val="1600"/>
                        </a:lnSpc>
                        <a:spcBef>
                          <a:spcPts val="0"/>
                        </a:spcBef>
                        <a:spcAft>
                          <a:spcPts val="0"/>
                        </a:spcAft>
                      </a:pPr>
                      <a:endParaRPr lang="en-IN" sz="1400" dirty="0">
                        <a:effectLst/>
                      </a:endParaRPr>
                    </a:p>
                    <a:p>
                      <a:pPr marL="0" marR="0" algn="ctr">
                        <a:lnSpc>
                          <a:spcPts val="1600"/>
                        </a:lnSpc>
                        <a:spcBef>
                          <a:spcPts val="0"/>
                        </a:spcBef>
                        <a:spcAft>
                          <a:spcPts val="0"/>
                        </a:spcAft>
                      </a:pPr>
                      <a:endParaRPr lang="en-IN" sz="1400" dirty="0">
                        <a:effectLst/>
                      </a:endParaRPr>
                    </a:p>
                    <a:p>
                      <a:pPr marL="0" marR="0" algn="ctr">
                        <a:lnSpc>
                          <a:spcPts val="1600"/>
                        </a:lnSpc>
                        <a:spcBef>
                          <a:spcPts val="0"/>
                        </a:spcBef>
                        <a:spcAft>
                          <a:spcPts val="0"/>
                        </a:spcAft>
                      </a:pPr>
                      <a:r>
                        <a:rPr lang="en-IN" sz="1400" dirty="0">
                          <a:effectLst/>
                        </a:rPr>
                        <a:t>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rowSpan="9" hMerge="1">
                  <a:txBody>
                    <a:bodyPr/>
                    <a:lstStyle/>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0"/>
                        </a:spcAft>
                      </a:pPr>
                      <a:r>
                        <a:rPr lang="en-IN"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gn="ctr">
                        <a:lnSpc>
                          <a:spcPts val="1600"/>
                        </a:lnSpc>
                        <a:spcBef>
                          <a:spcPts val="0"/>
                        </a:spcBef>
                        <a:spcAft>
                          <a:spcPts val="0"/>
                        </a:spcAft>
                      </a:pPr>
                      <a:r>
                        <a:rPr lang="en-IN" sz="1400" dirty="0">
                          <a:effectLst/>
                        </a:rPr>
                        <a:t>once a day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b"/>
                </a:tc>
                <a:tc>
                  <a:txBody>
                    <a:bodyPr/>
                    <a:lstStyle/>
                    <a:p>
                      <a:pPr marL="0" marR="0" algn="ctr">
                        <a:lnSpc>
                          <a:spcPts val="1600"/>
                        </a:lnSpc>
                        <a:spcBef>
                          <a:spcPts val="0"/>
                        </a:spcBef>
                        <a:spcAft>
                          <a:spcPts val="0"/>
                        </a:spcAft>
                      </a:pPr>
                      <a:r>
                        <a:rPr lang="en-IN" sz="1400">
                          <a:effectLst/>
                        </a:rPr>
                        <a:t>once in two or three days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b"/>
                </a:tc>
                <a:tc>
                  <a:txBody>
                    <a:bodyPr/>
                    <a:lstStyle/>
                    <a:p>
                      <a:pPr marL="0" marR="0" algn="ctr">
                        <a:lnSpc>
                          <a:spcPts val="1600"/>
                        </a:lnSpc>
                        <a:spcBef>
                          <a:spcPts val="0"/>
                        </a:spcBef>
                        <a:spcAft>
                          <a:spcPts val="0"/>
                        </a:spcAft>
                      </a:pPr>
                      <a:r>
                        <a:rPr lang="en-IN" sz="1400">
                          <a:effectLst/>
                        </a:rPr>
                        <a:t>once in a week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b"/>
                </a:tc>
                <a:tc>
                  <a:txBody>
                    <a:bodyPr/>
                    <a:lstStyle/>
                    <a:p>
                      <a:pPr marL="0" marR="0" algn="ctr">
                        <a:lnSpc>
                          <a:spcPts val="1600"/>
                        </a:lnSpc>
                        <a:spcBef>
                          <a:spcPts val="0"/>
                        </a:spcBef>
                        <a:spcAft>
                          <a:spcPts val="0"/>
                        </a:spcAft>
                      </a:pPr>
                      <a:r>
                        <a:rPr lang="en-IN" sz="1400" dirty="0">
                          <a:effectLst/>
                        </a:rPr>
                        <a:t>a few days in a month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b"/>
                </a:tc>
                <a:tc>
                  <a:txBody>
                    <a:bodyPr/>
                    <a:lstStyle/>
                    <a:p>
                      <a:pPr marL="0" marR="0" algn="ctr">
                        <a:lnSpc>
                          <a:spcPts val="1600"/>
                        </a:lnSpc>
                        <a:spcBef>
                          <a:spcPts val="0"/>
                        </a:spcBef>
                        <a:spcAft>
                          <a:spcPts val="0"/>
                        </a:spcAft>
                      </a:pPr>
                      <a:r>
                        <a:rPr lang="en-IN" sz="1400">
                          <a:effectLst/>
                        </a:rPr>
                        <a:t>no exercise at all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b"/>
                </a:tc>
                <a:tc vMerge="1">
                  <a:txBody>
                    <a:bodyPr/>
                    <a:lstStyle/>
                    <a:p>
                      <a:endParaRPr lang="en-US"/>
                    </a:p>
                  </a:txBody>
                  <a:tcPr/>
                </a:tc>
                <a:extLst>
                  <a:ext uri="{0D108BD9-81ED-4DB2-BD59-A6C34878D82A}">
                    <a16:rowId xmlns:a16="http://schemas.microsoft.com/office/drawing/2014/main" val="3068522906"/>
                  </a:ext>
                </a:extLst>
              </a:tr>
              <a:tr h="229222">
                <a:tc gridSpan="2" vMerge="1">
                  <a:txBody>
                    <a:bodyPr/>
                    <a:lstStyle/>
                    <a:p>
                      <a:pPr marL="0" marR="0" algn="ctr">
                        <a:lnSpc>
                          <a:spcPts val="1600"/>
                        </a:lnSpc>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hMerge="1" vMerge="1">
                  <a:txBody>
                    <a:bodyPr/>
                    <a:lstStyle/>
                    <a:p>
                      <a:pPr marL="0" marR="0" algn="ctr">
                        <a:lnSpc>
                          <a:spcPts val="16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ts val="1600"/>
                        </a:lnSpc>
                        <a:spcBef>
                          <a:spcPts val="0"/>
                        </a:spcBef>
                        <a:spcAft>
                          <a:spcPts val="0"/>
                        </a:spcAft>
                      </a:pPr>
                      <a:r>
                        <a:rPr lang="en-IN" sz="1400" dirty="0">
                          <a:effectLst/>
                        </a:rPr>
                        <a:t>Count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gn="ctr">
                        <a:lnSpc>
                          <a:spcPts val="1600"/>
                        </a:lnSpc>
                        <a:spcBef>
                          <a:spcPts val="0"/>
                        </a:spcBef>
                        <a:spcAft>
                          <a:spcPts val="0"/>
                        </a:spcAft>
                      </a:pPr>
                      <a:r>
                        <a:rPr lang="en-IN" sz="1400" dirty="0">
                          <a:effectLst/>
                        </a:rPr>
                        <a:t>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dirty="0">
                          <a:effectLst/>
                        </a:rPr>
                        <a:t>19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extLst>
                  <a:ext uri="{0D108BD9-81ED-4DB2-BD59-A6C34878D82A}">
                    <a16:rowId xmlns:a16="http://schemas.microsoft.com/office/drawing/2014/main" val="1664063032"/>
                  </a:ext>
                </a:extLst>
              </a:tr>
              <a:tr h="440303">
                <a:tc gridSpan="2" vMerge="1">
                  <a:txBody>
                    <a:bodyPr/>
                    <a:lstStyle/>
                    <a:p>
                      <a:endParaRPr lang="en-US"/>
                    </a:p>
                  </a:txBody>
                  <a:tcPr/>
                </a:tc>
                <a:tc hMerge="1" vMerge="1">
                  <a:txBody>
                    <a:bodyPr/>
                    <a:lstStyle/>
                    <a:p>
                      <a:endParaRPr lang="en-US"/>
                    </a:p>
                  </a:txBody>
                  <a:tcPr/>
                </a:tc>
                <a:tc>
                  <a:txBody>
                    <a:bodyPr/>
                    <a:lstStyle/>
                    <a:p>
                      <a:pPr marL="0" marR="0">
                        <a:lnSpc>
                          <a:spcPts val="1600"/>
                        </a:lnSpc>
                        <a:spcBef>
                          <a:spcPts val="0"/>
                        </a:spcBef>
                        <a:spcAft>
                          <a:spcPts val="0"/>
                        </a:spcAft>
                      </a:pPr>
                      <a:r>
                        <a:rPr lang="en-IN" sz="1400">
                          <a:effectLst/>
                        </a:rPr>
                        <a:t>% of Total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gn="ctr">
                        <a:lnSpc>
                          <a:spcPts val="1600"/>
                        </a:lnSpc>
                        <a:spcBef>
                          <a:spcPts val="0"/>
                        </a:spcBef>
                        <a:spcAft>
                          <a:spcPts val="0"/>
                        </a:spcAft>
                      </a:pPr>
                      <a:r>
                        <a:rPr lang="en-IN" sz="1400" dirty="0">
                          <a:effectLst/>
                        </a:rPr>
                        <a:t>3.9%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2.0%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1.0%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11.8%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18.6%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extLst>
                  <a:ext uri="{0D108BD9-81ED-4DB2-BD59-A6C34878D82A}">
                    <a16:rowId xmlns:a16="http://schemas.microsoft.com/office/drawing/2014/main" val="2640986690"/>
                  </a:ext>
                </a:extLst>
              </a:tr>
              <a:tr h="229222">
                <a:tc gridSpan="2" vMerge="1">
                  <a:txBody>
                    <a:bodyPr/>
                    <a:lstStyle/>
                    <a:p>
                      <a:endParaRPr lang="en-US"/>
                    </a:p>
                  </a:txBody>
                  <a:tcPr/>
                </a:tc>
                <a:tc hMerge="1" vMerge="1">
                  <a:txBody>
                    <a:bodyPr/>
                    <a:lstStyle/>
                    <a:p>
                      <a:pPr marL="0" marR="0" algn="ctr">
                        <a:lnSpc>
                          <a:spcPts val="16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ts val="1600"/>
                        </a:lnSpc>
                        <a:spcBef>
                          <a:spcPts val="0"/>
                        </a:spcBef>
                        <a:spcAft>
                          <a:spcPts val="0"/>
                        </a:spcAft>
                      </a:pPr>
                      <a:r>
                        <a:rPr lang="en-IN" sz="1400">
                          <a:effectLst/>
                        </a:rPr>
                        <a:t>Count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gn="ctr">
                        <a:lnSpc>
                          <a:spcPts val="1600"/>
                        </a:lnSpc>
                        <a:spcBef>
                          <a:spcPts val="0"/>
                        </a:spcBef>
                        <a:spcAft>
                          <a:spcPts val="0"/>
                        </a:spcAft>
                      </a:pPr>
                      <a:r>
                        <a:rPr lang="en-IN" sz="1400" dirty="0">
                          <a:effectLst/>
                        </a:rPr>
                        <a:t>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48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extLst>
                  <a:ext uri="{0D108BD9-81ED-4DB2-BD59-A6C34878D82A}">
                    <a16:rowId xmlns:a16="http://schemas.microsoft.com/office/drawing/2014/main" val="3936839224"/>
                  </a:ext>
                </a:extLst>
              </a:tr>
              <a:tr h="440303">
                <a:tc gridSpan="2" vMerge="1">
                  <a:txBody>
                    <a:bodyPr/>
                    <a:lstStyle/>
                    <a:p>
                      <a:endParaRPr lang="en-US"/>
                    </a:p>
                  </a:txBody>
                  <a:tcPr/>
                </a:tc>
                <a:tc hMerge="1" vMerge="1">
                  <a:txBody>
                    <a:bodyPr/>
                    <a:lstStyle/>
                    <a:p>
                      <a:endParaRPr lang="en-US"/>
                    </a:p>
                  </a:txBody>
                  <a:tcPr/>
                </a:tc>
                <a:tc>
                  <a:txBody>
                    <a:bodyPr/>
                    <a:lstStyle/>
                    <a:p>
                      <a:pPr marL="0" marR="0">
                        <a:lnSpc>
                          <a:spcPts val="1600"/>
                        </a:lnSpc>
                        <a:spcBef>
                          <a:spcPts val="0"/>
                        </a:spcBef>
                        <a:spcAft>
                          <a:spcPts val="0"/>
                        </a:spcAft>
                      </a:pPr>
                      <a:r>
                        <a:rPr lang="en-IN" sz="1400">
                          <a:effectLst/>
                        </a:rPr>
                        <a:t>% of Total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gn="ctr">
                        <a:lnSpc>
                          <a:spcPts val="1600"/>
                        </a:lnSpc>
                        <a:spcBef>
                          <a:spcPts val="0"/>
                        </a:spcBef>
                        <a:spcAft>
                          <a:spcPts val="0"/>
                        </a:spcAft>
                      </a:pPr>
                      <a:r>
                        <a:rPr lang="en-IN" sz="1400" dirty="0">
                          <a:effectLst/>
                        </a:rPr>
                        <a:t>16.7%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dirty="0">
                          <a:effectLst/>
                        </a:rPr>
                        <a:t>2.9%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6.9%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2.0%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18.6%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47.1%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extLst>
                  <a:ext uri="{0D108BD9-81ED-4DB2-BD59-A6C34878D82A}">
                    <a16:rowId xmlns:a16="http://schemas.microsoft.com/office/drawing/2014/main" val="666331389"/>
                  </a:ext>
                </a:extLst>
              </a:tr>
              <a:tr h="229222">
                <a:tc gridSpan="2" vMerge="1">
                  <a:txBody>
                    <a:bodyPr/>
                    <a:lstStyle/>
                    <a:p>
                      <a:endParaRPr lang="en-US"/>
                    </a:p>
                  </a:txBody>
                  <a:tcPr/>
                </a:tc>
                <a:tc hMerge="1" vMerge="1">
                  <a:txBody>
                    <a:bodyPr/>
                    <a:lstStyle/>
                    <a:p>
                      <a:pPr marL="0" marR="0" algn="ctr">
                        <a:lnSpc>
                          <a:spcPts val="16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ts val="1600"/>
                        </a:lnSpc>
                        <a:spcBef>
                          <a:spcPts val="0"/>
                        </a:spcBef>
                        <a:spcAft>
                          <a:spcPts val="0"/>
                        </a:spcAft>
                      </a:pPr>
                      <a:r>
                        <a:rPr lang="en-IN" sz="1400">
                          <a:effectLst/>
                        </a:rPr>
                        <a:t>Count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gn="ctr">
                        <a:lnSpc>
                          <a:spcPts val="1600"/>
                        </a:lnSpc>
                        <a:spcBef>
                          <a:spcPts val="0"/>
                        </a:spcBef>
                        <a:spcAft>
                          <a:spcPts val="0"/>
                        </a:spcAft>
                      </a:pPr>
                      <a:r>
                        <a:rPr lang="en-IN" sz="1400" dirty="0">
                          <a:effectLst/>
                        </a:rPr>
                        <a:t>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dirty="0">
                          <a:effectLst/>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35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extLst>
                  <a:ext uri="{0D108BD9-81ED-4DB2-BD59-A6C34878D82A}">
                    <a16:rowId xmlns:a16="http://schemas.microsoft.com/office/drawing/2014/main" val="1915923366"/>
                  </a:ext>
                </a:extLst>
              </a:tr>
              <a:tr h="440303">
                <a:tc gridSpan="2" vMerge="1">
                  <a:txBody>
                    <a:bodyPr/>
                    <a:lstStyle/>
                    <a:p>
                      <a:endParaRPr lang="en-US"/>
                    </a:p>
                  </a:txBody>
                  <a:tcPr/>
                </a:tc>
                <a:tc hMerge="1" vMerge="1">
                  <a:txBody>
                    <a:bodyPr/>
                    <a:lstStyle/>
                    <a:p>
                      <a:endParaRPr lang="en-US"/>
                    </a:p>
                  </a:txBody>
                  <a:tcPr/>
                </a:tc>
                <a:tc>
                  <a:txBody>
                    <a:bodyPr/>
                    <a:lstStyle/>
                    <a:p>
                      <a:pPr marL="0" marR="0">
                        <a:lnSpc>
                          <a:spcPts val="1600"/>
                        </a:lnSpc>
                        <a:spcBef>
                          <a:spcPts val="0"/>
                        </a:spcBef>
                        <a:spcAft>
                          <a:spcPts val="0"/>
                        </a:spcAft>
                      </a:pPr>
                      <a:r>
                        <a:rPr lang="en-IN" sz="1400">
                          <a:effectLst/>
                        </a:rPr>
                        <a:t>% of Total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gn="ctr">
                        <a:lnSpc>
                          <a:spcPts val="1600"/>
                        </a:lnSpc>
                        <a:spcBef>
                          <a:spcPts val="0"/>
                        </a:spcBef>
                        <a:spcAft>
                          <a:spcPts val="0"/>
                        </a:spcAft>
                      </a:pPr>
                      <a:r>
                        <a:rPr lang="en-IN" sz="1400" dirty="0">
                          <a:effectLst/>
                        </a:rPr>
                        <a:t>4.9%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dirty="0">
                          <a:effectLst/>
                        </a:rPr>
                        <a:t>5.9%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dirty="0">
                          <a:effectLst/>
                        </a:rPr>
                        <a:t>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dirty="0">
                          <a:effectLst/>
                        </a:rPr>
                        <a:t>6.9%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14.7%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34.3%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extLst>
                  <a:ext uri="{0D108BD9-81ED-4DB2-BD59-A6C34878D82A}">
                    <a16:rowId xmlns:a16="http://schemas.microsoft.com/office/drawing/2014/main" val="2473664019"/>
                  </a:ext>
                </a:extLst>
              </a:tr>
              <a:tr h="229222">
                <a:tc gridSpan="2" vMerge="1">
                  <a:txBody>
                    <a:bodyPr/>
                    <a:lstStyle/>
                    <a:p>
                      <a:pPr marL="0" marR="0" algn="ctr">
                        <a:lnSpc>
                          <a:spcPts val="16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hMerge="1" vMerge="1">
                  <a:txBody>
                    <a:bodyPr/>
                    <a:lstStyle/>
                    <a:p>
                      <a:endParaRPr lang="en-US"/>
                    </a:p>
                  </a:txBody>
                  <a:tcPr/>
                </a:tc>
                <a:tc>
                  <a:txBody>
                    <a:bodyPr/>
                    <a:lstStyle/>
                    <a:p>
                      <a:pPr marL="0" marR="0">
                        <a:lnSpc>
                          <a:spcPts val="1600"/>
                        </a:lnSpc>
                        <a:spcBef>
                          <a:spcPts val="0"/>
                        </a:spcBef>
                        <a:spcAft>
                          <a:spcPts val="0"/>
                        </a:spcAft>
                      </a:pPr>
                      <a:r>
                        <a:rPr lang="en-IN" sz="1400">
                          <a:effectLst/>
                        </a:rPr>
                        <a:t>Count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gn="ctr">
                        <a:lnSpc>
                          <a:spcPts val="1600"/>
                        </a:lnSpc>
                        <a:spcBef>
                          <a:spcPts val="0"/>
                        </a:spcBef>
                        <a:spcAft>
                          <a:spcPts val="0"/>
                        </a:spcAft>
                      </a:pPr>
                      <a:r>
                        <a:rPr lang="en-IN" sz="1400">
                          <a:effectLst/>
                        </a:rPr>
                        <a:t>26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dirty="0">
                          <a:effectLst/>
                        </a:rPr>
                        <a:t>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dirty="0">
                          <a:effectLst/>
                        </a:rPr>
                        <a:t>10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dirty="0">
                          <a:effectLst/>
                        </a:rPr>
                        <a:t>46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102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extLst>
                  <a:ext uri="{0D108BD9-81ED-4DB2-BD59-A6C34878D82A}">
                    <a16:rowId xmlns:a16="http://schemas.microsoft.com/office/drawing/2014/main" val="463524100"/>
                  </a:ext>
                </a:extLst>
              </a:tr>
              <a:tr h="440303">
                <a:tc gridSpan="2" vMerge="1">
                  <a:txBody>
                    <a:bodyPr/>
                    <a:lstStyle/>
                    <a:p>
                      <a:endParaRPr lang="en-US"/>
                    </a:p>
                  </a:txBody>
                  <a:tcPr/>
                </a:tc>
                <a:tc hMerge="1" vMerge="1">
                  <a:txBody>
                    <a:bodyPr/>
                    <a:lstStyle/>
                    <a:p>
                      <a:endParaRPr lang="en-US"/>
                    </a:p>
                  </a:txBody>
                  <a:tcPr/>
                </a:tc>
                <a:tc>
                  <a:txBody>
                    <a:bodyPr/>
                    <a:lstStyle/>
                    <a:p>
                      <a:pPr marL="0" marR="0">
                        <a:lnSpc>
                          <a:spcPts val="1600"/>
                        </a:lnSpc>
                        <a:spcBef>
                          <a:spcPts val="0"/>
                        </a:spcBef>
                        <a:spcAft>
                          <a:spcPts val="0"/>
                        </a:spcAft>
                      </a:pPr>
                      <a:r>
                        <a:rPr lang="en-IN" sz="1400" dirty="0">
                          <a:effectLst/>
                        </a:rPr>
                        <a:t>% of 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gn="ctr">
                        <a:lnSpc>
                          <a:spcPts val="1600"/>
                        </a:lnSpc>
                        <a:spcBef>
                          <a:spcPts val="0"/>
                        </a:spcBef>
                        <a:spcAft>
                          <a:spcPts val="0"/>
                        </a:spcAft>
                      </a:pPr>
                      <a:r>
                        <a:rPr lang="en-IN" sz="1400">
                          <a:effectLst/>
                        </a:rPr>
                        <a:t>25.5%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10.8%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a:effectLst/>
                        </a:rPr>
                        <a:t>8.8%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dirty="0">
                          <a:effectLst/>
                        </a:rPr>
                        <a:t>9.8%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dirty="0">
                          <a:effectLst/>
                        </a:rPr>
                        <a:t>45.1%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tc>
                  <a:txBody>
                    <a:bodyPr/>
                    <a:lstStyle/>
                    <a:p>
                      <a:pPr marL="0" marR="0" algn="ctr">
                        <a:lnSpc>
                          <a:spcPts val="1600"/>
                        </a:lnSpc>
                        <a:spcBef>
                          <a:spcPts val="0"/>
                        </a:spcBef>
                        <a:spcAft>
                          <a:spcPts val="0"/>
                        </a:spcAft>
                      </a:pPr>
                      <a:r>
                        <a:rPr lang="en-IN" sz="1400" dirty="0">
                          <a:effectLst/>
                        </a:rPr>
                        <a:t>100.0%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nchor="ctr"/>
                </a:tc>
                <a:extLst>
                  <a:ext uri="{0D108BD9-81ED-4DB2-BD59-A6C34878D82A}">
                    <a16:rowId xmlns:a16="http://schemas.microsoft.com/office/drawing/2014/main" val="1639450237"/>
                  </a:ext>
                </a:extLst>
              </a:tr>
            </a:tbl>
          </a:graphicData>
        </a:graphic>
      </p:graphicFrame>
    </p:spTree>
    <p:extLst>
      <p:ext uri="{BB962C8B-B14F-4D97-AF65-F5344CB8AC3E}">
        <p14:creationId xmlns:p14="http://schemas.microsoft.com/office/powerpoint/2010/main" val="166193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14BF2-C1F5-43A6-9219-21ECA9C80088}"/>
              </a:ext>
            </a:extLst>
          </p:cNvPr>
          <p:cNvSpPr>
            <a:spLocks noGrp="1"/>
          </p:cNvSpPr>
          <p:nvPr>
            <p:ph type="title"/>
          </p:nvPr>
        </p:nvSpPr>
        <p:spPr/>
        <p:txBody>
          <a:bodyPr/>
          <a:lstStyle/>
          <a:p>
            <a:r>
              <a:rPr lang="en-US" b="1" dirty="0"/>
              <a:t>Responses of area to be worked on</a:t>
            </a:r>
            <a:endParaRPr lang="en-US" dirty="0"/>
          </a:p>
        </p:txBody>
      </p:sp>
      <p:graphicFrame>
        <p:nvGraphicFramePr>
          <p:cNvPr id="5" name="Content Placeholder 4">
            <a:extLst>
              <a:ext uri="{FF2B5EF4-FFF2-40B4-BE49-F238E27FC236}">
                <a16:creationId xmlns:a16="http://schemas.microsoft.com/office/drawing/2014/main" id="{E6FFB8A6-6F02-489C-8192-28B4ECE07CF3}"/>
              </a:ext>
            </a:extLst>
          </p:cNvPr>
          <p:cNvGraphicFramePr>
            <a:graphicFrameLocks noGrp="1"/>
          </p:cNvGraphicFramePr>
          <p:nvPr>
            <p:ph sz="half" idx="1"/>
            <p:extLst>
              <p:ext uri="{D42A27DB-BD31-4B8C-83A1-F6EECF244321}">
                <p14:modId xmlns:p14="http://schemas.microsoft.com/office/powerpoint/2010/main" val="1112562587"/>
              </p:ext>
            </p:extLst>
          </p:nvPr>
        </p:nvGraphicFramePr>
        <p:xfrm>
          <a:off x="342900" y="1825625"/>
          <a:ext cx="5372099" cy="4664664"/>
        </p:xfrm>
        <a:graphic>
          <a:graphicData uri="http://schemas.openxmlformats.org/drawingml/2006/table">
            <a:tbl>
              <a:tblPr>
                <a:tableStyleId>{22838BEF-8BB2-4498-84A7-C5851F593DF1}</a:tableStyleId>
              </a:tblPr>
              <a:tblGrid>
                <a:gridCol w="400915">
                  <a:extLst>
                    <a:ext uri="{9D8B030D-6E8A-4147-A177-3AD203B41FA5}">
                      <a16:colId xmlns:a16="http://schemas.microsoft.com/office/drawing/2014/main" val="3291024791"/>
                    </a:ext>
                  </a:extLst>
                </a:gridCol>
                <a:gridCol w="2283182">
                  <a:extLst>
                    <a:ext uri="{9D8B030D-6E8A-4147-A177-3AD203B41FA5}">
                      <a16:colId xmlns:a16="http://schemas.microsoft.com/office/drawing/2014/main" val="2521282550"/>
                    </a:ext>
                  </a:extLst>
                </a:gridCol>
                <a:gridCol w="1384256">
                  <a:extLst>
                    <a:ext uri="{9D8B030D-6E8A-4147-A177-3AD203B41FA5}">
                      <a16:colId xmlns:a16="http://schemas.microsoft.com/office/drawing/2014/main" val="991248116"/>
                    </a:ext>
                  </a:extLst>
                </a:gridCol>
                <a:gridCol w="1229582">
                  <a:extLst>
                    <a:ext uri="{9D8B030D-6E8A-4147-A177-3AD203B41FA5}">
                      <a16:colId xmlns:a16="http://schemas.microsoft.com/office/drawing/2014/main" val="2693194662"/>
                    </a:ext>
                  </a:extLst>
                </a:gridCol>
                <a:gridCol w="74164">
                  <a:extLst>
                    <a:ext uri="{9D8B030D-6E8A-4147-A177-3AD203B41FA5}">
                      <a16:colId xmlns:a16="http://schemas.microsoft.com/office/drawing/2014/main" val="3487910476"/>
                    </a:ext>
                  </a:extLst>
                </a:gridCol>
              </a:tblGrid>
              <a:tr h="432533">
                <a:tc gridSpan="5">
                  <a:txBody>
                    <a:bodyPr/>
                    <a:lstStyle/>
                    <a:p>
                      <a:pPr marL="0" marR="0" algn="ctr">
                        <a:lnSpc>
                          <a:spcPts val="1600"/>
                        </a:lnSpc>
                        <a:spcBef>
                          <a:spcPts val="0"/>
                        </a:spcBef>
                        <a:spcAft>
                          <a:spcPts val="0"/>
                        </a:spcAft>
                      </a:pPr>
                      <a:r>
                        <a:rPr lang="en-IN" sz="1600" dirty="0">
                          <a:effectLst/>
                        </a:rPr>
                        <a:t>Areas to be worked upon to reduce excessive workload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2066766"/>
                  </a:ext>
                </a:extLst>
              </a:tr>
              <a:tr h="432533">
                <a:tc>
                  <a:txBody>
                    <a:bodyPr/>
                    <a:lstStyle/>
                    <a:p>
                      <a:pPr marL="0" marR="0" algn="l">
                        <a:lnSpc>
                          <a:spcPct val="107000"/>
                        </a:lnSpc>
                        <a:spcBef>
                          <a:spcPts val="0"/>
                        </a:spcBef>
                        <a:spcAft>
                          <a:spcPts val="0"/>
                        </a:spcAft>
                      </a:pPr>
                      <a:r>
                        <a:rPr lang="en-IN"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tc>
                <a:tc>
                  <a:txBody>
                    <a:bodyPr/>
                    <a:lstStyle/>
                    <a:p>
                      <a:pPr marL="0" marR="0" algn="l">
                        <a:lnSpc>
                          <a:spcPct val="107000"/>
                        </a:lnSpc>
                        <a:spcBef>
                          <a:spcPts val="0"/>
                        </a:spcBef>
                        <a:spcAft>
                          <a:spcPts val="0"/>
                        </a:spcAft>
                      </a:pPr>
                      <a:r>
                        <a:rPr lang="en-IN" sz="1600" dirty="0">
                          <a:effectLst/>
                        </a:rPr>
                        <a:t>Category</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tc>
                <a:tc>
                  <a:txBody>
                    <a:bodyPr/>
                    <a:lstStyle/>
                    <a:p>
                      <a:pPr marL="0" marR="0" algn="ctr">
                        <a:lnSpc>
                          <a:spcPts val="1600"/>
                        </a:lnSpc>
                        <a:spcBef>
                          <a:spcPts val="0"/>
                        </a:spcBef>
                        <a:spcAft>
                          <a:spcPts val="0"/>
                        </a:spcAft>
                      </a:pPr>
                      <a:r>
                        <a:rPr lang="en-IN" sz="1600" dirty="0">
                          <a:effectLst/>
                        </a:rPr>
                        <a:t>Frequency</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b"/>
                </a:tc>
                <a:tc>
                  <a:txBody>
                    <a:bodyPr/>
                    <a:lstStyle/>
                    <a:p>
                      <a:pPr marL="0" marR="0" algn="ctr">
                        <a:lnSpc>
                          <a:spcPts val="1600"/>
                        </a:lnSpc>
                        <a:spcBef>
                          <a:spcPts val="0"/>
                        </a:spcBef>
                        <a:spcAft>
                          <a:spcPts val="0"/>
                        </a:spcAft>
                      </a:pPr>
                      <a:r>
                        <a:rPr lang="en-IN" sz="1600" dirty="0">
                          <a:effectLst/>
                        </a:rPr>
                        <a:t>Percent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b"/>
                </a:tc>
                <a:tc>
                  <a:txBody>
                    <a:bodyPr/>
                    <a:lstStyle/>
                    <a:p>
                      <a:pPr marL="0" marR="0" algn="l">
                        <a:lnSpc>
                          <a:spcPct val="107000"/>
                        </a:lnSpc>
                        <a:spcBef>
                          <a:spcPts val="0"/>
                        </a:spcBef>
                        <a:spcAft>
                          <a:spcPts val="80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847635396"/>
                  </a:ext>
                </a:extLst>
              </a:tr>
              <a:tr h="434210">
                <a:tc rowSpan="8">
                  <a:txBody>
                    <a:bodyPr/>
                    <a:lstStyle/>
                    <a:p>
                      <a:pPr marL="0" marR="0" algn="ctr">
                        <a:lnSpc>
                          <a:spcPts val="1600"/>
                        </a:lnSpc>
                        <a:spcBef>
                          <a:spcPts val="0"/>
                        </a:spcBef>
                        <a:spcAft>
                          <a:spcPts val="0"/>
                        </a:spcAft>
                      </a:pPr>
                      <a:r>
                        <a:rPr lang="en-IN"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tc>
                <a:tc>
                  <a:txBody>
                    <a:bodyPr/>
                    <a:lstStyle/>
                    <a:p>
                      <a:pPr marL="0" marR="0" algn="ctr">
                        <a:lnSpc>
                          <a:spcPts val="1600"/>
                        </a:lnSpc>
                        <a:spcBef>
                          <a:spcPts val="0"/>
                        </a:spcBef>
                        <a:spcAft>
                          <a:spcPts val="0"/>
                        </a:spcAft>
                      </a:pPr>
                      <a:r>
                        <a:rPr lang="en-IN" sz="1600" dirty="0">
                          <a:effectLst/>
                        </a:rPr>
                        <a:t>Decision-making process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tc>
                <a:tc>
                  <a:txBody>
                    <a:bodyPr/>
                    <a:lstStyle/>
                    <a:p>
                      <a:pPr marL="0" marR="0" algn="ctr">
                        <a:lnSpc>
                          <a:spcPts val="1600"/>
                        </a:lnSpc>
                        <a:spcBef>
                          <a:spcPts val="0"/>
                        </a:spcBef>
                        <a:spcAft>
                          <a:spcPts val="0"/>
                        </a:spcAft>
                      </a:pPr>
                      <a:r>
                        <a:rPr lang="en-IN" sz="1600" dirty="0">
                          <a:effectLst/>
                        </a:rPr>
                        <a:t>11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600" dirty="0">
                          <a:effectLst/>
                        </a:rPr>
                        <a:t>10.8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l">
                        <a:lnSpc>
                          <a:spcPct val="107000"/>
                        </a:lnSpc>
                        <a:spcBef>
                          <a:spcPts val="0"/>
                        </a:spcBef>
                        <a:spcAft>
                          <a:spcPts val="80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599222328"/>
                  </a:ext>
                </a:extLst>
              </a:tr>
              <a:tr h="321866">
                <a:tc vMerge="1">
                  <a:txBody>
                    <a:bodyPr/>
                    <a:lstStyle/>
                    <a:p>
                      <a:endParaRPr lang="en-US"/>
                    </a:p>
                  </a:txBody>
                  <a:tcPr/>
                </a:tc>
                <a:tc>
                  <a:txBody>
                    <a:bodyPr/>
                    <a:lstStyle/>
                    <a:p>
                      <a:pPr marL="0" marR="0" algn="ctr">
                        <a:lnSpc>
                          <a:spcPts val="1600"/>
                        </a:lnSpc>
                        <a:spcBef>
                          <a:spcPts val="0"/>
                        </a:spcBef>
                        <a:spcAft>
                          <a:spcPts val="0"/>
                        </a:spcAft>
                      </a:pPr>
                      <a:r>
                        <a:rPr lang="en-IN" sz="1600" dirty="0">
                          <a:effectLst/>
                        </a:rPr>
                        <a:t>Proper training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tc>
                <a:tc>
                  <a:txBody>
                    <a:bodyPr/>
                    <a:lstStyle/>
                    <a:p>
                      <a:pPr marL="0" marR="0" algn="ctr">
                        <a:lnSpc>
                          <a:spcPts val="1600"/>
                        </a:lnSpc>
                        <a:spcBef>
                          <a:spcPts val="0"/>
                        </a:spcBef>
                        <a:spcAft>
                          <a:spcPts val="0"/>
                        </a:spcAft>
                      </a:pPr>
                      <a:r>
                        <a:rPr lang="en-IN" sz="1600">
                          <a:effectLst/>
                        </a:rPr>
                        <a:t>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600">
                          <a:effectLst/>
                        </a:rPr>
                        <a:t>8.8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l">
                        <a:lnSpc>
                          <a:spcPct val="107000"/>
                        </a:lnSpc>
                        <a:spcBef>
                          <a:spcPts val="0"/>
                        </a:spcBef>
                        <a:spcAft>
                          <a:spcPts val="80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38326723"/>
                  </a:ext>
                </a:extLst>
              </a:tr>
              <a:tr h="639178">
                <a:tc vMerge="1">
                  <a:txBody>
                    <a:bodyPr/>
                    <a:lstStyle/>
                    <a:p>
                      <a:endParaRPr lang="en-US"/>
                    </a:p>
                  </a:txBody>
                  <a:tcPr/>
                </a:tc>
                <a:tc>
                  <a:txBody>
                    <a:bodyPr/>
                    <a:lstStyle/>
                    <a:p>
                      <a:pPr marL="0" marR="0" algn="ctr">
                        <a:lnSpc>
                          <a:spcPts val="1600"/>
                        </a:lnSpc>
                        <a:spcBef>
                          <a:spcPts val="0"/>
                        </a:spcBef>
                        <a:spcAft>
                          <a:spcPts val="0"/>
                        </a:spcAft>
                      </a:pPr>
                      <a:r>
                        <a:rPr lang="en-IN" sz="1600" dirty="0">
                          <a:effectLst/>
                        </a:rPr>
                        <a:t>  Knowledge and development opportunity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tc>
                <a:tc>
                  <a:txBody>
                    <a:bodyPr/>
                    <a:lstStyle/>
                    <a:p>
                      <a:pPr marL="0" marR="0" algn="ctr">
                        <a:lnSpc>
                          <a:spcPts val="1600"/>
                        </a:lnSpc>
                        <a:spcBef>
                          <a:spcPts val="0"/>
                        </a:spcBef>
                        <a:spcAft>
                          <a:spcPts val="0"/>
                        </a:spcAft>
                      </a:pPr>
                      <a:r>
                        <a:rPr lang="en-IN" sz="1600" dirty="0">
                          <a:effectLst/>
                        </a:rPr>
                        <a:t>26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600" dirty="0">
                          <a:effectLst/>
                        </a:rPr>
                        <a:t>25.5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l">
                        <a:lnSpc>
                          <a:spcPct val="107000"/>
                        </a:lnSpc>
                        <a:spcBef>
                          <a:spcPts val="0"/>
                        </a:spcBef>
                        <a:spcAft>
                          <a:spcPts val="80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048385289"/>
                  </a:ext>
                </a:extLst>
              </a:tr>
              <a:tr h="432533">
                <a:tc vMerge="1">
                  <a:txBody>
                    <a:bodyPr/>
                    <a:lstStyle/>
                    <a:p>
                      <a:endParaRPr lang="en-US"/>
                    </a:p>
                  </a:txBody>
                  <a:tcPr/>
                </a:tc>
                <a:tc>
                  <a:txBody>
                    <a:bodyPr/>
                    <a:lstStyle/>
                    <a:p>
                      <a:pPr marL="0" marR="0" algn="ctr">
                        <a:lnSpc>
                          <a:spcPts val="1600"/>
                        </a:lnSpc>
                        <a:spcBef>
                          <a:spcPts val="0"/>
                        </a:spcBef>
                        <a:spcAft>
                          <a:spcPts val="0"/>
                        </a:spcAft>
                      </a:pPr>
                      <a:r>
                        <a:rPr lang="en-IN" sz="1600" dirty="0">
                          <a:effectLst/>
                        </a:rPr>
                        <a:t>Repetition of work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tc>
                <a:tc>
                  <a:txBody>
                    <a:bodyPr/>
                    <a:lstStyle/>
                    <a:p>
                      <a:pPr marL="0" marR="0" algn="ctr">
                        <a:lnSpc>
                          <a:spcPts val="1600"/>
                        </a:lnSpc>
                        <a:spcBef>
                          <a:spcPts val="0"/>
                        </a:spcBef>
                        <a:spcAft>
                          <a:spcPts val="0"/>
                        </a:spcAft>
                      </a:pPr>
                      <a:r>
                        <a:rPr lang="en-IN" sz="1600" dirty="0">
                          <a:effectLst/>
                        </a:rPr>
                        <a:t>15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600">
                          <a:effectLst/>
                        </a:rPr>
                        <a:t>14.7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l">
                        <a:lnSpc>
                          <a:spcPct val="107000"/>
                        </a:lnSpc>
                        <a:spcBef>
                          <a:spcPts val="0"/>
                        </a:spcBef>
                        <a:spcAft>
                          <a:spcPts val="80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533004717"/>
                  </a:ext>
                </a:extLst>
              </a:tr>
              <a:tr h="238110">
                <a:tc vMerge="1">
                  <a:txBody>
                    <a:bodyPr/>
                    <a:lstStyle/>
                    <a:p>
                      <a:endParaRPr lang="en-US"/>
                    </a:p>
                  </a:txBody>
                  <a:tcPr/>
                </a:tc>
                <a:tc>
                  <a:txBody>
                    <a:bodyPr/>
                    <a:lstStyle/>
                    <a:p>
                      <a:pPr marL="0" marR="0" algn="ctr">
                        <a:lnSpc>
                          <a:spcPts val="1600"/>
                        </a:lnSpc>
                        <a:spcBef>
                          <a:spcPts val="0"/>
                        </a:spcBef>
                        <a:spcAft>
                          <a:spcPts val="0"/>
                        </a:spcAft>
                      </a:pPr>
                      <a:r>
                        <a:rPr lang="en-IN" sz="1600" dirty="0">
                          <a:effectLst/>
                        </a:rPr>
                        <a:t>Lack of authority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tc>
                <a:tc>
                  <a:txBody>
                    <a:bodyPr/>
                    <a:lstStyle/>
                    <a:p>
                      <a:pPr marL="0" marR="0" algn="ctr">
                        <a:lnSpc>
                          <a:spcPts val="1600"/>
                        </a:lnSpc>
                        <a:spcBef>
                          <a:spcPts val="0"/>
                        </a:spcBef>
                        <a:spcAft>
                          <a:spcPts val="0"/>
                        </a:spcAft>
                      </a:pPr>
                      <a:r>
                        <a:rPr lang="en-IN" sz="1600" dirty="0">
                          <a:effectLst/>
                        </a:rPr>
                        <a:t>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600">
                          <a:effectLst/>
                        </a:rPr>
                        <a:t>4.9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l">
                        <a:lnSpc>
                          <a:spcPct val="107000"/>
                        </a:lnSpc>
                        <a:spcBef>
                          <a:spcPts val="0"/>
                        </a:spcBef>
                        <a:spcAft>
                          <a:spcPts val="80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093899762"/>
                  </a:ext>
                </a:extLst>
              </a:tr>
              <a:tr h="639178">
                <a:tc vMerge="1">
                  <a:txBody>
                    <a:bodyPr/>
                    <a:lstStyle/>
                    <a:p>
                      <a:endParaRPr lang="en-US"/>
                    </a:p>
                  </a:txBody>
                  <a:tcPr/>
                </a:tc>
                <a:tc>
                  <a:txBody>
                    <a:bodyPr/>
                    <a:lstStyle/>
                    <a:p>
                      <a:pPr marL="0" marR="0" algn="ctr">
                        <a:lnSpc>
                          <a:spcPts val="1600"/>
                        </a:lnSpc>
                        <a:spcBef>
                          <a:spcPts val="0"/>
                        </a:spcBef>
                        <a:spcAft>
                          <a:spcPts val="0"/>
                        </a:spcAft>
                      </a:pPr>
                      <a:r>
                        <a:rPr lang="en-IN" sz="1600" dirty="0">
                          <a:effectLst/>
                        </a:rPr>
                        <a:t> Poor communication and technology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tc>
                <a:tc>
                  <a:txBody>
                    <a:bodyPr/>
                    <a:lstStyle/>
                    <a:p>
                      <a:pPr marL="0" marR="0" algn="ctr">
                        <a:lnSpc>
                          <a:spcPts val="1600"/>
                        </a:lnSpc>
                        <a:spcBef>
                          <a:spcPts val="0"/>
                        </a:spcBef>
                        <a:spcAft>
                          <a:spcPts val="0"/>
                        </a:spcAft>
                      </a:pPr>
                      <a:r>
                        <a:rPr lang="en-IN" sz="1600">
                          <a:effectLst/>
                        </a:rPr>
                        <a:t>24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600" dirty="0">
                          <a:effectLst/>
                        </a:rPr>
                        <a:t>23.5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l">
                        <a:lnSpc>
                          <a:spcPct val="107000"/>
                        </a:lnSpc>
                        <a:spcBef>
                          <a:spcPts val="0"/>
                        </a:spcBef>
                        <a:spcAft>
                          <a:spcPts val="80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721223892"/>
                  </a:ext>
                </a:extLst>
              </a:tr>
              <a:tr h="639178">
                <a:tc vMerge="1">
                  <a:txBody>
                    <a:bodyPr/>
                    <a:lstStyle/>
                    <a:p>
                      <a:endParaRPr lang="en-US"/>
                    </a:p>
                  </a:txBody>
                  <a:tcPr/>
                </a:tc>
                <a:tc>
                  <a:txBody>
                    <a:bodyPr/>
                    <a:lstStyle/>
                    <a:p>
                      <a:pPr marL="0" marR="0" algn="ctr">
                        <a:lnSpc>
                          <a:spcPts val="1600"/>
                        </a:lnSpc>
                        <a:spcBef>
                          <a:spcPts val="0"/>
                        </a:spcBef>
                        <a:spcAft>
                          <a:spcPts val="0"/>
                        </a:spcAft>
                      </a:pPr>
                      <a:r>
                        <a:rPr lang="en-IN" sz="1600" dirty="0">
                          <a:effectLst/>
                        </a:rPr>
                        <a:t>Conflicting work </a:t>
                      </a:r>
                    </a:p>
                    <a:p>
                      <a:pPr marL="0" marR="0" algn="ctr">
                        <a:lnSpc>
                          <a:spcPts val="1600"/>
                        </a:lnSpc>
                        <a:spcBef>
                          <a:spcPts val="0"/>
                        </a:spcBef>
                        <a:spcAft>
                          <a:spcPts val="0"/>
                        </a:spcAft>
                      </a:pPr>
                      <a:endParaRPr lang="en-IN" sz="1600" dirty="0">
                        <a:effectLst/>
                      </a:endParaRPr>
                    </a:p>
                    <a:p>
                      <a:pPr marL="0" marR="0" algn="ctr">
                        <a:lnSpc>
                          <a:spcPts val="1600"/>
                        </a:lnSpc>
                        <a:spcBef>
                          <a:spcPts val="0"/>
                        </a:spcBef>
                        <a:spcAft>
                          <a:spcPts val="0"/>
                        </a:spcAft>
                      </a:pPr>
                      <a:r>
                        <a:rPr lang="en-IN" sz="1600" dirty="0">
                          <a:effectLst/>
                        </a:rPr>
                        <a:t>Demands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tc>
                <a:tc>
                  <a:txBody>
                    <a:bodyPr/>
                    <a:lstStyle/>
                    <a:p>
                      <a:pPr marL="0" marR="0" algn="ctr">
                        <a:lnSpc>
                          <a:spcPts val="1600"/>
                        </a:lnSpc>
                        <a:spcBef>
                          <a:spcPts val="0"/>
                        </a:spcBef>
                        <a:spcAft>
                          <a:spcPts val="0"/>
                        </a:spcAft>
                      </a:pPr>
                      <a:r>
                        <a:rPr lang="en-IN" sz="1600">
                          <a:effectLst/>
                        </a:rPr>
                        <a:t>12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600" dirty="0">
                          <a:effectLst/>
                        </a:rPr>
                        <a:t>11.8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l">
                        <a:lnSpc>
                          <a:spcPct val="107000"/>
                        </a:lnSpc>
                        <a:spcBef>
                          <a:spcPts val="0"/>
                        </a:spcBef>
                        <a:spcAft>
                          <a:spcPts val="80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10156631"/>
                  </a:ext>
                </a:extLst>
              </a:tr>
              <a:tr h="432533">
                <a:tc vMerge="1">
                  <a:txBody>
                    <a:bodyPr/>
                    <a:lstStyle/>
                    <a:p>
                      <a:endParaRPr lang="en-US"/>
                    </a:p>
                  </a:txBody>
                  <a:tcPr/>
                </a:tc>
                <a:tc>
                  <a:txBody>
                    <a:bodyPr/>
                    <a:lstStyle/>
                    <a:p>
                      <a:pPr marL="0" marR="0" algn="ctr">
                        <a:lnSpc>
                          <a:spcPts val="1600"/>
                        </a:lnSpc>
                        <a:spcBef>
                          <a:spcPts val="0"/>
                        </a:spcBef>
                        <a:spcAft>
                          <a:spcPts val="0"/>
                        </a:spcAft>
                      </a:pPr>
                      <a:endParaRPr lang="en-IN" sz="1600" dirty="0">
                        <a:effectLst/>
                      </a:endParaRPr>
                    </a:p>
                    <a:p>
                      <a:pPr marL="0" marR="0" algn="ctr">
                        <a:lnSpc>
                          <a:spcPts val="1600"/>
                        </a:lnSpc>
                        <a:spcBef>
                          <a:spcPts val="0"/>
                        </a:spcBef>
                        <a:spcAft>
                          <a:spcPts val="0"/>
                        </a:spcAft>
                      </a:pPr>
                      <a:r>
                        <a:rPr lang="en-IN" sz="1600" dirty="0">
                          <a:effectLst/>
                        </a:rPr>
                        <a:t>Total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tc>
                <a:tc>
                  <a:txBody>
                    <a:bodyPr/>
                    <a:lstStyle/>
                    <a:p>
                      <a:pPr marL="0" marR="0" algn="ctr">
                        <a:lnSpc>
                          <a:spcPts val="1600"/>
                        </a:lnSpc>
                        <a:spcBef>
                          <a:spcPts val="0"/>
                        </a:spcBef>
                        <a:spcAft>
                          <a:spcPts val="0"/>
                        </a:spcAft>
                      </a:pPr>
                      <a:r>
                        <a:rPr lang="en-IN" sz="1600">
                          <a:effectLst/>
                        </a:rPr>
                        <a:t>102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ctr">
                        <a:lnSpc>
                          <a:spcPts val="1600"/>
                        </a:lnSpc>
                        <a:spcBef>
                          <a:spcPts val="0"/>
                        </a:spcBef>
                        <a:spcAft>
                          <a:spcPts val="0"/>
                        </a:spcAft>
                      </a:pPr>
                      <a:r>
                        <a:rPr lang="en-IN" sz="1600">
                          <a:effectLst/>
                        </a:rPr>
                        <a:t>100.0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461" marR="9461" marT="9461" marB="9461" anchor="ctr"/>
                </a:tc>
                <a:tc>
                  <a:txBody>
                    <a:bodyPr/>
                    <a:lstStyle/>
                    <a:p>
                      <a:pPr marL="0" marR="0" algn="l">
                        <a:lnSpc>
                          <a:spcPct val="107000"/>
                        </a:lnSpc>
                        <a:spcBef>
                          <a:spcPts val="0"/>
                        </a:spcBef>
                        <a:spcAft>
                          <a:spcPts val="80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084241778"/>
                  </a:ext>
                </a:extLst>
              </a:tr>
            </a:tbl>
          </a:graphicData>
        </a:graphic>
      </p:graphicFrame>
      <p:graphicFrame>
        <p:nvGraphicFramePr>
          <p:cNvPr id="3" name="Content Placeholder 2">
            <a:extLst>
              <a:ext uri="{FF2B5EF4-FFF2-40B4-BE49-F238E27FC236}">
                <a16:creationId xmlns:a16="http://schemas.microsoft.com/office/drawing/2014/main" id="{9876C046-5F6F-4DB2-B61E-10132472BAA5}"/>
              </a:ext>
            </a:extLst>
          </p:cNvPr>
          <p:cNvGraphicFramePr>
            <a:graphicFrameLocks noGrp="1"/>
          </p:cNvGraphicFramePr>
          <p:nvPr>
            <p:ph sz="half" idx="2"/>
            <p:extLst>
              <p:ext uri="{D42A27DB-BD31-4B8C-83A1-F6EECF244321}">
                <p14:modId xmlns:p14="http://schemas.microsoft.com/office/powerpoint/2010/main" val="3332409485"/>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68118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961F8-6A46-494E-AEFF-E9ED9B5A9BFC}"/>
              </a:ext>
            </a:extLst>
          </p:cNvPr>
          <p:cNvSpPr>
            <a:spLocks noGrp="1"/>
          </p:cNvSpPr>
          <p:nvPr>
            <p:ph type="title"/>
          </p:nvPr>
        </p:nvSpPr>
        <p:spPr/>
        <p:txBody>
          <a:bodyPr/>
          <a:lstStyle/>
          <a:p>
            <a:r>
              <a:rPr lang="en-US" b="1" dirty="0"/>
              <a:t>Findings</a:t>
            </a:r>
            <a:endParaRPr lang="en-US" sz="1632" b="1" dirty="0"/>
          </a:p>
        </p:txBody>
      </p:sp>
      <p:graphicFrame>
        <p:nvGraphicFramePr>
          <p:cNvPr id="5" name="Content Placeholder 4">
            <a:extLst>
              <a:ext uri="{FF2B5EF4-FFF2-40B4-BE49-F238E27FC236}">
                <a16:creationId xmlns:a16="http://schemas.microsoft.com/office/drawing/2014/main" id="{DBD73C5D-0DF7-4A61-851A-A6CBD8B9ADCC}"/>
              </a:ext>
            </a:extLst>
          </p:cNvPr>
          <p:cNvGraphicFramePr>
            <a:graphicFrameLocks noGrp="1"/>
          </p:cNvGraphicFramePr>
          <p:nvPr>
            <p:ph idx="1"/>
            <p:extLst>
              <p:ext uri="{D42A27DB-BD31-4B8C-83A1-F6EECF244321}">
                <p14:modId xmlns:p14="http://schemas.microsoft.com/office/powerpoint/2010/main" val="339776596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5080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96CD8-5259-43B9-91FB-B58AAA16C4F1}"/>
              </a:ext>
            </a:extLst>
          </p:cNvPr>
          <p:cNvSpPr>
            <a:spLocks noGrp="1"/>
          </p:cNvSpPr>
          <p:nvPr>
            <p:ph type="title"/>
          </p:nvPr>
        </p:nvSpPr>
        <p:spPr/>
        <p:txBody>
          <a:bodyPr/>
          <a:lstStyle/>
          <a:p>
            <a:r>
              <a:rPr lang="en-US" b="1" dirty="0"/>
              <a:t>Findings</a:t>
            </a:r>
            <a:endParaRPr lang="en-US" dirty="0"/>
          </a:p>
        </p:txBody>
      </p:sp>
      <p:graphicFrame>
        <p:nvGraphicFramePr>
          <p:cNvPr id="4" name="Content Placeholder 3">
            <a:extLst>
              <a:ext uri="{FF2B5EF4-FFF2-40B4-BE49-F238E27FC236}">
                <a16:creationId xmlns:a16="http://schemas.microsoft.com/office/drawing/2014/main" id="{499C5B60-E3AC-4183-899E-7DB74D4E1984}"/>
              </a:ext>
            </a:extLst>
          </p:cNvPr>
          <p:cNvGraphicFramePr>
            <a:graphicFrameLocks noGrp="1"/>
          </p:cNvGraphicFramePr>
          <p:nvPr>
            <p:ph idx="1"/>
            <p:extLst>
              <p:ext uri="{D42A27DB-BD31-4B8C-83A1-F6EECF244321}">
                <p14:modId xmlns:p14="http://schemas.microsoft.com/office/powerpoint/2010/main" val="248747517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3616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8B712-1B4F-44EA-BA91-D496C8BB85C9}"/>
              </a:ext>
            </a:extLst>
          </p:cNvPr>
          <p:cNvSpPr>
            <a:spLocks noGrp="1"/>
          </p:cNvSpPr>
          <p:nvPr>
            <p:ph type="title"/>
          </p:nvPr>
        </p:nvSpPr>
        <p:spPr/>
        <p:txBody>
          <a:bodyPr/>
          <a:lstStyle/>
          <a:p>
            <a:r>
              <a:rPr lang="en-US" b="1" dirty="0"/>
              <a:t>Conclusion </a:t>
            </a:r>
          </a:p>
        </p:txBody>
      </p:sp>
      <p:graphicFrame>
        <p:nvGraphicFramePr>
          <p:cNvPr id="5" name="Content Placeholder 4">
            <a:extLst>
              <a:ext uri="{FF2B5EF4-FFF2-40B4-BE49-F238E27FC236}">
                <a16:creationId xmlns:a16="http://schemas.microsoft.com/office/drawing/2014/main" id="{7D865517-794A-4C38-AB8E-9BF37DE6C371}"/>
              </a:ext>
            </a:extLst>
          </p:cNvPr>
          <p:cNvGraphicFramePr>
            <a:graphicFrameLocks noGrp="1"/>
          </p:cNvGraphicFramePr>
          <p:nvPr>
            <p:ph idx="1"/>
            <p:extLst>
              <p:ext uri="{D42A27DB-BD31-4B8C-83A1-F6EECF244321}">
                <p14:modId xmlns:p14="http://schemas.microsoft.com/office/powerpoint/2010/main" val="103526786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68979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31855-6C47-4E7B-AA6C-B4DEC509E08E}"/>
              </a:ext>
            </a:extLst>
          </p:cNvPr>
          <p:cNvSpPr>
            <a:spLocks noGrp="1"/>
          </p:cNvSpPr>
          <p:nvPr>
            <p:ph type="title"/>
          </p:nvPr>
        </p:nvSpPr>
        <p:spPr/>
        <p:txBody>
          <a:bodyPr/>
          <a:lstStyle/>
          <a:p>
            <a:pPr algn="ctr"/>
            <a:r>
              <a:rPr lang="en-US" b="1" dirty="0"/>
              <a:t>Recommendations</a:t>
            </a:r>
            <a:br>
              <a:rPr lang="en-US" b="1" dirty="0"/>
            </a:br>
            <a:r>
              <a:rPr lang="en-US" sz="1632" b="1" dirty="0"/>
              <a:t>(For Employees)</a:t>
            </a:r>
            <a:endParaRPr lang="en-US" sz="1632" dirty="0"/>
          </a:p>
        </p:txBody>
      </p:sp>
      <p:graphicFrame>
        <p:nvGraphicFramePr>
          <p:cNvPr id="4" name="Content Placeholder 3">
            <a:extLst>
              <a:ext uri="{FF2B5EF4-FFF2-40B4-BE49-F238E27FC236}">
                <a16:creationId xmlns:a16="http://schemas.microsoft.com/office/drawing/2014/main" id="{CF2A0E12-515C-449C-8BA3-05D4F89FA9ED}"/>
              </a:ext>
            </a:extLst>
          </p:cNvPr>
          <p:cNvGraphicFramePr>
            <a:graphicFrameLocks noGrp="1"/>
          </p:cNvGraphicFramePr>
          <p:nvPr>
            <p:ph idx="1"/>
            <p:extLst>
              <p:ext uri="{D42A27DB-BD31-4B8C-83A1-F6EECF244321}">
                <p14:modId xmlns:p14="http://schemas.microsoft.com/office/powerpoint/2010/main" val="4001339997"/>
              </p:ext>
            </p:extLst>
          </p:nvPr>
        </p:nvGraphicFramePr>
        <p:xfrm>
          <a:off x="390526" y="1690688"/>
          <a:ext cx="11125200" cy="5091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8531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5B65F-9988-407B-BE49-F9ADEDD77811}"/>
              </a:ext>
            </a:extLst>
          </p:cNvPr>
          <p:cNvSpPr>
            <a:spLocks noGrp="1"/>
          </p:cNvSpPr>
          <p:nvPr>
            <p:ph type="title"/>
          </p:nvPr>
        </p:nvSpPr>
        <p:spPr>
          <a:xfrm>
            <a:off x="3485075" y="917208"/>
            <a:ext cx="5221851" cy="1424788"/>
          </a:xfrm>
        </p:spPr>
        <p:txBody>
          <a:bodyPr>
            <a:normAutofit/>
          </a:bodyPr>
          <a:lstStyle/>
          <a:p>
            <a:r>
              <a:rPr lang="en-US" b="1" dirty="0"/>
              <a:t>Recommendations</a:t>
            </a:r>
            <a:br>
              <a:rPr lang="en-US" b="1" dirty="0"/>
            </a:br>
            <a:r>
              <a:rPr lang="en-US" sz="1795" b="1" dirty="0"/>
              <a:t>( For Organizations)</a:t>
            </a:r>
            <a:br>
              <a:rPr lang="en-US" sz="1795" dirty="0"/>
            </a:br>
            <a:endParaRPr lang="en-US" sz="1795" b="1" dirty="0"/>
          </a:p>
        </p:txBody>
      </p:sp>
      <p:graphicFrame>
        <p:nvGraphicFramePr>
          <p:cNvPr id="4" name="Content Placeholder 3">
            <a:extLst>
              <a:ext uri="{FF2B5EF4-FFF2-40B4-BE49-F238E27FC236}">
                <a16:creationId xmlns:a16="http://schemas.microsoft.com/office/drawing/2014/main" id="{CE7483E0-6F56-4906-94C7-DEB0F38D6389}"/>
              </a:ext>
            </a:extLst>
          </p:cNvPr>
          <p:cNvGraphicFramePr>
            <a:graphicFrameLocks noGrp="1"/>
          </p:cNvGraphicFramePr>
          <p:nvPr>
            <p:ph idx="1"/>
            <p:extLst>
              <p:ext uri="{D42A27DB-BD31-4B8C-83A1-F6EECF244321}">
                <p14:modId xmlns:p14="http://schemas.microsoft.com/office/powerpoint/2010/main" val="261937481"/>
              </p:ext>
            </p:extLst>
          </p:nvPr>
        </p:nvGraphicFramePr>
        <p:xfrm>
          <a:off x="1800225" y="2495551"/>
          <a:ext cx="8162925" cy="4076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70376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9F72CDE4-362C-45AB-A629-737833586894}"/>
              </a:ext>
            </a:extLst>
          </p:cNvPr>
          <p:cNvGraphicFramePr/>
          <p:nvPr>
            <p:extLst>
              <p:ext uri="{D42A27DB-BD31-4B8C-83A1-F6EECF244321}">
                <p14:modId xmlns:p14="http://schemas.microsoft.com/office/powerpoint/2010/main" val="896173215"/>
              </p:ext>
            </p:extLst>
          </p:nvPr>
        </p:nvGraphicFramePr>
        <p:xfrm>
          <a:off x="3748153" y="982133"/>
          <a:ext cx="7043671" cy="52853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559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1B096-60DE-46BF-82A8-F44064891828}"/>
              </a:ext>
            </a:extLst>
          </p:cNvPr>
          <p:cNvSpPr>
            <a:spLocks noGrp="1"/>
          </p:cNvSpPr>
          <p:nvPr>
            <p:ph type="title"/>
          </p:nvPr>
        </p:nvSpPr>
        <p:spPr/>
        <p:txBody>
          <a:bodyPr>
            <a:normAutofit/>
          </a:bodyPr>
          <a:lstStyle/>
          <a:p>
            <a:r>
              <a:rPr lang="en-US" b="1" dirty="0"/>
              <a:t>Objectives</a:t>
            </a:r>
            <a:br>
              <a:rPr lang="en-US" dirty="0"/>
            </a:br>
            <a:endParaRPr lang="en-US" dirty="0"/>
          </a:p>
        </p:txBody>
      </p:sp>
      <p:graphicFrame>
        <p:nvGraphicFramePr>
          <p:cNvPr id="6" name="Content Placeholder 5">
            <a:extLst>
              <a:ext uri="{FF2B5EF4-FFF2-40B4-BE49-F238E27FC236}">
                <a16:creationId xmlns:a16="http://schemas.microsoft.com/office/drawing/2014/main" id="{6EC34D9D-11CD-4670-8341-468D4CDF7CDF}"/>
              </a:ext>
            </a:extLst>
          </p:cNvPr>
          <p:cNvGraphicFramePr>
            <a:graphicFrameLocks noGrp="1"/>
          </p:cNvGraphicFramePr>
          <p:nvPr>
            <p:ph idx="1"/>
            <p:extLst>
              <p:ext uri="{D42A27DB-BD31-4B8C-83A1-F6EECF244321}">
                <p14:modId xmlns:p14="http://schemas.microsoft.com/office/powerpoint/2010/main" val="40090448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501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67846-77AF-45CD-A531-9D59B6C842C5}"/>
              </a:ext>
            </a:extLst>
          </p:cNvPr>
          <p:cNvSpPr>
            <a:spLocks noGrp="1"/>
          </p:cNvSpPr>
          <p:nvPr>
            <p:ph type="title"/>
          </p:nvPr>
        </p:nvSpPr>
        <p:spPr/>
        <p:txBody>
          <a:bodyPr>
            <a:normAutofit/>
          </a:bodyPr>
          <a:lstStyle/>
          <a:p>
            <a:r>
              <a:rPr lang="en-US" b="1" dirty="0"/>
              <a:t>Methodology</a:t>
            </a:r>
            <a:br>
              <a:rPr lang="en-US" dirty="0"/>
            </a:br>
            <a:endParaRPr lang="en-US" dirty="0"/>
          </a:p>
        </p:txBody>
      </p:sp>
      <p:graphicFrame>
        <p:nvGraphicFramePr>
          <p:cNvPr id="4" name="Content Placeholder 3">
            <a:extLst>
              <a:ext uri="{FF2B5EF4-FFF2-40B4-BE49-F238E27FC236}">
                <a16:creationId xmlns:a16="http://schemas.microsoft.com/office/drawing/2014/main" id="{DFB1943E-C1CC-4DF8-9B56-7E056AA454CC}"/>
              </a:ext>
            </a:extLst>
          </p:cNvPr>
          <p:cNvGraphicFramePr>
            <a:graphicFrameLocks noGrp="1"/>
          </p:cNvGraphicFramePr>
          <p:nvPr>
            <p:ph idx="1"/>
            <p:extLst>
              <p:ext uri="{D42A27DB-BD31-4B8C-83A1-F6EECF244321}">
                <p14:modId xmlns:p14="http://schemas.microsoft.com/office/powerpoint/2010/main" val="422616752"/>
              </p:ext>
            </p:extLst>
          </p:nvPr>
        </p:nvGraphicFramePr>
        <p:xfrm>
          <a:off x="659423" y="2039815"/>
          <a:ext cx="11104685" cy="4211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9777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75C20-7814-455C-A998-B44745392DFF}"/>
              </a:ext>
            </a:extLst>
          </p:cNvPr>
          <p:cNvSpPr>
            <a:spLocks noGrp="1"/>
          </p:cNvSpPr>
          <p:nvPr>
            <p:ph type="title"/>
          </p:nvPr>
        </p:nvSpPr>
        <p:spPr/>
        <p:txBody>
          <a:bodyPr/>
          <a:lstStyle/>
          <a:p>
            <a:r>
              <a:rPr lang="en-US" b="1" dirty="0"/>
              <a:t>Methodology</a:t>
            </a:r>
          </a:p>
        </p:txBody>
      </p:sp>
      <p:graphicFrame>
        <p:nvGraphicFramePr>
          <p:cNvPr id="4" name="Content Placeholder 3">
            <a:extLst>
              <a:ext uri="{FF2B5EF4-FFF2-40B4-BE49-F238E27FC236}">
                <a16:creationId xmlns:a16="http://schemas.microsoft.com/office/drawing/2014/main" id="{EB5D7DB6-FA6F-40BA-BEC7-88CAF5A04504}"/>
              </a:ext>
            </a:extLst>
          </p:cNvPr>
          <p:cNvGraphicFramePr>
            <a:graphicFrameLocks noGrp="1"/>
          </p:cNvGraphicFramePr>
          <p:nvPr>
            <p:ph idx="1"/>
            <p:extLst>
              <p:ext uri="{D42A27DB-BD31-4B8C-83A1-F6EECF244321}">
                <p14:modId xmlns:p14="http://schemas.microsoft.com/office/powerpoint/2010/main" val="2900614573"/>
              </p:ext>
            </p:extLst>
          </p:nvPr>
        </p:nvGraphicFramePr>
        <p:xfrm>
          <a:off x="838200" y="1825624"/>
          <a:ext cx="11119338" cy="5032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2145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31329-7EF8-434D-919A-ED155824C234}"/>
              </a:ext>
            </a:extLst>
          </p:cNvPr>
          <p:cNvSpPr>
            <a:spLocks noGrp="1"/>
          </p:cNvSpPr>
          <p:nvPr>
            <p:ph type="title"/>
          </p:nvPr>
        </p:nvSpPr>
        <p:spPr/>
        <p:txBody>
          <a:bodyPr/>
          <a:lstStyle/>
          <a:p>
            <a:r>
              <a:rPr lang="en-US" b="1" dirty="0"/>
              <a:t>Limitations of Study</a:t>
            </a:r>
          </a:p>
        </p:txBody>
      </p:sp>
      <p:graphicFrame>
        <p:nvGraphicFramePr>
          <p:cNvPr id="4" name="Content Placeholder 3">
            <a:extLst>
              <a:ext uri="{FF2B5EF4-FFF2-40B4-BE49-F238E27FC236}">
                <a16:creationId xmlns:a16="http://schemas.microsoft.com/office/drawing/2014/main" id="{20A964A2-7145-4D4B-A8A1-950BBC2D9F08}"/>
              </a:ext>
            </a:extLst>
          </p:cNvPr>
          <p:cNvGraphicFramePr>
            <a:graphicFrameLocks noGrp="1"/>
          </p:cNvGraphicFramePr>
          <p:nvPr>
            <p:ph idx="1"/>
            <p:extLst>
              <p:ext uri="{D42A27DB-BD31-4B8C-83A1-F6EECF244321}">
                <p14:modId xmlns:p14="http://schemas.microsoft.com/office/powerpoint/2010/main" val="26896757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7405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34EDCF67-C566-47B6-8936-B604384B56BA}"/>
              </a:ext>
            </a:extLst>
          </p:cNvPr>
          <p:cNvGraphicFramePr/>
          <p:nvPr>
            <p:extLst>
              <p:ext uri="{D42A27DB-BD31-4B8C-83A1-F6EECF244321}">
                <p14:modId xmlns:p14="http://schemas.microsoft.com/office/powerpoint/2010/main" val="3467153104"/>
              </p:ext>
            </p:extLst>
          </p:nvPr>
        </p:nvGraphicFramePr>
        <p:xfrm>
          <a:off x="644769" y="580293"/>
          <a:ext cx="10820400" cy="5583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9479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A0263-1162-4AD0-BA08-57BC4C364833}"/>
              </a:ext>
            </a:extLst>
          </p:cNvPr>
          <p:cNvSpPr>
            <a:spLocks noGrp="1"/>
          </p:cNvSpPr>
          <p:nvPr>
            <p:ph type="title"/>
          </p:nvPr>
        </p:nvSpPr>
        <p:spPr>
          <a:xfrm>
            <a:off x="361950" y="320350"/>
            <a:ext cx="5221851" cy="1000986"/>
          </a:xfrm>
        </p:spPr>
        <p:txBody>
          <a:bodyPr>
            <a:normAutofit/>
          </a:bodyPr>
          <a:lstStyle/>
          <a:p>
            <a:r>
              <a:rPr lang="en-US" b="1" dirty="0"/>
              <a:t>Demography</a:t>
            </a:r>
          </a:p>
        </p:txBody>
      </p:sp>
      <p:graphicFrame>
        <p:nvGraphicFramePr>
          <p:cNvPr id="26" name="Content Placeholder 25">
            <a:extLst>
              <a:ext uri="{FF2B5EF4-FFF2-40B4-BE49-F238E27FC236}">
                <a16:creationId xmlns:a16="http://schemas.microsoft.com/office/drawing/2014/main" id="{8D6707ED-E879-4266-9DBB-5CCCD8880225}"/>
              </a:ext>
            </a:extLst>
          </p:cNvPr>
          <p:cNvGraphicFramePr>
            <a:graphicFrameLocks noGrp="1"/>
          </p:cNvGraphicFramePr>
          <p:nvPr>
            <p:ph sz="half" idx="1"/>
            <p:extLst>
              <p:ext uri="{D42A27DB-BD31-4B8C-83A1-F6EECF244321}">
                <p14:modId xmlns:p14="http://schemas.microsoft.com/office/powerpoint/2010/main" val="3142613621"/>
              </p:ext>
            </p:extLst>
          </p:nvPr>
        </p:nvGraphicFramePr>
        <p:xfrm>
          <a:off x="361950" y="2333625"/>
          <a:ext cx="5172074" cy="3659394"/>
        </p:xfrm>
        <a:graphic>
          <a:graphicData uri="http://schemas.openxmlformats.org/drawingml/2006/table">
            <a:tbl>
              <a:tblPr>
                <a:tableStyleId>{8FD4443E-F989-4FC4-A0C8-D5A2AF1F390B}</a:tableStyleId>
              </a:tblPr>
              <a:tblGrid>
                <a:gridCol w="1724025">
                  <a:extLst>
                    <a:ext uri="{9D8B030D-6E8A-4147-A177-3AD203B41FA5}">
                      <a16:colId xmlns:a16="http://schemas.microsoft.com/office/drawing/2014/main" val="3255768800"/>
                    </a:ext>
                  </a:extLst>
                </a:gridCol>
                <a:gridCol w="1889091">
                  <a:extLst>
                    <a:ext uri="{9D8B030D-6E8A-4147-A177-3AD203B41FA5}">
                      <a16:colId xmlns:a16="http://schemas.microsoft.com/office/drawing/2014/main" val="2426486374"/>
                    </a:ext>
                  </a:extLst>
                </a:gridCol>
                <a:gridCol w="1558958">
                  <a:extLst>
                    <a:ext uri="{9D8B030D-6E8A-4147-A177-3AD203B41FA5}">
                      <a16:colId xmlns:a16="http://schemas.microsoft.com/office/drawing/2014/main" val="2787241655"/>
                    </a:ext>
                  </a:extLst>
                </a:gridCol>
              </a:tblGrid>
              <a:tr h="554674">
                <a:tc gridSpan="3">
                  <a:txBody>
                    <a:bodyPr/>
                    <a:lstStyle/>
                    <a:p>
                      <a:pPr marL="0" marR="0" algn="ctr">
                        <a:lnSpc>
                          <a:spcPts val="1600"/>
                        </a:lnSpc>
                        <a:spcBef>
                          <a:spcPts val="0"/>
                        </a:spcBef>
                        <a:spcAft>
                          <a:spcPts val="0"/>
                        </a:spcAft>
                      </a:pPr>
                      <a:endParaRPr lang="en-US" sz="1800" dirty="0">
                        <a:effectLst/>
                      </a:endParaRPr>
                    </a:p>
                    <a:p>
                      <a:pPr marL="0" marR="0" algn="ctr">
                        <a:lnSpc>
                          <a:spcPts val="1600"/>
                        </a:lnSpc>
                        <a:spcBef>
                          <a:spcPts val="0"/>
                        </a:spcBef>
                        <a:spcAft>
                          <a:spcPts val="0"/>
                        </a:spcAft>
                      </a:pPr>
                      <a:r>
                        <a:rPr lang="en-US" sz="1800" dirty="0">
                          <a:effectLst/>
                        </a:rPr>
                        <a:t>Gender</a:t>
                      </a:r>
                      <a:endParaRPr lang="en-US" sz="1800" b="1" dirty="0">
                        <a:solidFill>
                          <a:schemeClr val="tx1"/>
                        </a:solidFill>
                        <a:effectLst/>
                        <a:latin typeface="+mj-lt"/>
                        <a:ea typeface="Calibri" panose="020F0502020204030204" pitchFamily="34" charset="0"/>
                        <a:cs typeface="Times New Roman" panose="02020603050405020304" pitchFamily="18" charset="0"/>
                      </a:endParaRPr>
                    </a:p>
                  </a:txBody>
                  <a:tcPr marL="37299" marR="37299" marT="0" marB="0"/>
                </a:tc>
                <a:tc hMerge="1">
                  <a:txBody>
                    <a:bodyPr/>
                    <a:lstStyle/>
                    <a:p>
                      <a:pPr marL="0" marR="0" algn="ctr">
                        <a:lnSpc>
                          <a:spcPts val="1600"/>
                        </a:lnSpc>
                        <a:spcBef>
                          <a:spcPts val="0"/>
                        </a:spcBef>
                        <a:spcAft>
                          <a:spcPts val="0"/>
                        </a:spcAft>
                      </a:pPr>
                      <a:endParaRPr lang="en-US" sz="22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75099" marR="75099" marT="0" marB="0"/>
                </a:tc>
                <a:tc hMerge="1">
                  <a:txBody>
                    <a:bodyPr/>
                    <a:lstStyle/>
                    <a:p>
                      <a:pPr marL="0" marR="0" algn="ctr">
                        <a:lnSpc>
                          <a:spcPts val="1600"/>
                        </a:lnSpc>
                        <a:spcBef>
                          <a:spcPts val="0"/>
                        </a:spcBef>
                        <a:spcAft>
                          <a:spcPts val="0"/>
                        </a:spcAft>
                      </a:pPr>
                      <a:endParaRPr lang="en-US" sz="22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75099" marR="75099" marT="0" marB="0"/>
                </a:tc>
                <a:extLst>
                  <a:ext uri="{0D108BD9-81ED-4DB2-BD59-A6C34878D82A}">
                    <a16:rowId xmlns:a16="http://schemas.microsoft.com/office/drawing/2014/main" val="1598114049"/>
                  </a:ext>
                </a:extLst>
              </a:tr>
              <a:tr h="990317">
                <a:tc>
                  <a:txBody>
                    <a:bodyPr/>
                    <a:lstStyle/>
                    <a:p>
                      <a:pPr marL="0" marR="0" algn="ctr">
                        <a:lnSpc>
                          <a:spcPct val="107000"/>
                        </a:lnSpc>
                        <a:spcBef>
                          <a:spcPts val="0"/>
                        </a:spcBef>
                        <a:spcAft>
                          <a:spcPts val="0"/>
                        </a:spcAft>
                      </a:pPr>
                      <a:r>
                        <a:rPr lang="en-US" sz="1800" dirty="0">
                          <a:effectLst/>
                        </a:rPr>
                        <a:t>Category</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Frequency</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Percent</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1217940785"/>
                  </a:ext>
                </a:extLst>
              </a:tr>
              <a:tr h="604116">
                <a:tc>
                  <a:txBody>
                    <a:bodyPr/>
                    <a:lstStyle/>
                    <a:p>
                      <a:pPr marL="0" marR="0" algn="ctr">
                        <a:lnSpc>
                          <a:spcPts val="1600"/>
                        </a:lnSpc>
                        <a:spcBef>
                          <a:spcPts val="0"/>
                        </a:spcBef>
                        <a:spcAft>
                          <a:spcPts val="0"/>
                        </a:spcAft>
                      </a:pPr>
                      <a:r>
                        <a:rPr lang="en-US" sz="1800" dirty="0">
                          <a:effectLst/>
                        </a:rPr>
                        <a:t>Female</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57</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55.9</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1104305587"/>
                  </a:ext>
                </a:extLst>
              </a:tr>
              <a:tr h="831547">
                <a:tc>
                  <a:txBody>
                    <a:bodyPr/>
                    <a:lstStyle/>
                    <a:p>
                      <a:pPr marL="0" marR="0" algn="ctr">
                        <a:lnSpc>
                          <a:spcPts val="1600"/>
                        </a:lnSpc>
                        <a:spcBef>
                          <a:spcPts val="0"/>
                        </a:spcBef>
                        <a:spcAft>
                          <a:spcPts val="0"/>
                        </a:spcAft>
                      </a:pPr>
                      <a:r>
                        <a:rPr lang="en-US" sz="1800" dirty="0">
                          <a:effectLst/>
                        </a:rPr>
                        <a:t>Male</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45</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44.1</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1462176323"/>
                  </a:ext>
                </a:extLst>
              </a:tr>
              <a:tr h="678740">
                <a:tc>
                  <a:txBody>
                    <a:bodyPr/>
                    <a:lstStyle/>
                    <a:p>
                      <a:pPr marL="0" marR="0" algn="ctr">
                        <a:lnSpc>
                          <a:spcPts val="1600"/>
                        </a:lnSpc>
                        <a:spcBef>
                          <a:spcPts val="0"/>
                        </a:spcBef>
                        <a:spcAft>
                          <a:spcPts val="0"/>
                        </a:spcAft>
                      </a:pPr>
                      <a:r>
                        <a:rPr lang="en-US" sz="1800" dirty="0">
                          <a:effectLst/>
                        </a:rPr>
                        <a:t>Total</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102</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100.0</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4081615873"/>
                  </a:ext>
                </a:extLst>
              </a:tr>
            </a:tbl>
          </a:graphicData>
        </a:graphic>
      </p:graphicFrame>
      <p:graphicFrame>
        <p:nvGraphicFramePr>
          <p:cNvPr id="27" name="Content Placeholder 26">
            <a:extLst>
              <a:ext uri="{FF2B5EF4-FFF2-40B4-BE49-F238E27FC236}">
                <a16:creationId xmlns:a16="http://schemas.microsoft.com/office/drawing/2014/main" id="{5005D8AC-C597-4684-9D37-D7143FF1E81B}"/>
              </a:ext>
            </a:extLst>
          </p:cNvPr>
          <p:cNvGraphicFramePr>
            <a:graphicFrameLocks noGrp="1"/>
          </p:cNvGraphicFramePr>
          <p:nvPr>
            <p:ph sz="half" idx="2"/>
            <p:extLst>
              <p:ext uri="{D42A27DB-BD31-4B8C-83A1-F6EECF244321}">
                <p14:modId xmlns:p14="http://schemas.microsoft.com/office/powerpoint/2010/main" val="1745403936"/>
              </p:ext>
            </p:extLst>
          </p:nvPr>
        </p:nvGraphicFramePr>
        <p:xfrm>
          <a:off x="5923978" y="2333625"/>
          <a:ext cx="5544121" cy="3659393"/>
        </p:xfrm>
        <a:graphic>
          <a:graphicData uri="http://schemas.openxmlformats.org/drawingml/2006/table">
            <a:tbl>
              <a:tblPr>
                <a:tableStyleId>{8FD4443E-F989-4FC4-A0C8-D5A2AF1F390B}</a:tableStyleId>
              </a:tblPr>
              <a:tblGrid>
                <a:gridCol w="1862720">
                  <a:extLst>
                    <a:ext uri="{9D8B030D-6E8A-4147-A177-3AD203B41FA5}">
                      <a16:colId xmlns:a16="http://schemas.microsoft.com/office/drawing/2014/main" val="1499169820"/>
                    </a:ext>
                  </a:extLst>
                </a:gridCol>
                <a:gridCol w="2196067">
                  <a:extLst>
                    <a:ext uri="{9D8B030D-6E8A-4147-A177-3AD203B41FA5}">
                      <a16:colId xmlns:a16="http://schemas.microsoft.com/office/drawing/2014/main" val="2523557875"/>
                    </a:ext>
                  </a:extLst>
                </a:gridCol>
                <a:gridCol w="1485334">
                  <a:extLst>
                    <a:ext uri="{9D8B030D-6E8A-4147-A177-3AD203B41FA5}">
                      <a16:colId xmlns:a16="http://schemas.microsoft.com/office/drawing/2014/main" val="1476726201"/>
                    </a:ext>
                  </a:extLst>
                </a:gridCol>
              </a:tblGrid>
              <a:tr h="531119">
                <a:tc gridSpan="3">
                  <a:txBody>
                    <a:bodyPr/>
                    <a:lstStyle/>
                    <a:p>
                      <a:pPr algn="ctr"/>
                      <a:r>
                        <a:rPr lang="en-US" sz="2000" dirty="0"/>
                        <a:t>Age</a:t>
                      </a:r>
                      <a:endParaRPr lang="en-US" sz="2000" b="1" dirty="0"/>
                    </a:p>
                  </a:txBody>
                  <a:tcPr marL="45415" marR="45415" marT="22708" marB="22708"/>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05725201"/>
                  </a:ext>
                </a:extLst>
              </a:tr>
              <a:tr h="1021477">
                <a:tc>
                  <a:txBody>
                    <a:bodyPr/>
                    <a:lstStyle/>
                    <a:p>
                      <a:pPr marL="0" marR="0" algn="ctr">
                        <a:lnSpc>
                          <a:spcPct val="107000"/>
                        </a:lnSpc>
                        <a:spcBef>
                          <a:spcPts val="0"/>
                        </a:spcBef>
                        <a:spcAft>
                          <a:spcPts val="0"/>
                        </a:spcAft>
                      </a:pPr>
                      <a:r>
                        <a:rPr lang="en-US" sz="2000" dirty="0"/>
                        <a:t> Category</a:t>
                      </a:r>
                      <a:endParaRPr lang="en-US" sz="2000" b="1" dirty="0"/>
                    </a:p>
                  </a:txBody>
                  <a:tcPr marL="37299" marR="37299" marT="0" marB="0"/>
                </a:tc>
                <a:tc>
                  <a:txBody>
                    <a:bodyPr/>
                    <a:lstStyle/>
                    <a:p>
                      <a:pPr marL="0" marR="0" algn="ctr">
                        <a:lnSpc>
                          <a:spcPts val="1600"/>
                        </a:lnSpc>
                        <a:spcBef>
                          <a:spcPts val="0"/>
                        </a:spcBef>
                        <a:spcAft>
                          <a:spcPts val="0"/>
                        </a:spcAft>
                      </a:pPr>
                      <a:endParaRPr lang="en-US" sz="2000" dirty="0"/>
                    </a:p>
                    <a:p>
                      <a:pPr marL="0" marR="0" algn="ctr">
                        <a:lnSpc>
                          <a:spcPts val="1600"/>
                        </a:lnSpc>
                        <a:spcBef>
                          <a:spcPts val="0"/>
                        </a:spcBef>
                        <a:spcAft>
                          <a:spcPts val="0"/>
                        </a:spcAft>
                      </a:pPr>
                      <a:r>
                        <a:rPr lang="en-US" sz="2000" dirty="0"/>
                        <a:t>Frequency</a:t>
                      </a:r>
                      <a:endParaRPr lang="en-US" sz="2000" b="1" dirty="0"/>
                    </a:p>
                  </a:txBody>
                  <a:tcPr marL="37299" marR="37299" marT="0" marB="0"/>
                </a:tc>
                <a:tc>
                  <a:txBody>
                    <a:bodyPr/>
                    <a:lstStyle/>
                    <a:p>
                      <a:pPr marL="0" marR="0" algn="ctr">
                        <a:lnSpc>
                          <a:spcPts val="1600"/>
                        </a:lnSpc>
                        <a:spcBef>
                          <a:spcPts val="0"/>
                        </a:spcBef>
                        <a:spcAft>
                          <a:spcPts val="0"/>
                        </a:spcAft>
                      </a:pPr>
                      <a:endParaRPr lang="en-US" sz="2000" dirty="0"/>
                    </a:p>
                    <a:p>
                      <a:pPr marL="0" marR="0" algn="ctr">
                        <a:lnSpc>
                          <a:spcPts val="1600"/>
                        </a:lnSpc>
                        <a:spcBef>
                          <a:spcPts val="0"/>
                        </a:spcBef>
                        <a:spcAft>
                          <a:spcPts val="0"/>
                        </a:spcAft>
                      </a:pPr>
                      <a:r>
                        <a:rPr lang="en-US" sz="2000" dirty="0"/>
                        <a:t>Percent</a:t>
                      </a:r>
                      <a:endParaRPr lang="en-US" sz="2000" b="1" dirty="0"/>
                    </a:p>
                  </a:txBody>
                  <a:tcPr marL="37299" marR="37299" marT="0" marB="0"/>
                </a:tc>
                <a:extLst>
                  <a:ext uri="{0D108BD9-81ED-4DB2-BD59-A6C34878D82A}">
                    <a16:rowId xmlns:a16="http://schemas.microsoft.com/office/drawing/2014/main" val="2821975198"/>
                  </a:ext>
                </a:extLst>
              </a:tr>
              <a:tr h="606502">
                <a:tc>
                  <a:txBody>
                    <a:bodyPr/>
                    <a:lstStyle/>
                    <a:p>
                      <a:pPr marL="0" marR="0" algn="ctr">
                        <a:lnSpc>
                          <a:spcPts val="1600"/>
                        </a:lnSpc>
                        <a:spcBef>
                          <a:spcPts val="0"/>
                        </a:spcBef>
                        <a:spcAft>
                          <a:spcPts val="0"/>
                        </a:spcAft>
                      </a:pPr>
                      <a:r>
                        <a:rPr lang="en-US" sz="2000" dirty="0"/>
                        <a:t>20-29</a:t>
                      </a:r>
                      <a:endParaRPr lang="en-US" sz="2000" b="1" dirty="0"/>
                    </a:p>
                  </a:txBody>
                  <a:tcPr marL="37299" marR="37299" marT="0" marB="0"/>
                </a:tc>
                <a:tc>
                  <a:txBody>
                    <a:bodyPr/>
                    <a:lstStyle/>
                    <a:p>
                      <a:pPr marL="0" marR="0" algn="ctr">
                        <a:lnSpc>
                          <a:spcPts val="1600"/>
                        </a:lnSpc>
                        <a:spcBef>
                          <a:spcPts val="0"/>
                        </a:spcBef>
                        <a:spcAft>
                          <a:spcPts val="0"/>
                        </a:spcAft>
                      </a:pPr>
                      <a:r>
                        <a:rPr lang="en-US" sz="2000" dirty="0"/>
                        <a:t>90</a:t>
                      </a:r>
                      <a:endParaRPr lang="en-US" sz="2000" b="1" dirty="0"/>
                    </a:p>
                  </a:txBody>
                  <a:tcPr marL="37299" marR="37299" marT="0" marB="0"/>
                </a:tc>
                <a:tc>
                  <a:txBody>
                    <a:bodyPr/>
                    <a:lstStyle/>
                    <a:p>
                      <a:pPr marL="0" marR="0" algn="ctr">
                        <a:lnSpc>
                          <a:spcPts val="1600"/>
                        </a:lnSpc>
                        <a:spcBef>
                          <a:spcPts val="0"/>
                        </a:spcBef>
                        <a:spcAft>
                          <a:spcPts val="0"/>
                        </a:spcAft>
                      </a:pPr>
                      <a:r>
                        <a:rPr lang="en-US" sz="2000" dirty="0"/>
                        <a:t>88.2</a:t>
                      </a:r>
                      <a:endParaRPr lang="en-US" sz="2000" b="1" dirty="0"/>
                    </a:p>
                  </a:txBody>
                  <a:tcPr marL="37299" marR="37299" marT="0" marB="0"/>
                </a:tc>
                <a:extLst>
                  <a:ext uri="{0D108BD9-81ED-4DB2-BD59-A6C34878D82A}">
                    <a16:rowId xmlns:a16="http://schemas.microsoft.com/office/drawing/2014/main" val="336657292"/>
                  </a:ext>
                </a:extLst>
              </a:tr>
              <a:tr h="863769">
                <a:tc>
                  <a:txBody>
                    <a:bodyPr/>
                    <a:lstStyle/>
                    <a:p>
                      <a:pPr marL="0" marR="0" algn="ctr">
                        <a:lnSpc>
                          <a:spcPts val="1600"/>
                        </a:lnSpc>
                        <a:spcBef>
                          <a:spcPts val="0"/>
                        </a:spcBef>
                        <a:spcAft>
                          <a:spcPts val="0"/>
                        </a:spcAft>
                      </a:pPr>
                      <a:r>
                        <a:rPr lang="en-US" sz="2000" dirty="0"/>
                        <a:t>30-39</a:t>
                      </a:r>
                      <a:endParaRPr lang="en-US" sz="2000" b="1" dirty="0"/>
                    </a:p>
                  </a:txBody>
                  <a:tcPr marL="37299" marR="37299" marT="0" marB="0"/>
                </a:tc>
                <a:tc>
                  <a:txBody>
                    <a:bodyPr/>
                    <a:lstStyle/>
                    <a:p>
                      <a:pPr marL="0" marR="0" algn="ctr">
                        <a:lnSpc>
                          <a:spcPts val="1600"/>
                        </a:lnSpc>
                        <a:spcBef>
                          <a:spcPts val="0"/>
                        </a:spcBef>
                        <a:spcAft>
                          <a:spcPts val="0"/>
                        </a:spcAft>
                      </a:pPr>
                      <a:r>
                        <a:rPr lang="en-US" sz="2000" dirty="0"/>
                        <a:t>12</a:t>
                      </a:r>
                      <a:endParaRPr lang="en-US" sz="2000" b="1" dirty="0"/>
                    </a:p>
                  </a:txBody>
                  <a:tcPr marL="37299" marR="37299" marT="0" marB="0"/>
                </a:tc>
                <a:tc>
                  <a:txBody>
                    <a:bodyPr/>
                    <a:lstStyle/>
                    <a:p>
                      <a:pPr marL="0" marR="0" algn="ctr">
                        <a:lnSpc>
                          <a:spcPts val="1600"/>
                        </a:lnSpc>
                        <a:spcBef>
                          <a:spcPts val="0"/>
                        </a:spcBef>
                        <a:spcAft>
                          <a:spcPts val="0"/>
                        </a:spcAft>
                      </a:pPr>
                      <a:r>
                        <a:rPr lang="en-US" sz="2000" dirty="0"/>
                        <a:t>11.8</a:t>
                      </a:r>
                      <a:endParaRPr lang="en-US" sz="2000" b="1" dirty="0"/>
                    </a:p>
                  </a:txBody>
                  <a:tcPr marL="37299" marR="37299" marT="0" marB="0"/>
                </a:tc>
                <a:extLst>
                  <a:ext uri="{0D108BD9-81ED-4DB2-BD59-A6C34878D82A}">
                    <a16:rowId xmlns:a16="http://schemas.microsoft.com/office/drawing/2014/main" val="1623783699"/>
                  </a:ext>
                </a:extLst>
              </a:tr>
              <a:tr h="636526">
                <a:tc>
                  <a:txBody>
                    <a:bodyPr/>
                    <a:lstStyle/>
                    <a:p>
                      <a:pPr marL="0" marR="0" algn="ctr">
                        <a:lnSpc>
                          <a:spcPts val="1600"/>
                        </a:lnSpc>
                        <a:spcBef>
                          <a:spcPts val="0"/>
                        </a:spcBef>
                        <a:spcAft>
                          <a:spcPts val="0"/>
                        </a:spcAft>
                      </a:pPr>
                      <a:r>
                        <a:rPr lang="en-US" sz="2000" dirty="0"/>
                        <a:t>Total</a:t>
                      </a:r>
                      <a:endParaRPr lang="en-US" sz="2000" b="1" dirty="0"/>
                    </a:p>
                  </a:txBody>
                  <a:tcPr marL="37299" marR="37299" marT="0" marB="0"/>
                </a:tc>
                <a:tc>
                  <a:txBody>
                    <a:bodyPr/>
                    <a:lstStyle/>
                    <a:p>
                      <a:pPr marL="0" marR="0" algn="ctr">
                        <a:lnSpc>
                          <a:spcPts val="1600"/>
                        </a:lnSpc>
                        <a:spcBef>
                          <a:spcPts val="0"/>
                        </a:spcBef>
                        <a:spcAft>
                          <a:spcPts val="0"/>
                        </a:spcAft>
                      </a:pPr>
                      <a:r>
                        <a:rPr lang="en-US" sz="2000" dirty="0"/>
                        <a:t>102</a:t>
                      </a:r>
                      <a:endParaRPr lang="en-US" sz="2000" b="1" dirty="0"/>
                    </a:p>
                  </a:txBody>
                  <a:tcPr marL="37299" marR="37299" marT="0" marB="0"/>
                </a:tc>
                <a:tc>
                  <a:txBody>
                    <a:bodyPr/>
                    <a:lstStyle/>
                    <a:p>
                      <a:pPr marL="0" marR="0" algn="ctr">
                        <a:lnSpc>
                          <a:spcPts val="1600"/>
                        </a:lnSpc>
                        <a:spcBef>
                          <a:spcPts val="0"/>
                        </a:spcBef>
                        <a:spcAft>
                          <a:spcPts val="0"/>
                        </a:spcAft>
                      </a:pPr>
                      <a:r>
                        <a:rPr lang="en-US" sz="2000" dirty="0"/>
                        <a:t>100.0</a:t>
                      </a:r>
                      <a:endParaRPr lang="en-US" sz="2000" b="1" dirty="0"/>
                    </a:p>
                  </a:txBody>
                  <a:tcPr marL="37299" marR="37299" marT="0" marB="0"/>
                </a:tc>
                <a:extLst>
                  <a:ext uri="{0D108BD9-81ED-4DB2-BD59-A6C34878D82A}">
                    <a16:rowId xmlns:a16="http://schemas.microsoft.com/office/drawing/2014/main" val="2915145712"/>
                  </a:ext>
                </a:extLst>
              </a:tr>
            </a:tbl>
          </a:graphicData>
        </a:graphic>
      </p:graphicFrame>
    </p:spTree>
    <p:extLst>
      <p:ext uri="{BB962C8B-B14F-4D97-AF65-F5344CB8AC3E}">
        <p14:creationId xmlns:p14="http://schemas.microsoft.com/office/powerpoint/2010/main" val="39369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AE7E9-C471-4FA3-9747-F94A8F010DFC}"/>
              </a:ext>
            </a:extLst>
          </p:cNvPr>
          <p:cNvSpPr>
            <a:spLocks noGrp="1"/>
          </p:cNvSpPr>
          <p:nvPr>
            <p:ph type="title"/>
          </p:nvPr>
        </p:nvSpPr>
        <p:spPr/>
        <p:txBody>
          <a:bodyPr/>
          <a:lstStyle/>
          <a:p>
            <a:r>
              <a:rPr lang="en-US" b="1" dirty="0"/>
              <a:t>Demography</a:t>
            </a:r>
          </a:p>
        </p:txBody>
      </p:sp>
      <p:graphicFrame>
        <p:nvGraphicFramePr>
          <p:cNvPr id="14" name="Content Placeholder 13">
            <a:extLst>
              <a:ext uri="{FF2B5EF4-FFF2-40B4-BE49-F238E27FC236}">
                <a16:creationId xmlns:a16="http://schemas.microsoft.com/office/drawing/2014/main" id="{FCF323EE-ECA2-4D3A-BD1B-F19764A68C8C}"/>
              </a:ext>
            </a:extLst>
          </p:cNvPr>
          <p:cNvGraphicFramePr>
            <a:graphicFrameLocks noGrp="1"/>
          </p:cNvGraphicFramePr>
          <p:nvPr>
            <p:ph sz="half" idx="1"/>
            <p:extLst>
              <p:ext uri="{D42A27DB-BD31-4B8C-83A1-F6EECF244321}">
                <p14:modId xmlns:p14="http://schemas.microsoft.com/office/powerpoint/2010/main" val="723482711"/>
              </p:ext>
            </p:extLst>
          </p:nvPr>
        </p:nvGraphicFramePr>
        <p:xfrm>
          <a:off x="723900" y="1924050"/>
          <a:ext cx="5342558" cy="4252913"/>
        </p:xfrm>
        <a:graphic>
          <a:graphicData uri="http://schemas.openxmlformats.org/drawingml/2006/table">
            <a:tbl>
              <a:tblPr>
                <a:tableStyleId>{327F97BB-C833-4FB7-BDE5-3F7075034690}</a:tableStyleId>
              </a:tblPr>
              <a:tblGrid>
                <a:gridCol w="1670933">
                  <a:extLst>
                    <a:ext uri="{9D8B030D-6E8A-4147-A177-3AD203B41FA5}">
                      <a16:colId xmlns:a16="http://schemas.microsoft.com/office/drawing/2014/main" val="2261318662"/>
                    </a:ext>
                  </a:extLst>
                </a:gridCol>
                <a:gridCol w="1670933">
                  <a:extLst>
                    <a:ext uri="{9D8B030D-6E8A-4147-A177-3AD203B41FA5}">
                      <a16:colId xmlns:a16="http://schemas.microsoft.com/office/drawing/2014/main" val="527560957"/>
                    </a:ext>
                  </a:extLst>
                </a:gridCol>
                <a:gridCol w="2000692">
                  <a:extLst>
                    <a:ext uri="{9D8B030D-6E8A-4147-A177-3AD203B41FA5}">
                      <a16:colId xmlns:a16="http://schemas.microsoft.com/office/drawing/2014/main" val="2841620172"/>
                    </a:ext>
                  </a:extLst>
                </a:gridCol>
              </a:tblGrid>
              <a:tr h="557878">
                <a:tc gridSpan="3">
                  <a:txBody>
                    <a:bodyPr/>
                    <a:lstStyle/>
                    <a:p>
                      <a:pPr algn="ctr"/>
                      <a:r>
                        <a:rPr lang="en-US" sz="1800" dirty="0"/>
                        <a:t>              Organization type</a:t>
                      </a:r>
                      <a:endParaRPr lang="en-US" sz="1800" b="1" dirty="0"/>
                    </a:p>
                  </a:txBody>
                  <a:tcPr marL="45415" marR="45415" marT="22708" marB="22708"/>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93810800"/>
                  </a:ext>
                </a:extLst>
              </a:tr>
              <a:tr h="1176224">
                <a:tc>
                  <a:txBody>
                    <a:bodyPr/>
                    <a:lstStyle/>
                    <a:p>
                      <a:pPr marL="0" marR="0" algn="ctr">
                        <a:lnSpc>
                          <a:spcPct val="107000"/>
                        </a:lnSpc>
                        <a:spcBef>
                          <a:spcPts val="0"/>
                        </a:spcBef>
                        <a:spcAft>
                          <a:spcPts val="0"/>
                        </a:spcAft>
                      </a:pPr>
                      <a:r>
                        <a:rPr lang="en-US" sz="1800" dirty="0">
                          <a:effectLst/>
                        </a:rPr>
                        <a:t> Category</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Frequency</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Percent(%)</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945328673"/>
                  </a:ext>
                </a:extLst>
              </a:tr>
              <a:tr h="557878">
                <a:tc>
                  <a:txBody>
                    <a:bodyPr/>
                    <a:lstStyle/>
                    <a:p>
                      <a:pPr marL="0" marR="0" algn="ctr">
                        <a:lnSpc>
                          <a:spcPts val="1600"/>
                        </a:lnSpc>
                        <a:spcBef>
                          <a:spcPts val="0"/>
                        </a:spcBef>
                        <a:spcAft>
                          <a:spcPts val="0"/>
                        </a:spcAft>
                      </a:pPr>
                      <a:r>
                        <a:rPr lang="en-US" sz="1800" dirty="0">
                          <a:effectLst/>
                        </a:rPr>
                        <a:t>Government</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27</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26.6</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3071495740"/>
                  </a:ext>
                </a:extLst>
              </a:tr>
              <a:tr h="673529">
                <a:tc>
                  <a:txBody>
                    <a:bodyPr/>
                    <a:lstStyle/>
                    <a:p>
                      <a:pPr marL="0" marR="0" algn="ctr">
                        <a:lnSpc>
                          <a:spcPts val="1600"/>
                        </a:lnSpc>
                        <a:spcBef>
                          <a:spcPts val="0"/>
                        </a:spcBef>
                        <a:spcAft>
                          <a:spcPts val="0"/>
                        </a:spcAft>
                      </a:pPr>
                      <a:r>
                        <a:rPr lang="en-US" sz="1800" dirty="0">
                          <a:effectLst/>
                        </a:rPr>
                        <a:t>Private</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57</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55.9</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159721876"/>
                  </a:ext>
                </a:extLst>
              </a:tr>
              <a:tr h="673529">
                <a:tc>
                  <a:txBody>
                    <a:bodyPr/>
                    <a:lstStyle/>
                    <a:p>
                      <a:pPr marL="0" marR="0" algn="ctr">
                        <a:lnSpc>
                          <a:spcPts val="1600"/>
                        </a:lnSpc>
                        <a:spcBef>
                          <a:spcPts val="0"/>
                        </a:spcBef>
                        <a:spcAft>
                          <a:spcPts val="0"/>
                        </a:spcAft>
                      </a:pPr>
                      <a:r>
                        <a:rPr lang="en-US" sz="1800" dirty="0">
                          <a:effectLst/>
                        </a:rPr>
                        <a:t>Other</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18</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17.6</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951140256"/>
                  </a:ext>
                </a:extLst>
              </a:tr>
              <a:tr h="613875">
                <a:tc>
                  <a:txBody>
                    <a:bodyPr/>
                    <a:lstStyle/>
                    <a:p>
                      <a:pPr marL="0" marR="0" algn="ctr">
                        <a:lnSpc>
                          <a:spcPts val="1600"/>
                        </a:lnSpc>
                        <a:spcBef>
                          <a:spcPts val="0"/>
                        </a:spcBef>
                        <a:spcAft>
                          <a:spcPts val="0"/>
                        </a:spcAft>
                      </a:pPr>
                      <a:r>
                        <a:rPr lang="en-US" sz="1800" dirty="0">
                          <a:effectLst/>
                        </a:rPr>
                        <a:t>Total</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102</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tc>
                  <a:txBody>
                    <a:bodyPr/>
                    <a:lstStyle/>
                    <a:p>
                      <a:pPr marL="0" marR="0" algn="ctr">
                        <a:lnSpc>
                          <a:spcPts val="1600"/>
                        </a:lnSpc>
                        <a:spcBef>
                          <a:spcPts val="0"/>
                        </a:spcBef>
                        <a:spcAft>
                          <a:spcPts val="0"/>
                        </a:spcAft>
                      </a:pPr>
                      <a:r>
                        <a:rPr lang="en-US" sz="1800" dirty="0">
                          <a:effectLst/>
                        </a:rPr>
                        <a:t>100.0</a:t>
                      </a:r>
                      <a:endParaRPr lang="en-US" sz="18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endParaRPr>
                    </a:p>
                  </a:txBody>
                  <a:tcPr marL="37299" marR="37299" marT="0" marB="0"/>
                </a:tc>
                <a:extLst>
                  <a:ext uri="{0D108BD9-81ED-4DB2-BD59-A6C34878D82A}">
                    <a16:rowId xmlns:a16="http://schemas.microsoft.com/office/drawing/2014/main" val="2932991024"/>
                  </a:ext>
                </a:extLst>
              </a:tr>
            </a:tbl>
          </a:graphicData>
        </a:graphic>
      </p:graphicFrame>
      <p:sp>
        <p:nvSpPr>
          <p:cNvPr id="7" name="Freeform: Shape 6">
            <a:extLst>
              <a:ext uri="{FF2B5EF4-FFF2-40B4-BE49-F238E27FC236}">
                <a16:creationId xmlns:a16="http://schemas.microsoft.com/office/drawing/2014/main" id="{1B64AA77-B480-479F-8F54-B5C36EDFC3D2}"/>
              </a:ext>
            </a:extLst>
          </p:cNvPr>
          <p:cNvSpPr/>
          <p:nvPr/>
        </p:nvSpPr>
        <p:spPr>
          <a:xfrm>
            <a:off x="6172200" y="3258503"/>
            <a:ext cx="5181600" cy="1409118"/>
          </a:xfrm>
          <a:custGeom>
            <a:avLst/>
            <a:gdLst>
              <a:gd name="connsiteX0" fmla="*/ 0 w 5181600"/>
              <a:gd name="connsiteY0" fmla="*/ 234858 h 1409118"/>
              <a:gd name="connsiteX1" fmla="*/ 234858 w 5181600"/>
              <a:gd name="connsiteY1" fmla="*/ 0 h 1409118"/>
              <a:gd name="connsiteX2" fmla="*/ 4946742 w 5181600"/>
              <a:gd name="connsiteY2" fmla="*/ 0 h 1409118"/>
              <a:gd name="connsiteX3" fmla="*/ 5181600 w 5181600"/>
              <a:gd name="connsiteY3" fmla="*/ 234858 h 1409118"/>
              <a:gd name="connsiteX4" fmla="*/ 5181600 w 5181600"/>
              <a:gd name="connsiteY4" fmla="*/ 1174260 h 1409118"/>
              <a:gd name="connsiteX5" fmla="*/ 4946742 w 5181600"/>
              <a:gd name="connsiteY5" fmla="*/ 1409118 h 1409118"/>
              <a:gd name="connsiteX6" fmla="*/ 234858 w 5181600"/>
              <a:gd name="connsiteY6" fmla="*/ 1409118 h 1409118"/>
              <a:gd name="connsiteX7" fmla="*/ 0 w 5181600"/>
              <a:gd name="connsiteY7" fmla="*/ 1174260 h 1409118"/>
              <a:gd name="connsiteX8" fmla="*/ 0 w 5181600"/>
              <a:gd name="connsiteY8" fmla="*/ 234858 h 1409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1409118">
                <a:moveTo>
                  <a:pt x="0" y="234858"/>
                </a:moveTo>
                <a:cubicBezTo>
                  <a:pt x="0" y="105150"/>
                  <a:pt x="105150" y="0"/>
                  <a:pt x="234858" y="0"/>
                </a:cubicBezTo>
                <a:lnTo>
                  <a:pt x="4946742" y="0"/>
                </a:lnTo>
                <a:cubicBezTo>
                  <a:pt x="5076450" y="0"/>
                  <a:pt x="5181600" y="105150"/>
                  <a:pt x="5181600" y="234858"/>
                </a:cubicBezTo>
                <a:lnTo>
                  <a:pt x="5181600" y="1174260"/>
                </a:lnTo>
                <a:cubicBezTo>
                  <a:pt x="5181600" y="1303968"/>
                  <a:pt x="5076450" y="1409118"/>
                  <a:pt x="4946742" y="1409118"/>
                </a:cubicBezTo>
                <a:lnTo>
                  <a:pt x="234858" y="1409118"/>
                </a:lnTo>
                <a:cubicBezTo>
                  <a:pt x="105150" y="1409118"/>
                  <a:pt x="0" y="1303968"/>
                  <a:pt x="0" y="1174260"/>
                </a:cubicBezTo>
                <a:lnTo>
                  <a:pt x="0" y="23485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4987" tIns="144987" rIns="144987" bIns="144987" numCol="1" spcCol="1270" anchor="ctr" anchorCtr="0">
            <a:noAutofit/>
          </a:bodyPr>
          <a:lstStyle/>
          <a:p>
            <a:pPr marL="0" lvl="0" indent="0" algn="l" defTabSz="889000">
              <a:lnSpc>
                <a:spcPct val="90000"/>
              </a:lnSpc>
              <a:spcBef>
                <a:spcPct val="0"/>
              </a:spcBef>
              <a:spcAft>
                <a:spcPct val="35000"/>
              </a:spcAft>
              <a:buNone/>
            </a:pPr>
            <a:r>
              <a:rPr lang="en-US" sz="2000" kern="1200" dirty="0"/>
              <a:t>With respect to their profession, nearly 56 percent worked in the private sector, 26 percent in government and 18 percent were either interns or working part time.</a:t>
            </a:r>
          </a:p>
        </p:txBody>
      </p:sp>
    </p:spTree>
    <p:extLst>
      <p:ext uri="{BB962C8B-B14F-4D97-AF65-F5344CB8AC3E}">
        <p14:creationId xmlns:p14="http://schemas.microsoft.com/office/powerpoint/2010/main" val="2403404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TotalTime>
  <Words>2152</Words>
  <Application>Microsoft Office PowerPoint</Application>
  <PresentationFormat>Widescreen</PresentationFormat>
  <Paragraphs>620</Paragraphs>
  <Slides>27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Algerian</vt:lpstr>
      <vt:lpstr>Arial</vt:lpstr>
      <vt:lpstr>Calibri</vt:lpstr>
      <vt:lpstr>Calibri Light</vt:lpstr>
      <vt:lpstr>Times New Roman</vt:lpstr>
      <vt:lpstr>Office Theme</vt:lpstr>
      <vt:lpstr>PowerPoint Presentation</vt:lpstr>
      <vt:lpstr>Introduction </vt:lpstr>
      <vt:lpstr>Objectives </vt:lpstr>
      <vt:lpstr>Methodology </vt:lpstr>
      <vt:lpstr>Methodology</vt:lpstr>
      <vt:lpstr>Limitations of Study</vt:lpstr>
      <vt:lpstr>PowerPoint Presentation</vt:lpstr>
      <vt:lpstr>Demography</vt:lpstr>
      <vt:lpstr>Demography</vt:lpstr>
      <vt:lpstr> Excessive workload</vt:lpstr>
      <vt:lpstr>Excessive workload</vt:lpstr>
      <vt:lpstr>Excessive workload</vt:lpstr>
      <vt:lpstr>Reasons for Excessive Workload </vt:lpstr>
      <vt:lpstr> Work life balance</vt:lpstr>
      <vt:lpstr>Responses on Hours of sleep</vt:lpstr>
      <vt:lpstr>Health and Safety is at Risk because of Workload</vt:lpstr>
      <vt:lpstr>Responses regarding sick- leave</vt:lpstr>
      <vt:lpstr>Reasons for availing sick leave</vt:lpstr>
      <vt:lpstr>Responses on Behavioral attitude</vt:lpstr>
      <vt:lpstr>Responses on Physical Activity</vt:lpstr>
      <vt:lpstr>Responses of area to be worked on</vt:lpstr>
      <vt:lpstr>Findings</vt:lpstr>
      <vt:lpstr>Findings</vt:lpstr>
      <vt:lpstr>Conclusion </vt:lpstr>
      <vt:lpstr>Recommendations (For Employees)</vt:lpstr>
      <vt:lpstr>Recommendations ( For Organizations)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Tiwari, Sakshi EX1</dc:creator>
  <cp:lastModifiedBy>Tiwari, Sakshi EX1</cp:lastModifiedBy>
  <cp:revision>58</cp:revision>
  <dcterms:created xsi:type="dcterms:W3CDTF">2018-05-23T06:20:44Z</dcterms:created>
  <dcterms:modified xsi:type="dcterms:W3CDTF">2018-05-26T04:12:53Z</dcterms:modified>
</cp:coreProperties>
</file>