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5"/>
  </p:notesMasterIdLst>
  <p:sldIdLst>
    <p:sldId id="256" r:id="rId2"/>
    <p:sldId id="257" r:id="rId3"/>
    <p:sldId id="258" r:id="rId4"/>
    <p:sldId id="259" r:id="rId5"/>
    <p:sldId id="260" r:id="rId6"/>
    <p:sldId id="261" r:id="rId7"/>
    <p:sldId id="274" r:id="rId8"/>
    <p:sldId id="262" r:id="rId9"/>
    <p:sldId id="264" r:id="rId10"/>
    <p:sldId id="265" r:id="rId11"/>
    <p:sldId id="266" r:id="rId12"/>
    <p:sldId id="275" r:id="rId13"/>
    <p:sldId id="276" r:id="rId14"/>
    <p:sldId id="279" r:id="rId15"/>
    <p:sldId id="281" r:id="rId16"/>
    <p:sldId id="280" r:id="rId17"/>
    <p:sldId id="277" r:id="rId18"/>
    <p:sldId id="278" r:id="rId19"/>
    <p:sldId id="268" r:id="rId20"/>
    <p:sldId id="271" r:id="rId21"/>
    <p:sldId id="269" r:id="rId22"/>
    <p:sldId id="272" r:id="rId23"/>
    <p:sldId id="273"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33E10C-D5E0-4F56-BC12-38536027B540}" type="datetimeFigureOut">
              <a:rPr lang="en-US" smtClean="0"/>
              <a:pPr/>
              <a:t>5/26/2018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AA1342-65FE-4403-8664-6CC968FD429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FAA1342-65FE-4403-8664-6CC968FD4296}" type="slidenum">
              <a:rPr lang="en-US" smtClean="0"/>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FAA1342-65FE-4403-8664-6CC968FD4296}" type="slidenum">
              <a:rPr lang="en-US" smtClean="0"/>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C0EE8A4-D23E-4C8E-8FE5-9FD36B5EE76D}" type="datetimeFigureOut">
              <a:rPr lang="en-US" smtClean="0"/>
              <a:pPr/>
              <a:t>5/26/2018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A0EAE3E-3E6B-425A-B1CE-39BE4DF8B9C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C0EE8A4-D23E-4C8E-8FE5-9FD36B5EE76D}" type="datetimeFigureOut">
              <a:rPr lang="en-US" smtClean="0"/>
              <a:pPr/>
              <a:t>5/26/2018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A0EAE3E-3E6B-425A-B1CE-39BE4DF8B9C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C0EE8A4-D23E-4C8E-8FE5-9FD36B5EE76D}" type="datetimeFigureOut">
              <a:rPr lang="en-US" smtClean="0"/>
              <a:pPr/>
              <a:t>5/26/2018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A0EAE3E-3E6B-425A-B1CE-39BE4DF8B9C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C0EE8A4-D23E-4C8E-8FE5-9FD36B5EE76D}" type="datetimeFigureOut">
              <a:rPr lang="en-US" smtClean="0"/>
              <a:pPr/>
              <a:t>5/26/2018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A0EAE3E-3E6B-425A-B1CE-39BE4DF8B9C3}"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C0EE8A4-D23E-4C8E-8FE5-9FD36B5EE76D}" type="datetimeFigureOut">
              <a:rPr lang="en-US" smtClean="0"/>
              <a:pPr/>
              <a:t>5/26/2018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A0EAE3E-3E6B-425A-B1CE-39BE4DF8B9C3}"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C0EE8A4-D23E-4C8E-8FE5-9FD36B5EE76D}" type="datetimeFigureOut">
              <a:rPr lang="en-US" smtClean="0"/>
              <a:pPr/>
              <a:t>5/26/2018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A0EAE3E-3E6B-425A-B1CE-39BE4DF8B9C3}"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C0EE8A4-D23E-4C8E-8FE5-9FD36B5EE76D}" type="datetimeFigureOut">
              <a:rPr lang="en-US" smtClean="0"/>
              <a:pPr/>
              <a:t>5/26/2018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A0EAE3E-3E6B-425A-B1CE-39BE4DF8B9C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C0EE8A4-D23E-4C8E-8FE5-9FD36B5EE76D}" type="datetimeFigureOut">
              <a:rPr lang="en-US" smtClean="0"/>
              <a:pPr/>
              <a:t>5/26/2018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A0EAE3E-3E6B-425A-B1CE-39BE4DF8B9C3}"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C0EE8A4-D23E-4C8E-8FE5-9FD36B5EE76D}" type="datetimeFigureOut">
              <a:rPr lang="en-US" smtClean="0"/>
              <a:pPr/>
              <a:t>5/26/2018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A0EAE3E-3E6B-425A-B1CE-39BE4DF8B9C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C0EE8A4-D23E-4C8E-8FE5-9FD36B5EE76D}" type="datetimeFigureOut">
              <a:rPr lang="en-US" smtClean="0"/>
              <a:pPr/>
              <a:t>5/26/2018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A0EAE3E-3E6B-425A-B1CE-39BE4DF8B9C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C0EE8A4-D23E-4C8E-8FE5-9FD36B5EE76D}" type="datetimeFigureOut">
              <a:rPr lang="en-US" smtClean="0"/>
              <a:pPr/>
              <a:t>5/26/2018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A0EAE3E-3E6B-425A-B1CE-39BE4DF8B9C3}"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C0EE8A4-D23E-4C8E-8FE5-9FD36B5EE76D}" type="datetimeFigureOut">
              <a:rPr lang="en-US" smtClean="0"/>
              <a:pPr/>
              <a:t>5/26/2018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A0EAE3E-3E6B-425A-B1CE-39BE4DF8B9C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Dissertation presentation</a:t>
            </a:r>
            <a:endParaRPr lang="en-US" dirty="0"/>
          </a:p>
        </p:txBody>
      </p:sp>
      <p:sp>
        <p:nvSpPr>
          <p:cNvPr id="3" name="Subtitle 2"/>
          <p:cNvSpPr>
            <a:spLocks noGrp="1"/>
          </p:cNvSpPr>
          <p:nvPr>
            <p:ph type="subTitle" idx="1"/>
          </p:nvPr>
        </p:nvSpPr>
        <p:spPr/>
        <p:txBody>
          <a:bodyPr/>
          <a:lstStyle/>
          <a:p>
            <a:r>
              <a:rPr lang="en-US" dirty="0" smtClean="0"/>
              <a:t>By – Dr. </a:t>
            </a:r>
            <a:r>
              <a:rPr lang="en-US" dirty="0" err="1" smtClean="0"/>
              <a:t>Sakshi</a:t>
            </a:r>
            <a:r>
              <a:rPr lang="en-US" dirty="0" smtClean="0"/>
              <a:t> Jain</a:t>
            </a:r>
          </a:p>
          <a:p>
            <a:r>
              <a:rPr lang="en-US" dirty="0" smtClean="0"/>
              <a:t>PG/18/049</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079240"/>
        </p:xfrm>
        <a:graphic>
          <a:graphicData uri="http://schemas.openxmlformats.org/drawingml/2006/table">
            <a:tbl>
              <a:tblPr firstRow="1" bandRow="1">
                <a:tableStyleId>{5C22544A-7EE6-4342-B048-85BDC9FD1C3A}</a:tableStyleId>
              </a:tblPr>
              <a:tblGrid>
                <a:gridCol w="914400"/>
                <a:gridCol w="5867400"/>
                <a:gridCol w="1447800"/>
              </a:tblGrid>
              <a:tr h="370840">
                <a:tc>
                  <a:txBody>
                    <a:bodyPr/>
                    <a:lstStyle/>
                    <a:p>
                      <a:pPr marL="0" marR="0" algn="ctr">
                        <a:lnSpc>
                          <a:spcPct val="115000"/>
                        </a:lnSpc>
                        <a:spcBef>
                          <a:spcPts val="0"/>
                        </a:spcBef>
                        <a:spcAft>
                          <a:spcPts val="0"/>
                        </a:spcAft>
                      </a:pPr>
                      <a:r>
                        <a:rPr lang="en-US" sz="1600" b="1" dirty="0" err="1">
                          <a:solidFill>
                            <a:srgbClr val="000000"/>
                          </a:solidFill>
                          <a:latin typeface="Calibri"/>
                          <a:ea typeface="Times New Roman"/>
                          <a:cs typeface="Calibri"/>
                        </a:rPr>
                        <a:t>S.No</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a:solidFill>
                            <a:srgbClr val="000000"/>
                          </a:solidFill>
                          <a:latin typeface="Calibri"/>
                          <a:ea typeface="Times New Roman"/>
                          <a:cs typeface="Calibri"/>
                        </a:rPr>
                        <a:t>Procedure</a:t>
                      </a:r>
                      <a:endParaRPr lang="en-US" sz="1600"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b="1" dirty="0">
                          <a:solidFill>
                            <a:srgbClr val="000000"/>
                          </a:solidFill>
                          <a:latin typeface="Calibri"/>
                          <a:ea typeface="Times New Roman"/>
                          <a:cs typeface="Calibri"/>
                        </a:rPr>
                        <a:t>Numbers</a:t>
                      </a:r>
                      <a:endParaRPr lang="en-US" sz="1600" dirty="0">
                        <a:latin typeface="Calibri"/>
                        <a:ea typeface="Calibri"/>
                        <a:cs typeface="Times New Roman"/>
                      </a:endParaRPr>
                    </a:p>
                  </a:txBody>
                  <a:tcPr marL="68580" marR="68580" marT="0" marB="0" anchor="ctr"/>
                </a:tc>
              </a:tr>
              <a:tr h="370840">
                <a:tc>
                  <a:txBody>
                    <a:bodyPr/>
                    <a:lstStyle/>
                    <a:p>
                      <a:pPr marL="0" marR="0" algn="ctr">
                        <a:lnSpc>
                          <a:spcPct val="115000"/>
                        </a:lnSpc>
                        <a:spcBef>
                          <a:spcPts val="0"/>
                        </a:spcBef>
                        <a:spcAft>
                          <a:spcPts val="0"/>
                        </a:spcAft>
                      </a:pPr>
                      <a:r>
                        <a:rPr lang="en-US" sz="1600" dirty="0">
                          <a:solidFill>
                            <a:srgbClr val="000000"/>
                          </a:solidFill>
                          <a:latin typeface="Calibri"/>
                          <a:ea typeface="Times New Roman"/>
                          <a:cs typeface="Calibri"/>
                        </a:rPr>
                        <a:t>1</a:t>
                      </a:r>
                      <a:endParaRPr lang="en-US" sz="16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a:solidFill>
                            <a:srgbClr val="000000"/>
                          </a:solidFill>
                          <a:latin typeface="Calibri"/>
                          <a:ea typeface="Times New Roman"/>
                          <a:cs typeface="Calibri"/>
                        </a:rPr>
                        <a:t>IMPLANT REMOVAL LARGE</a:t>
                      </a:r>
                      <a:endParaRPr lang="en-US" sz="1600"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latin typeface="Calibri"/>
                          <a:ea typeface="Times New Roman"/>
                          <a:cs typeface="Calibri"/>
                        </a:rPr>
                        <a:t>10</a:t>
                      </a:r>
                      <a:endParaRPr lang="en-US" sz="1600">
                        <a:latin typeface="Calibri"/>
                        <a:ea typeface="Calibri"/>
                        <a:cs typeface="Times New Roman"/>
                      </a:endParaRPr>
                    </a:p>
                  </a:txBody>
                  <a:tcPr marL="68580" marR="68580" marT="0" marB="0" anchor="ctr"/>
                </a:tc>
              </a:tr>
              <a:tr h="370840">
                <a:tc>
                  <a:txBody>
                    <a:bodyPr/>
                    <a:lstStyle/>
                    <a:p>
                      <a:pPr marL="0" marR="0" algn="ctr">
                        <a:lnSpc>
                          <a:spcPct val="115000"/>
                        </a:lnSpc>
                        <a:spcBef>
                          <a:spcPts val="0"/>
                        </a:spcBef>
                        <a:spcAft>
                          <a:spcPts val="0"/>
                        </a:spcAft>
                      </a:pPr>
                      <a:r>
                        <a:rPr lang="en-US" sz="1600">
                          <a:solidFill>
                            <a:srgbClr val="000000"/>
                          </a:solidFill>
                          <a:latin typeface="Calibri"/>
                          <a:ea typeface="Times New Roman"/>
                          <a:cs typeface="Calibri"/>
                        </a:rPr>
                        <a:t>2</a:t>
                      </a:r>
                      <a:endParaRPr lang="en-US" sz="16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a:solidFill>
                            <a:srgbClr val="000000"/>
                          </a:solidFill>
                          <a:latin typeface="Calibri"/>
                          <a:ea typeface="Times New Roman"/>
                          <a:cs typeface="Calibri"/>
                        </a:rPr>
                        <a:t>BIPOLAR </a:t>
                      </a:r>
                      <a:r>
                        <a:rPr lang="en-US" sz="1600" dirty="0" err="1">
                          <a:solidFill>
                            <a:srgbClr val="000000"/>
                          </a:solidFill>
                          <a:latin typeface="Calibri"/>
                          <a:ea typeface="Times New Roman"/>
                          <a:cs typeface="Calibri"/>
                        </a:rPr>
                        <a:t>HEMIARTHROPLASTY</a:t>
                      </a:r>
                      <a:endParaRPr lang="en-US" sz="1600"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latin typeface="Calibri"/>
                          <a:ea typeface="Times New Roman"/>
                          <a:cs typeface="Calibri"/>
                        </a:rPr>
                        <a:t>9</a:t>
                      </a:r>
                      <a:endParaRPr lang="en-US" sz="1600">
                        <a:latin typeface="Calibri"/>
                        <a:ea typeface="Calibri"/>
                        <a:cs typeface="Times New Roman"/>
                      </a:endParaRPr>
                    </a:p>
                  </a:txBody>
                  <a:tcPr marL="68580" marR="68580" marT="0" marB="0" anchor="ctr"/>
                </a:tc>
              </a:tr>
              <a:tr h="370840">
                <a:tc>
                  <a:txBody>
                    <a:bodyPr/>
                    <a:lstStyle/>
                    <a:p>
                      <a:pPr marL="0" marR="0" algn="ctr">
                        <a:lnSpc>
                          <a:spcPct val="115000"/>
                        </a:lnSpc>
                        <a:spcBef>
                          <a:spcPts val="0"/>
                        </a:spcBef>
                        <a:spcAft>
                          <a:spcPts val="0"/>
                        </a:spcAft>
                      </a:pPr>
                      <a:r>
                        <a:rPr lang="en-US" sz="1600">
                          <a:solidFill>
                            <a:srgbClr val="000000"/>
                          </a:solidFill>
                          <a:latin typeface="Calibri"/>
                          <a:ea typeface="Times New Roman"/>
                          <a:cs typeface="Calibri"/>
                        </a:rPr>
                        <a:t>3</a:t>
                      </a:r>
                      <a:endParaRPr lang="en-US" sz="16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a:solidFill>
                            <a:srgbClr val="000000"/>
                          </a:solidFill>
                          <a:latin typeface="Calibri"/>
                          <a:ea typeface="Times New Roman"/>
                          <a:cs typeface="Calibri"/>
                        </a:rPr>
                        <a:t>DEBRIDEMENT SMALL (ORTHO)</a:t>
                      </a:r>
                      <a:endParaRPr lang="en-US" sz="1600"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latin typeface="Calibri"/>
                          <a:ea typeface="Times New Roman"/>
                          <a:cs typeface="Calibri"/>
                        </a:rPr>
                        <a:t>9</a:t>
                      </a:r>
                      <a:endParaRPr lang="en-US" sz="1600">
                        <a:latin typeface="Calibri"/>
                        <a:ea typeface="Calibri"/>
                        <a:cs typeface="Times New Roman"/>
                      </a:endParaRPr>
                    </a:p>
                  </a:txBody>
                  <a:tcPr marL="68580" marR="68580" marT="0" marB="0" anchor="ctr"/>
                </a:tc>
              </a:tr>
              <a:tr h="370840">
                <a:tc>
                  <a:txBody>
                    <a:bodyPr/>
                    <a:lstStyle/>
                    <a:p>
                      <a:pPr marL="0" marR="0" algn="ctr">
                        <a:lnSpc>
                          <a:spcPct val="115000"/>
                        </a:lnSpc>
                        <a:spcBef>
                          <a:spcPts val="0"/>
                        </a:spcBef>
                        <a:spcAft>
                          <a:spcPts val="0"/>
                        </a:spcAft>
                      </a:pPr>
                      <a:r>
                        <a:rPr lang="en-US" sz="1600">
                          <a:solidFill>
                            <a:srgbClr val="000000"/>
                          </a:solidFill>
                          <a:latin typeface="Calibri"/>
                          <a:ea typeface="Times New Roman"/>
                          <a:cs typeface="Calibri"/>
                        </a:rPr>
                        <a:t>4</a:t>
                      </a:r>
                      <a:endParaRPr lang="en-US" sz="16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a:solidFill>
                            <a:srgbClr val="000000"/>
                          </a:solidFill>
                          <a:latin typeface="Calibri"/>
                          <a:ea typeface="Times New Roman"/>
                          <a:cs typeface="Calibri"/>
                        </a:rPr>
                        <a:t>CLOSED /OPEN REDUCTION AND INTERLOCKING NAILING OF TIBIA</a:t>
                      </a:r>
                      <a:endParaRPr lang="en-US" sz="1600"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latin typeface="Calibri"/>
                          <a:ea typeface="Times New Roman"/>
                          <a:cs typeface="Calibri"/>
                        </a:rPr>
                        <a:t>8</a:t>
                      </a:r>
                      <a:endParaRPr lang="en-US" sz="1600">
                        <a:latin typeface="Calibri"/>
                        <a:ea typeface="Calibri"/>
                        <a:cs typeface="Times New Roman"/>
                      </a:endParaRPr>
                    </a:p>
                  </a:txBody>
                  <a:tcPr marL="68580" marR="68580" marT="0" marB="0" anchor="ctr"/>
                </a:tc>
              </a:tr>
              <a:tr h="370840">
                <a:tc>
                  <a:txBody>
                    <a:bodyPr/>
                    <a:lstStyle/>
                    <a:p>
                      <a:pPr marL="0" marR="0" algn="ctr">
                        <a:lnSpc>
                          <a:spcPct val="115000"/>
                        </a:lnSpc>
                        <a:spcBef>
                          <a:spcPts val="0"/>
                        </a:spcBef>
                        <a:spcAft>
                          <a:spcPts val="0"/>
                        </a:spcAft>
                      </a:pPr>
                      <a:r>
                        <a:rPr lang="en-US" sz="1600">
                          <a:solidFill>
                            <a:srgbClr val="000000"/>
                          </a:solidFill>
                          <a:latin typeface="Calibri"/>
                          <a:ea typeface="Times New Roman"/>
                          <a:cs typeface="Calibri"/>
                        </a:rPr>
                        <a:t>5</a:t>
                      </a:r>
                      <a:endParaRPr lang="en-US" sz="16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a:solidFill>
                            <a:srgbClr val="000000"/>
                          </a:solidFill>
                          <a:latin typeface="Calibri"/>
                          <a:ea typeface="Times New Roman"/>
                          <a:cs typeface="Calibri"/>
                        </a:rPr>
                        <a:t>DEBRIDEMENT LARGE (ORTHO)</a:t>
                      </a:r>
                      <a:endParaRPr lang="en-US" sz="1600"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latin typeface="Calibri"/>
                          <a:ea typeface="Times New Roman"/>
                          <a:cs typeface="Calibri"/>
                        </a:rPr>
                        <a:t>7</a:t>
                      </a:r>
                      <a:endParaRPr lang="en-US" sz="1600">
                        <a:latin typeface="Calibri"/>
                        <a:ea typeface="Calibri"/>
                        <a:cs typeface="Times New Roman"/>
                      </a:endParaRPr>
                    </a:p>
                  </a:txBody>
                  <a:tcPr marL="68580" marR="68580" marT="0" marB="0" anchor="ctr"/>
                </a:tc>
              </a:tr>
              <a:tr h="370840">
                <a:tc>
                  <a:txBody>
                    <a:bodyPr/>
                    <a:lstStyle/>
                    <a:p>
                      <a:pPr marL="0" marR="0" algn="ctr">
                        <a:lnSpc>
                          <a:spcPct val="115000"/>
                        </a:lnSpc>
                        <a:spcBef>
                          <a:spcPts val="0"/>
                        </a:spcBef>
                        <a:spcAft>
                          <a:spcPts val="0"/>
                        </a:spcAft>
                      </a:pPr>
                      <a:r>
                        <a:rPr lang="en-US" sz="1600">
                          <a:solidFill>
                            <a:srgbClr val="000000"/>
                          </a:solidFill>
                          <a:latin typeface="Calibri"/>
                          <a:ea typeface="Times New Roman"/>
                          <a:cs typeface="Calibri"/>
                        </a:rPr>
                        <a:t>6</a:t>
                      </a:r>
                      <a:endParaRPr lang="en-US" sz="16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a:solidFill>
                            <a:srgbClr val="000000"/>
                          </a:solidFill>
                          <a:latin typeface="Calibri"/>
                          <a:ea typeface="Times New Roman"/>
                          <a:cs typeface="Calibri"/>
                        </a:rPr>
                        <a:t>CLOSED /OPEN REDUCTION AND INTERLOCKED NAILING OF FEMUR</a:t>
                      </a:r>
                      <a:endParaRPr lang="en-US" sz="1600"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latin typeface="Calibri"/>
                          <a:ea typeface="Times New Roman"/>
                          <a:cs typeface="Calibri"/>
                        </a:rPr>
                        <a:t>6</a:t>
                      </a:r>
                      <a:endParaRPr lang="en-US" sz="1600">
                        <a:latin typeface="Calibri"/>
                        <a:ea typeface="Calibri"/>
                        <a:cs typeface="Times New Roman"/>
                      </a:endParaRPr>
                    </a:p>
                  </a:txBody>
                  <a:tcPr marL="68580" marR="68580" marT="0" marB="0" anchor="ctr"/>
                </a:tc>
              </a:tr>
              <a:tr h="370840">
                <a:tc>
                  <a:txBody>
                    <a:bodyPr/>
                    <a:lstStyle/>
                    <a:p>
                      <a:pPr marL="0" marR="0" algn="ctr">
                        <a:lnSpc>
                          <a:spcPct val="115000"/>
                        </a:lnSpc>
                        <a:spcBef>
                          <a:spcPts val="0"/>
                        </a:spcBef>
                        <a:spcAft>
                          <a:spcPts val="0"/>
                        </a:spcAft>
                      </a:pPr>
                      <a:r>
                        <a:rPr lang="en-US" sz="1600">
                          <a:solidFill>
                            <a:srgbClr val="000000"/>
                          </a:solidFill>
                          <a:latin typeface="Calibri"/>
                          <a:ea typeface="Times New Roman"/>
                          <a:cs typeface="Calibri"/>
                        </a:rPr>
                        <a:t>7</a:t>
                      </a:r>
                      <a:endParaRPr lang="en-US" sz="16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err="1">
                          <a:solidFill>
                            <a:srgbClr val="000000"/>
                          </a:solidFill>
                          <a:latin typeface="Calibri"/>
                          <a:ea typeface="Times New Roman"/>
                          <a:cs typeface="Calibri"/>
                        </a:rPr>
                        <a:t>PFN</a:t>
                      </a:r>
                      <a:r>
                        <a:rPr lang="en-US" sz="1600" dirty="0">
                          <a:solidFill>
                            <a:srgbClr val="000000"/>
                          </a:solidFill>
                          <a:latin typeface="Calibri"/>
                          <a:ea typeface="Times New Roman"/>
                          <a:cs typeface="Calibri"/>
                        </a:rPr>
                        <a:t> FOR PROXIMAL FEMORAL FRACTURE</a:t>
                      </a:r>
                      <a:endParaRPr lang="en-US" sz="1600"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latin typeface="Calibri"/>
                          <a:ea typeface="Times New Roman"/>
                          <a:cs typeface="Calibri"/>
                        </a:rPr>
                        <a:t>6</a:t>
                      </a:r>
                      <a:endParaRPr lang="en-US" sz="1600">
                        <a:latin typeface="Calibri"/>
                        <a:ea typeface="Calibri"/>
                        <a:cs typeface="Times New Roman"/>
                      </a:endParaRPr>
                    </a:p>
                  </a:txBody>
                  <a:tcPr marL="68580" marR="68580" marT="0" marB="0" anchor="ctr"/>
                </a:tc>
              </a:tr>
              <a:tr h="370840">
                <a:tc>
                  <a:txBody>
                    <a:bodyPr/>
                    <a:lstStyle/>
                    <a:p>
                      <a:pPr marL="0" marR="0" algn="ctr">
                        <a:lnSpc>
                          <a:spcPct val="115000"/>
                        </a:lnSpc>
                        <a:spcBef>
                          <a:spcPts val="0"/>
                        </a:spcBef>
                        <a:spcAft>
                          <a:spcPts val="0"/>
                        </a:spcAft>
                      </a:pPr>
                      <a:r>
                        <a:rPr lang="en-US" sz="1600">
                          <a:solidFill>
                            <a:srgbClr val="000000"/>
                          </a:solidFill>
                          <a:latin typeface="Calibri"/>
                          <a:ea typeface="Times New Roman"/>
                          <a:cs typeface="Calibri"/>
                        </a:rPr>
                        <a:t>8</a:t>
                      </a:r>
                      <a:endParaRPr lang="en-US" sz="16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a:solidFill>
                            <a:srgbClr val="000000"/>
                          </a:solidFill>
                          <a:latin typeface="Calibri"/>
                          <a:ea typeface="Times New Roman"/>
                          <a:cs typeface="Calibri"/>
                        </a:rPr>
                        <a:t>K WIRE FIXATION OF FINGER</a:t>
                      </a:r>
                      <a:endParaRPr lang="en-US" sz="1600"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a:solidFill>
                            <a:srgbClr val="000000"/>
                          </a:solidFill>
                          <a:latin typeface="Calibri"/>
                          <a:ea typeface="Times New Roman"/>
                          <a:cs typeface="Calibri"/>
                        </a:rPr>
                        <a:t>5</a:t>
                      </a:r>
                      <a:endParaRPr lang="en-US" sz="1600">
                        <a:latin typeface="Calibri"/>
                        <a:ea typeface="Calibri"/>
                        <a:cs typeface="Times New Roman"/>
                      </a:endParaRPr>
                    </a:p>
                  </a:txBody>
                  <a:tcPr marL="68580" marR="68580" marT="0" marB="0" anchor="ctr"/>
                </a:tc>
              </a:tr>
              <a:tr h="370840">
                <a:tc>
                  <a:txBody>
                    <a:bodyPr/>
                    <a:lstStyle/>
                    <a:p>
                      <a:pPr marL="0" marR="0" algn="ctr">
                        <a:lnSpc>
                          <a:spcPct val="115000"/>
                        </a:lnSpc>
                        <a:spcBef>
                          <a:spcPts val="0"/>
                        </a:spcBef>
                        <a:spcAft>
                          <a:spcPts val="0"/>
                        </a:spcAft>
                      </a:pPr>
                      <a:r>
                        <a:rPr lang="en-US" sz="1600">
                          <a:solidFill>
                            <a:srgbClr val="000000"/>
                          </a:solidFill>
                          <a:latin typeface="Calibri"/>
                          <a:ea typeface="Times New Roman"/>
                          <a:cs typeface="Calibri"/>
                        </a:rPr>
                        <a:t>9</a:t>
                      </a:r>
                      <a:endParaRPr lang="en-US" sz="16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err="1">
                          <a:solidFill>
                            <a:srgbClr val="000000"/>
                          </a:solidFill>
                          <a:latin typeface="Calibri"/>
                          <a:ea typeface="Times New Roman"/>
                          <a:cs typeface="Calibri"/>
                        </a:rPr>
                        <a:t>ORIF</a:t>
                      </a:r>
                      <a:r>
                        <a:rPr lang="en-US" sz="1600" dirty="0">
                          <a:solidFill>
                            <a:srgbClr val="000000"/>
                          </a:solidFill>
                          <a:latin typeface="Calibri"/>
                          <a:ea typeface="Times New Roman"/>
                          <a:cs typeface="Calibri"/>
                        </a:rPr>
                        <a:t> # PROXIMAL </a:t>
                      </a:r>
                      <a:r>
                        <a:rPr lang="en-US" sz="1600" dirty="0" err="1">
                          <a:solidFill>
                            <a:srgbClr val="000000"/>
                          </a:solidFill>
                          <a:latin typeface="Calibri"/>
                          <a:ea typeface="Times New Roman"/>
                          <a:cs typeface="Calibri"/>
                        </a:rPr>
                        <a:t>HUMERUS</a:t>
                      </a:r>
                      <a:r>
                        <a:rPr lang="en-US" sz="1600" dirty="0">
                          <a:solidFill>
                            <a:srgbClr val="000000"/>
                          </a:solidFill>
                          <a:latin typeface="Calibri"/>
                          <a:ea typeface="Times New Roman"/>
                          <a:cs typeface="Calibri"/>
                        </a:rPr>
                        <a:t> LOCKING PLATE</a:t>
                      </a:r>
                      <a:endParaRPr lang="en-US" sz="1600"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solidFill>
                            <a:srgbClr val="000000"/>
                          </a:solidFill>
                          <a:latin typeface="Calibri"/>
                          <a:ea typeface="Times New Roman"/>
                          <a:cs typeface="Calibri"/>
                        </a:rPr>
                        <a:t>5</a:t>
                      </a:r>
                      <a:endParaRPr lang="en-US" sz="1600" dirty="0">
                        <a:latin typeface="Calibri"/>
                        <a:ea typeface="Calibri"/>
                        <a:cs typeface="Times New Roman"/>
                      </a:endParaRPr>
                    </a:p>
                  </a:txBody>
                  <a:tcPr marL="68580" marR="68580" marT="0" marB="0" anchor="ctr"/>
                </a:tc>
              </a:tr>
              <a:tr h="370840">
                <a:tc>
                  <a:txBody>
                    <a:bodyPr/>
                    <a:lstStyle/>
                    <a:p>
                      <a:pPr marL="0" marR="0" algn="ctr">
                        <a:lnSpc>
                          <a:spcPct val="115000"/>
                        </a:lnSpc>
                        <a:spcBef>
                          <a:spcPts val="0"/>
                        </a:spcBef>
                        <a:spcAft>
                          <a:spcPts val="0"/>
                        </a:spcAft>
                      </a:pPr>
                      <a:r>
                        <a:rPr lang="en-US" sz="1600" dirty="0">
                          <a:solidFill>
                            <a:srgbClr val="000000"/>
                          </a:solidFill>
                          <a:latin typeface="Calibri"/>
                          <a:ea typeface="Times New Roman"/>
                          <a:cs typeface="Calibri"/>
                        </a:rPr>
                        <a:t>10</a:t>
                      </a:r>
                      <a:endParaRPr lang="en-US" sz="16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a:solidFill>
                            <a:srgbClr val="000000"/>
                          </a:solidFill>
                          <a:latin typeface="Calibri"/>
                          <a:ea typeface="Times New Roman"/>
                          <a:cs typeface="Calibri"/>
                        </a:rPr>
                        <a:t>UNILATERAL - TOTAL KNEE REPLACEMENT(</a:t>
                      </a:r>
                      <a:r>
                        <a:rPr lang="en-US" sz="1600" dirty="0" err="1">
                          <a:solidFill>
                            <a:srgbClr val="000000"/>
                          </a:solidFill>
                          <a:latin typeface="Calibri"/>
                          <a:ea typeface="Times New Roman"/>
                          <a:cs typeface="Calibri"/>
                        </a:rPr>
                        <a:t>TKR</a:t>
                      </a:r>
                      <a:r>
                        <a:rPr lang="en-US" sz="1600" dirty="0">
                          <a:solidFill>
                            <a:srgbClr val="000000"/>
                          </a:solidFill>
                          <a:latin typeface="Calibri"/>
                          <a:ea typeface="Times New Roman"/>
                          <a:cs typeface="Calibri"/>
                        </a:rPr>
                        <a:t>)</a:t>
                      </a:r>
                      <a:endParaRPr lang="en-US" sz="1600" dirty="0">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solidFill>
                            <a:srgbClr val="000000"/>
                          </a:solidFill>
                          <a:latin typeface="Calibri"/>
                          <a:ea typeface="Times New Roman"/>
                          <a:cs typeface="Calibri"/>
                        </a:rPr>
                        <a:t>5</a:t>
                      </a:r>
                      <a:endParaRPr lang="en-US" sz="1600" dirty="0">
                        <a:latin typeface="Calibri"/>
                        <a:ea typeface="Calibri"/>
                        <a:cs typeface="Times New Roman"/>
                      </a:endParaRPr>
                    </a:p>
                  </a:txBody>
                  <a:tcPr marL="68580" marR="68580" marT="0" marB="0" anchor="ctr"/>
                </a:tc>
              </a:tr>
            </a:tbl>
          </a:graphicData>
        </a:graphic>
      </p:graphicFrame>
      <p:sp>
        <p:nvSpPr>
          <p:cNvPr id="3" name="Title 2"/>
          <p:cNvSpPr>
            <a:spLocks noGrp="1"/>
          </p:cNvSpPr>
          <p:nvPr>
            <p:ph type="title"/>
          </p:nvPr>
        </p:nvSpPr>
        <p:spPr/>
        <p:txBody>
          <a:bodyPr>
            <a:normAutofit fontScale="90000"/>
          </a:bodyPr>
          <a:lstStyle/>
          <a:p>
            <a:r>
              <a:rPr lang="en-US" dirty="0" smtClean="0"/>
              <a:t>Orthopedic Most frequently performed surgeries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pPr marL="624078" indent="-514350">
              <a:buFont typeface="+mj-lt"/>
              <a:buAutoNum type="alphaUcPeriod"/>
            </a:pPr>
            <a:endParaRPr lang="en-US" sz="2800" dirty="0" smtClean="0">
              <a:solidFill>
                <a:srgbClr val="000000"/>
              </a:solidFill>
              <a:latin typeface="Calibri"/>
              <a:ea typeface="Times New Roman"/>
              <a:cs typeface="Calibri"/>
            </a:endParaRPr>
          </a:p>
          <a:p>
            <a:pPr marL="624078" indent="-514350">
              <a:buFont typeface="+mj-lt"/>
              <a:buAutoNum type="alphaUcPeriod"/>
            </a:pPr>
            <a:r>
              <a:rPr lang="en-US" sz="2800" dirty="0" smtClean="0">
                <a:solidFill>
                  <a:srgbClr val="000000"/>
                </a:solidFill>
                <a:latin typeface="Calibri"/>
                <a:ea typeface="Times New Roman"/>
                <a:cs typeface="Calibri"/>
              </a:rPr>
              <a:t>IMPLANT REMOVAL LARGE</a:t>
            </a:r>
          </a:p>
          <a:p>
            <a:pPr marL="624078" indent="-514350">
              <a:buFont typeface="+mj-lt"/>
              <a:buAutoNum type="alphaUcPeriod"/>
            </a:pPr>
            <a:r>
              <a:rPr lang="en-US" sz="2800" dirty="0" smtClean="0">
                <a:solidFill>
                  <a:srgbClr val="000000"/>
                </a:solidFill>
                <a:latin typeface="Calibri"/>
                <a:ea typeface="Times New Roman"/>
                <a:cs typeface="Calibri"/>
              </a:rPr>
              <a:t>CLOSED /OPEN REDUCTION AND INTERLOCKING NAILING OF TIBIA</a:t>
            </a:r>
          </a:p>
          <a:p>
            <a:pPr marL="624078" indent="-514350">
              <a:buFont typeface="+mj-lt"/>
              <a:buAutoNum type="alphaUcPeriod"/>
            </a:pPr>
            <a:r>
              <a:rPr lang="en-US" sz="2800" dirty="0" smtClean="0">
                <a:solidFill>
                  <a:srgbClr val="000000"/>
                </a:solidFill>
                <a:latin typeface="Calibri"/>
                <a:ea typeface="Times New Roman"/>
                <a:cs typeface="Calibri"/>
              </a:rPr>
              <a:t>UNILATERAL - TOTAL KNEE REPLACEMENT(</a:t>
            </a:r>
            <a:r>
              <a:rPr lang="en-US" sz="2800" dirty="0" err="1" smtClean="0">
                <a:solidFill>
                  <a:srgbClr val="000000"/>
                </a:solidFill>
                <a:latin typeface="Calibri"/>
                <a:ea typeface="Times New Roman"/>
                <a:cs typeface="Calibri"/>
              </a:rPr>
              <a:t>TKR</a:t>
            </a:r>
            <a:r>
              <a:rPr lang="en-US" sz="2800" dirty="0" smtClean="0">
                <a:solidFill>
                  <a:srgbClr val="000000"/>
                </a:solidFill>
                <a:latin typeface="Calibri"/>
                <a:ea typeface="Times New Roman"/>
                <a:cs typeface="Calibri"/>
              </a:rPr>
              <a:t>)</a:t>
            </a:r>
            <a:endParaRPr lang="en-US" sz="2800" dirty="0" smtClean="0">
              <a:latin typeface="Calibri"/>
              <a:ea typeface="Calibri"/>
              <a:cs typeface="Times New Roman"/>
            </a:endParaRPr>
          </a:p>
          <a:p>
            <a:pPr marL="624078" indent="-514350">
              <a:buNone/>
            </a:pPr>
            <a:endParaRPr lang="en-US" sz="2800" dirty="0" smtClean="0">
              <a:solidFill>
                <a:srgbClr val="000000"/>
              </a:solidFill>
              <a:latin typeface="Calibri"/>
              <a:ea typeface="Times New Roman"/>
              <a:cs typeface="Calibri"/>
            </a:endParaRPr>
          </a:p>
          <a:p>
            <a:pPr marL="624078" indent="-514350">
              <a:buFont typeface="+mj-lt"/>
              <a:buAutoNum type="alphaUcPeriod"/>
            </a:pPr>
            <a:endParaRPr lang="en-US" sz="2800" dirty="0" smtClean="0">
              <a:solidFill>
                <a:srgbClr val="000000"/>
              </a:solidFill>
              <a:latin typeface="Calibri"/>
              <a:ea typeface="Times New Roman"/>
              <a:cs typeface="Calibri"/>
            </a:endParaRPr>
          </a:p>
          <a:p>
            <a:pPr marL="624078" indent="-514350">
              <a:buNone/>
            </a:pPr>
            <a:endParaRPr lang="en-US" sz="2800" dirty="0" smtClean="0">
              <a:latin typeface="Calibri"/>
              <a:ea typeface="Calibri"/>
              <a:cs typeface="Times New Roman"/>
            </a:endParaRPr>
          </a:p>
          <a:p>
            <a:pPr marL="624078" indent="-514350">
              <a:buFont typeface="+mj-lt"/>
              <a:buAutoNum type="alphaUcPeriod"/>
            </a:pPr>
            <a:endParaRPr lang="en-US" sz="2800" dirty="0" smtClean="0">
              <a:latin typeface="Calibri"/>
              <a:ea typeface="Calibri"/>
              <a:cs typeface="Times New Roman"/>
            </a:endParaRPr>
          </a:p>
          <a:p>
            <a:pPr marL="624078" indent="-514350">
              <a:buFont typeface="+mj-lt"/>
              <a:buAutoNum type="alphaUcPeriod"/>
            </a:pPr>
            <a:endParaRPr lang="en-US" dirty="0"/>
          </a:p>
        </p:txBody>
      </p:sp>
      <p:sp>
        <p:nvSpPr>
          <p:cNvPr id="3" name="Title 2"/>
          <p:cNvSpPr>
            <a:spLocks noGrp="1"/>
          </p:cNvSpPr>
          <p:nvPr>
            <p:ph type="title"/>
          </p:nvPr>
        </p:nvSpPr>
        <p:spPr>
          <a:xfrm>
            <a:off x="457200" y="274638"/>
            <a:ext cx="8229600" cy="944562"/>
          </a:xfrm>
        </p:spPr>
        <p:txBody>
          <a:bodyPr>
            <a:normAutofit fontScale="90000"/>
          </a:bodyPr>
          <a:lstStyle/>
          <a:p>
            <a:r>
              <a:rPr lang="en-US" dirty="0" smtClean="0"/>
              <a:t/>
            </a:r>
            <a:br>
              <a:rPr lang="en-US" dirty="0" smtClean="0"/>
            </a:br>
            <a:r>
              <a:rPr lang="en-US" dirty="0" smtClean="0"/>
              <a:t>3 Surgeries selected for surgical kit preparation</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srcRect l="6442" t="7912" r="52742" b="14583"/>
          <a:stretch>
            <a:fillRect/>
          </a:stretch>
        </p:blipFill>
        <p:spPr bwMode="auto">
          <a:xfrm>
            <a:off x="76200" y="457200"/>
            <a:ext cx="4343400" cy="6019800"/>
          </a:xfrm>
          <a:prstGeom prst="rect">
            <a:avLst/>
          </a:prstGeom>
          <a:noFill/>
          <a:ln w="9525">
            <a:noFill/>
            <a:miter lim="800000"/>
            <a:headEnd/>
            <a:tailEnd/>
          </a:ln>
          <a:effectLst/>
        </p:spPr>
      </p:pic>
      <p:pic>
        <p:nvPicPr>
          <p:cNvPr id="3075" name="Picture 3"/>
          <p:cNvPicPr>
            <a:picLocks noChangeAspect="1" noChangeArrowheads="1"/>
          </p:cNvPicPr>
          <p:nvPr/>
        </p:nvPicPr>
        <p:blipFill>
          <a:blip r:embed="rId3"/>
          <a:srcRect l="52928" t="9375" r="6076" b="15625"/>
          <a:stretch>
            <a:fillRect/>
          </a:stretch>
        </p:blipFill>
        <p:spPr bwMode="auto">
          <a:xfrm>
            <a:off x="4419600" y="457200"/>
            <a:ext cx="4724400" cy="5867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l="7028" t="7292" r="53148" b="15625"/>
          <a:stretch>
            <a:fillRect/>
          </a:stretch>
        </p:blipFill>
        <p:spPr bwMode="auto">
          <a:xfrm>
            <a:off x="76200" y="457200"/>
            <a:ext cx="4343400" cy="5638800"/>
          </a:xfrm>
          <a:prstGeom prst="rect">
            <a:avLst/>
          </a:prstGeom>
          <a:noFill/>
          <a:ln w="9525">
            <a:noFill/>
            <a:miter lim="800000"/>
            <a:headEnd/>
            <a:tailEnd/>
          </a:ln>
          <a:effectLst/>
        </p:spPr>
      </p:pic>
      <p:pic>
        <p:nvPicPr>
          <p:cNvPr id="4099" name="Picture 3"/>
          <p:cNvPicPr>
            <a:picLocks noChangeAspect="1" noChangeArrowheads="1"/>
          </p:cNvPicPr>
          <p:nvPr/>
        </p:nvPicPr>
        <p:blipFill>
          <a:blip r:embed="rId2"/>
          <a:srcRect l="53514" t="9375" r="6076" b="14583"/>
          <a:stretch>
            <a:fillRect/>
          </a:stretch>
        </p:blipFill>
        <p:spPr bwMode="auto">
          <a:xfrm>
            <a:off x="4572000" y="609600"/>
            <a:ext cx="4419600" cy="5562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srcRect l="6442" t="8333" r="53148" b="15625"/>
          <a:stretch>
            <a:fillRect/>
          </a:stretch>
        </p:blipFill>
        <p:spPr bwMode="auto">
          <a:xfrm>
            <a:off x="0" y="609600"/>
            <a:ext cx="4572000" cy="5562600"/>
          </a:xfrm>
          <a:prstGeom prst="rect">
            <a:avLst/>
          </a:prstGeom>
          <a:noFill/>
          <a:ln w="9525">
            <a:noFill/>
            <a:miter lim="800000"/>
            <a:headEnd/>
            <a:tailEnd/>
          </a:ln>
          <a:effectLst/>
        </p:spPr>
      </p:pic>
      <p:pic>
        <p:nvPicPr>
          <p:cNvPr id="5123" name="Picture 3"/>
          <p:cNvPicPr>
            <a:picLocks noChangeAspect="1" noChangeArrowheads="1"/>
          </p:cNvPicPr>
          <p:nvPr/>
        </p:nvPicPr>
        <p:blipFill>
          <a:blip r:embed="rId2"/>
          <a:srcRect l="53514" t="8333" r="6076" b="14583"/>
          <a:stretch>
            <a:fillRect/>
          </a:stretch>
        </p:blipFill>
        <p:spPr bwMode="auto">
          <a:xfrm>
            <a:off x="4724400" y="609600"/>
            <a:ext cx="4419600" cy="5638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srcRect l="6442" t="8333" r="53148" b="15625"/>
          <a:stretch>
            <a:fillRect/>
          </a:stretch>
        </p:blipFill>
        <p:spPr bwMode="auto">
          <a:xfrm>
            <a:off x="0" y="609600"/>
            <a:ext cx="4495800" cy="5562600"/>
          </a:xfrm>
          <a:prstGeom prst="rect">
            <a:avLst/>
          </a:prstGeom>
          <a:noFill/>
          <a:ln w="9525">
            <a:noFill/>
            <a:miter lim="800000"/>
            <a:headEnd/>
            <a:tailEnd/>
          </a:ln>
          <a:effectLst/>
        </p:spPr>
      </p:pic>
      <p:pic>
        <p:nvPicPr>
          <p:cNvPr id="6147" name="Picture 3"/>
          <p:cNvPicPr>
            <a:picLocks noChangeAspect="1" noChangeArrowheads="1"/>
          </p:cNvPicPr>
          <p:nvPr/>
        </p:nvPicPr>
        <p:blipFill>
          <a:blip r:embed="rId2"/>
          <a:srcRect l="53514" t="8333" r="6076" b="14583"/>
          <a:stretch>
            <a:fillRect/>
          </a:stretch>
        </p:blipFill>
        <p:spPr bwMode="auto">
          <a:xfrm>
            <a:off x="4572000" y="533400"/>
            <a:ext cx="4572000" cy="5638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3"/>
          <a:srcRect l="7028" t="6250" r="53148" b="16667"/>
          <a:stretch>
            <a:fillRect/>
          </a:stretch>
        </p:blipFill>
        <p:spPr bwMode="auto">
          <a:xfrm>
            <a:off x="152400" y="457200"/>
            <a:ext cx="4267200" cy="5638800"/>
          </a:xfrm>
          <a:prstGeom prst="rect">
            <a:avLst/>
          </a:prstGeom>
          <a:noFill/>
          <a:ln w="9525">
            <a:noFill/>
            <a:miter lim="800000"/>
            <a:headEnd/>
            <a:tailEnd/>
          </a:ln>
          <a:effectLst/>
        </p:spPr>
      </p:pic>
      <p:pic>
        <p:nvPicPr>
          <p:cNvPr id="7171" name="Picture 3"/>
          <p:cNvPicPr>
            <a:picLocks noChangeAspect="1" noChangeArrowheads="1"/>
          </p:cNvPicPr>
          <p:nvPr/>
        </p:nvPicPr>
        <p:blipFill>
          <a:blip r:embed="rId3"/>
          <a:srcRect l="53514" t="7292" r="6076" b="16667"/>
          <a:stretch>
            <a:fillRect/>
          </a:stretch>
        </p:blipFill>
        <p:spPr bwMode="auto">
          <a:xfrm>
            <a:off x="4495800" y="457200"/>
            <a:ext cx="4495800" cy="5562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srcRect l="6442" t="7292" r="53148" b="14583"/>
          <a:stretch>
            <a:fillRect/>
          </a:stretch>
        </p:blipFill>
        <p:spPr bwMode="auto">
          <a:xfrm>
            <a:off x="0" y="533400"/>
            <a:ext cx="4495800" cy="5715000"/>
          </a:xfrm>
          <a:prstGeom prst="rect">
            <a:avLst/>
          </a:prstGeom>
          <a:noFill/>
          <a:ln w="9525">
            <a:noFill/>
            <a:miter lim="800000"/>
            <a:headEnd/>
            <a:tailEnd/>
          </a:ln>
          <a:effectLst/>
        </p:spPr>
      </p:pic>
      <p:pic>
        <p:nvPicPr>
          <p:cNvPr id="8195" name="Picture 3"/>
          <p:cNvPicPr>
            <a:picLocks noChangeAspect="1" noChangeArrowheads="1"/>
          </p:cNvPicPr>
          <p:nvPr/>
        </p:nvPicPr>
        <p:blipFill>
          <a:blip r:embed="rId2"/>
          <a:srcRect l="53514" t="7292" r="6121" b="14584"/>
          <a:stretch>
            <a:fillRect/>
          </a:stretch>
        </p:blipFill>
        <p:spPr bwMode="auto">
          <a:xfrm>
            <a:off x="4572000" y="457200"/>
            <a:ext cx="4495800" cy="5715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srcRect l="6442" t="5208" r="53148" b="14583"/>
          <a:stretch>
            <a:fillRect/>
          </a:stretch>
        </p:blipFill>
        <p:spPr bwMode="auto">
          <a:xfrm>
            <a:off x="76200" y="381000"/>
            <a:ext cx="4495800" cy="5867400"/>
          </a:xfrm>
          <a:prstGeom prst="rect">
            <a:avLst/>
          </a:prstGeom>
          <a:noFill/>
          <a:ln w="9525">
            <a:noFill/>
            <a:miter lim="800000"/>
            <a:headEnd/>
            <a:tailEnd/>
          </a:ln>
          <a:effectLst/>
        </p:spPr>
      </p:pic>
      <p:pic>
        <p:nvPicPr>
          <p:cNvPr id="9219" name="Picture 3"/>
          <p:cNvPicPr>
            <a:picLocks noChangeAspect="1" noChangeArrowheads="1"/>
          </p:cNvPicPr>
          <p:nvPr/>
        </p:nvPicPr>
        <p:blipFill>
          <a:blip r:embed="rId2"/>
          <a:srcRect l="53514" t="8333" r="5491" b="27083"/>
          <a:stretch>
            <a:fillRect/>
          </a:stretch>
        </p:blipFill>
        <p:spPr bwMode="auto">
          <a:xfrm>
            <a:off x="4648200" y="609600"/>
            <a:ext cx="4495800" cy="4724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Orthopedic department of the hospital is a single surgeon unit so inventory is limited and usage is controlled. Old data analysis is done to find the number of consumables and drugs used in the particular type of surgery and average is calculated for each item. Final contents  and size of the surgical kit is decided after the discussion with the team of orthopedic surgeons of the hospital. </a:t>
            </a:r>
          </a:p>
          <a:p>
            <a:endParaRPr lang="en-US" dirty="0"/>
          </a:p>
        </p:txBody>
      </p:sp>
      <p:sp>
        <p:nvSpPr>
          <p:cNvPr id="3" name="Title 2"/>
          <p:cNvSpPr>
            <a:spLocks noGrp="1"/>
          </p:cNvSpPr>
          <p:nvPr>
            <p:ph type="title"/>
          </p:nvPr>
        </p:nvSpPr>
        <p:spPr/>
        <p:txBody>
          <a:bodyPr/>
          <a:lstStyle/>
          <a:p>
            <a:r>
              <a:rPr lang="en-US" dirty="0" smtClean="0"/>
              <a:t>Discussion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smtClean="0"/>
              <a:t>Standardizing the surgical kits for major orthopaedic procedures for commonly performed surgeries at Aakash Healthcare</a:t>
            </a:r>
            <a:endParaRPr lang="en-US" dirty="0"/>
          </a:p>
        </p:txBody>
      </p:sp>
      <p:sp>
        <p:nvSpPr>
          <p:cNvPr id="3" name="Title 2"/>
          <p:cNvSpPr>
            <a:spLocks noGrp="1"/>
          </p:cNvSpPr>
          <p:nvPr>
            <p:ph type="title"/>
          </p:nvPr>
        </p:nvSpPr>
        <p:spPr/>
        <p:txBody>
          <a:bodyPr/>
          <a:lstStyle/>
          <a:p>
            <a:r>
              <a:rPr lang="en-US" dirty="0" smtClean="0"/>
              <a:t>Topic</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IN" dirty="0" smtClean="0"/>
              <a:t>Varieties of items in terms of brands are lesser in standardized surgical unit.</a:t>
            </a:r>
            <a:endParaRPr lang="en-US" dirty="0" smtClean="0"/>
          </a:p>
          <a:p>
            <a:pPr lvl="0"/>
            <a:r>
              <a:rPr lang="en-IN" dirty="0" smtClean="0"/>
              <a:t>Direct cost can be optimized using standard surgical kits.</a:t>
            </a:r>
            <a:endParaRPr lang="en-US" dirty="0" smtClean="0"/>
          </a:p>
          <a:p>
            <a:pPr lvl="0"/>
            <a:r>
              <a:rPr lang="en-IN" dirty="0" smtClean="0"/>
              <a:t>Replacing generic from branded gives a huge cost margin which benefits both the hospital and the patient.</a:t>
            </a:r>
            <a:endParaRPr lang="en-US" dirty="0" smtClean="0"/>
          </a:p>
          <a:p>
            <a:endParaRPr lang="en-US" dirty="0"/>
          </a:p>
        </p:txBody>
      </p:sp>
      <p:sp>
        <p:nvSpPr>
          <p:cNvPr id="3" name="Title 2"/>
          <p:cNvSpPr>
            <a:spLocks noGrp="1"/>
          </p:cNvSpPr>
          <p:nvPr>
            <p:ph type="title"/>
          </p:nvPr>
        </p:nvSpPr>
        <p:spPr/>
        <p:txBody>
          <a:bodyPr/>
          <a:lstStyle/>
          <a:p>
            <a:r>
              <a:rPr lang="en-US" dirty="0" smtClean="0"/>
              <a:t>Conclusion</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fontAlgn="base"/>
            <a:r>
              <a:rPr lang="en-US" dirty="0" smtClean="0"/>
              <a:t>Standardize the surgical kit for all the invasive procedures of </a:t>
            </a:r>
            <a:r>
              <a:rPr lang="en-US" dirty="0" err="1" smtClean="0"/>
              <a:t>Orthopaedic</a:t>
            </a:r>
            <a:r>
              <a:rPr lang="en-US" dirty="0" smtClean="0"/>
              <a:t> department performed at Aakash Healthcare.</a:t>
            </a:r>
          </a:p>
          <a:p>
            <a:pPr lvl="0" fontAlgn="base"/>
            <a:r>
              <a:rPr lang="en-US" dirty="0" smtClean="0"/>
              <a:t>Identifying the frequently performed surgeries for all other specialties and defining the surgical kits.  </a:t>
            </a:r>
          </a:p>
          <a:p>
            <a:endParaRPr lang="en-US" dirty="0"/>
          </a:p>
        </p:txBody>
      </p:sp>
      <p:sp>
        <p:nvSpPr>
          <p:cNvPr id="3" name="Title 2"/>
          <p:cNvSpPr>
            <a:spLocks noGrp="1"/>
          </p:cNvSpPr>
          <p:nvPr>
            <p:ph type="title"/>
          </p:nvPr>
        </p:nvSpPr>
        <p:spPr/>
        <p:txBody>
          <a:bodyPr/>
          <a:lstStyle/>
          <a:p>
            <a:r>
              <a:rPr lang="en-US" smtClean="0"/>
              <a:t>Recommendation</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Purchase price and sale price of all products have been excluded from the study owing to the confidentiality of the organization as per their policy</a:t>
            </a:r>
          </a:p>
          <a:p>
            <a:endParaRPr lang="en-US" dirty="0"/>
          </a:p>
        </p:txBody>
      </p:sp>
      <p:sp>
        <p:nvSpPr>
          <p:cNvPr id="3" name="Title 2"/>
          <p:cNvSpPr>
            <a:spLocks noGrp="1"/>
          </p:cNvSpPr>
          <p:nvPr>
            <p:ph type="title"/>
          </p:nvPr>
        </p:nvSpPr>
        <p:spPr/>
        <p:txBody>
          <a:bodyPr/>
          <a:lstStyle/>
          <a:p>
            <a:r>
              <a:rPr lang="en-US" dirty="0" smtClean="0"/>
              <a:t>Limitation</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a:bodyPr>
          <a:lstStyle/>
          <a:p>
            <a:pPr>
              <a:buNone/>
            </a:pPr>
            <a:r>
              <a:rPr lang="en-US" sz="9600" dirty="0" smtClean="0">
                <a:latin typeface="Times New Roman" pitchFamily="18" charset="0"/>
                <a:cs typeface="Times New Roman" pitchFamily="18" charset="0"/>
              </a:rPr>
              <a:t>    </a:t>
            </a:r>
          </a:p>
          <a:p>
            <a:pPr>
              <a:buNone/>
            </a:pPr>
            <a:r>
              <a:rPr lang="en-US" sz="9600" dirty="0" smtClean="0">
                <a:latin typeface="Times New Roman" pitchFamily="18" charset="0"/>
                <a:cs typeface="Times New Roman" pitchFamily="18" charset="0"/>
              </a:rPr>
              <a:t>    Thank You</a:t>
            </a:r>
            <a:endParaRPr lang="en-US" sz="9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5181600"/>
          </a:xfrm>
        </p:spPr>
        <p:txBody>
          <a:bodyPr>
            <a:normAutofit/>
          </a:bodyPr>
          <a:lstStyle/>
          <a:p>
            <a:r>
              <a:rPr lang="en-US" sz="2400" dirty="0" smtClean="0">
                <a:solidFill>
                  <a:srgbClr val="0070C0"/>
                </a:solidFill>
              </a:rPr>
              <a:t>Surgery is a very ancient form of treatment which has been prevalent since ages and with the advancement of time, these procedures have become standardized across the globe.</a:t>
            </a:r>
          </a:p>
          <a:p>
            <a:r>
              <a:rPr lang="en-US" sz="2400" dirty="0" smtClean="0"/>
              <a:t>Owing to the standardization the steps involved before, during and after the surgical intervention are more or less standardized.</a:t>
            </a:r>
          </a:p>
          <a:p>
            <a:r>
              <a:rPr lang="en-US" sz="2400" dirty="0" smtClean="0">
                <a:solidFill>
                  <a:srgbClr val="0070C0"/>
                </a:solidFill>
              </a:rPr>
              <a:t>This leads to a standardized consumption of material not only for an independent surgery but for a particular type of case basis at large.</a:t>
            </a:r>
          </a:p>
          <a:p>
            <a:r>
              <a:rPr lang="en-US" sz="2400" dirty="0" smtClean="0"/>
              <a:t>Our aim is to standardize the consumption of material in the surgeries so as to have minimum deviations and bring the fixed cost to a minimum.</a:t>
            </a:r>
            <a:endParaRPr lang="en-US" sz="2400" dirty="0" smtClean="0">
              <a:solidFill>
                <a:srgbClr val="0070C0"/>
              </a:solidFill>
            </a:endParaRPr>
          </a:p>
        </p:txBody>
      </p:sp>
      <p:sp>
        <p:nvSpPr>
          <p:cNvPr id="3" name="Title 2"/>
          <p:cNvSpPr>
            <a:spLocks noGrp="1"/>
          </p:cNvSpPr>
          <p:nvPr>
            <p:ph type="title"/>
          </p:nvPr>
        </p:nvSpPr>
        <p:spPr>
          <a:xfrm>
            <a:off x="457200" y="274638"/>
            <a:ext cx="8229600" cy="868362"/>
          </a:xfrm>
        </p:spPr>
        <p:txBody>
          <a:bodyPr/>
          <a:lstStyle/>
          <a:p>
            <a:r>
              <a:rPr lang="en-US" dirty="0" smtClean="0"/>
              <a:t>Introduction</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smtClean="0"/>
              <a:t>To standardise the surgical kits for major orthopaedic procedures for commonly performed surgeries at Aakash Healthcare.</a:t>
            </a:r>
            <a:endParaRPr lang="en-US" dirty="0" smtClean="0"/>
          </a:p>
          <a:p>
            <a:endParaRPr lang="en-US" dirty="0"/>
          </a:p>
        </p:txBody>
      </p:sp>
      <p:sp>
        <p:nvSpPr>
          <p:cNvPr id="3" name="Title 2"/>
          <p:cNvSpPr>
            <a:spLocks noGrp="1"/>
          </p:cNvSpPr>
          <p:nvPr>
            <p:ph type="title"/>
          </p:nvPr>
        </p:nvSpPr>
        <p:spPr/>
        <p:txBody>
          <a:bodyPr/>
          <a:lstStyle/>
          <a:p>
            <a:r>
              <a:rPr lang="en-US" dirty="0" smtClean="0"/>
              <a:t>General Objective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4078" lvl="0" indent="-514350">
              <a:buFont typeface="+mj-lt"/>
              <a:buAutoNum type="arabicPeriod"/>
            </a:pPr>
            <a:endParaRPr lang="en-IN" dirty="0" smtClean="0"/>
          </a:p>
          <a:p>
            <a:pPr marL="624078" lvl="0" indent="-514350">
              <a:buFont typeface="+mj-lt"/>
              <a:buAutoNum type="arabicPeriod"/>
            </a:pPr>
            <a:r>
              <a:rPr lang="en-IN" dirty="0" smtClean="0"/>
              <a:t>To understand the surgical trends in terms of volume in orthopaedics.</a:t>
            </a:r>
            <a:endParaRPr lang="en-US" dirty="0" smtClean="0"/>
          </a:p>
          <a:p>
            <a:pPr marL="624078" lvl="0" indent="-514350">
              <a:buFont typeface="+mj-lt"/>
              <a:buAutoNum type="arabicPeriod"/>
            </a:pPr>
            <a:r>
              <a:rPr lang="en-IN" dirty="0" smtClean="0">
                <a:solidFill>
                  <a:srgbClr val="0070C0"/>
                </a:solidFill>
              </a:rPr>
              <a:t>Identifying the most frequently performed surgeries in orthopaedics.</a:t>
            </a:r>
            <a:endParaRPr lang="en-US" dirty="0" smtClean="0">
              <a:solidFill>
                <a:srgbClr val="0070C0"/>
              </a:solidFill>
            </a:endParaRPr>
          </a:p>
          <a:p>
            <a:pPr marL="624078" lvl="0" indent="-514350">
              <a:buFont typeface="+mj-lt"/>
              <a:buAutoNum type="arabicPeriod"/>
            </a:pPr>
            <a:r>
              <a:rPr lang="en-IN" dirty="0" smtClean="0"/>
              <a:t>To study the direct cost involved in performing the top 3 procedures and define surgical kits for the same.</a:t>
            </a:r>
            <a:endParaRPr lang="en-US" dirty="0" smtClean="0"/>
          </a:p>
          <a:p>
            <a:endParaRPr lang="en-US" dirty="0"/>
          </a:p>
        </p:txBody>
      </p:sp>
      <p:sp>
        <p:nvSpPr>
          <p:cNvPr id="3" name="Title 2"/>
          <p:cNvSpPr>
            <a:spLocks noGrp="1"/>
          </p:cNvSpPr>
          <p:nvPr>
            <p:ph type="title"/>
          </p:nvPr>
        </p:nvSpPr>
        <p:spPr/>
        <p:txBody>
          <a:bodyPr>
            <a:normAutofit/>
          </a:bodyPr>
          <a:lstStyle/>
          <a:p>
            <a:r>
              <a:rPr lang="en-US" dirty="0" smtClean="0"/>
              <a:t>Specific Objective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b="1" dirty="0" smtClean="0"/>
              <a:t>Study type</a:t>
            </a:r>
            <a:r>
              <a:rPr lang="en-US" dirty="0" smtClean="0"/>
              <a:t>- Descriptive analytical study</a:t>
            </a:r>
          </a:p>
          <a:p>
            <a:r>
              <a:rPr lang="en-US" b="1" dirty="0" smtClean="0"/>
              <a:t>Study area</a:t>
            </a:r>
            <a:r>
              <a:rPr lang="en-US" dirty="0" smtClean="0"/>
              <a:t>- Aakash Healthcare, Super Specialty Hospital, New Delhi </a:t>
            </a:r>
          </a:p>
          <a:p>
            <a:r>
              <a:rPr lang="en-US" b="1" dirty="0" smtClean="0"/>
              <a:t>Study Period</a:t>
            </a:r>
            <a:r>
              <a:rPr lang="en-US" dirty="0" smtClean="0"/>
              <a:t>- 5</a:t>
            </a:r>
            <a:r>
              <a:rPr lang="en-US" baseline="30000" dirty="0" smtClean="0"/>
              <a:t>th</a:t>
            </a:r>
            <a:r>
              <a:rPr lang="en-US" dirty="0" smtClean="0"/>
              <a:t> Feb to 28th April, 2018</a:t>
            </a:r>
          </a:p>
          <a:p>
            <a:r>
              <a:rPr lang="en-US" b="1" dirty="0" smtClean="0"/>
              <a:t>Study Population-</a:t>
            </a:r>
            <a:r>
              <a:rPr lang="en-US" dirty="0" smtClean="0"/>
              <a:t> Orthopedic procedures performed at Aakash Healthcare </a:t>
            </a:r>
          </a:p>
          <a:p>
            <a:r>
              <a:rPr lang="en-US" b="1" dirty="0" smtClean="0"/>
              <a:t>Sample size-</a:t>
            </a:r>
            <a:r>
              <a:rPr lang="en-US" dirty="0" smtClean="0"/>
              <a:t> Total Surgeries Performed from Oct 2017- Feb 2018</a:t>
            </a:r>
          </a:p>
          <a:p>
            <a:r>
              <a:rPr lang="en-US" b="1" dirty="0" smtClean="0"/>
              <a:t>Sampling Technique- </a:t>
            </a:r>
            <a:r>
              <a:rPr lang="en-US" dirty="0" smtClean="0"/>
              <a:t>Complete sample population is taken as sample size on account of limited availability of data owing to lesser number of cases performed.</a:t>
            </a:r>
          </a:p>
          <a:p>
            <a:endParaRPr lang="en-US" dirty="0"/>
          </a:p>
        </p:txBody>
      </p:sp>
      <p:sp>
        <p:nvSpPr>
          <p:cNvPr id="3" name="Title 2"/>
          <p:cNvSpPr>
            <a:spLocks noGrp="1"/>
          </p:cNvSpPr>
          <p:nvPr>
            <p:ph type="title"/>
          </p:nvPr>
        </p:nvSpPr>
        <p:spPr/>
        <p:txBody>
          <a:bodyPr/>
          <a:lstStyle/>
          <a:p>
            <a:r>
              <a:rPr lang="en-US" dirty="0" smtClean="0"/>
              <a:t>Research Methodology</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IN" dirty="0" smtClean="0"/>
              <a:t>Number of OT in the hospital are 8, out of which 4 are glass OT in which mainly the orthopaedic surgeries are carried out if the case is not a infected case, 1 is </a:t>
            </a:r>
            <a:r>
              <a:rPr lang="en-IN" dirty="0" err="1" smtClean="0"/>
              <a:t>gynae</a:t>
            </a:r>
            <a:r>
              <a:rPr lang="en-IN" dirty="0" smtClean="0"/>
              <a:t> OT, 1 emergency OT and procedure room and 2 are general OT. Ortho surgeries are carried out in glass OT because the cleaning and sterilization maintenance is better in glass OT and chances of surgical site infection are less. Orthopaedic is the main specialty out of all surgical specialties of the hospital.</a:t>
            </a:r>
            <a:endParaRPr lang="en-US" dirty="0" smtClean="0"/>
          </a:p>
          <a:p>
            <a:endParaRPr lang="en-US" dirty="0"/>
          </a:p>
        </p:txBody>
      </p:sp>
      <p:sp>
        <p:nvSpPr>
          <p:cNvPr id="3" name="Title 2"/>
          <p:cNvSpPr>
            <a:spLocks noGrp="1"/>
          </p:cNvSpPr>
          <p:nvPr>
            <p:ph type="title"/>
          </p:nvPr>
        </p:nvSpPr>
        <p:spPr/>
        <p:txBody>
          <a:bodyPr/>
          <a:lstStyle/>
          <a:p>
            <a:r>
              <a:rPr lang="en-US" dirty="0" smtClean="0"/>
              <a:t>Study Findings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703494"/>
        </p:xfrm>
        <a:graphic>
          <a:graphicData uri="http://schemas.openxmlformats.org/drawingml/2006/table">
            <a:tbl>
              <a:tblPr firstRow="1" bandRow="1">
                <a:tableStyleId>{5C22544A-7EE6-4342-B048-85BDC9FD1C3A}</a:tableStyleId>
              </a:tblPr>
              <a:tblGrid>
                <a:gridCol w="5943600"/>
                <a:gridCol w="2286000"/>
              </a:tblGrid>
              <a:tr h="378222">
                <a:tc>
                  <a:txBody>
                    <a:bodyPr/>
                    <a:lstStyle/>
                    <a:p>
                      <a:pPr marL="0" marR="0" algn="ctr">
                        <a:lnSpc>
                          <a:spcPct val="115000"/>
                        </a:lnSpc>
                        <a:spcBef>
                          <a:spcPts val="0"/>
                        </a:spcBef>
                        <a:spcAft>
                          <a:spcPts val="1000"/>
                        </a:spcAft>
                      </a:pPr>
                      <a:r>
                        <a:rPr lang="en-US" sz="1600" dirty="0">
                          <a:solidFill>
                            <a:srgbClr val="000000"/>
                          </a:solidFill>
                          <a:latin typeface="Times New Roman"/>
                          <a:ea typeface="Calibri"/>
                          <a:cs typeface="Times New Roman"/>
                        </a:rPr>
                        <a:t>Specialty</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a:solidFill>
                            <a:srgbClr val="000000"/>
                          </a:solidFill>
                          <a:latin typeface="Times New Roman"/>
                          <a:ea typeface="Calibri"/>
                          <a:cs typeface="Times New Roman"/>
                        </a:rPr>
                        <a:t>Case load(Oct 2017- Feb 2018)</a:t>
                      </a:r>
                      <a:endParaRPr lang="en-US" sz="1600">
                        <a:latin typeface="Calibri"/>
                        <a:ea typeface="Calibri"/>
                        <a:cs typeface="Times New Roman"/>
                      </a:endParaRPr>
                    </a:p>
                  </a:txBody>
                  <a:tcPr marL="68580" marR="68580" marT="0" marB="0"/>
                </a:tc>
              </a:tr>
              <a:tr h="378222">
                <a:tc>
                  <a:txBody>
                    <a:bodyPr/>
                    <a:lstStyle/>
                    <a:p>
                      <a:pPr marL="0" marR="0" algn="just">
                        <a:lnSpc>
                          <a:spcPct val="115000"/>
                        </a:lnSpc>
                        <a:spcBef>
                          <a:spcPts val="0"/>
                        </a:spcBef>
                        <a:spcAft>
                          <a:spcPts val="1000"/>
                        </a:spcAft>
                      </a:pPr>
                      <a:r>
                        <a:rPr lang="en-US" sz="1600" dirty="0">
                          <a:solidFill>
                            <a:srgbClr val="000000"/>
                          </a:solidFill>
                          <a:latin typeface="Times New Roman"/>
                          <a:ea typeface="Calibri"/>
                          <a:cs typeface="Times New Roman"/>
                        </a:rPr>
                        <a:t>Orthopedics &amp; Joint Replacement</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a:solidFill>
                            <a:srgbClr val="000000"/>
                          </a:solidFill>
                          <a:latin typeface="Times New Roman"/>
                          <a:ea typeface="Calibri"/>
                          <a:cs typeface="Times New Roman"/>
                        </a:rPr>
                        <a:t>192</a:t>
                      </a:r>
                      <a:endParaRPr lang="en-US" sz="1600">
                        <a:latin typeface="Calibri"/>
                        <a:ea typeface="Calibri"/>
                        <a:cs typeface="Times New Roman"/>
                      </a:endParaRPr>
                    </a:p>
                  </a:txBody>
                  <a:tcPr marL="68580" marR="68580" marT="0" marB="0"/>
                </a:tc>
              </a:tr>
              <a:tr h="378222">
                <a:tc>
                  <a:txBody>
                    <a:bodyPr/>
                    <a:lstStyle/>
                    <a:p>
                      <a:pPr marL="0" marR="0" algn="just">
                        <a:lnSpc>
                          <a:spcPct val="115000"/>
                        </a:lnSpc>
                        <a:spcBef>
                          <a:spcPts val="0"/>
                        </a:spcBef>
                        <a:spcAft>
                          <a:spcPts val="1000"/>
                        </a:spcAft>
                      </a:pPr>
                      <a:r>
                        <a:rPr lang="en-US" sz="1600" dirty="0">
                          <a:solidFill>
                            <a:srgbClr val="000000"/>
                          </a:solidFill>
                          <a:latin typeface="Times New Roman"/>
                          <a:ea typeface="Calibri"/>
                          <a:cs typeface="Times New Roman"/>
                        </a:rPr>
                        <a:t>Ophthalmology &amp; Refractive Surgery</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a:solidFill>
                            <a:srgbClr val="000000"/>
                          </a:solidFill>
                          <a:latin typeface="Times New Roman"/>
                          <a:ea typeface="Calibri"/>
                          <a:cs typeface="Times New Roman"/>
                        </a:rPr>
                        <a:t>107</a:t>
                      </a:r>
                      <a:endParaRPr lang="en-US" sz="1600">
                        <a:latin typeface="Calibri"/>
                        <a:ea typeface="Calibri"/>
                        <a:cs typeface="Times New Roman"/>
                      </a:endParaRPr>
                    </a:p>
                  </a:txBody>
                  <a:tcPr marL="68580" marR="68580" marT="0" marB="0"/>
                </a:tc>
              </a:tr>
              <a:tr h="378222">
                <a:tc>
                  <a:txBody>
                    <a:bodyPr/>
                    <a:lstStyle/>
                    <a:p>
                      <a:pPr marL="0" marR="0" algn="just">
                        <a:lnSpc>
                          <a:spcPct val="115000"/>
                        </a:lnSpc>
                        <a:spcBef>
                          <a:spcPts val="0"/>
                        </a:spcBef>
                        <a:spcAft>
                          <a:spcPts val="1000"/>
                        </a:spcAft>
                      </a:pPr>
                      <a:r>
                        <a:rPr lang="en-US" sz="1600">
                          <a:solidFill>
                            <a:srgbClr val="000000"/>
                          </a:solidFill>
                          <a:latin typeface="Times New Roman"/>
                          <a:ea typeface="Times New Roman"/>
                          <a:cs typeface="Times New Roman"/>
                        </a:rPr>
                        <a:t>General &amp; Minimal Access Surgery</a:t>
                      </a:r>
                      <a:endParaRPr lang="en-US" sz="1600">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a:solidFill>
                            <a:srgbClr val="000000"/>
                          </a:solidFill>
                          <a:latin typeface="Times New Roman"/>
                          <a:ea typeface="Calibri"/>
                          <a:cs typeface="Times New Roman"/>
                        </a:rPr>
                        <a:t>108</a:t>
                      </a:r>
                      <a:endParaRPr lang="en-US" sz="1600">
                        <a:latin typeface="Calibri"/>
                        <a:ea typeface="Calibri"/>
                        <a:cs typeface="Times New Roman"/>
                      </a:endParaRPr>
                    </a:p>
                  </a:txBody>
                  <a:tcPr marL="68580" marR="68580" marT="0" marB="0"/>
                </a:tc>
              </a:tr>
              <a:tr h="378222">
                <a:tc>
                  <a:txBody>
                    <a:bodyPr/>
                    <a:lstStyle/>
                    <a:p>
                      <a:pPr marL="0" marR="0" algn="just">
                        <a:lnSpc>
                          <a:spcPct val="115000"/>
                        </a:lnSpc>
                        <a:spcBef>
                          <a:spcPts val="0"/>
                        </a:spcBef>
                        <a:spcAft>
                          <a:spcPts val="1000"/>
                        </a:spcAft>
                      </a:pPr>
                      <a:r>
                        <a:rPr lang="en-US" sz="1600" dirty="0">
                          <a:solidFill>
                            <a:srgbClr val="000000"/>
                          </a:solidFill>
                          <a:latin typeface="Times New Roman"/>
                          <a:ea typeface="Calibri"/>
                          <a:cs typeface="Times New Roman"/>
                        </a:rPr>
                        <a:t>Cardio Thoracic Vascular Surgery</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a:solidFill>
                            <a:srgbClr val="000000"/>
                          </a:solidFill>
                          <a:latin typeface="Times New Roman"/>
                          <a:ea typeface="Calibri"/>
                          <a:cs typeface="Times New Roman"/>
                        </a:rPr>
                        <a:t>8</a:t>
                      </a:r>
                      <a:endParaRPr lang="en-US" sz="1600">
                        <a:latin typeface="Calibri"/>
                        <a:ea typeface="Calibri"/>
                        <a:cs typeface="Times New Roman"/>
                      </a:endParaRPr>
                    </a:p>
                  </a:txBody>
                  <a:tcPr marL="68580" marR="68580" marT="0" marB="0"/>
                </a:tc>
              </a:tr>
              <a:tr h="378222">
                <a:tc>
                  <a:txBody>
                    <a:bodyPr/>
                    <a:lstStyle/>
                    <a:p>
                      <a:pPr marL="0" marR="0" algn="just">
                        <a:lnSpc>
                          <a:spcPct val="115000"/>
                        </a:lnSpc>
                        <a:spcBef>
                          <a:spcPts val="0"/>
                        </a:spcBef>
                        <a:spcAft>
                          <a:spcPts val="1000"/>
                        </a:spcAft>
                      </a:pPr>
                      <a:r>
                        <a:rPr lang="en-US" sz="1600" dirty="0">
                          <a:solidFill>
                            <a:srgbClr val="000000"/>
                          </a:solidFill>
                          <a:latin typeface="Times New Roman"/>
                          <a:ea typeface="Calibri"/>
                          <a:cs typeface="Times New Roman"/>
                        </a:rPr>
                        <a:t>Ear Nose Throat</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a:solidFill>
                            <a:srgbClr val="000000"/>
                          </a:solidFill>
                          <a:latin typeface="Times New Roman"/>
                          <a:ea typeface="Calibri"/>
                          <a:cs typeface="Times New Roman"/>
                        </a:rPr>
                        <a:t>22</a:t>
                      </a:r>
                      <a:endParaRPr lang="en-US" sz="1600">
                        <a:latin typeface="Calibri"/>
                        <a:ea typeface="Calibri"/>
                        <a:cs typeface="Times New Roman"/>
                      </a:endParaRPr>
                    </a:p>
                  </a:txBody>
                  <a:tcPr marL="68580" marR="68580" marT="0" marB="0"/>
                </a:tc>
              </a:tr>
              <a:tr h="378222">
                <a:tc>
                  <a:txBody>
                    <a:bodyPr/>
                    <a:lstStyle/>
                    <a:p>
                      <a:pPr marL="0" marR="0" algn="just">
                        <a:lnSpc>
                          <a:spcPct val="115000"/>
                        </a:lnSpc>
                        <a:spcBef>
                          <a:spcPts val="0"/>
                        </a:spcBef>
                        <a:spcAft>
                          <a:spcPts val="1000"/>
                        </a:spcAft>
                      </a:pPr>
                      <a:r>
                        <a:rPr lang="en-US" sz="1600" dirty="0">
                          <a:solidFill>
                            <a:srgbClr val="000000"/>
                          </a:solidFill>
                          <a:latin typeface="Times New Roman"/>
                          <a:ea typeface="Calibri"/>
                          <a:cs typeface="Times New Roman"/>
                        </a:rPr>
                        <a:t>Neurosurgery</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a:solidFill>
                            <a:srgbClr val="000000"/>
                          </a:solidFill>
                          <a:latin typeface="Times New Roman"/>
                          <a:ea typeface="Calibri"/>
                          <a:cs typeface="Times New Roman"/>
                        </a:rPr>
                        <a:t>11</a:t>
                      </a:r>
                      <a:endParaRPr lang="en-US" sz="1600">
                        <a:latin typeface="Calibri"/>
                        <a:ea typeface="Calibri"/>
                        <a:cs typeface="Times New Roman"/>
                      </a:endParaRPr>
                    </a:p>
                  </a:txBody>
                  <a:tcPr marL="68580" marR="68580" marT="0" marB="0"/>
                </a:tc>
              </a:tr>
              <a:tr h="378222">
                <a:tc>
                  <a:txBody>
                    <a:bodyPr/>
                    <a:lstStyle/>
                    <a:p>
                      <a:pPr marL="0" marR="0" algn="just">
                        <a:lnSpc>
                          <a:spcPct val="115000"/>
                        </a:lnSpc>
                        <a:spcBef>
                          <a:spcPts val="0"/>
                        </a:spcBef>
                        <a:spcAft>
                          <a:spcPts val="0"/>
                        </a:spcAft>
                      </a:pPr>
                      <a:r>
                        <a:rPr lang="en-US" sz="1600" dirty="0">
                          <a:solidFill>
                            <a:srgbClr val="000000"/>
                          </a:solidFill>
                          <a:latin typeface="Times New Roman"/>
                          <a:ea typeface="Calibri"/>
                          <a:cs typeface="Times New Roman"/>
                        </a:rPr>
                        <a:t>Obstetrics and Gynecology</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a:solidFill>
                            <a:srgbClr val="000000"/>
                          </a:solidFill>
                          <a:latin typeface="Times New Roman"/>
                          <a:ea typeface="Calibri"/>
                          <a:cs typeface="Times New Roman"/>
                        </a:rPr>
                        <a:t>156</a:t>
                      </a:r>
                      <a:endParaRPr lang="en-US" sz="1600">
                        <a:latin typeface="Calibri"/>
                        <a:ea typeface="Calibri"/>
                        <a:cs typeface="Times New Roman"/>
                      </a:endParaRPr>
                    </a:p>
                  </a:txBody>
                  <a:tcPr marL="68580" marR="68580" marT="0" marB="0"/>
                </a:tc>
              </a:tr>
              <a:tr h="378222">
                <a:tc>
                  <a:txBody>
                    <a:bodyPr/>
                    <a:lstStyle/>
                    <a:p>
                      <a:pPr marL="0" marR="0" algn="just">
                        <a:lnSpc>
                          <a:spcPct val="115000"/>
                        </a:lnSpc>
                        <a:spcBef>
                          <a:spcPts val="0"/>
                        </a:spcBef>
                        <a:spcAft>
                          <a:spcPts val="1000"/>
                        </a:spcAft>
                      </a:pPr>
                      <a:r>
                        <a:rPr lang="en-US" sz="1600" dirty="0">
                          <a:solidFill>
                            <a:srgbClr val="000000"/>
                          </a:solidFill>
                          <a:latin typeface="Times New Roman"/>
                          <a:ea typeface="Calibri"/>
                          <a:cs typeface="Times New Roman"/>
                        </a:rPr>
                        <a:t>Pediatrics Surgery</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a:solidFill>
                            <a:srgbClr val="000000"/>
                          </a:solidFill>
                          <a:latin typeface="Times New Roman"/>
                          <a:ea typeface="Calibri"/>
                          <a:cs typeface="Times New Roman"/>
                        </a:rPr>
                        <a:t>6</a:t>
                      </a:r>
                      <a:endParaRPr lang="en-US" sz="1600">
                        <a:latin typeface="Calibri"/>
                        <a:ea typeface="Calibri"/>
                        <a:cs typeface="Times New Roman"/>
                      </a:endParaRPr>
                    </a:p>
                  </a:txBody>
                  <a:tcPr marL="68580" marR="68580" marT="0" marB="0"/>
                </a:tc>
              </a:tr>
              <a:tr h="378222">
                <a:tc>
                  <a:txBody>
                    <a:bodyPr/>
                    <a:lstStyle/>
                    <a:p>
                      <a:pPr marL="0" marR="0" algn="just">
                        <a:lnSpc>
                          <a:spcPct val="115000"/>
                        </a:lnSpc>
                        <a:spcBef>
                          <a:spcPts val="0"/>
                        </a:spcBef>
                        <a:spcAft>
                          <a:spcPts val="0"/>
                        </a:spcAft>
                      </a:pPr>
                      <a:r>
                        <a:rPr lang="en-US" sz="1600" dirty="0">
                          <a:solidFill>
                            <a:srgbClr val="000000"/>
                          </a:solidFill>
                          <a:latin typeface="Times New Roman"/>
                          <a:ea typeface="Calibri"/>
                          <a:cs typeface="Times New Roman"/>
                        </a:rPr>
                        <a:t>Urology</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dirty="0">
                          <a:solidFill>
                            <a:srgbClr val="000000"/>
                          </a:solidFill>
                          <a:latin typeface="Times New Roman"/>
                          <a:ea typeface="Calibri"/>
                          <a:cs typeface="Times New Roman"/>
                        </a:rPr>
                        <a:t>42</a:t>
                      </a:r>
                      <a:endParaRPr lang="en-US" sz="1600" dirty="0">
                        <a:latin typeface="Calibri"/>
                        <a:ea typeface="Calibri"/>
                        <a:cs typeface="Times New Roman"/>
                      </a:endParaRPr>
                    </a:p>
                  </a:txBody>
                  <a:tcPr marL="68580" marR="68580" marT="0" marB="0"/>
                </a:tc>
              </a:tr>
              <a:tr h="378222">
                <a:tc>
                  <a:txBody>
                    <a:bodyPr/>
                    <a:lstStyle/>
                    <a:p>
                      <a:pPr marL="0" marR="0" algn="just">
                        <a:lnSpc>
                          <a:spcPct val="115000"/>
                        </a:lnSpc>
                        <a:spcBef>
                          <a:spcPts val="0"/>
                        </a:spcBef>
                        <a:spcAft>
                          <a:spcPts val="1000"/>
                        </a:spcAft>
                      </a:pPr>
                      <a:r>
                        <a:rPr lang="en-US" sz="1600">
                          <a:solidFill>
                            <a:srgbClr val="000000"/>
                          </a:solidFill>
                          <a:latin typeface="Times New Roman"/>
                          <a:ea typeface="Calibri"/>
                          <a:cs typeface="Times New Roman"/>
                        </a:rPr>
                        <a:t>Plastic &amp; Cosmetic Surgery</a:t>
                      </a:r>
                      <a:endParaRPr lang="en-US" sz="1600">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dirty="0">
                          <a:solidFill>
                            <a:srgbClr val="000000"/>
                          </a:solidFill>
                          <a:latin typeface="Times New Roman"/>
                          <a:ea typeface="Calibri"/>
                          <a:cs typeface="Times New Roman"/>
                        </a:rPr>
                        <a:t>16</a:t>
                      </a:r>
                      <a:endParaRPr lang="en-US" sz="1600" dirty="0">
                        <a:latin typeface="Calibri"/>
                        <a:ea typeface="Calibri"/>
                        <a:cs typeface="Times New Roman"/>
                      </a:endParaRPr>
                    </a:p>
                  </a:txBody>
                  <a:tcPr marL="68580" marR="68580" marT="0" marB="0"/>
                </a:tc>
              </a:tr>
              <a:tr h="378222">
                <a:tc>
                  <a:txBody>
                    <a:bodyPr/>
                    <a:lstStyle/>
                    <a:p>
                      <a:pPr marL="0" marR="0" algn="just">
                        <a:lnSpc>
                          <a:spcPct val="115000"/>
                        </a:lnSpc>
                        <a:spcBef>
                          <a:spcPts val="0"/>
                        </a:spcBef>
                        <a:spcAft>
                          <a:spcPts val="1000"/>
                        </a:spcAft>
                      </a:pPr>
                      <a:r>
                        <a:rPr lang="en-US" sz="1600" dirty="0">
                          <a:solidFill>
                            <a:srgbClr val="000000"/>
                          </a:solidFill>
                          <a:latin typeface="Times New Roman"/>
                          <a:ea typeface="Calibri"/>
                          <a:cs typeface="Times New Roman"/>
                        </a:rPr>
                        <a:t>Total surgeries performed</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1000"/>
                        </a:spcAft>
                      </a:pPr>
                      <a:r>
                        <a:rPr lang="en-US" sz="1600" dirty="0">
                          <a:solidFill>
                            <a:srgbClr val="000000"/>
                          </a:solidFill>
                          <a:latin typeface="Times New Roman"/>
                          <a:ea typeface="Calibri"/>
                          <a:cs typeface="Times New Roman"/>
                        </a:rPr>
                        <a:t>678</a:t>
                      </a:r>
                      <a:endParaRPr lang="en-US" sz="1600" dirty="0">
                        <a:latin typeface="Calibri"/>
                        <a:ea typeface="Calibri"/>
                        <a:cs typeface="Times New Roman"/>
                      </a:endParaRPr>
                    </a:p>
                  </a:txBody>
                  <a:tcPr marL="68580" marR="68580" marT="0" marB="0"/>
                </a:tc>
              </a:tr>
            </a:tbl>
          </a:graphicData>
        </a:graphic>
      </p:graphicFrame>
      <p:sp>
        <p:nvSpPr>
          <p:cNvPr id="3" name="Title 2"/>
          <p:cNvSpPr>
            <a:spLocks noGrp="1"/>
          </p:cNvSpPr>
          <p:nvPr>
            <p:ph type="title"/>
          </p:nvPr>
        </p:nvSpPr>
        <p:spPr/>
        <p:txBody>
          <a:bodyPr>
            <a:normAutofit fontScale="90000"/>
          </a:bodyPr>
          <a:lstStyle/>
          <a:p>
            <a:r>
              <a:rPr lang="en-US" dirty="0" smtClean="0"/>
              <a:t>Surgical specialties and case load</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t>An in depth analysis of all orthopedic procedures conducted in the facility was undertaken, where every single case performed by the team was accounted for. This activity was undertaken to understand the case load in terms of variety of cases being performed. The outcomes of the same are given in the consecutive table. A total of 84 varieties of cases were performed </a:t>
            </a:r>
            <a:r>
              <a:rPr lang="en-US" sz="2400" dirty="0" smtClean="0">
                <a:solidFill>
                  <a:srgbClr val="0070C0"/>
                </a:solidFill>
              </a:rPr>
              <a:t>192 times</a:t>
            </a:r>
            <a:r>
              <a:rPr lang="en-US" sz="2400" dirty="0" smtClean="0"/>
              <a:t>, out of which</a:t>
            </a:r>
            <a:r>
              <a:rPr lang="en-US" sz="2400" dirty="0" smtClean="0">
                <a:solidFill>
                  <a:srgbClr val="0070C0"/>
                </a:solidFill>
              </a:rPr>
              <a:t> top 10 </a:t>
            </a:r>
            <a:r>
              <a:rPr lang="en-US" sz="2400" dirty="0" smtClean="0"/>
              <a:t>were</a:t>
            </a:r>
            <a:r>
              <a:rPr lang="en-US" sz="2400" dirty="0" smtClean="0">
                <a:solidFill>
                  <a:srgbClr val="0070C0"/>
                </a:solidFill>
              </a:rPr>
              <a:t> </a:t>
            </a:r>
            <a:r>
              <a:rPr lang="en-US" sz="2400" dirty="0" smtClean="0"/>
              <a:t>considered. We narrowed down to the 3 cases from these top 10 for further study.</a:t>
            </a:r>
            <a:endParaRPr lang="en-US" sz="2400" dirty="0"/>
          </a:p>
        </p:txBody>
      </p:sp>
      <p:sp>
        <p:nvSpPr>
          <p:cNvPr id="3" name="Title 2"/>
          <p:cNvSpPr>
            <a:spLocks noGrp="1"/>
          </p:cNvSpPr>
          <p:nvPr>
            <p:ph type="title"/>
          </p:nvPr>
        </p:nvSpPr>
        <p:spPr/>
        <p:txBody>
          <a:bodyPr/>
          <a:lstStyle/>
          <a:p>
            <a:r>
              <a:rPr lang="en-US" dirty="0" smtClean="0"/>
              <a:t>Orthopedic Surgery Breakup </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2154</TotalTime>
  <Words>788</Words>
  <Application>Microsoft Office PowerPoint</Application>
  <PresentationFormat>On-screen Show (4:3)</PresentationFormat>
  <Paragraphs>115</Paragraphs>
  <Slides>23</Slides>
  <Notes>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Concourse</vt:lpstr>
      <vt:lpstr>Dissertation presentation</vt:lpstr>
      <vt:lpstr>Topic</vt:lpstr>
      <vt:lpstr>Introduction</vt:lpstr>
      <vt:lpstr>General Objective</vt:lpstr>
      <vt:lpstr>Specific Objective</vt:lpstr>
      <vt:lpstr>Research Methodology</vt:lpstr>
      <vt:lpstr>Study Findings</vt:lpstr>
      <vt:lpstr>Surgical specialties and case load</vt:lpstr>
      <vt:lpstr>Orthopedic Surgery Breakup </vt:lpstr>
      <vt:lpstr>Orthopedic Most frequently performed surgeries</vt:lpstr>
      <vt:lpstr> 3 Surgeries selected for surgical kit preparation</vt:lpstr>
      <vt:lpstr>Slide 12</vt:lpstr>
      <vt:lpstr>Slide 13</vt:lpstr>
      <vt:lpstr>Slide 14</vt:lpstr>
      <vt:lpstr>Slide 15</vt:lpstr>
      <vt:lpstr>Slide 16</vt:lpstr>
      <vt:lpstr>Slide 17</vt:lpstr>
      <vt:lpstr>Slide 18</vt:lpstr>
      <vt:lpstr>Discussion </vt:lpstr>
      <vt:lpstr>Conclusion</vt:lpstr>
      <vt:lpstr>Recommendation</vt:lpstr>
      <vt:lpstr>Limitation</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Dissertation presentation</dc:title>
  <dc:creator>hp</dc:creator>
  <cp:lastModifiedBy>hp</cp:lastModifiedBy>
  <cp:revision>6</cp:revision>
  <dcterms:created xsi:type="dcterms:W3CDTF">2018-05-24T08:30:19Z</dcterms:created>
  <dcterms:modified xsi:type="dcterms:W3CDTF">2018-05-26T06:39:45Z</dcterms:modified>
</cp:coreProperties>
</file>