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F2AD"/>
    <a:srgbClr val="AF923F"/>
    <a:srgbClr val="1264DC"/>
    <a:srgbClr val="3B8E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Hands</a:t>
            </a:r>
            <a:r>
              <a:rPr lang="en-US" baseline="0" dirty="0"/>
              <a:t> on Training on CAS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'Hands on training'!$C$8:$C$10</c:f>
              <c:strCache>
                <c:ptCount val="3"/>
                <c:pt idx="0">
                  <c:v>Adequate</c:v>
                </c:pt>
                <c:pt idx="1">
                  <c:v>Inadequate</c:v>
                </c:pt>
                <c:pt idx="2">
                  <c:v>No response</c:v>
                </c:pt>
              </c:strCache>
            </c:strRef>
          </c:cat>
          <c:val>
            <c:numRef>
              <c:f>'Hands on training'!$D$8:$D$10</c:f>
              <c:numCache>
                <c:formatCode>0%</c:formatCode>
                <c:ptCount val="3"/>
                <c:pt idx="0">
                  <c:v>0.16363636363636364</c:v>
                </c:pt>
                <c:pt idx="1">
                  <c:v>0.14545454545454545</c:v>
                </c:pt>
                <c:pt idx="2">
                  <c:v>0.69090909090909092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3276817281739934"/>
          <c:y val="0.39551789843057278"/>
          <c:w val="0.15685716292960913"/>
          <c:h val="0.256500850010376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spPr>
    <a:pattFill prst="pct90">
      <a:fgClr>
        <a:schemeClr val="accent6">
          <a:lumMod val="40000"/>
          <a:lumOff val="60000"/>
        </a:schemeClr>
      </a:fgClr>
      <a:bgClr>
        <a:schemeClr val="bg1"/>
      </a:bgClr>
    </a:patt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Fulfilling of Objectives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75000"/>
            <a:lumOff val="25000"/>
          </a:schemeClr>
        </a:solidFill>
      </c:spPr>
    </c:floor>
    <c:sideWall>
      <c:thickness val="0"/>
      <c:spPr>
        <a:solidFill>
          <a:schemeClr val="bg1">
            <a:lumMod val="50000"/>
          </a:schemeClr>
        </a:solidFill>
      </c:spPr>
    </c:sideWall>
    <c:backWall>
      <c:thickness val="0"/>
      <c:spPr>
        <a:solidFill>
          <a:schemeClr val="bg1">
            <a:lumMod val="50000"/>
          </a:schemeClr>
        </a:solidFill>
      </c:spPr>
    </c:backWall>
    <c:plotArea>
      <c:layout>
        <c:manualLayout>
          <c:layoutTarget val="inner"/>
          <c:xMode val="edge"/>
          <c:yMode val="edge"/>
          <c:x val="6.978030752993257E-2"/>
          <c:y val="0.16969615555536563"/>
          <c:w val="0.78414604573850766"/>
          <c:h val="0.755702891986360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'Fulfilling of objectives'!$D$8</c:f>
              <c:strCache>
                <c:ptCount val="1"/>
                <c:pt idx="0">
                  <c:v>Fulfilled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66666666666664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333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'Fulfilling of objectives'!$E$7</c:f>
              <c:strCache>
                <c:ptCount val="1"/>
                <c:pt idx="0">
                  <c:v>Proportion</c:v>
                </c:pt>
              </c:strCache>
            </c:strRef>
          </c:cat>
          <c:val>
            <c:numRef>
              <c:f>'Fulfilling of objectives'!$E$8</c:f>
              <c:numCache>
                <c:formatCode>0%</c:formatCode>
                <c:ptCount val="1"/>
                <c:pt idx="0">
                  <c:v>0.87272727272727268</c:v>
                </c:pt>
              </c:numCache>
            </c:numRef>
          </c:val>
        </c:ser>
        <c:ser>
          <c:idx val="1"/>
          <c:order val="1"/>
          <c:tx>
            <c:strRef>
              <c:f>'Fulfilling of objectives'!$D$9</c:f>
              <c:strCache>
                <c:ptCount val="1"/>
                <c:pt idx="0">
                  <c:v>Not Fulfilled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66666666666664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'Fulfilling of objectives'!$E$7</c:f>
              <c:strCache>
                <c:ptCount val="1"/>
                <c:pt idx="0">
                  <c:v>Proportion</c:v>
                </c:pt>
              </c:strCache>
            </c:strRef>
          </c:cat>
          <c:val>
            <c:numRef>
              <c:f>'Fulfilling of objectives'!$E$9</c:f>
              <c:numCache>
                <c:formatCode>0%</c:formatCode>
                <c:ptCount val="1"/>
                <c:pt idx="0">
                  <c:v>0.12727272727272726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2753536"/>
        <c:axId val="202755072"/>
        <c:axId val="0"/>
      </c:bar3DChart>
      <c:catAx>
        <c:axId val="20275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02755072"/>
        <c:crosses val="autoZero"/>
        <c:auto val="1"/>
        <c:lblAlgn val="ctr"/>
        <c:lblOffset val="100"/>
        <c:noMultiLvlLbl val="0"/>
      </c:catAx>
      <c:valAx>
        <c:axId val="2027550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202753536"/>
        <c:crosses val="autoZero"/>
        <c:crossBetween val="between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837E1D">
        <a:alpha val="65882"/>
      </a:srgbClr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Duration</a:t>
            </a:r>
            <a:r>
              <a:rPr lang="en-US" baseline="0" dirty="0"/>
              <a:t> of Programme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'Duration of Programme'!$D$6</c:f>
              <c:strCache>
                <c:ptCount val="1"/>
                <c:pt idx="0">
                  <c:v>Adequate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'Duration of Programme'!$E$6</c:f>
              <c:numCache>
                <c:formatCode>0%</c:formatCode>
                <c:ptCount val="1"/>
                <c:pt idx="0">
                  <c:v>0.89090909090909087</c:v>
                </c:pt>
              </c:numCache>
            </c:numRef>
          </c:val>
        </c:ser>
        <c:ser>
          <c:idx val="1"/>
          <c:order val="1"/>
          <c:tx>
            <c:strRef>
              <c:f>'Duration of Programme'!$D$7</c:f>
              <c:strCache>
                <c:ptCount val="1"/>
                <c:pt idx="0">
                  <c:v>Inadequate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'Duration of Programme'!$E$7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1"/>
        <c:axId val="195098112"/>
        <c:axId val="195099648"/>
      </c:barChart>
      <c:catAx>
        <c:axId val="195098112"/>
        <c:scaling>
          <c:orientation val="minMax"/>
        </c:scaling>
        <c:delete val="1"/>
        <c:axPos val="b"/>
        <c:majorTickMark val="out"/>
        <c:minorTickMark val="none"/>
        <c:tickLblPos val="nextTo"/>
        <c:crossAx val="195099648"/>
        <c:crosses val="autoZero"/>
        <c:auto val="1"/>
        <c:lblAlgn val="ctr"/>
        <c:lblOffset val="100"/>
        <c:noMultiLvlLbl val="0"/>
      </c:catAx>
      <c:valAx>
        <c:axId val="1950996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95098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Methodology</a:t>
            </a:r>
            <a:r>
              <a:rPr lang="en-US" baseline="0" dirty="0"/>
              <a:t> of Training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solidFill>
          <a:schemeClr val="bg2">
            <a:lumMod val="50000"/>
          </a:schemeClr>
        </a:solidFill>
      </c:spPr>
    </c:floor>
    <c:sideWall>
      <c:thickness val="0"/>
      <c:spPr>
        <a:solidFill>
          <a:schemeClr val="bg2">
            <a:lumMod val="50000"/>
          </a:schemeClr>
        </a:solidFill>
      </c:spPr>
    </c:sideWall>
    <c:backWall>
      <c:thickness val="0"/>
      <c:spPr>
        <a:solidFill>
          <a:schemeClr val="bg2">
            <a:lumMod val="50000"/>
          </a:schemeClr>
        </a:solidFill>
      </c:spPr>
    </c:backWall>
    <c:plotArea>
      <c:layout>
        <c:manualLayout>
          <c:layoutTarget val="inner"/>
          <c:xMode val="edge"/>
          <c:yMode val="edge"/>
          <c:x val="0.14732209321292467"/>
          <c:y val="0.16985344535330388"/>
          <c:w val="0.63889318919880778"/>
          <c:h val="0.728774174060885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'Methodology of Training'!$D$8</c:f>
              <c:strCache>
                <c:ptCount val="1"/>
                <c:pt idx="0">
                  <c:v>Satisfactory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Responses</c:v>
              </c:pt>
            </c:strLit>
          </c:cat>
          <c:val>
            <c:numRef>
              <c:f>'Methodology of Training'!$E$8</c:f>
              <c:numCache>
                <c:formatCode>0%</c:formatCode>
                <c:ptCount val="1"/>
                <c:pt idx="0">
                  <c:v>0.16363636363636364</c:v>
                </c:pt>
              </c:numCache>
            </c:numRef>
          </c:val>
        </c:ser>
        <c:ser>
          <c:idx val="1"/>
          <c:order val="1"/>
          <c:tx>
            <c:strRef>
              <c:f>'Methodology of Training'!$D$9</c:f>
              <c:strCache>
                <c:ptCount val="1"/>
                <c:pt idx="0">
                  <c:v>Good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Responses</c:v>
              </c:pt>
            </c:strLit>
          </c:cat>
          <c:val>
            <c:numRef>
              <c:f>'Methodology of Training'!$E$9</c:f>
              <c:numCache>
                <c:formatCode>0%</c:formatCode>
                <c:ptCount val="1"/>
                <c:pt idx="0">
                  <c:v>0.50909090909090904</c:v>
                </c:pt>
              </c:numCache>
            </c:numRef>
          </c:val>
        </c:ser>
        <c:ser>
          <c:idx val="2"/>
          <c:order val="2"/>
          <c:tx>
            <c:strRef>
              <c:f>'Methodology of Training'!$D$10</c:f>
              <c:strCache>
                <c:ptCount val="1"/>
                <c:pt idx="0">
                  <c:v>Very Good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Responses</c:v>
              </c:pt>
            </c:strLit>
          </c:cat>
          <c:val>
            <c:numRef>
              <c:f>'Methodology of Training'!$E$10</c:f>
              <c:numCache>
                <c:formatCode>0%</c:formatCode>
                <c:ptCount val="1"/>
                <c:pt idx="0">
                  <c:v>0.27272727272727271</c:v>
                </c:pt>
              </c:numCache>
            </c:numRef>
          </c:val>
        </c:ser>
        <c:ser>
          <c:idx val="3"/>
          <c:order val="3"/>
          <c:tx>
            <c:strRef>
              <c:f>'Methodology of Training'!$D$11</c:f>
              <c:strCache>
                <c:ptCount val="1"/>
                <c:pt idx="0">
                  <c:v>No Response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Responses</c:v>
              </c:pt>
            </c:strLit>
          </c:cat>
          <c:val>
            <c:numRef>
              <c:f>'Methodology of Training'!$E$11</c:f>
              <c:numCache>
                <c:formatCode>0%</c:formatCode>
                <c:ptCount val="1"/>
                <c:pt idx="0">
                  <c:v>5.4545454545454543E-2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198177152"/>
        <c:axId val="198178688"/>
        <c:axId val="0"/>
      </c:bar3DChart>
      <c:catAx>
        <c:axId val="198177152"/>
        <c:scaling>
          <c:orientation val="minMax"/>
        </c:scaling>
        <c:delete val="0"/>
        <c:axPos val="l"/>
        <c:majorTickMark val="none"/>
        <c:minorTickMark val="none"/>
        <c:tickLblPos val="nextTo"/>
        <c:crossAx val="198178688"/>
        <c:crosses val="autoZero"/>
        <c:auto val="1"/>
        <c:lblAlgn val="ctr"/>
        <c:lblOffset val="100"/>
        <c:noMultiLvlLbl val="0"/>
      </c:catAx>
      <c:valAx>
        <c:axId val="19817868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19817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52974116966602"/>
          <c:y val="0.38377585780500839"/>
          <c:w val="0.15572568453984989"/>
          <c:h val="0.29313740037814423"/>
        </c:manualLayout>
      </c:layout>
      <c:overlay val="0"/>
    </c:legend>
    <c:plotVisOnly val="1"/>
    <c:dispBlanksAs val="gap"/>
    <c:showDLblsOverMax val="0"/>
  </c:chart>
  <c:spPr>
    <a:effectLst>
      <a:innerShdw blurRad="63500" dist="50800" dir="13500000">
        <a:schemeClr val="bg2">
          <a:lumMod val="50000"/>
          <a:alpha val="50000"/>
        </a:schemeClr>
      </a:inn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Content</a:t>
            </a:r>
            <a:r>
              <a:rPr lang="en-US" baseline="0" dirty="0"/>
              <a:t> of the Programme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49125109361327E-2"/>
          <c:y val="0.11574074074074074"/>
          <c:w val="0.73704418197725285"/>
          <c:h val="0.85185185185185186"/>
        </c:manualLayout>
      </c:layout>
      <c:pie3DChart>
        <c:varyColors val="1"/>
        <c:ser>
          <c:idx val="0"/>
          <c:order val="0"/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'contents of the programme'!$D$12:$D$14</c:f>
              <c:strCache>
                <c:ptCount val="3"/>
                <c:pt idx="0">
                  <c:v>Satisfied</c:v>
                </c:pt>
                <c:pt idx="1">
                  <c:v>Unsatisfied</c:v>
                </c:pt>
                <c:pt idx="2">
                  <c:v>Neutral</c:v>
                </c:pt>
              </c:strCache>
            </c:strRef>
          </c:cat>
          <c:val>
            <c:numRef>
              <c:f>'contents of the programme'!$E$12:$E$14</c:f>
              <c:numCache>
                <c:formatCode>0%</c:formatCode>
                <c:ptCount val="3"/>
                <c:pt idx="0">
                  <c:v>0.6</c:v>
                </c:pt>
                <c:pt idx="1">
                  <c:v>0.12727272727272726</c:v>
                </c:pt>
                <c:pt idx="2">
                  <c:v>0.27272727272727271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598687664041993"/>
          <c:y val="0.27482939632545933"/>
          <c:w val="0.14734645669291338"/>
          <c:h val="0.42244787109944593"/>
        </c:manualLayout>
      </c:layout>
      <c:overlay val="0"/>
    </c:legend>
    <c:plotVisOnly val="1"/>
    <c:dispBlanksAs val="gap"/>
    <c:showDLblsOverMax val="0"/>
  </c:chart>
  <c:spPr>
    <a:gradFill>
      <a:gsLst>
        <a:gs pos="0">
          <a:schemeClr val="accent1">
            <a:lumMod val="20000"/>
            <a:lumOff val="80000"/>
          </a:schemeClr>
        </a:gs>
        <a:gs pos="58000">
          <a:srgbClr val="D49E6C"/>
        </a:gs>
        <a:gs pos="85000">
          <a:srgbClr val="A65528"/>
        </a:gs>
        <a:gs pos="100000">
          <a:srgbClr val="663012"/>
        </a:gs>
      </a:gsLst>
      <a:lin ang="5400000" scaled="0"/>
    </a:gradFill>
    <a:ln>
      <a:solidFill>
        <a:schemeClr val="tx1">
          <a:alpha val="89000"/>
        </a:schemeClr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Learnt</a:t>
            </a:r>
            <a:r>
              <a:rPr lang="en-US" baseline="0" dirty="0"/>
              <a:t> new things during Programme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374498900738388"/>
          <c:y val="0.13574639080122033"/>
          <c:w val="0.54955695195282572"/>
          <c:h val="0.53093214554614987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'Learning newthings during Prog'!$C$11:$C$14</c:f>
              <c:strCache>
                <c:ptCount val="4"/>
                <c:pt idx="0">
                  <c:v>Salient features &amp; Implementation of the Programme</c:v>
                </c:pt>
                <c:pt idx="1">
                  <c:v>New Terms like Niti Aayog, PFMS</c:v>
                </c:pt>
                <c:pt idx="2">
                  <c:v>Nutritional &amp; Social aspects of PMMVY</c:v>
                </c:pt>
                <c:pt idx="3">
                  <c:v>Maintaing of Data</c:v>
                </c:pt>
              </c:strCache>
            </c:strRef>
          </c:cat>
          <c:val>
            <c:numRef>
              <c:f>'Learning newthings during Prog'!$D$11:$D$14</c:f>
              <c:numCache>
                <c:formatCode>0%</c:formatCode>
                <c:ptCount val="4"/>
                <c:pt idx="0">
                  <c:v>0.50909090909090904</c:v>
                </c:pt>
                <c:pt idx="1">
                  <c:v>0.14545454545454545</c:v>
                </c:pt>
                <c:pt idx="2">
                  <c:v>0.14545454545454545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310528"/>
        <c:axId val="198324608"/>
        <c:axId val="0"/>
      </c:bar3DChart>
      <c:catAx>
        <c:axId val="198310528"/>
        <c:scaling>
          <c:orientation val="minMax"/>
        </c:scaling>
        <c:delete val="0"/>
        <c:axPos val="l"/>
        <c:majorTickMark val="none"/>
        <c:minorTickMark val="none"/>
        <c:tickLblPos val="nextTo"/>
        <c:crossAx val="198324608"/>
        <c:crosses val="autoZero"/>
        <c:auto val="1"/>
        <c:lblAlgn val="ctr"/>
        <c:lblOffset val="100"/>
        <c:noMultiLvlLbl val="0"/>
      </c:catAx>
      <c:valAx>
        <c:axId val="19832460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1983105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chemeClr val="accent3">
              <a:lumMod val="60000"/>
              <a:lumOff val="40000"/>
            </a:schemeClr>
          </a:solidFill>
          <a:ln w="12700" cmpd="dbl">
            <a:solidFill>
              <a:schemeClr val="tx1">
                <a:lumMod val="95000"/>
                <a:lumOff val="5000"/>
              </a:schemeClr>
            </a:solidFill>
          </a:ln>
        </c:spPr>
      </c:dTable>
    </c:plotArea>
    <c:plotVisOnly val="1"/>
    <c:dispBlanksAs val="gap"/>
    <c:showDLblsOverMax val="0"/>
  </c:chart>
  <c:spPr>
    <a:solidFill>
      <a:schemeClr val="accent3">
        <a:lumMod val="60000"/>
        <a:lumOff val="40000"/>
      </a:schemeClr>
    </a:solidFill>
    <a:ln w="31750"/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842AF-EBA8-4362-84A6-01F85A95BBD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6CEB94-8112-4E39-A2FF-E8F4517EF287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State</a:t>
          </a:r>
          <a:r>
            <a:rPr lang="en-US" sz="1300" dirty="0"/>
            <a:t> </a:t>
          </a:r>
        </a:p>
      </dgm:t>
    </dgm:pt>
    <dgm:pt modelId="{1C1535BA-093A-480A-BEA4-34AB168C68B7}" type="parTrans" cxnId="{074F1E7B-3DAE-426F-83C8-AFCCF854628E}">
      <dgm:prSet/>
      <dgm:spPr/>
      <dgm:t>
        <a:bodyPr/>
        <a:lstStyle/>
        <a:p>
          <a:endParaRPr lang="en-US"/>
        </a:p>
      </dgm:t>
    </dgm:pt>
    <dgm:pt modelId="{04917CA6-15D9-427D-A21B-8D142A4716A6}" type="sibTrans" cxnId="{074F1E7B-3DAE-426F-83C8-AFCCF854628E}">
      <dgm:prSet/>
      <dgm:spPr/>
      <dgm:t>
        <a:bodyPr/>
        <a:lstStyle/>
        <a:p>
          <a:endParaRPr lang="en-US"/>
        </a:p>
      </dgm:t>
    </dgm:pt>
    <dgm:pt modelId="{34B06BCC-30B6-4DEC-B17A-8087712407A1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Nodal Officer</a:t>
          </a:r>
        </a:p>
      </dgm:t>
    </dgm:pt>
    <dgm:pt modelId="{A814E113-E055-49C6-9B94-5448E1653B39}" type="parTrans" cxnId="{0B1C880B-8690-411A-BE69-2865FF916C02}">
      <dgm:prSet/>
      <dgm:spPr/>
      <dgm:t>
        <a:bodyPr/>
        <a:lstStyle/>
        <a:p>
          <a:endParaRPr lang="en-US"/>
        </a:p>
      </dgm:t>
    </dgm:pt>
    <dgm:pt modelId="{17FE63F5-C665-428F-9410-E87E31FD2B49}" type="sibTrans" cxnId="{0B1C880B-8690-411A-BE69-2865FF916C02}">
      <dgm:prSet/>
      <dgm:spPr/>
      <dgm:t>
        <a:bodyPr/>
        <a:lstStyle/>
        <a:p>
          <a:endParaRPr lang="en-US"/>
        </a:p>
      </dgm:t>
    </dgm:pt>
    <dgm:pt modelId="{8040893C-F6DC-4DD2-B20E-271C086558C9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</a:t>
          </a:r>
        </a:p>
      </dgm:t>
    </dgm:pt>
    <dgm:pt modelId="{35665848-5CD3-4CCC-831C-2E268B9ACB9B}" type="parTrans" cxnId="{C7D5BC95-C2FE-4E27-B80E-4621A870BA53}">
      <dgm:prSet/>
      <dgm:spPr/>
      <dgm:t>
        <a:bodyPr/>
        <a:lstStyle/>
        <a:p>
          <a:endParaRPr lang="en-US"/>
        </a:p>
      </dgm:t>
    </dgm:pt>
    <dgm:pt modelId="{82950345-A73E-4E14-8105-FEB0E0ABF1B6}" type="sibTrans" cxnId="{C7D5BC95-C2FE-4E27-B80E-4621A870BA53}">
      <dgm:prSet/>
      <dgm:spPr/>
      <dgm:t>
        <a:bodyPr/>
        <a:lstStyle/>
        <a:p>
          <a:endParaRPr lang="en-US"/>
        </a:p>
      </dgm:t>
    </dgm:pt>
    <dgm:pt modelId="{5E5F6DE6-209C-498D-BE06-E003B2BADC67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 Nodal Officer</a:t>
          </a:r>
        </a:p>
      </dgm:t>
    </dgm:pt>
    <dgm:pt modelId="{40354BA6-D001-4983-AE05-7E79459CC64A}" type="parTrans" cxnId="{51357848-56FD-493D-86AA-EE847FA39645}">
      <dgm:prSet/>
      <dgm:spPr/>
      <dgm:t>
        <a:bodyPr/>
        <a:lstStyle/>
        <a:p>
          <a:endParaRPr lang="en-US"/>
        </a:p>
      </dgm:t>
    </dgm:pt>
    <dgm:pt modelId="{D551FBE5-1051-4C08-AA8F-C78828B980AF}" type="sibTrans" cxnId="{51357848-56FD-493D-86AA-EE847FA39645}">
      <dgm:prSet/>
      <dgm:spPr/>
      <dgm:t>
        <a:bodyPr/>
        <a:lstStyle/>
        <a:p>
          <a:endParaRPr lang="en-US"/>
        </a:p>
      </dgm:t>
    </dgm:pt>
    <dgm:pt modelId="{53486AA5-067A-4110-A66E-887F943478EA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CDPO Block/ Project</a:t>
          </a:r>
        </a:p>
      </dgm:t>
    </dgm:pt>
    <dgm:pt modelId="{37FAAEBE-3CD7-4BAD-85EE-B372E0599946}" type="parTrans" cxnId="{5069805F-21FB-47B2-87E6-519B5CD336A0}">
      <dgm:prSet/>
      <dgm:spPr/>
      <dgm:t>
        <a:bodyPr/>
        <a:lstStyle/>
        <a:p>
          <a:endParaRPr lang="en-US"/>
        </a:p>
      </dgm:t>
    </dgm:pt>
    <dgm:pt modelId="{26F8DF0A-E91C-47C5-9C41-C08B4F81AB46}" type="sibTrans" cxnId="{5069805F-21FB-47B2-87E6-519B5CD336A0}">
      <dgm:prSet/>
      <dgm:spPr/>
      <dgm:t>
        <a:bodyPr/>
        <a:lstStyle/>
        <a:p>
          <a:endParaRPr lang="en-US"/>
        </a:p>
      </dgm:t>
    </dgm:pt>
    <dgm:pt modelId="{F0C64485-4431-4AB1-8421-CB1F3706C5C3}">
      <dgm:prSet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Supervisor/ Sector</a:t>
          </a:r>
        </a:p>
      </dgm:t>
    </dgm:pt>
    <dgm:pt modelId="{49A4A46C-C595-465B-8718-2399813C077E}" type="parTrans" cxnId="{E939FBDA-8968-4769-96E4-5093EDEE1F46}">
      <dgm:prSet/>
      <dgm:spPr/>
      <dgm:t>
        <a:bodyPr/>
        <a:lstStyle/>
        <a:p>
          <a:endParaRPr lang="en-US"/>
        </a:p>
      </dgm:t>
    </dgm:pt>
    <dgm:pt modelId="{0D7D5FA3-07DE-4527-9C1A-CF2268CE0151}" type="sibTrans" cxnId="{E939FBDA-8968-4769-96E4-5093EDEE1F46}">
      <dgm:prSet/>
      <dgm:spPr/>
      <dgm:t>
        <a:bodyPr/>
        <a:lstStyle/>
        <a:p>
          <a:endParaRPr lang="en-US"/>
        </a:p>
      </dgm:t>
    </dgm:pt>
    <dgm:pt modelId="{9A4D3442-C7BB-48B9-98E4-8FCFC16EC147}">
      <dgm:prSet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Anganwadi Center</a:t>
          </a:r>
        </a:p>
      </dgm:t>
    </dgm:pt>
    <dgm:pt modelId="{B4678B58-CDD5-48E6-827D-1C2787268E60}" type="parTrans" cxnId="{9EFC1C0B-5600-427B-8ACC-6192D4501CE2}">
      <dgm:prSet/>
      <dgm:spPr/>
      <dgm:t>
        <a:bodyPr/>
        <a:lstStyle/>
        <a:p>
          <a:endParaRPr lang="en-US"/>
        </a:p>
      </dgm:t>
    </dgm:pt>
    <dgm:pt modelId="{9202B3BC-A5D0-4503-A108-BB822119255E}" type="sibTrans" cxnId="{9EFC1C0B-5600-427B-8ACC-6192D4501CE2}">
      <dgm:prSet/>
      <dgm:spPr/>
      <dgm:t>
        <a:bodyPr/>
        <a:lstStyle/>
        <a:p>
          <a:endParaRPr lang="en-US"/>
        </a:p>
      </dgm:t>
    </dgm:pt>
    <dgm:pt modelId="{C9A602AD-06A4-478C-A5D7-B471BE359791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Sanctioning Officer</a:t>
          </a:r>
        </a:p>
      </dgm:t>
    </dgm:pt>
    <dgm:pt modelId="{0F38AE66-6644-4988-87E5-8E29B0CA6A5D}" type="sibTrans" cxnId="{D32FC7B2-108A-4DD3-9F11-365A258505D0}">
      <dgm:prSet/>
      <dgm:spPr/>
      <dgm:t>
        <a:bodyPr/>
        <a:lstStyle/>
        <a:p>
          <a:endParaRPr lang="en-US"/>
        </a:p>
      </dgm:t>
    </dgm:pt>
    <dgm:pt modelId="{07127842-72BF-4F48-A6B1-5CA5DA7869D2}" type="parTrans" cxnId="{D32FC7B2-108A-4DD3-9F11-365A258505D0}">
      <dgm:prSet/>
      <dgm:spPr/>
      <dgm:t>
        <a:bodyPr/>
        <a:lstStyle/>
        <a:p>
          <a:endParaRPr lang="en-US"/>
        </a:p>
      </dgm:t>
    </dgm:pt>
    <dgm:pt modelId="{353907F1-9F80-4966-A03D-A91A7F44EAFF}">
      <dgm:prSet phldrT="[Text]" custT="1"/>
      <dgm:spPr/>
      <dgm:t>
        <a:bodyPr/>
        <a:lstStyle/>
        <a:p>
          <a:r>
            <a:rPr lang="en-IN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CDPO data entry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D9E16-5841-463D-B6BA-762A3899B797}" type="parTrans" cxnId="{AF1B51A6-7161-4204-80B3-7ED98FE72B81}">
      <dgm:prSet/>
      <dgm:spPr/>
      <dgm:t>
        <a:bodyPr/>
        <a:lstStyle/>
        <a:p>
          <a:endParaRPr lang="en-US"/>
        </a:p>
      </dgm:t>
    </dgm:pt>
    <dgm:pt modelId="{ECCA950C-FB45-4EE0-80F6-641DCE334346}" type="sibTrans" cxnId="{AF1B51A6-7161-4204-80B3-7ED98FE72B81}">
      <dgm:prSet/>
      <dgm:spPr/>
      <dgm:t>
        <a:bodyPr/>
        <a:lstStyle/>
        <a:p>
          <a:endParaRPr lang="en-US"/>
        </a:p>
      </dgm:t>
    </dgm:pt>
    <dgm:pt modelId="{C3CCC4F8-7E67-4C9D-91F3-1CE80B336DFC}" type="pres">
      <dgm:prSet presAssocID="{86F842AF-EBA8-4362-84A6-01F85A95BBD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D0A931-77D7-4815-B230-C775758DCF7E}" type="pres">
      <dgm:prSet presAssocID="{ED6CEB94-8112-4E39-A2FF-E8F4517EF287}" presName="composite" presStyleCnt="0"/>
      <dgm:spPr/>
    </dgm:pt>
    <dgm:pt modelId="{237341F8-67AB-48B1-96E2-53E9C470F8C2}" type="pres">
      <dgm:prSet presAssocID="{ED6CEB94-8112-4E39-A2FF-E8F4517EF287}" presName="bentUpArrow1" presStyleLbl="alignImgPlace1" presStyleIdx="0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B036FB4C-D298-4102-AB67-30F55D5ADF61}" type="pres">
      <dgm:prSet presAssocID="{ED6CEB94-8112-4E39-A2FF-E8F4517EF287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11582-F515-4DED-BFA7-749E6B252FC5}" type="pres">
      <dgm:prSet presAssocID="{ED6CEB94-8112-4E39-A2FF-E8F4517EF287}" presName="ChildText" presStyleLbl="revTx" presStyleIdx="0" presStyleCnt="4" custScaleX="135750" custLinFactNeighborX="18589" custLinFactNeighborY="39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6A00D-EBE2-47A3-A6DE-5E9B27F39E3D}" type="pres">
      <dgm:prSet presAssocID="{04917CA6-15D9-427D-A21B-8D142A4716A6}" presName="sibTrans" presStyleCnt="0"/>
      <dgm:spPr/>
    </dgm:pt>
    <dgm:pt modelId="{2B57F17B-8539-407E-9983-0855F027859B}" type="pres">
      <dgm:prSet presAssocID="{8040893C-F6DC-4DD2-B20E-271C086558C9}" presName="composite" presStyleCnt="0"/>
      <dgm:spPr/>
    </dgm:pt>
    <dgm:pt modelId="{321D890A-D200-4BE1-AA0C-E5CBE5B1D5A4}" type="pres">
      <dgm:prSet presAssocID="{8040893C-F6DC-4DD2-B20E-271C086558C9}" presName="bentUpArrow1" presStyleLbl="alignImgPlace1" presStyleIdx="1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25B38CD0-CF2D-4F74-91C1-19E7CD3EA8FC}" type="pres">
      <dgm:prSet presAssocID="{8040893C-F6DC-4DD2-B20E-271C086558C9}" presName="ParentText" presStyleLbl="node1" presStyleIdx="1" presStyleCnt="5" custScaleX="1095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14E4F-B3CF-4D85-8D3B-8EB0B3E2B876}" type="pres">
      <dgm:prSet presAssocID="{8040893C-F6DC-4DD2-B20E-271C086558C9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45CEE-8006-4484-B1F9-D10F837BA38B}" type="pres">
      <dgm:prSet presAssocID="{82950345-A73E-4E14-8105-FEB0E0ABF1B6}" presName="sibTrans" presStyleCnt="0"/>
      <dgm:spPr/>
    </dgm:pt>
    <dgm:pt modelId="{CBF48CA2-3967-4B56-B62E-45CD8CC6D7E3}" type="pres">
      <dgm:prSet presAssocID="{53486AA5-067A-4110-A66E-887F943478EA}" presName="composite" presStyleCnt="0"/>
      <dgm:spPr/>
    </dgm:pt>
    <dgm:pt modelId="{9D20921A-3775-40B2-B019-E080C3CB2C2D}" type="pres">
      <dgm:prSet presAssocID="{53486AA5-067A-4110-A66E-887F943478EA}" presName="bentUpArrow1" presStyleLbl="alignImgPlace1" presStyleIdx="2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2779D2BB-A1FD-409B-A17F-3988631EA6BE}" type="pres">
      <dgm:prSet presAssocID="{53486AA5-067A-4110-A66E-887F943478EA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5A03AA-17DA-4801-BFAA-3FE3AFB3D7D6}" type="pres">
      <dgm:prSet presAssocID="{53486AA5-067A-4110-A66E-887F943478EA}" presName="ChildText" presStyleLbl="revTx" presStyleIdx="2" presStyleCnt="4" custScaleX="140681" custLinFactNeighborX="23682" custLinFactNeighborY="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7C6BA4-2B8F-4B2B-810D-FDF3E1AFE150}" type="pres">
      <dgm:prSet presAssocID="{26F8DF0A-E91C-47C5-9C41-C08B4F81AB46}" presName="sibTrans" presStyleCnt="0"/>
      <dgm:spPr/>
    </dgm:pt>
    <dgm:pt modelId="{62FD39BB-75CD-4DF0-A427-8214B2CC049D}" type="pres">
      <dgm:prSet presAssocID="{F0C64485-4431-4AB1-8421-CB1F3706C5C3}" presName="composite" presStyleCnt="0"/>
      <dgm:spPr/>
    </dgm:pt>
    <dgm:pt modelId="{D95018AB-ADE5-4191-886B-D334E63FB6A5}" type="pres">
      <dgm:prSet presAssocID="{F0C64485-4431-4AB1-8421-CB1F3706C5C3}" presName="bentUpArrow1" presStyleLbl="alignImgPlace1" presStyleIdx="3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46CE1370-B5DB-4716-B17B-FA40B883E8A5}" type="pres">
      <dgm:prSet presAssocID="{F0C64485-4431-4AB1-8421-CB1F3706C5C3}" presName="ParentText" presStyleLbl="node1" presStyleIdx="3" presStyleCnt="5" custScaleX="1226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6DADC-467E-4180-B800-C06E912F8505}" type="pres">
      <dgm:prSet presAssocID="{F0C64485-4431-4AB1-8421-CB1F3706C5C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3BEB653-5F23-4315-8A6E-A29EC95BD5E1}" type="pres">
      <dgm:prSet presAssocID="{0D7D5FA3-07DE-4527-9C1A-CF2268CE0151}" presName="sibTrans" presStyleCnt="0"/>
      <dgm:spPr/>
    </dgm:pt>
    <dgm:pt modelId="{812B73D0-3A0B-40FF-87AB-530D7A2B65A2}" type="pres">
      <dgm:prSet presAssocID="{9A4D3442-C7BB-48B9-98E4-8FCFC16EC147}" presName="composite" presStyleCnt="0"/>
      <dgm:spPr/>
    </dgm:pt>
    <dgm:pt modelId="{1041F9A3-01BE-499B-90CC-09276B687543}" type="pres">
      <dgm:prSet presAssocID="{9A4D3442-C7BB-48B9-98E4-8FCFC16EC147}" presName="ParentText" presStyleLbl="node1" presStyleIdx="4" presStyleCnt="5" custScaleX="1331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FC1C0B-5600-427B-8ACC-6192D4501CE2}" srcId="{86F842AF-EBA8-4362-84A6-01F85A95BBDB}" destId="{9A4D3442-C7BB-48B9-98E4-8FCFC16EC147}" srcOrd="4" destOrd="0" parTransId="{B4678B58-CDD5-48E6-827D-1C2787268E60}" sibTransId="{9202B3BC-A5D0-4503-A108-BB822119255E}"/>
    <dgm:cxn modelId="{D32FC7B2-108A-4DD3-9F11-365A258505D0}" srcId="{53486AA5-067A-4110-A66E-887F943478EA}" destId="{C9A602AD-06A4-478C-A5D7-B471BE359791}" srcOrd="0" destOrd="0" parTransId="{07127842-72BF-4F48-A6B1-5CA5DA7869D2}" sibTransId="{0F38AE66-6644-4988-87E5-8E29B0CA6A5D}"/>
    <dgm:cxn modelId="{E986D4F8-0F73-4659-8098-3D94DA5DAFAE}" type="presOf" srcId="{9A4D3442-C7BB-48B9-98E4-8FCFC16EC147}" destId="{1041F9A3-01BE-499B-90CC-09276B687543}" srcOrd="0" destOrd="0" presId="urn:microsoft.com/office/officeart/2005/8/layout/StepDownProcess"/>
    <dgm:cxn modelId="{B85DB7B2-79A4-42DC-A412-FB7EC87C2696}" type="presOf" srcId="{C9A602AD-06A4-478C-A5D7-B471BE359791}" destId="{B45A03AA-17DA-4801-BFAA-3FE3AFB3D7D6}" srcOrd="0" destOrd="0" presId="urn:microsoft.com/office/officeart/2005/8/layout/StepDownProcess"/>
    <dgm:cxn modelId="{AF1B51A6-7161-4204-80B3-7ED98FE72B81}" srcId="{53486AA5-067A-4110-A66E-887F943478EA}" destId="{353907F1-9F80-4966-A03D-A91A7F44EAFF}" srcOrd="1" destOrd="0" parTransId="{0E2D9E16-5841-463D-B6BA-762A3899B797}" sibTransId="{ECCA950C-FB45-4EE0-80F6-641DCE334346}"/>
    <dgm:cxn modelId="{971E5998-A193-4AFA-B97E-BEB46C226865}" type="presOf" srcId="{F0C64485-4431-4AB1-8421-CB1F3706C5C3}" destId="{46CE1370-B5DB-4716-B17B-FA40B883E8A5}" srcOrd="0" destOrd="0" presId="urn:microsoft.com/office/officeart/2005/8/layout/StepDownProcess"/>
    <dgm:cxn modelId="{5069805F-21FB-47B2-87E6-519B5CD336A0}" srcId="{86F842AF-EBA8-4362-84A6-01F85A95BBDB}" destId="{53486AA5-067A-4110-A66E-887F943478EA}" srcOrd="2" destOrd="0" parTransId="{37FAAEBE-3CD7-4BAD-85EE-B372E0599946}" sibTransId="{26F8DF0A-E91C-47C5-9C41-C08B4F81AB46}"/>
    <dgm:cxn modelId="{6F4EC39E-1146-405F-8F8C-481ED6F35A47}" type="presOf" srcId="{86F842AF-EBA8-4362-84A6-01F85A95BBDB}" destId="{C3CCC4F8-7E67-4C9D-91F3-1CE80B336DFC}" srcOrd="0" destOrd="0" presId="urn:microsoft.com/office/officeart/2005/8/layout/StepDownProcess"/>
    <dgm:cxn modelId="{55DD375A-2876-470F-A30A-6CF4237E5EAA}" type="presOf" srcId="{353907F1-9F80-4966-A03D-A91A7F44EAFF}" destId="{B45A03AA-17DA-4801-BFAA-3FE3AFB3D7D6}" srcOrd="0" destOrd="1" presId="urn:microsoft.com/office/officeart/2005/8/layout/StepDownProcess"/>
    <dgm:cxn modelId="{E939FBDA-8968-4769-96E4-5093EDEE1F46}" srcId="{86F842AF-EBA8-4362-84A6-01F85A95BBDB}" destId="{F0C64485-4431-4AB1-8421-CB1F3706C5C3}" srcOrd="3" destOrd="0" parTransId="{49A4A46C-C595-465B-8718-2399813C077E}" sibTransId="{0D7D5FA3-07DE-4527-9C1A-CF2268CE0151}"/>
    <dgm:cxn modelId="{49815322-1204-4799-A753-B5170C34BF94}" type="presOf" srcId="{5E5F6DE6-209C-498D-BE06-E003B2BADC67}" destId="{12614E4F-B3CF-4D85-8D3B-8EB0B3E2B876}" srcOrd="0" destOrd="0" presId="urn:microsoft.com/office/officeart/2005/8/layout/StepDownProcess"/>
    <dgm:cxn modelId="{BDAE37AA-5FDF-4EF1-9160-CF22D5E227D6}" type="presOf" srcId="{8040893C-F6DC-4DD2-B20E-271C086558C9}" destId="{25B38CD0-CF2D-4F74-91C1-19E7CD3EA8FC}" srcOrd="0" destOrd="0" presId="urn:microsoft.com/office/officeart/2005/8/layout/StepDownProcess"/>
    <dgm:cxn modelId="{0B1C880B-8690-411A-BE69-2865FF916C02}" srcId="{ED6CEB94-8112-4E39-A2FF-E8F4517EF287}" destId="{34B06BCC-30B6-4DEC-B17A-8087712407A1}" srcOrd="0" destOrd="0" parTransId="{A814E113-E055-49C6-9B94-5448E1653B39}" sibTransId="{17FE63F5-C665-428F-9410-E87E31FD2B49}"/>
    <dgm:cxn modelId="{074F1E7B-3DAE-426F-83C8-AFCCF854628E}" srcId="{86F842AF-EBA8-4362-84A6-01F85A95BBDB}" destId="{ED6CEB94-8112-4E39-A2FF-E8F4517EF287}" srcOrd="0" destOrd="0" parTransId="{1C1535BA-093A-480A-BEA4-34AB168C68B7}" sibTransId="{04917CA6-15D9-427D-A21B-8D142A4716A6}"/>
    <dgm:cxn modelId="{C7F027AD-6333-4B6E-AA80-1D3A2FFAF819}" type="presOf" srcId="{34B06BCC-30B6-4DEC-B17A-8087712407A1}" destId="{1B911582-F515-4DED-BFA7-749E6B252FC5}" srcOrd="0" destOrd="0" presId="urn:microsoft.com/office/officeart/2005/8/layout/StepDownProcess"/>
    <dgm:cxn modelId="{C7D5BC95-C2FE-4E27-B80E-4621A870BA53}" srcId="{86F842AF-EBA8-4362-84A6-01F85A95BBDB}" destId="{8040893C-F6DC-4DD2-B20E-271C086558C9}" srcOrd="1" destOrd="0" parTransId="{35665848-5CD3-4CCC-831C-2E268B9ACB9B}" sibTransId="{82950345-A73E-4E14-8105-FEB0E0ABF1B6}"/>
    <dgm:cxn modelId="{0363FE2B-F7AE-4632-A7FD-860635364446}" type="presOf" srcId="{53486AA5-067A-4110-A66E-887F943478EA}" destId="{2779D2BB-A1FD-409B-A17F-3988631EA6BE}" srcOrd="0" destOrd="0" presId="urn:microsoft.com/office/officeart/2005/8/layout/StepDownProcess"/>
    <dgm:cxn modelId="{843E6565-BAC5-41F6-A7A7-3DE3B5FD84FE}" type="presOf" srcId="{ED6CEB94-8112-4E39-A2FF-E8F4517EF287}" destId="{B036FB4C-D298-4102-AB67-30F55D5ADF61}" srcOrd="0" destOrd="0" presId="urn:microsoft.com/office/officeart/2005/8/layout/StepDownProcess"/>
    <dgm:cxn modelId="{51357848-56FD-493D-86AA-EE847FA39645}" srcId="{8040893C-F6DC-4DD2-B20E-271C086558C9}" destId="{5E5F6DE6-209C-498D-BE06-E003B2BADC67}" srcOrd="0" destOrd="0" parTransId="{40354BA6-D001-4983-AE05-7E79459CC64A}" sibTransId="{D551FBE5-1051-4C08-AA8F-C78828B980AF}"/>
    <dgm:cxn modelId="{DFAE0F23-7E96-4E85-9280-126790EA616C}" type="presParOf" srcId="{C3CCC4F8-7E67-4C9D-91F3-1CE80B336DFC}" destId="{FBD0A931-77D7-4815-B230-C775758DCF7E}" srcOrd="0" destOrd="0" presId="urn:microsoft.com/office/officeart/2005/8/layout/StepDownProcess"/>
    <dgm:cxn modelId="{2F5CAB44-71F5-4B23-A840-4729562DA2A0}" type="presParOf" srcId="{FBD0A931-77D7-4815-B230-C775758DCF7E}" destId="{237341F8-67AB-48B1-96E2-53E9C470F8C2}" srcOrd="0" destOrd="0" presId="urn:microsoft.com/office/officeart/2005/8/layout/StepDownProcess"/>
    <dgm:cxn modelId="{6E6B0AC7-0FC5-412A-A887-ADF3F3C4D7A2}" type="presParOf" srcId="{FBD0A931-77D7-4815-B230-C775758DCF7E}" destId="{B036FB4C-D298-4102-AB67-30F55D5ADF61}" srcOrd="1" destOrd="0" presId="urn:microsoft.com/office/officeart/2005/8/layout/StepDownProcess"/>
    <dgm:cxn modelId="{96058A8A-69AD-4BC0-80CB-2A17915715D7}" type="presParOf" srcId="{FBD0A931-77D7-4815-B230-C775758DCF7E}" destId="{1B911582-F515-4DED-BFA7-749E6B252FC5}" srcOrd="2" destOrd="0" presId="urn:microsoft.com/office/officeart/2005/8/layout/StepDownProcess"/>
    <dgm:cxn modelId="{603A8D04-1DEF-4205-A862-5C129BE9ADDD}" type="presParOf" srcId="{C3CCC4F8-7E67-4C9D-91F3-1CE80B336DFC}" destId="{8776A00D-EBE2-47A3-A6DE-5E9B27F39E3D}" srcOrd="1" destOrd="0" presId="urn:microsoft.com/office/officeart/2005/8/layout/StepDownProcess"/>
    <dgm:cxn modelId="{C2B8D2FD-C6A2-4F95-AD6C-EEF269293AA6}" type="presParOf" srcId="{C3CCC4F8-7E67-4C9D-91F3-1CE80B336DFC}" destId="{2B57F17B-8539-407E-9983-0855F027859B}" srcOrd="2" destOrd="0" presId="urn:microsoft.com/office/officeart/2005/8/layout/StepDownProcess"/>
    <dgm:cxn modelId="{DEFFA4B6-03C8-4CB0-BE1E-BBBCBE9BCF73}" type="presParOf" srcId="{2B57F17B-8539-407E-9983-0855F027859B}" destId="{321D890A-D200-4BE1-AA0C-E5CBE5B1D5A4}" srcOrd="0" destOrd="0" presId="urn:microsoft.com/office/officeart/2005/8/layout/StepDownProcess"/>
    <dgm:cxn modelId="{B51AB6AE-DC4E-4CE7-AA94-C0913E580B75}" type="presParOf" srcId="{2B57F17B-8539-407E-9983-0855F027859B}" destId="{25B38CD0-CF2D-4F74-91C1-19E7CD3EA8FC}" srcOrd="1" destOrd="0" presId="urn:microsoft.com/office/officeart/2005/8/layout/StepDownProcess"/>
    <dgm:cxn modelId="{237F1297-266A-42F4-82D1-633CFE449D44}" type="presParOf" srcId="{2B57F17B-8539-407E-9983-0855F027859B}" destId="{12614E4F-B3CF-4D85-8D3B-8EB0B3E2B876}" srcOrd="2" destOrd="0" presId="urn:microsoft.com/office/officeart/2005/8/layout/StepDownProcess"/>
    <dgm:cxn modelId="{B6D9FC76-EA9D-4726-BE3E-68661B8AA89B}" type="presParOf" srcId="{C3CCC4F8-7E67-4C9D-91F3-1CE80B336DFC}" destId="{2D345CEE-8006-4484-B1F9-D10F837BA38B}" srcOrd="3" destOrd="0" presId="urn:microsoft.com/office/officeart/2005/8/layout/StepDownProcess"/>
    <dgm:cxn modelId="{C6031A1D-A7A8-4A44-BD91-635113D6ACE8}" type="presParOf" srcId="{C3CCC4F8-7E67-4C9D-91F3-1CE80B336DFC}" destId="{CBF48CA2-3967-4B56-B62E-45CD8CC6D7E3}" srcOrd="4" destOrd="0" presId="urn:microsoft.com/office/officeart/2005/8/layout/StepDownProcess"/>
    <dgm:cxn modelId="{7CFD783C-15D5-47A9-9078-4C32C1A20C62}" type="presParOf" srcId="{CBF48CA2-3967-4B56-B62E-45CD8CC6D7E3}" destId="{9D20921A-3775-40B2-B019-E080C3CB2C2D}" srcOrd="0" destOrd="0" presId="urn:microsoft.com/office/officeart/2005/8/layout/StepDownProcess"/>
    <dgm:cxn modelId="{565C5B98-0116-4763-8A47-B98111DF8FC9}" type="presParOf" srcId="{CBF48CA2-3967-4B56-B62E-45CD8CC6D7E3}" destId="{2779D2BB-A1FD-409B-A17F-3988631EA6BE}" srcOrd="1" destOrd="0" presId="urn:microsoft.com/office/officeart/2005/8/layout/StepDownProcess"/>
    <dgm:cxn modelId="{B37A8A2E-4CF2-4980-A01D-868B4EC3B764}" type="presParOf" srcId="{CBF48CA2-3967-4B56-B62E-45CD8CC6D7E3}" destId="{B45A03AA-17DA-4801-BFAA-3FE3AFB3D7D6}" srcOrd="2" destOrd="0" presId="urn:microsoft.com/office/officeart/2005/8/layout/StepDownProcess"/>
    <dgm:cxn modelId="{9B11BB87-6EEA-4D55-8A77-7D039B57D270}" type="presParOf" srcId="{C3CCC4F8-7E67-4C9D-91F3-1CE80B336DFC}" destId="{9A7C6BA4-2B8F-4B2B-810D-FDF3E1AFE150}" srcOrd="5" destOrd="0" presId="urn:microsoft.com/office/officeart/2005/8/layout/StepDownProcess"/>
    <dgm:cxn modelId="{8D5F753C-055A-4D52-95FF-CB21502C4E24}" type="presParOf" srcId="{C3CCC4F8-7E67-4C9D-91F3-1CE80B336DFC}" destId="{62FD39BB-75CD-4DF0-A427-8214B2CC049D}" srcOrd="6" destOrd="0" presId="urn:microsoft.com/office/officeart/2005/8/layout/StepDownProcess"/>
    <dgm:cxn modelId="{C41AC2B6-DA7D-4C9D-A707-829C6C147B62}" type="presParOf" srcId="{62FD39BB-75CD-4DF0-A427-8214B2CC049D}" destId="{D95018AB-ADE5-4191-886B-D334E63FB6A5}" srcOrd="0" destOrd="0" presId="urn:microsoft.com/office/officeart/2005/8/layout/StepDownProcess"/>
    <dgm:cxn modelId="{5A91F110-030D-43A6-8DBA-1E0864C280CC}" type="presParOf" srcId="{62FD39BB-75CD-4DF0-A427-8214B2CC049D}" destId="{46CE1370-B5DB-4716-B17B-FA40B883E8A5}" srcOrd="1" destOrd="0" presId="urn:microsoft.com/office/officeart/2005/8/layout/StepDownProcess"/>
    <dgm:cxn modelId="{136B5179-B789-452E-AEB1-20F3D2CDB41D}" type="presParOf" srcId="{62FD39BB-75CD-4DF0-A427-8214B2CC049D}" destId="{27E6DADC-467E-4180-B800-C06E912F8505}" srcOrd="2" destOrd="0" presId="urn:microsoft.com/office/officeart/2005/8/layout/StepDownProcess"/>
    <dgm:cxn modelId="{5F205EE2-2463-4560-98A2-1675342D7979}" type="presParOf" srcId="{C3CCC4F8-7E67-4C9D-91F3-1CE80B336DFC}" destId="{43BEB653-5F23-4315-8A6E-A29EC95BD5E1}" srcOrd="7" destOrd="0" presId="urn:microsoft.com/office/officeart/2005/8/layout/StepDownProcess"/>
    <dgm:cxn modelId="{171DF51D-8662-4B0A-A6F8-D6099560F86D}" type="presParOf" srcId="{C3CCC4F8-7E67-4C9D-91F3-1CE80B336DFC}" destId="{812B73D0-3A0B-40FF-87AB-530D7A2B65A2}" srcOrd="8" destOrd="0" presId="urn:microsoft.com/office/officeart/2005/8/layout/StepDownProcess"/>
    <dgm:cxn modelId="{31C3B2DA-FB17-4423-B721-C414B15D39A7}" type="presParOf" srcId="{812B73D0-3A0B-40FF-87AB-530D7A2B65A2}" destId="{1041F9A3-01BE-499B-90CC-09276B68754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F842AF-EBA8-4362-84A6-01F85A95BBD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6CEB94-8112-4E39-A2FF-E8F4517EF287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State </a:t>
          </a:r>
        </a:p>
      </dgm:t>
    </dgm:pt>
    <dgm:pt modelId="{1C1535BA-093A-480A-BEA4-34AB168C68B7}" type="parTrans" cxnId="{074F1E7B-3DAE-426F-83C8-AFCCF854628E}">
      <dgm:prSet/>
      <dgm:spPr/>
      <dgm:t>
        <a:bodyPr/>
        <a:lstStyle/>
        <a:p>
          <a:endParaRPr lang="en-US"/>
        </a:p>
      </dgm:t>
    </dgm:pt>
    <dgm:pt modelId="{04917CA6-15D9-427D-A21B-8D142A4716A6}" type="sibTrans" cxnId="{074F1E7B-3DAE-426F-83C8-AFCCF854628E}">
      <dgm:prSet/>
      <dgm:spPr/>
      <dgm:t>
        <a:bodyPr/>
        <a:lstStyle/>
        <a:p>
          <a:endParaRPr lang="en-US"/>
        </a:p>
      </dgm:t>
    </dgm:pt>
    <dgm:pt modelId="{34B06BCC-30B6-4DEC-B17A-8087712407A1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Nodal Officer</a:t>
          </a:r>
        </a:p>
      </dgm:t>
    </dgm:pt>
    <dgm:pt modelId="{A814E113-E055-49C6-9B94-5448E1653B39}" type="parTrans" cxnId="{0B1C880B-8690-411A-BE69-2865FF916C02}">
      <dgm:prSet/>
      <dgm:spPr/>
      <dgm:t>
        <a:bodyPr/>
        <a:lstStyle/>
        <a:p>
          <a:endParaRPr lang="en-US"/>
        </a:p>
      </dgm:t>
    </dgm:pt>
    <dgm:pt modelId="{17FE63F5-C665-428F-9410-E87E31FD2B49}" type="sibTrans" cxnId="{0B1C880B-8690-411A-BE69-2865FF916C02}">
      <dgm:prSet/>
      <dgm:spPr/>
      <dgm:t>
        <a:bodyPr/>
        <a:lstStyle/>
        <a:p>
          <a:endParaRPr lang="en-US"/>
        </a:p>
      </dgm:t>
    </dgm:pt>
    <dgm:pt modelId="{8040893C-F6DC-4DD2-B20E-271C086558C9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</a:t>
          </a:r>
        </a:p>
      </dgm:t>
    </dgm:pt>
    <dgm:pt modelId="{35665848-5CD3-4CCC-831C-2E268B9ACB9B}" type="parTrans" cxnId="{C7D5BC95-C2FE-4E27-B80E-4621A870BA53}">
      <dgm:prSet/>
      <dgm:spPr/>
      <dgm:t>
        <a:bodyPr/>
        <a:lstStyle/>
        <a:p>
          <a:endParaRPr lang="en-US"/>
        </a:p>
      </dgm:t>
    </dgm:pt>
    <dgm:pt modelId="{82950345-A73E-4E14-8105-FEB0E0ABF1B6}" type="sibTrans" cxnId="{C7D5BC95-C2FE-4E27-B80E-4621A870BA53}">
      <dgm:prSet/>
      <dgm:spPr/>
      <dgm:t>
        <a:bodyPr/>
        <a:lstStyle/>
        <a:p>
          <a:endParaRPr lang="en-US"/>
        </a:p>
      </dgm:t>
    </dgm:pt>
    <dgm:pt modelId="{5E5F6DE6-209C-498D-BE06-E003B2BADC67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 Nodal Officer</a:t>
          </a:r>
        </a:p>
      </dgm:t>
    </dgm:pt>
    <dgm:pt modelId="{40354BA6-D001-4983-AE05-7E79459CC64A}" type="parTrans" cxnId="{51357848-56FD-493D-86AA-EE847FA39645}">
      <dgm:prSet/>
      <dgm:spPr/>
      <dgm:t>
        <a:bodyPr/>
        <a:lstStyle/>
        <a:p>
          <a:endParaRPr lang="en-US"/>
        </a:p>
      </dgm:t>
    </dgm:pt>
    <dgm:pt modelId="{D551FBE5-1051-4C08-AA8F-C78828B980AF}" type="sibTrans" cxnId="{51357848-56FD-493D-86AA-EE847FA39645}">
      <dgm:prSet/>
      <dgm:spPr/>
      <dgm:t>
        <a:bodyPr/>
        <a:lstStyle/>
        <a:p>
          <a:endParaRPr lang="en-US"/>
        </a:p>
      </dgm:t>
    </dgm:pt>
    <dgm:pt modelId="{53486AA5-067A-4110-A66E-887F943478EA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Health 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Block/MO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FAAEBE-3CD7-4BAD-85EE-B372E0599946}" type="parTrans" cxnId="{5069805F-21FB-47B2-87E6-519B5CD336A0}">
      <dgm:prSet/>
      <dgm:spPr/>
      <dgm:t>
        <a:bodyPr/>
        <a:lstStyle/>
        <a:p>
          <a:endParaRPr lang="en-US"/>
        </a:p>
      </dgm:t>
    </dgm:pt>
    <dgm:pt modelId="{26F8DF0A-E91C-47C5-9C41-C08B4F81AB46}" type="sibTrans" cxnId="{5069805F-21FB-47B2-87E6-519B5CD336A0}">
      <dgm:prSet/>
      <dgm:spPr/>
      <dgm:t>
        <a:bodyPr/>
        <a:lstStyle/>
        <a:p>
          <a:endParaRPr lang="en-US"/>
        </a:p>
      </dgm:t>
    </dgm:pt>
    <dgm:pt modelId="{F0C64485-4431-4AB1-8421-CB1F3706C5C3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ANM</a:t>
          </a:r>
        </a:p>
      </dgm:t>
    </dgm:pt>
    <dgm:pt modelId="{49A4A46C-C595-465B-8718-2399813C077E}" type="parTrans" cxnId="{E939FBDA-8968-4769-96E4-5093EDEE1F46}">
      <dgm:prSet/>
      <dgm:spPr/>
      <dgm:t>
        <a:bodyPr/>
        <a:lstStyle/>
        <a:p>
          <a:endParaRPr lang="en-US"/>
        </a:p>
      </dgm:t>
    </dgm:pt>
    <dgm:pt modelId="{0D7D5FA3-07DE-4527-9C1A-CF2268CE0151}" type="sibTrans" cxnId="{E939FBDA-8968-4769-96E4-5093EDEE1F46}">
      <dgm:prSet/>
      <dgm:spPr/>
      <dgm:t>
        <a:bodyPr/>
        <a:lstStyle/>
        <a:p>
          <a:endParaRPr lang="en-US"/>
        </a:p>
      </dgm:t>
    </dgm:pt>
    <dgm:pt modelId="{9A4D3442-C7BB-48B9-98E4-8FCFC16EC147}">
      <dgm:prSet custT="1"/>
      <dgm:spPr/>
      <dgm:t>
        <a:bodyPr/>
        <a:lstStyle/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ASHA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678B58-CDD5-48E6-827D-1C2787268E60}" type="parTrans" cxnId="{9EFC1C0B-5600-427B-8ACC-6192D4501CE2}">
      <dgm:prSet/>
      <dgm:spPr/>
      <dgm:t>
        <a:bodyPr/>
        <a:lstStyle/>
        <a:p>
          <a:endParaRPr lang="en-US"/>
        </a:p>
      </dgm:t>
    </dgm:pt>
    <dgm:pt modelId="{9202B3BC-A5D0-4503-A108-BB822119255E}" type="sibTrans" cxnId="{9EFC1C0B-5600-427B-8ACC-6192D4501CE2}">
      <dgm:prSet/>
      <dgm:spPr/>
      <dgm:t>
        <a:bodyPr/>
        <a:lstStyle/>
        <a:p>
          <a:endParaRPr lang="en-US"/>
        </a:p>
      </dgm:t>
    </dgm:pt>
    <dgm:pt modelId="{C9A602AD-06A4-478C-A5D7-B471BE359791}">
      <dgm:prSet phldrT="[Text]"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Sanctioning Officer</a:t>
          </a:r>
        </a:p>
      </dgm:t>
    </dgm:pt>
    <dgm:pt modelId="{0F38AE66-6644-4988-87E5-8E29B0CA6A5D}" type="sibTrans" cxnId="{D32FC7B2-108A-4DD3-9F11-365A258505D0}">
      <dgm:prSet/>
      <dgm:spPr/>
      <dgm:t>
        <a:bodyPr/>
        <a:lstStyle/>
        <a:p>
          <a:endParaRPr lang="en-US"/>
        </a:p>
      </dgm:t>
    </dgm:pt>
    <dgm:pt modelId="{07127842-72BF-4F48-A6B1-5CA5DA7869D2}" type="parTrans" cxnId="{D32FC7B2-108A-4DD3-9F11-365A258505D0}">
      <dgm:prSet/>
      <dgm:spPr/>
      <dgm:t>
        <a:bodyPr/>
        <a:lstStyle/>
        <a:p>
          <a:endParaRPr lang="en-US"/>
        </a:p>
      </dgm:t>
    </dgm:pt>
    <dgm:pt modelId="{353907F1-9F80-4966-A03D-A91A7F44EAFF}">
      <dgm:prSet phldrT="[Text]" custT="1"/>
      <dgm:spPr/>
      <dgm:t>
        <a:bodyPr/>
        <a:lstStyle/>
        <a:p>
          <a:r>
            <a:rPr lang="en-IN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MO data entry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D9E16-5841-463D-B6BA-762A3899B797}" type="parTrans" cxnId="{AF1B51A6-7161-4204-80B3-7ED98FE72B81}">
      <dgm:prSet/>
      <dgm:spPr/>
      <dgm:t>
        <a:bodyPr/>
        <a:lstStyle/>
        <a:p>
          <a:endParaRPr lang="en-US"/>
        </a:p>
      </dgm:t>
    </dgm:pt>
    <dgm:pt modelId="{ECCA950C-FB45-4EE0-80F6-641DCE334346}" type="sibTrans" cxnId="{AF1B51A6-7161-4204-80B3-7ED98FE72B81}">
      <dgm:prSet/>
      <dgm:spPr/>
      <dgm:t>
        <a:bodyPr/>
        <a:lstStyle/>
        <a:p>
          <a:endParaRPr lang="en-US"/>
        </a:p>
      </dgm:t>
    </dgm:pt>
    <dgm:pt modelId="{C3CCC4F8-7E67-4C9D-91F3-1CE80B336DFC}" type="pres">
      <dgm:prSet presAssocID="{86F842AF-EBA8-4362-84A6-01F85A95BBD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D0A931-77D7-4815-B230-C775758DCF7E}" type="pres">
      <dgm:prSet presAssocID="{ED6CEB94-8112-4E39-A2FF-E8F4517EF287}" presName="composite" presStyleCnt="0"/>
      <dgm:spPr/>
    </dgm:pt>
    <dgm:pt modelId="{237341F8-67AB-48B1-96E2-53E9C470F8C2}" type="pres">
      <dgm:prSet presAssocID="{ED6CEB94-8112-4E39-A2FF-E8F4517EF287}" presName="bentUpArrow1" presStyleLbl="alignImgPlace1" presStyleIdx="0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B036FB4C-D298-4102-AB67-30F55D5ADF61}" type="pres">
      <dgm:prSet presAssocID="{ED6CEB94-8112-4E39-A2FF-E8F4517EF287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11582-F515-4DED-BFA7-749E6B252FC5}" type="pres">
      <dgm:prSet presAssocID="{ED6CEB94-8112-4E39-A2FF-E8F4517EF287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6A00D-EBE2-47A3-A6DE-5E9B27F39E3D}" type="pres">
      <dgm:prSet presAssocID="{04917CA6-15D9-427D-A21B-8D142A4716A6}" presName="sibTrans" presStyleCnt="0"/>
      <dgm:spPr/>
    </dgm:pt>
    <dgm:pt modelId="{2B57F17B-8539-407E-9983-0855F027859B}" type="pres">
      <dgm:prSet presAssocID="{8040893C-F6DC-4DD2-B20E-271C086558C9}" presName="composite" presStyleCnt="0"/>
      <dgm:spPr/>
    </dgm:pt>
    <dgm:pt modelId="{321D890A-D200-4BE1-AA0C-E5CBE5B1D5A4}" type="pres">
      <dgm:prSet presAssocID="{8040893C-F6DC-4DD2-B20E-271C086558C9}" presName="bentUpArrow1" presStyleLbl="alignImgPlace1" presStyleIdx="1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25B38CD0-CF2D-4F74-91C1-19E7CD3EA8FC}" type="pres">
      <dgm:prSet presAssocID="{8040893C-F6DC-4DD2-B20E-271C086558C9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614E4F-B3CF-4D85-8D3B-8EB0B3E2B876}" type="pres">
      <dgm:prSet presAssocID="{8040893C-F6DC-4DD2-B20E-271C086558C9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45CEE-8006-4484-B1F9-D10F837BA38B}" type="pres">
      <dgm:prSet presAssocID="{82950345-A73E-4E14-8105-FEB0E0ABF1B6}" presName="sibTrans" presStyleCnt="0"/>
      <dgm:spPr/>
    </dgm:pt>
    <dgm:pt modelId="{CBF48CA2-3967-4B56-B62E-45CD8CC6D7E3}" type="pres">
      <dgm:prSet presAssocID="{53486AA5-067A-4110-A66E-887F943478EA}" presName="composite" presStyleCnt="0"/>
      <dgm:spPr/>
    </dgm:pt>
    <dgm:pt modelId="{9D20921A-3775-40B2-B019-E080C3CB2C2D}" type="pres">
      <dgm:prSet presAssocID="{53486AA5-067A-4110-A66E-887F943478EA}" presName="bentUpArrow1" presStyleLbl="alignImgPlace1" presStyleIdx="2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2779D2BB-A1FD-409B-A17F-3988631EA6BE}" type="pres">
      <dgm:prSet presAssocID="{53486AA5-067A-4110-A66E-887F943478EA}" presName="ParentText" presStyleLbl="node1" presStyleIdx="2" presStyleCnt="5" custScaleX="1360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5A03AA-17DA-4801-BFAA-3FE3AFB3D7D6}" type="pres">
      <dgm:prSet presAssocID="{53486AA5-067A-4110-A66E-887F943478EA}" presName="ChildText" presStyleLbl="revTx" presStyleIdx="2" presStyleCnt="4" custScaleX="140681" custLinFactNeighborX="46881" custLinFactNeighborY="42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7C6BA4-2B8F-4B2B-810D-FDF3E1AFE150}" type="pres">
      <dgm:prSet presAssocID="{26F8DF0A-E91C-47C5-9C41-C08B4F81AB46}" presName="sibTrans" presStyleCnt="0"/>
      <dgm:spPr/>
    </dgm:pt>
    <dgm:pt modelId="{62FD39BB-75CD-4DF0-A427-8214B2CC049D}" type="pres">
      <dgm:prSet presAssocID="{F0C64485-4431-4AB1-8421-CB1F3706C5C3}" presName="composite" presStyleCnt="0"/>
      <dgm:spPr/>
    </dgm:pt>
    <dgm:pt modelId="{D95018AB-ADE5-4191-886B-D334E63FB6A5}" type="pres">
      <dgm:prSet presAssocID="{F0C64485-4431-4AB1-8421-CB1F3706C5C3}" presName="bentUpArrow1" presStyleLbl="alignImgPlace1" presStyleIdx="3" presStyleCnt="4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/>
        </a:p>
      </dgm:t>
    </dgm:pt>
    <dgm:pt modelId="{46CE1370-B5DB-4716-B17B-FA40B883E8A5}" type="pres">
      <dgm:prSet presAssocID="{F0C64485-4431-4AB1-8421-CB1F3706C5C3}" presName="ParentText" presStyleLbl="node1" presStyleIdx="3" presStyleCnt="5" custLinFactNeighborX="15576" custLinFactNeighborY="-25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6DADC-467E-4180-B800-C06E912F8505}" type="pres">
      <dgm:prSet presAssocID="{F0C64485-4431-4AB1-8421-CB1F3706C5C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3BEB653-5F23-4315-8A6E-A29EC95BD5E1}" type="pres">
      <dgm:prSet presAssocID="{0D7D5FA3-07DE-4527-9C1A-CF2268CE0151}" presName="sibTrans" presStyleCnt="0"/>
      <dgm:spPr/>
    </dgm:pt>
    <dgm:pt modelId="{812B73D0-3A0B-40FF-87AB-530D7A2B65A2}" type="pres">
      <dgm:prSet presAssocID="{9A4D3442-C7BB-48B9-98E4-8FCFC16EC147}" presName="composite" presStyleCnt="0"/>
      <dgm:spPr/>
    </dgm:pt>
    <dgm:pt modelId="{1041F9A3-01BE-499B-90CC-09276B687543}" type="pres">
      <dgm:prSet presAssocID="{9A4D3442-C7BB-48B9-98E4-8FCFC16EC147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FC1C0B-5600-427B-8ACC-6192D4501CE2}" srcId="{86F842AF-EBA8-4362-84A6-01F85A95BBDB}" destId="{9A4D3442-C7BB-48B9-98E4-8FCFC16EC147}" srcOrd="4" destOrd="0" parTransId="{B4678B58-CDD5-48E6-827D-1C2787268E60}" sibTransId="{9202B3BC-A5D0-4503-A108-BB822119255E}"/>
    <dgm:cxn modelId="{B711930D-85A0-409B-B8A3-1991395198E5}" type="presOf" srcId="{86F842AF-EBA8-4362-84A6-01F85A95BBDB}" destId="{C3CCC4F8-7E67-4C9D-91F3-1CE80B336DFC}" srcOrd="0" destOrd="0" presId="urn:microsoft.com/office/officeart/2005/8/layout/StepDownProcess"/>
    <dgm:cxn modelId="{D32FC7B2-108A-4DD3-9F11-365A258505D0}" srcId="{53486AA5-067A-4110-A66E-887F943478EA}" destId="{C9A602AD-06A4-478C-A5D7-B471BE359791}" srcOrd="0" destOrd="0" parTransId="{07127842-72BF-4F48-A6B1-5CA5DA7869D2}" sibTransId="{0F38AE66-6644-4988-87E5-8E29B0CA6A5D}"/>
    <dgm:cxn modelId="{AF1B51A6-7161-4204-80B3-7ED98FE72B81}" srcId="{53486AA5-067A-4110-A66E-887F943478EA}" destId="{353907F1-9F80-4966-A03D-A91A7F44EAFF}" srcOrd="1" destOrd="0" parTransId="{0E2D9E16-5841-463D-B6BA-762A3899B797}" sibTransId="{ECCA950C-FB45-4EE0-80F6-641DCE334346}"/>
    <dgm:cxn modelId="{8D57D2D6-F128-46E3-A601-91AA385903B9}" type="presOf" srcId="{34B06BCC-30B6-4DEC-B17A-8087712407A1}" destId="{1B911582-F515-4DED-BFA7-749E6B252FC5}" srcOrd="0" destOrd="0" presId="urn:microsoft.com/office/officeart/2005/8/layout/StepDownProcess"/>
    <dgm:cxn modelId="{5069805F-21FB-47B2-87E6-519B5CD336A0}" srcId="{86F842AF-EBA8-4362-84A6-01F85A95BBDB}" destId="{53486AA5-067A-4110-A66E-887F943478EA}" srcOrd="2" destOrd="0" parTransId="{37FAAEBE-3CD7-4BAD-85EE-B372E0599946}" sibTransId="{26F8DF0A-E91C-47C5-9C41-C08B4F81AB46}"/>
    <dgm:cxn modelId="{E939FBDA-8968-4769-96E4-5093EDEE1F46}" srcId="{86F842AF-EBA8-4362-84A6-01F85A95BBDB}" destId="{F0C64485-4431-4AB1-8421-CB1F3706C5C3}" srcOrd="3" destOrd="0" parTransId="{49A4A46C-C595-465B-8718-2399813C077E}" sibTransId="{0D7D5FA3-07DE-4527-9C1A-CF2268CE0151}"/>
    <dgm:cxn modelId="{54EAA6D4-42F8-427A-AEBE-B3A70D2DF030}" type="presOf" srcId="{353907F1-9F80-4966-A03D-A91A7F44EAFF}" destId="{B45A03AA-17DA-4801-BFAA-3FE3AFB3D7D6}" srcOrd="0" destOrd="1" presId="urn:microsoft.com/office/officeart/2005/8/layout/StepDownProcess"/>
    <dgm:cxn modelId="{347536CC-60DD-487E-BA5B-6420E3D32B30}" type="presOf" srcId="{9A4D3442-C7BB-48B9-98E4-8FCFC16EC147}" destId="{1041F9A3-01BE-499B-90CC-09276B687543}" srcOrd="0" destOrd="0" presId="urn:microsoft.com/office/officeart/2005/8/layout/StepDownProcess"/>
    <dgm:cxn modelId="{0B1C880B-8690-411A-BE69-2865FF916C02}" srcId="{ED6CEB94-8112-4E39-A2FF-E8F4517EF287}" destId="{34B06BCC-30B6-4DEC-B17A-8087712407A1}" srcOrd="0" destOrd="0" parTransId="{A814E113-E055-49C6-9B94-5448E1653B39}" sibTransId="{17FE63F5-C665-428F-9410-E87E31FD2B49}"/>
    <dgm:cxn modelId="{074F1E7B-3DAE-426F-83C8-AFCCF854628E}" srcId="{86F842AF-EBA8-4362-84A6-01F85A95BBDB}" destId="{ED6CEB94-8112-4E39-A2FF-E8F4517EF287}" srcOrd="0" destOrd="0" parTransId="{1C1535BA-093A-480A-BEA4-34AB168C68B7}" sibTransId="{04917CA6-15D9-427D-A21B-8D142A4716A6}"/>
    <dgm:cxn modelId="{C7D5BC95-C2FE-4E27-B80E-4621A870BA53}" srcId="{86F842AF-EBA8-4362-84A6-01F85A95BBDB}" destId="{8040893C-F6DC-4DD2-B20E-271C086558C9}" srcOrd="1" destOrd="0" parTransId="{35665848-5CD3-4CCC-831C-2E268B9ACB9B}" sibTransId="{82950345-A73E-4E14-8105-FEB0E0ABF1B6}"/>
    <dgm:cxn modelId="{D3AA0FF5-AE2B-4F9F-82C8-7140343D8017}" type="presOf" srcId="{F0C64485-4431-4AB1-8421-CB1F3706C5C3}" destId="{46CE1370-B5DB-4716-B17B-FA40B883E8A5}" srcOrd="0" destOrd="0" presId="urn:microsoft.com/office/officeart/2005/8/layout/StepDownProcess"/>
    <dgm:cxn modelId="{A81E92A8-D3AA-4619-B43F-ED7263846678}" type="presOf" srcId="{53486AA5-067A-4110-A66E-887F943478EA}" destId="{2779D2BB-A1FD-409B-A17F-3988631EA6BE}" srcOrd="0" destOrd="0" presId="urn:microsoft.com/office/officeart/2005/8/layout/StepDownProcess"/>
    <dgm:cxn modelId="{392F3E22-40C1-470B-B9BD-9711CA85EFF8}" type="presOf" srcId="{8040893C-F6DC-4DD2-B20E-271C086558C9}" destId="{25B38CD0-CF2D-4F74-91C1-19E7CD3EA8FC}" srcOrd="0" destOrd="0" presId="urn:microsoft.com/office/officeart/2005/8/layout/StepDownProcess"/>
    <dgm:cxn modelId="{15F2D708-4A23-4F5B-ADD0-0E8EC15A2B4D}" type="presOf" srcId="{5E5F6DE6-209C-498D-BE06-E003B2BADC67}" destId="{12614E4F-B3CF-4D85-8D3B-8EB0B3E2B876}" srcOrd="0" destOrd="0" presId="urn:microsoft.com/office/officeart/2005/8/layout/StepDownProcess"/>
    <dgm:cxn modelId="{EFE952E9-39F5-4A93-97A9-9EB426F77D5F}" type="presOf" srcId="{C9A602AD-06A4-478C-A5D7-B471BE359791}" destId="{B45A03AA-17DA-4801-BFAA-3FE3AFB3D7D6}" srcOrd="0" destOrd="0" presId="urn:microsoft.com/office/officeart/2005/8/layout/StepDownProcess"/>
    <dgm:cxn modelId="{8CD290D9-9948-4933-A20A-214ACA4F351F}" type="presOf" srcId="{ED6CEB94-8112-4E39-A2FF-E8F4517EF287}" destId="{B036FB4C-D298-4102-AB67-30F55D5ADF61}" srcOrd="0" destOrd="0" presId="urn:microsoft.com/office/officeart/2005/8/layout/StepDownProcess"/>
    <dgm:cxn modelId="{51357848-56FD-493D-86AA-EE847FA39645}" srcId="{8040893C-F6DC-4DD2-B20E-271C086558C9}" destId="{5E5F6DE6-209C-498D-BE06-E003B2BADC67}" srcOrd="0" destOrd="0" parTransId="{40354BA6-D001-4983-AE05-7E79459CC64A}" sibTransId="{D551FBE5-1051-4C08-AA8F-C78828B980AF}"/>
    <dgm:cxn modelId="{9079E629-779E-4AE2-B243-91F1B423FA04}" type="presParOf" srcId="{C3CCC4F8-7E67-4C9D-91F3-1CE80B336DFC}" destId="{FBD0A931-77D7-4815-B230-C775758DCF7E}" srcOrd="0" destOrd="0" presId="urn:microsoft.com/office/officeart/2005/8/layout/StepDownProcess"/>
    <dgm:cxn modelId="{FAB9443B-E69A-4E47-A8D6-26622F57AEB3}" type="presParOf" srcId="{FBD0A931-77D7-4815-B230-C775758DCF7E}" destId="{237341F8-67AB-48B1-96E2-53E9C470F8C2}" srcOrd="0" destOrd="0" presId="urn:microsoft.com/office/officeart/2005/8/layout/StepDownProcess"/>
    <dgm:cxn modelId="{0D0AF317-74B7-4883-B849-E803BB56C82F}" type="presParOf" srcId="{FBD0A931-77D7-4815-B230-C775758DCF7E}" destId="{B036FB4C-D298-4102-AB67-30F55D5ADF61}" srcOrd="1" destOrd="0" presId="urn:microsoft.com/office/officeart/2005/8/layout/StepDownProcess"/>
    <dgm:cxn modelId="{DA16871E-E45E-471B-B3ED-2971673B3663}" type="presParOf" srcId="{FBD0A931-77D7-4815-B230-C775758DCF7E}" destId="{1B911582-F515-4DED-BFA7-749E6B252FC5}" srcOrd="2" destOrd="0" presId="urn:microsoft.com/office/officeart/2005/8/layout/StepDownProcess"/>
    <dgm:cxn modelId="{2187007C-2B44-4C06-B135-BD41158BF3D4}" type="presParOf" srcId="{C3CCC4F8-7E67-4C9D-91F3-1CE80B336DFC}" destId="{8776A00D-EBE2-47A3-A6DE-5E9B27F39E3D}" srcOrd="1" destOrd="0" presId="urn:microsoft.com/office/officeart/2005/8/layout/StepDownProcess"/>
    <dgm:cxn modelId="{9D4ED39E-3F26-44FF-B286-C961A5F4624E}" type="presParOf" srcId="{C3CCC4F8-7E67-4C9D-91F3-1CE80B336DFC}" destId="{2B57F17B-8539-407E-9983-0855F027859B}" srcOrd="2" destOrd="0" presId="urn:microsoft.com/office/officeart/2005/8/layout/StepDownProcess"/>
    <dgm:cxn modelId="{B9BA1059-1449-4F85-B373-02A1F272A67A}" type="presParOf" srcId="{2B57F17B-8539-407E-9983-0855F027859B}" destId="{321D890A-D200-4BE1-AA0C-E5CBE5B1D5A4}" srcOrd="0" destOrd="0" presId="urn:microsoft.com/office/officeart/2005/8/layout/StepDownProcess"/>
    <dgm:cxn modelId="{92D3FFBB-12DB-4AF6-B48C-3F51AF267FE3}" type="presParOf" srcId="{2B57F17B-8539-407E-9983-0855F027859B}" destId="{25B38CD0-CF2D-4F74-91C1-19E7CD3EA8FC}" srcOrd="1" destOrd="0" presId="urn:microsoft.com/office/officeart/2005/8/layout/StepDownProcess"/>
    <dgm:cxn modelId="{F116B336-70AB-4B40-B939-0045D4069279}" type="presParOf" srcId="{2B57F17B-8539-407E-9983-0855F027859B}" destId="{12614E4F-B3CF-4D85-8D3B-8EB0B3E2B876}" srcOrd="2" destOrd="0" presId="urn:microsoft.com/office/officeart/2005/8/layout/StepDownProcess"/>
    <dgm:cxn modelId="{918A05AA-D58A-48A1-8FD2-EB8DC79834B5}" type="presParOf" srcId="{C3CCC4F8-7E67-4C9D-91F3-1CE80B336DFC}" destId="{2D345CEE-8006-4484-B1F9-D10F837BA38B}" srcOrd="3" destOrd="0" presId="urn:microsoft.com/office/officeart/2005/8/layout/StepDownProcess"/>
    <dgm:cxn modelId="{6E5B52D5-5336-43FE-824C-1814FDA44CF4}" type="presParOf" srcId="{C3CCC4F8-7E67-4C9D-91F3-1CE80B336DFC}" destId="{CBF48CA2-3967-4B56-B62E-45CD8CC6D7E3}" srcOrd="4" destOrd="0" presId="urn:microsoft.com/office/officeart/2005/8/layout/StepDownProcess"/>
    <dgm:cxn modelId="{3AA0098C-2760-4FDF-A9F6-3155DC047859}" type="presParOf" srcId="{CBF48CA2-3967-4B56-B62E-45CD8CC6D7E3}" destId="{9D20921A-3775-40B2-B019-E080C3CB2C2D}" srcOrd="0" destOrd="0" presId="urn:microsoft.com/office/officeart/2005/8/layout/StepDownProcess"/>
    <dgm:cxn modelId="{35C005EB-24D5-4619-A757-CC8489DFFC02}" type="presParOf" srcId="{CBF48CA2-3967-4B56-B62E-45CD8CC6D7E3}" destId="{2779D2BB-A1FD-409B-A17F-3988631EA6BE}" srcOrd="1" destOrd="0" presId="urn:microsoft.com/office/officeart/2005/8/layout/StepDownProcess"/>
    <dgm:cxn modelId="{8F35BE91-E5EB-4FE8-8338-AC970CAC4E8F}" type="presParOf" srcId="{CBF48CA2-3967-4B56-B62E-45CD8CC6D7E3}" destId="{B45A03AA-17DA-4801-BFAA-3FE3AFB3D7D6}" srcOrd="2" destOrd="0" presId="urn:microsoft.com/office/officeart/2005/8/layout/StepDownProcess"/>
    <dgm:cxn modelId="{59BE25DB-35BC-4276-8C4C-5CCE71873F7F}" type="presParOf" srcId="{C3CCC4F8-7E67-4C9D-91F3-1CE80B336DFC}" destId="{9A7C6BA4-2B8F-4B2B-810D-FDF3E1AFE150}" srcOrd="5" destOrd="0" presId="urn:microsoft.com/office/officeart/2005/8/layout/StepDownProcess"/>
    <dgm:cxn modelId="{7D72EBED-C9D1-4B84-B8D3-E129EAC5A6B8}" type="presParOf" srcId="{C3CCC4F8-7E67-4C9D-91F3-1CE80B336DFC}" destId="{62FD39BB-75CD-4DF0-A427-8214B2CC049D}" srcOrd="6" destOrd="0" presId="urn:microsoft.com/office/officeart/2005/8/layout/StepDownProcess"/>
    <dgm:cxn modelId="{807095F6-55A5-451E-8FD2-07B7C001B9C2}" type="presParOf" srcId="{62FD39BB-75CD-4DF0-A427-8214B2CC049D}" destId="{D95018AB-ADE5-4191-886B-D334E63FB6A5}" srcOrd="0" destOrd="0" presId="urn:microsoft.com/office/officeart/2005/8/layout/StepDownProcess"/>
    <dgm:cxn modelId="{58D69F98-1983-4A09-8F3C-58142861B90B}" type="presParOf" srcId="{62FD39BB-75CD-4DF0-A427-8214B2CC049D}" destId="{46CE1370-B5DB-4716-B17B-FA40B883E8A5}" srcOrd="1" destOrd="0" presId="urn:microsoft.com/office/officeart/2005/8/layout/StepDownProcess"/>
    <dgm:cxn modelId="{FB830AB1-BFDF-48C0-9175-05BCE21125F4}" type="presParOf" srcId="{62FD39BB-75CD-4DF0-A427-8214B2CC049D}" destId="{27E6DADC-467E-4180-B800-C06E912F8505}" srcOrd="2" destOrd="0" presId="urn:microsoft.com/office/officeart/2005/8/layout/StepDownProcess"/>
    <dgm:cxn modelId="{DCDAA2CF-CB52-4959-992D-C2A76A031313}" type="presParOf" srcId="{C3CCC4F8-7E67-4C9D-91F3-1CE80B336DFC}" destId="{43BEB653-5F23-4315-8A6E-A29EC95BD5E1}" srcOrd="7" destOrd="0" presId="urn:microsoft.com/office/officeart/2005/8/layout/StepDownProcess"/>
    <dgm:cxn modelId="{FD548040-BC67-4019-BDB9-C9CD6D43375E}" type="presParOf" srcId="{C3CCC4F8-7E67-4C9D-91F3-1CE80B336DFC}" destId="{812B73D0-3A0B-40FF-87AB-530D7A2B65A2}" srcOrd="8" destOrd="0" presId="urn:microsoft.com/office/officeart/2005/8/layout/StepDownProcess"/>
    <dgm:cxn modelId="{6FDEF326-1C76-456F-A16D-1DA83106BF46}" type="presParOf" srcId="{812B73D0-3A0B-40FF-87AB-530D7A2B65A2}" destId="{1041F9A3-01BE-499B-90CC-09276B68754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341F8-67AB-48B1-96E2-53E9C470F8C2}">
      <dsp:nvSpPr>
        <dsp:cNvPr id="0" name=""/>
        <dsp:cNvSpPr/>
      </dsp:nvSpPr>
      <dsp:spPr>
        <a:xfrm rot="5400000">
          <a:off x="178547" y="849144"/>
          <a:ext cx="664409" cy="7564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6FB4C-D298-4102-AB67-30F55D5ADF61}">
      <dsp:nvSpPr>
        <dsp:cNvPr id="0" name=""/>
        <dsp:cNvSpPr/>
      </dsp:nvSpPr>
      <dsp:spPr>
        <a:xfrm>
          <a:off x="2519" y="112633"/>
          <a:ext cx="1118474" cy="7828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</a:t>
          </a:r>
          <a:r>
            <a:rPr lang="en-US" sz="1300" kern="1200" dirty="0"/>
            <a:t> </a:t>
          </a:r>
        </a:p>
      </dsp:txBody>
      <dsp:txXfrm>
        <a:off x="40744" y="150858"/>
        <a:ext cx="1042024" cy="706445"/>
      </dsp:txXfrm>
    </dsp:sp>
    <dsp:sp modelId="{1B911582-F515-4DED-BFA7-749E6B252FC5}">
      <dsp:nvSpPr>
        <dsp:cNvPr id="0" name=""/>
        <dsp:cNvSpPr/>
      </dsp:nvSpPr>
      <dsp:spPr>
        <a:xfrm>
          <a:off x="1126802" y="212212"/>
          <a:ext cx="1104287" cy="632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Nodal Officer</a:t>
          </a:r>
        </a:p>
      </dsp:txBody>
      <dsp:txXfrm>
        <a:off x="1126802" y="212212"/>
        <a:ext cx="1104287" cy="632770"/>
      </dsp:txXfrm>
    </dsp:sp>
    <dsp:sp modelId="{321D890A-D200-4BE1-AA0C-E5CBE5B1D5A4}">
      <dsp:nvSpPr>
        <dsp:cNvPr id="0" name=""/>
        <dsp:cNvSpPr/>
      </dsp:nvSpPr>
      <dsp:spPr>
        <a:xfrm rot="5400000">
          <a:off x="1228877" y="1728594"/>
          <a:ext cx="664409" cy="7564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38CD0-CF2D-4F74-91C1-19E7CD3EA8FC}">
      <dsp:nvSpPr>
        <dsp:cNvPr id="0" name=""/>
        <dsp:cNvSpPr/>
      </dsp:nvSpPr>
      <dsp:spPr>
        <a:xfrm>
          <a:off x="999649" y="992083"/>
          <a:ext cx="1224874" cy="7828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</a:t>
          </a:r>
        </a:p>
      </dsp:txBody>
      <dsp:txXfrm>
        <a:off x="1037874" y="1030308"/>
        <a:ext cx="1148424" cy="706445"/>
      </dsp:txXfrm>
    </dsp:sp>
    <dsp:sp modelId="{12614E4F-B3CF-4D85-8D3B-8EB0B3E2B876}">
      <dsp:nvSpPr>
        <dsp:cNvPr id="0" name=""/>
        <dsp:cNvSpPr/>
      </dsp:nvSpPr>
      <dsp:spPr>
        <a:xfrm>
          <a:off x="2171323" y="1066750"/>
          <a:ext cx="813471" cy="632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 Nodal Officer</a:t>
          </a:r>
        </a:p>
      </dsp:txBody>
      <dsp:txXfrm>
        <a:off x="2171323" y="1066750"/>
        <a:ext cx="813471" cy="632770"/>
      </dsp:txXfrm>
    </dsp:sp>
    <dsp:sp modelId="{9D20921A-3775-40B2-B019-E080C3CB2C2D}">
      <dsp:nvSpPr>
        <dsp:cNvPr id="0" name=""/>
        <dsp:cNvSpPr/>
      </dsp:nvSpPr>
      <dsp:spPr>
        <a:xfrm rot="5400000">
          <a:off x="2172807" y="2608044"/>
          <a:ext cx="664409" cy="7564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9D2BB-A1FD-409B-A17F-3988631EA6BE}">
      <dsp:nvSpPr>
        <dsp:cNvPr id="0" name=""/>
        <dsp:cNvSpPr/>
      </dsp:nvSpPr>
      <dsp:spPr>
        <a:xfrm>
          <a:off x="1996779" y="1871533"/>
          <a:ext cx="1118474" cy="7828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CDPO Block/ Project</a:t>
          </a:r>
        </a:p>
      </dsp:txBody>
      <dsp:txXfrm>
        <a:off x="2035004" y="1909758"/>
        <a:ext cx="1042024" cy="706445"/>
      </dsp:txXfrm>
    </dsp:sp>
    <dsp:sp modelId="{B45A03AA-17DA-4801-BFAA-3FE3AFB3D7D6}">
      <dsp:nvSpPr>
        <dsp:cNvPr id="0" name=""/>
        <dsp:cNvSpPr/>
      </dsp:nvSpPr>
      <dsp:spPr>
        <a:xfrm>
          <a:off x="3142435" y="1946599"/>
          <a:ext cx="1144399" cy="632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Sanctioning Officer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CDPO data entry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2435" y="1946599"/>
        <a:ext cx="1144399" cy="632770"/>
      </dsp:txXfrm>
    </dsp:sp>
    <dsp:sp modelId="{D95018AB-ADE5-4191-886B-D334E63FB6A5}">
      <dsp:nvSpPr>
        <dsp:cNvPr id="0" name=""/>
        <dsp:cNvSpPr/>
      </dsp:nvSpPr>
      <dsp:spPr>
        <a:xfrm rot="5400000">
          <a:off x="3296850" y="3487494"/>
          <a:ext cx="664409" cy="75640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E1370-B5DB-4716-B17B-FA40B883E8A5}">
      <dsp:nvSpPr>
        <dsp:cNvPr id="0" name=""/>
        <dsp:cNvSpPr/>
      </dsp:nvSpPr>
      <dsp:spPr>
        <a:xfrm>
          <a:off x="2993908" y="2750983"/>
          <a:ext cx="1372300" cy="7828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Supervisor/ Sector</a:t>
          </a:r>
        </a:p>
      </dsp:txBody>
      <dsp:txXfrm>
        <a:off x="3032133" y="2789208"/>
        <a:ext cx="1295850" cy="706445"/>
      </dsp:txXfrm>
    </dsp:sp>
    <dsp:sp modelId="{27E6DADC-467E-4180-B800-C06E912F8505}">
      <dsp:nvSpPr>
        <dsp:cNvPr id="0" name=""/>
        <dsp:cNvSpPr/>
      </dsp:nvSpPr>
      <dsp:spPr>
        <a:xfrm>
          <a:off x="4239296" y="2825650"/>
          <a:ext cx="813471" cy="632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1F9A3-01BE-499B-90CC-09276B687543}">
      <dsp:nvSpPr>
        <dsp:cNvPr id="0" name=""/>
        <dsp:cNvSpPr/>
      </dsp:nvSpPr>
      <dsp:spPr>
        <a:xfrm>
          <a:off x="3991038" y="3630433"/>
          <a:ext cx="1489393" cy="78289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Anganwadi Center</a:t>
          </a:r>
        </a:p>
      </dsp:txBody>
      <dsp:txXfrm>
        <a:off x="4029263" y="3668658"/>
        <a:ext cx="1412943" cy="7064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341F8-67AB-48B1-96E2-53E9C470F8C2}">
      <dsp:nvSpPr>
        <dsp:cNvPr id="0" name=""/>
        <dsp:cNvSpPr/>
      </dsp:nvSpPr>
      <dsp:spPr>
        <a:xfrm rot="5400000">
          <a:off x="270979" y="747674"/>
          <a:ext cx="712093" cy="8106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6FB4C-D298-4102-AB67-30F55D5ADF61}">
      <dsp:nvSpPr>
        <dsp:cNvPr id="0" name=""/>
        <dsp:cNvSpPr/>
      </dsp:nvSpPr>
      <dsp:spPr>
        <a:xfrm>
          <a:off x="82318" y="-41696"/>
          <a:ext cx="1198746" cy="8390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</a:t>
          </a:r>
        </a:p>
      </dsp:txBody>
      <dsp:txXfrm>
        <a:off x="123286" y="-728"/>
        <a:ext cx="1116810" cy="757147"/>
      </dsp:txXfrm>
    </dsp:sp>
    <dsp:sp modelId="{1B911582-F515-4DED-BFA7-749E6B252FC5}">
      <dsp:nvSpPr>
        <dsp:cNvPr id="0" name=""/>
        <dsp:cNvSpPr/>
      </dsp:nvSpPr>
      <dsp:spPr>
        <a:xfrm>
          <a:off x="1281064" y="38329"/>
          <a:ext cx="871853" cy="67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State Nodal Officer</a:t>
          </a:r>
        </a:p>
      </dsp:txBody>
      <dsp:txXfrm>
        <a:off x="1281064" y="38329"/>
        <a:ext cx="871853" cy="678184"/>
      </dsp:txXfrm>
    </dsp:sp>
    <dsp:sp modelId="{321D890A-D200-4BE1-AA0C-E5CBE5B1D5A4}">
      <dsp:nvSpPr>
        <dsp:cNvPr id="0" name=""/>
        <dsp:cNvSpPr/>
      </dsp:nvSpPr>
      <dsp:spPr>
        <a:xfrm rot="5400000">
          <a:off x="1264868" y="1690241"/>
          <a:ext cx="712093" cy="8106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38CD0-CF2D-4F74-91C1-19E7CD3EA8FC}">
      <dsp:nvSpPr>
        <dsp:cNvPr id="0" name=""/>
        <dsp:cNvSpPr/>
      </dsp:nvSpPr>
      <dsp:spPr>
        <a:xfrm>
          <a:off x="1076206" y="900871"/>
          <a:ext cx="1198746" cy="8390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</a:t>
          </a:r>
        </a:p>
      </dsp:txBody>
      <dsp:txXfrm>
        <a:off x="1117174" y="941839"/>
        <a:ext cx="1116810" cy="757147"/>
      </dsp:txXfrm>
    </dsp:sp>
    <dsp:sp modelId="{12614E4F-B3CF-4D85-8D3B-8EB0B3E2B876}">
      <dsp:nvSpPr>
        <dsp:cNvPr id="0" name=""/>
        <dsp:cNvSpPr/>
      </dsp:nvSpPr>
      <dsp:spPr>
        <a:xfrm>
          <a:off x="2274953" y="980897"/>
          <a:ext cx="871853" cy="67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District Nodal Officer</a:t>
          </a:r>
        </a:p>
      </dsp:txBody>
      <dsp:txXfrm>
        <a:off x="2274953" y="980897"/>
        <a:ext cx="871853" cy="678184"/>
      </dsp:txXfrm>
    </dsp:sp>
    <dsp:sp modelId="{9D20921A-3775-40B2-B019-E080C3CB2C2D}">
      <dsp:nvSpPr>
        <dsp:cNvPr id="0" name=""/>
        <dsp:cNvSpPr/>
      </dsp:nvSpPr>
      <dsp:spPr>
        <a:xfrm rot="5400000">
          <a:off x="2474806" y="2632809"/>
          <a:ext cx="712093" cy="8106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9D2BB-A1FD-409B-A17F-3988631EA6BE}">
      <dsp:nvSpPr>
        <dsp:cNvPr id="0" name=""/>
        <dsp:cNvSpPr/>
      </dsp:nvSpPr>
      <dsp:spPr>
        <a:xfrm>
          <a:off x="2070094" y="1843439"/>
          <a:ext cx="1630846" cy="8390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Health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Block/MO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1062" y="1884407"/>
        <a:ext cx="1548910" cy="757147"/>
      </dsp:txXfrm>
    </dsp:sp>
    <dsp:sp modelId="{B45A03AA-17DA-4801-BFAA-3FE3AFB3D7D6}">
      <dsp:nvSpPr>
        <dsp:cNvPr id="0" name=""/>
        <dsp:cNvSpPr/>
      </dsp:nvSpPr>
      <dsp:spPr>
        <a:xfrm>
          <a:off x="3716285" y="1952172"/>
          <a:ext cx="1226532" cy="67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Sanctioning Officer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 data entry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285" y="1952172"/>
        <a:ext cx="1226532" cy="678184"/>
      </dsp:txXfrm>
    </dsp:sp>
    <dsp:sp modelId="{D95018AB-ADE5-4191-886B-D334E63FB6A5}">
      <dsp:nvSpPr>
        <dsp:cNvPr id="0" name=""/>
        <dsp:cNvSpPr/>
      </dsp:nvSpPr>
      <dsp:spPr>
        <a:xfrm rot="5400000">
          <a:off x="3252644" y="3575377"/>
          <a:ext cx="712093" cy="8106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65000"/>
            <a:lumOff val="3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E1370-B5DB-4716-B17B-FA40B883E8A5}">
      <dsp:nvSpPr>
        <dsp:cNvPr id="0" name=""/>
        <dsp:cNvSpPr/>
      </dsp:nvSpPr>
      <dsp:spPr>
        <a:xfrm>
          <a:off x="3250699" y="2764904"/>
          <a:ext cx="1198746" cy="8390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ANM</a:t>
          </a:r>
        </a:p>
      </dsp:txBody>
      <dsp:txXfrm>
        <a:off x="3291667" y="2805872"/>
        <a:ext cx="1116810" cy="757147"/>
      </dsp:txXfrm>
    </dsp:sp>
    <dsp:sp modelId="{27E6DADC-467E-4180-B800-C06E912F8505}">
      <dsp:nvSpPr>
        <dsp:cNvPr id="0" name=""/>
        <dsp:cNvSpPr/>
      </dsp:nvSpPr>
      <dsp:spPr>
        <a:xfrm>
          <a:off x="4262729" y="2866033"/>
          <a:ext cx="871853" cy="678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1F9A3-01BE-499B-90CC-09276B687543}">
      <dsp:nvSpPr>
        <dsp:cNvPr id="0" name=""/>
        <dsp:cNvSpPr/>
      </dsp:nvSpPr>
      <dsp:spPr>
        <a:xfrm>
          <a:off x="4057871" y="3728575"/>
          <a:ext cx="1198746" cy="8390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ASHA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98839" y="3769543"/>
        <a:ext cx="1116810" cy="757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CB3C7D-9556-4B3A-AF38-8E9E34F42133}" type="datetimeFigureOut">
              <a:rPr lang="en-IN" smtClean="0"/>
              <a:t>30-05-2018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E3861D-6BDA-4755-A592-B71B8245164F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990656" cy="4608512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study to evaluate </a:t>
            </a:r>
            <a: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Training </a:t>
            </a:r>
            <a:r>
              <a:rPr lang="en-US" sz="2700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District Child Protection Officers and Health </a:t>
            </a:r>
            <a:r>
              <a:rPr lang="en-US" sz="2700" b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Officials </a:t>
            </a:r>
            <a:r>
              <a:rPr lang="en-US" sz="2700" b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Pradhan Mantri </a:t>
            </a:r>
            <a: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Matru Vandana 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Yojna (PMMVY) – and PMMVY-CAS software</a:t>
            </a:r>
            <a: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7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IN" sz="24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Ritika</a:t>
            </a:r>
            <a:r>
              <a:rPr lang="en-IN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PG/16/46</a:t>
            </a:r>
            <a: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7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 of Master </a:t>
            </a:r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Data-WCD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919737"/>
              </p:ext>
            </p:extLst>
          </p:nvPr>
        </p:nvGraphicFramePr>
        <p:xfrm>
          <a:off x="745232" y="1605036"/>
          <a:ext cx="5482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28184" y="2636912"/>
            <a:ext cx="2140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CDPO Blocks/Project should report to a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54452" y="3429000"/>
            <a:ext cx="20882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Supervisor/ Sectors should report to a CDPO Block/ Project.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7699" y="4509120"/>
            <a:ext cx="19442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AWCs should map with a Village/ Town/ 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AWCs should be reporting into a Sector.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028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87208" cy="1224136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 of Master Data - Health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689707"/>
              </p:ext>
            </p:extLst>
          </p:nvPr>
        </p:nvGraphicFramePr>
        <p:xfrm>
          <a:off x="457200" y="1600200"/>
          <a:ext cx="53389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8144" y="2852936"/>
            <a:ext cx="2610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Health Blocks/ MO should report to a District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68144" y="3573016"/>
            <a:ext cx="2610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ANM should report to a Health Block/MO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1478" y="4365103"/>
            <a:ext cx="2610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ASHA/ANM should map with a Village/ Town/ 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ASHAs should be reporting into a ANM.</a:t>
            </a:r>
          </a:p>
        </p:txBody>
      </p:sp>
    </p:spTree>
    <p:extLst>
      <p:ext uri="{BB962C8B-B14F-4D97-AF65-F5344CB8AC3E}">
        <p14:creationId xmlns:p14="http://schemas.microsoft.com/office/powerpoint/2010/main" val="2588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Master Data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4" descr="sample.pdf - Adobe Acrobat Pro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6" t="31624" r="8468" b="45881"/>
          <a:stretch/>
        </p:blipFill>
        <p:spPr>
          <a:xfrm>
            <a:off x="457200" y="1484785"/>
            <a:ext cx="8003232" cy="2962264"/>
          </a:xfrm>
        </p:spPr>
      </p:pic>
    </p:spTree>
    <p:extLst>
      <p:ext uri="{BB962C8B-B14F-4D97-AF65-F5344CB8AC3E}">
        <p14:creationId xmlns:p14="http://schemas.microsoft.com/office/powerpoint/2010/main" val="21328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 of the Research Study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Objective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perception of District Child Protection Officers and Health Officials regarding training programme on Pradhan Mantri Matru Vandana Yojna (PMMVY) – and PMMVY-CAS software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effectiveness of the training programme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know the satisfaction level of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CDPO/Health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Officials on training programme of PMMVY-CAS Software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suggest corrective and remedial measures.</a:t>
            </a:r>
          </a:p>
          <a:p>
            <a:pPr lvl="1">
              <a:lnSpc>
                <a:spcPct val="15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16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Question: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perception of District child protection officer and Health Officials regarding training programme on Pradhan Mantri Matru Vandana Yojna and PMMVY-CAS software held at NIPPCD, MWCD, New Delhi ?</a:t>
            </a:r>
          </a:p>
          <a:p>
            <a:pPr>
              <a:lnSpc>
                <a:spcPct val="150000"/>
              </a:lnSpc>
            </a:pPr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Period: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March 2018-April 2018</a:t>
            </a:r>
          </a:p>
          <a:p>
            <a:pPr>
              <a:lnSpc>
                <a:spcPct val="150000"/>
              </a:lnSpc>
            </a:pPr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Design: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 Qualitative study</a:t>
            </a:r>
          </a:p>
          <a:p>
            <a:pPr>
              <a:lnSpc>
                <a:spcPct val="150000"/>
              </a:lnSpc>
            </a:pPr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area: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National Institute of Public Cooperation and Child Development (NIPCCD), New Delhi</a:t>
            </a:r>
          </a:p>
          <a:p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Group: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085850" lvl="2" indent="-285750">
              <a:buFont typeface="Courier New" panose="02070309020205020404" pitchFamily="49" charset="0"/>
              <a:buChar char="o"/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CDPO &amp; Health officers belonging to 9 states </a:t>
            </a:r>
          </a:p>
          <a:p>
            <a:pPr marL="1085850" lvl="2" indent="-285750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Karnataka, Telangana, Tamil Nadu, Kerala, Delhi, Himachal Pradesh, Haryana, Punjab and Rajsthan.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548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sampling: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Purposive sampling</a:t>
            </a:r>
          </a:p>
          <a:p>
            <a:pPr>
              <a:lnSpc>
                <a:spcPct val="150000"/>
              </a:lnSpc>
            </a:pPr>
            <a:r>
              <a:rPr lang="en-US" sz="1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 Applied</a:t>
            </a:r>
            <a:r>
              <a:rPr lang="en-US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Evaluation Tool (Qualitative</a:t>
            </a:r>
            <a:r>
              <a:rPr lang="en-US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19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Collection:</a:t>
            </a:r>
            <a:r>
              <a:rPr lang="en-US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design.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was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collected from primary sources as questionnaire was distributed among the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CDPO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Health officers.</a:t>
            </a:r>
          </a:p>
          <a:p>
            <a:pPr>
              <a:lnSpc>
                <a:spcPct val="150000"/>
              </a:lnSpc>
            </a:pPr>
            <a:r>
              <a:rPr lang="en-US" sz="1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Analysis: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data obtained was compiled and tabulated using the Tableu software along with Microsoft Excel where require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2129408"/>
          </a:xfrm>
        </p:spPr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and Analysis</a:t>
            </a:r>
            <a:endParaRPr lang="en-US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71184" cy="836712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the Respondents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495116"/>
              </p:ext>
            </p:extLst>
          </p:nvPr>
        </p:nvGraphicFramePr>
        <p:xfrm>
          <a:off x="1259629" y="836713"/>
          <a:ext cx="7056786" cy="5547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9"/>
                <a:gridCol w="2376264"/>
                <a:gridCol w="2736303"/>
              </a:tblGrid>
              <a:tr h="3033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Respondent (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N=55)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</a:tr>
              <a:tr h="11123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of CDPO/Health Officer</a:t>
                      </a: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18-29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30-39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40-49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50-59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</a:tr>
              <a:tr h="2289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States of CDPO/Health Officer</a:t>
                      </a: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Tamil Nadu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Karnataka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Telangana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Kerala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Delhi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Himachal Pradesh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Haryana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Punjab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Rajasthan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</a:tr>
              <a:tr h="659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of CDPO/Health Officer</a:t>
                      </a: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</a:tr>
              <a:tr h="11080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Project of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CDPO/Health Officer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Urban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Rural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Tribal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Urban &amp; Rural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396" marR="473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0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52728" cy="1872208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28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Respondents perception regarding Training on CAS</a:t>
            </a:r>
            <a:r>
              <a:rPr lang="en-US" sz="2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17559"/>
              </p:ext>
            </p:extLst>
          </p:nvPr>
        </p:nvGraphicFramePr>
        <p:xfrm>
          <a:off x="1691680" y="2060848"/>
          <a:ext cx="626469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71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44016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Respondents Perception regarding F</a:t>
            </a:r>
            <a:r>
              <a:rPr lang="en-US" sz="2000" b="1" u="sng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ulfilling </a:t>
            </a: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Objectives of Training Programme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605836"/>
              </p:ext>
            </p:extLst>
          </p:nvPr>
        </p:nvGraphicFramePr>
        <p:xfrm>
          <a:off x="899592" y="2060848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1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936103"/>
          </a:xfrm>
        </p:spPr>
        <p:txBody>
          <a:bodyPr/>
          <a:lstStyle/>
          <a:p>
            <a:pPr algn="ctr"/>
            <a:r>
              <a:rPr lang="en-IN" sz="4000" u="sng" dirty="0" smtClean="0">
                <a:solidFill>
                  <a:schemeClr val="tx1"/>
                </a:solidFill>
              </a:rPr>
              <a:t>Introduction</a:t>
            </a:r>
            <a:endParaRPr lang="en-IN" sz="4000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2856"/>
            <a:ext cx="7315200" cy="41765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Pradhan Mantri Matru Vandana Yojana was announced in the Prime Minister’s address to the nation on 31st December 2016</a:t>
            </a:r>
            <a:r>
              <a:rPr lang="en-I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PMMVY:</a:t>
            </a:r>
          </a:p>
          <a:p>
            <a:pPr lvl="2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Providing partial compensation for the wage loss in terms of cash incentives</a:t>
            </a:r>
          </a:p>
          <a:p>
            <a:pPr lvl="2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cash incentives provided would lead to improved health seeking behaviour amongst PW&amp;LM.</a:t>
            </a:r>
          </a:p>
        </p:txBody>
      </p:sp>
    </p:spTree>
    <p:extLst>
      <p:ext uri="{BB962C8B-B14F-4D97-AF65-F5344CB8AC3E}">
        <p14:creationId xmlns:p14="http://schemas.microsoft.com/office/powerpoint/2010/main" val="18063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56184"/>
          </a:xfrm>
        </p:spPr>
        <p:txBody>
          <a:bodyPr/>
          <a:lstStyle/>
          <a:p>
            <a:pPr lvl="0"/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 Perception regarding Duration of the Programme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53561"/>
              </p:ext>
            </p:extLst>
          </p:nvPr>
        </p:nvGraphicFramePr>
        <p:xfrm>
          <a:off x="1043608" y="1844824"/>
          <a:ext cx="7283152" cy="3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750696" cy="1368152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 perception regarding Methodology of training programme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48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/>
          <a:lstStyle/>
          <a:p>
            <a:pPr lvl="0"/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 perception regarding content of the programme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899447"/>
              </p:ext>
            </p:extLst>
          </p:nvPr>
        </p:nvGraphicFramePr>
        <p:xfrm>
          <a:off x="1259632" y="1628801"/>
          <a:ext cx="669674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60840" cy="144016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Respondent perception regarding new things learnt during the training programme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394956"/>
              </p:ext>
            </p:extLst>
          </p:nvPr>
        </p:nvGraphicFramePr>
        <p:xfrm>
          <a:off x="971600" y="1628800"/>
          <a:ext cx="72111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69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training on CAS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software-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-no response,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felt inadequate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Fulfilling of Objectives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87% respondents said that the objectives were fulfilled.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 of Programme-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respondents felt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adequate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training-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of respondents perceived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whereas 27% respondents said very good for the same.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the programme-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respondents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satisfied </a:t>
            </a:r>
          </a:p>
          <a:p>
            <a:pPr algn="just"/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Learnt new things during programme-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respondents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salient features &amp; implementation of the programme and 20%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 about maintaining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Hence, the training programme was successful.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4006" y="2459503"/>
            <a:ext cx="56886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12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Eligibility: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&amp; Lactating Mothers (PW&amp;LM)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Benefits: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 5,000 payable in three installments for first live child.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Platform: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Child Development Services/ Health Department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Departments: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Women and Child Development or Department of Social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Welfare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respective State/UT except for eight states/UT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Health and Family Welfare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administering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scheme in the states of Andhra Pradesh, Chandigarh, Daman and Diu, Dadar and Nagar Haveli, Meghalaya, Tamil Nadu, Telangana, Uttar Pradesh </a:t>
            </a:r>
          </a:p>
        </p:txBody>
      </p:sp>
    </p:spTree>
    <p:extLst>
      <p:ext uri="{BB962C8B-B14F-4D97-AF65-F5344CB8AC3E}">
        <p14:creationId xmlns:p14="http://schemas.microsoft.com/office/powerpoint/2010/main" val="122078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u="sng" dirty="0" smtClean="0">
                <a:solidFill>
                  <a:schemeClr val="tx1"/>
                </a:solidFill>
              </a:rPr>
              <a:t>Scheme Conditions</a:t>
            </a:r>
            <a:endParaRPr lang="en-US" sz="4000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641882"/>
              </p:ext>
            </p:extLst>
          </p:nvPr>
        </p:nvGraphicFramePr>
        <p:xfrm>
          <a:off x="1187625" y="1600200"/>
          <a:ext cx="7128791" cy="326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780"/>
                <a:gridCol w="3454157"/>
                <a:gridCol w="1469854"/>
              </a:tblGrid>
              <a:tr h="532523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Conditionalities and Installments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59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Conditions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625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Installment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Early Registration of Pregnancy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`1,000/-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873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 Installment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 at least one ANC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`2,000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0553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Third Installment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0050" indent="-400050" algn="l">
                        <a:buFont typeface="+mj-lt"/>
                        <a:buAutoNum type="romanLcPeriod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Child Birth is registered</a:t>
                      </a:r>
                    </a:p>
                    <a:p>
                      <a:pPr marL="400050" indent="-400050" algn="l">
                        <a:buFont typeface="+mj-lt"/>
                        <a:buAutoNum type="romanLcPeriod"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Child</a:t>
                      </a:r>
                      <a:r>
                        <a:rPr lang="en-US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has received first cycle of BCG,OPV,DPT and Hepatitis-B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`2,000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5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27168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2800" u="sng" dirty="0" smtClean="0">
                <a:solidFill>
                  <a:schemeClr val="tx1"/>
                </a:solidFill>
              </a:rPr>
              <a:t>Roles and Responsibilities of Stakeholders in PMMVY CAS software</a:t>
            </a:r>
            <a:endParaRPr lang="en-US" sz="2800" u="sng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634181"/>
              </p:ext>
            </p:extLst>
          </p:nvPr>
        </p:nvGraphicFramePr>
        <p:xfrm>
          <a:off x="1259632" y="1340767"/>
          <a:ext cx="6840760" cy="4684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223100"/>
                <a:gridCol w="1065720"/>
                <a:gridCol w="1095556"/>
                <a:gridCol w="864096"/>
                <a:gridCol w="826851"/>
                <a:gridCol w="901341"/>
              </a:tblGrid>
              <a:tr h="10919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CDPO/MO/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Entry User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CDPO/MO/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Sanctioning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Nodal Officer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Nodal Officer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Nodal Officer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609461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Entry</a:t>
                      </a:r>
                      <a:endParaRPr lang="en-US" dirty="0"/>
                    </a:p>
                  </a:txBody>
                  <a:tcPr vert="vert27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</a:t>
                      </a:r>
                    </a:p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(Installment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 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Approvals</a:t>
                      </a:r>
                      <a:endParaRPr lang="en-US" dirty="0"/>
                    </a:p>
                  </a:txBody>
                  <a:tcPr vert="vert27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 1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 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9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Installment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5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0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99176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u="sng" dirty="0">
                <a:solidFill>
                  <a:schemeClr val="tx1"/>
                </a:solidFill>
              </a:rPr>
              <a:t>Roles and Responsibilities of Stakeholders in PMMVY CAS software</a:t>
            </a:r>
            <a:endParaRPr lang="en-US" sz="2800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864126"/>
              </p:ext>
            </p:extLst>
          </p:nvPr>
        </p:nvGraphicFramePr>
        <p:xfrm>
          <a:off x="899593" y="891562"/>
          <a:ext cx="7200799" cy="582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1345339"/>
                <a:gridCol w="1140721"/>
                <a:gridCol w="1140721"/>
                <a:gridCol w="998131"/>
                <a:gridCol w="784246"/>
                <a:gridCol w="855538"/>
              </a:tblGrid>
              <a:tr h="69805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CDPO/MO/</a:t>
                      </a:r>
                    </a:p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Entry User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CDPO/MO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Sanctioning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Nodal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Nodal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Nodal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4902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 Data Mapping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Block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2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Village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rowSpan="4">
                  <a:txBody>
                    <a:bodyPr/>
                    <a:lstStyle/>
                    <a:p>
                      <a:pPr lvl="1" algn="ctr">
                        <a:lnSpc>
                          <a:spcPct val="200000"/>
                        </a:lnSpc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User Creation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Nodal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Nodal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Sanctioning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Officer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CDPO/MO/Data Entry User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row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Reporting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Level Dashboard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4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Level Dashboard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647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Delayed Approval Report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08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Payment Report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2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669" y="188640"/>
            <a:ext cx="8229600" cy="792088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PMMVY IT System Architecture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429" y="980728"/>
            <a:ext cx="8229600" cy="525658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2649021" y="2348880"/>
            <a:ext cx="1944216" cy="1008112"/>
          </a:xfrm>
          <a:prstGeom prst="cloud">
            <a:avLst/>
          </a:prstGeom>
          <a:solidFill>
            <a:srgbClr val="00B0F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 rot="17940720">
            <a:off x="2650713" y="1500272"/>
            <a:ext cx="188363" cy="1225946"/>
          </a:xfrm>
          <a:prstGeom prst="upDownArrow">
            <a:avLst>
              <a:gd name="adj1" fmla="val 54371"/>
              <a:gd name="adj2" fmla="val 50000"/>
            </a:avLst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27585" y="1432397"/>
            <a:ext cx="1335576" cy="1060499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(Centre, State, District Nodal Officers)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Up-Down Arrow 6"/>
          <p:cNvSpPr/>
          <p:nvPr/>
        </p:nvSpPr>
        <p:spPr>
          <a:xfrm rot="5400000" flipH="1">
            <a:off x="4906654" y="2359662"/>
            <a:ext cx="216024" cy="770524"/>
          </a:xfrm>
          <a:prstGeom prst="up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62837" y="2240868"/>
            <a:ext cx="1431025" cy="11161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an 10"/>
          <p:cNvSpPr/>
          <p:nvPr/>
        </p:nvSpPr>
        <p:spPr>
          <a:xfrm>
            <a:off x="5560150" y="2711441"/>
            <a:ext cx="877008" cy="504056"/>
          </a:xfrm>
          <a:prstGeom prst="ca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4" y="2232138"/>
            <a:ext cx="122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 Data Center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16200000">
            <a:off x="5682028" y="1812357"/>
            <a:ext cx="607486" cy="196800"/>
          </a:xfrm>
          <a:prstGeom prst="right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23993" y="980728"/>
            <a:ext cx="549322" cy="626286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DBT Portal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900414" y="1577574"/>
            <a:ext cx="360274" cy="54158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622031" y="1548341"/>
            <a:ext cx="271831" cy="58822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Snip and Round Single Corner Rectangle 19"/>
          <p:cNvSpPr/>
          <p:nvPr/>
        </p:nvSpPr>
        <p:spPr>
          <a:xfrm>
            <a:off x="6353717" y="1260309"/>
            <a:ext cx="543662" cy="288032"/>
          </a:xfrm>
          <a:prstGeom prst="snip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endParaRPr lang="en-US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nip and Round Single Corner Rectangle 20"/>
          <p:cNvSpPr/>
          <p:nvPr/>
        </p:nvSpPr>
        <p:spPr>
          <a:xfrm>
            <a:off x="7013992" y="1269666"/>
            <a:ext cx="590114" cy="266634"/>
          </a:xfrm>
          <a:prstGeom prst="snip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SMS</a:t>
            </a:r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 flipV="1">
            <a:off x="6893862" y="2513783"/>
            <a:ext cx="722618" cy="285147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be 14"/>
          <p:cNvSpPr/>
          <p:nvPr/>
        </p:nvSpPr>
        <p:spPr>
          <a:xfrm>
            <a:off x="7604106" y="2204493"/>
            <a:ext cx="992571" cy="72008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UIDAI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048162" y="3325958"/>
            <a:ext cx="36009" cy="1656184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Cube 21"/>
          <p:cNvSpPr/>
          <p:nvPr/>
        </p:nvSpPr>
        <p:spPr>
          <a:xfrm>
            <a:off x="5587885" y="5032311"/>
            <a:ext cx="992571" cy="72008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PFMS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(Batch)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944109" y="3346900"/>
            <a:ext cx="277416" cy="470621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936402" y="3325959"/>
            <a:ext cx="292832" cy="491562"/>
          </a:xfrm>
          <a:prstGeom prst="straightConnector1">
            <a:avLst/>
          </a:prstGeom>
          <a:ln>
            <a:solidFill>
              <a:srgbClr val="00B0F0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83768" y="3817521"/>
            <a:ext cx="936104" cy="47557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 Facilitator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07904" y="3817521"/>
            <a:ext cx="1080120" cy="47557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Sanctioning Officer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Down Arrow 34"/>
          <p:cNvSpPr/>
          <p:nvPr/>
        </p:nvSpPr>
        <p:spPr>
          <a:xfrm rot="16200000">
            <a:off x="1869216" y="3720389"/>
            <a:ext cx="314766" cy="669837"/>
          </a:xfrm>
          <a:prstGeom prst="downArrow">
            <a:avLst>
              <a:gd name="adj1" fmla="val 50000"/>
              <a:gd name="adj2" fmla="val 5252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9552" y="380747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Agency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844016" y="4330694"/>
            <a:ext cx="0" cy="38983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9552" y="47205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Functionary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844016" y="5190257"/>
            <a:ext cx="0" cy="326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9552" y="551723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Beneficiary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06447" y="5486455"/>
            <a:ext cx="1713425" cy="33855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Installment Forms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978029" y="1405359"/>
            <a:ext cx="780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Periodic </a:t>
            </a: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upload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28933" y="2924573"/>
            <a:ext cx="9818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Aadhaar Verification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14718" y="3552789"/>
            <a:ext cx="14804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Bank account approved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47024" y="4212691"/>
            <a:ext cx="14158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Payment Confirmation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772400" cy="1239763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 Data Mapping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0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sz="4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Master Data</a:t>
            </a:r>
            <a:endParaRPr lang="en-US" sz="4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PMMVY System mandatorily needs fully mapped master data for all states to maintain :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Jurisdictional Authority within system.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of Applications by CDPO/MO Data Entry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Approval of Applications by CDPO/MO Sanctioning Officer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Beneficiaries Details at different District/Block/Village/Anganwadi or ASHA/ANM levels.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89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1177</TotalTime>
  <Words>1011</Words>
  <Application>Microsoft Office PowerPoint</Application>
  <PresentationFormat>On-screen Show (4:3)</PresentationFormat>
  <Paragraphs>250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Executive</vt:lpstr>
      <vt:lpstr>“A study to evaluate the Training programme of District Child Protection Officers and Health Officials on Pradhan Mantri Matru Vandana Yojna (PMMVY) – and PMMVY-CAS software”  By Ritika  PG/16/46  </vt:lpstr>
      <vt:lpstr>Introduction</vt:lpstr>
      <vt:lpstr>PowerPoint Presentation</vt:lpstr>
      <vt:lpstr> Scheme Conditions</vt:lpstr>
      <vt:lpstr>  Roles and Responsibilities of Stakeholders in PMMVY CAS software</vt:lpstr>
      <vt:lpstr> Roles and Responsibilities of Stakeholders in PMMVY CAS software</vt:lpstr>
      <vt:lpstr>PMMVY IT System Architecture</vt:lpstr>
      <vt:lpstr>Master Data Mapping</vt:lpstr>
      <vt:lpstr>Importance of Master Data</vt:lpstr>
      <vt:lpstr>Components of Master Data-WCD</vt:lpstr>
      <vt:lpstr>Components of Master Data - Health</vt:lpstr>
      <vt:lpstr>Sample Master Data</vt:lpstr>
      <vt:lpstr>Objective of the Research Study</vt:lpstr>
      <vt:lpstr>Methodology</vt:lpstr>
      <vt:lpstr>Methodology</vt:lpstr>
      <vt:lpstr>Findings and Analysis</vt:lpstr>
      <vt:lpstr>Characteristics of the Respondents</vt:lpstr>
      <vt:lpstr>Respondents perception regarding Training on CAS </vt:lpstr>
      <vt:lpstr>Respondents Perception regarding Fulfilling of the Objectives of Training Programme </vt:lpstr>
      <vt:lpstr>Respondent Perception regarding Duration of the Programme </vt:lpstr>
      <vt:lpstr>Respondent perception regarding Methodology of training programme </vt:lpstr>
      <vt:lpstr>Respondent perception regarding content of the programme </vt:lpstr>
      <vt:lpstr>Respondent perception regarding new things learnt during the training programme </vt:lpstr>
      <vt:lpstr>Conclusion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“A study to evaluate the perception of District Child Protection Officers and Health Officials regarding training programme on Pradhan Mantri Matru Vandana Yojna (PMMVY) – and PMMVY-CAS software”                                                                       - by Ritika                                                                           PG/16/48</dc:title>
  <dc:creator>Hp</dc:creator>
  <cp:lastModifiedBy>Hp</cp:lastModifiedBy>
  <cp:revision>93</cp:revision>
  <dcterms:created xsi:type="dcterms:W3CDTF">2018-05-14T08:51:33Z</dcterms:created>
  <dcterms:modified xsi:type="dcterms:W3CDTF">2018-05-30T06:05:14Z</dcterms:modified>
</cp:coreProperties>
</file>