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84" r:id="rId17"/>
    <p:sldId id="270" r:id="rId18"/>
    <p:sldId id="285" r:id="rId19"/>
    <p:sldId id="271" r:id="rId20"/>
    <p:sldId id="286" r:id="rId21"/>
    <p:sldId id="272" r:id="rId22"/>
    <p:sldId id="287" r:id="rId23"/>
    <p:sldId id="273" r:id="rId24"/>
    <p:sldId id="274" r:id="rId25"/>
    <p:sldId id="282" r:id="rId26"/>
    <p:sldId id="281" r:id="rId27"/>
    <p:sldId id="275" r:id="rId28"/>
    <p:sldId id="276" r:id="rId29"/>
    <p:sldId id="288" r:id="rId30"/>
    <p:sldId id="277" r:id="rId31"/>
    <p:sldId id="278" r:id="rId32"/>
    <p:sldId id="279" r:id="rId33"/>
    <p:sldId id="28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0000"/>
    <a:srgbClr val="FF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Vishu\Desktop\Aakash\medication%20errors%20from%20safety%20even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Vishu\Desktop\Aakash\Prescription%20Audit%20Analysis%201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view3D>
      <c:rAngAx val="1"/>
    </c:view3D>
    <c:plotArea>
      <c:layout>
        <c:manualLayout>
          <c:layoutTarget val="inner"/>
          <c:xMode val="edge"/>
          <c:yMode val="edge"/>
          <c:x val="4.8947607510599643E-2"/>
          <c:y val="3.3898305084745776E-2"/>
          <c:w val="0.95105239248940043"/>
          <c:h val="0.83680257128875835"/>
        </c:manualLayout>
      </c:layout>
      <c:bar3DChart>
        <c:barDir val="col"/>
        <c:grouping val="stacked"/>
        <c:ser>
          <c:idx val="0"/>
          <c:order val="0"/>
          <c:tx>
            <c:strRef>
              <c:f>Sheet1!$F$11</c:f>
              <c:strCache>
                <c:ptCount val="1"/>
                <c:pt idx="0">
                  <c:v>Medication Error Rate</c:v>
                </c:pt>
              </c:strCache>
            </c:strRef>
          </c:tx>
          <c:dLbls>
            <c:dLbl>
              <c:idx val="0"/>
              <c:layout>
                <c:manualLayout>
                  <c:x val="2.7777777777777822E-3"/>
                  <c:y val="-0.20833333333333345"/>
                </c:manualLayout>
              </c:layout>
              <c:showVal val="1"/>
            </c:dLbl>
            <c:dLbl>
              <c:idx val="1"/>
              <c:layout>
                <c:manualLayout>
                  <c:x val="1.111111111111112E-2"/>
                  <c:y val="-0.27777777777777801"/>
                </c:manualLayout>
              </c:layout>
              <c:showVal val="1"/>
            </c:dLbl>
            <c:dLbl>
              <c:idx val="2"/>
              <c:layout>
                <c:manualLayout>
                  <c:x val="8.3333333333333887E-3"/>
                  <c:y val="-0.33796296296296352"/>
                </c:manualLayout>
              </c:layout>
              <c:showVal val="1"/>
            </c:dLbl>
            <c:dLbl>
              <c:idx val="3"/>
              <c:layout>
                <c:manualLayout>
                  <c:x val="1.4423076923076979E-2"/>
                  <c:y val="-0.43377285466435345"/>
                </c:manualLayout>
              </c:layout>
              <c:showVal val="1"/>
            </c:dLbl>
            <c:dLbl>
              <c:idx val="4"/>
              <c:layout>
                <c:manualLayout>
                  <c:x val="1.9884488448844887E-2"/>
                  <c:y val="-0.34193121693121692"/>
                </c:manualLayout>
              </c:layout>
              <c:showVal val="1"/>
            </c:dLbl>
            <c:dLbl>
              <c:idx val="5"/>
              <c:layout>
                <c:manualLayout>
                  <c:x val="1.3888888888888902E-2"/>
                  <c:y val="-0.17592592592592593"/>
                </c:manualLayout>
              </c:layout>
              <c:showVal val="1"/>
            </c:dLbl>
            <c:dLbl>
              <c:idx val="6"/>
              <c:layout>
                <c:manualLayout>
                  <c:x val="1.6666666666666677E-2"/>
                  <c:y val="-0.30092592592592626"/>
                </c:manualLayout>
              </c:layout>
              <c:showVal val="1"/>
            </c:dLbl>
            <c:txPr>
              <a:bodyPr/>
              <a:lstStyle/>
              <a:p>
                <a:pPr>
                  <a:defRPr sz="1600">
                    <a:latin typeface="Arial" pitchFamily="34" charset="0"/>
                    <a:cs typeface="Arial" pitchFamily="34" charset="0"/>
                  </a:defRPr>
                </a:pPr>
                <a:endParaRPr lang="en-US"/>
              </a:p>
            </c:txPr>
            <c:showVal val="1"/>
          </c:dLbls>
          <c:cat>
            <c:strRef>
              <c:f>Sheet1!$E$12:$E$18</c:f>
              <c:strCache>
                <c:ptCount val="7"/>
                <c:pt idx="0">
                  <c:v>OCT</c:v>
                </c:pt>
                <c:pt idx="1">
                  <c:v>NOV</c:v>
                </c:pt>
                <c:pt idx="2">
                  <c:v>DEC</c:v>
                </c:pt>
                <c:pt idx="3">
                  <c:v>JAN</c:v>
                </c:pt>
                <c:pt idx="4">
                  <c:v>FEB</c:v>
                </c:pt>
                <c:pt idx="5">
                  <c:v>MAR</c:v>
                </c:pt>
                <c:pt idx="6">
                  <c:v>APR</c:v>
                </c:pt>
              </c:strCache>
            </c:strRef>
          </c:cat>
          <c:val>
            <c:numRef>
              <c:f>Sheet1!$F$12:$F$18</c:f>
              <c:numCache>
                <c:formatCode>General</c:formatCode>
                <c:ptCount val="7"/>
                <c:pt idx="0">
                  <c:v>1.93</c:v>
                </c:pt>
                <c:pt idx="1">
                  <c:v>4.55</c:v>
                </c:pt>
                <c:pt idx="2">
                  <c:v>5.89</c:v>
                </c:pt>
                <c:pt idx="3">
                  <c:v>7.1599999999999993</c:v>
                </c:pt>
                <c:pt idx="4">
                  <c:v>5.31</c:v>
                </c:pt>
                <c:pt idx="5">
                  <c:v>2.1800000000000002</c:v>
                </c:pt>
                <c:pt idx="6">
                  <c:v>5.29</c:v>
                </c:pt>
              </c:numCache>
            </c:numRef>
          </c:val>
        </c:ser>
        <c:dLbls>
          <c:showVal val="1"/>
        </c:dLbls>
        <c:gapWidth val="75"/>
        <c:shape val="box"/>
        <c:axId val="49527424"/>
        <c:axId val="49537408"/>
        <c:axId val="0"/>
      </c:bar3DChart>
      <c:catAx>
        <c:axId val="49527424"/>
        <c:scaling>
          <c:orientation val="minMax"/>
        </c:scaling>
        <c:axPos val="b"/>
        <c:majorTickMark val="none"/>
        <c:tickLblPos val="nextTo"/>
        <c:txPr>
          <a:bodyPr/>
          <a:lstStyle/>
          <a:p>
            <a:pPr>
              <a:defRPr sz="1400">
                <a:latin typeface="Arial" pitchFamily="34" charset="0"/>
                <a:cs typeface="Arial" pitchFamily="34" charset="0"/>
              </a:defRPr>
            </a:pPr>
            <a:endParaRPr lang="en-US"/>
          </a:p>
        </c:txPr>
        <c:crossAx val="49537408"/>
        <c:crosses val="autoZero"/>
        <c:auto val="1"/>
        <c:lblAlgn val="ctr"/>
        <c:lblOffset val="100"/>
      </c:catAx>
      <c:valAx>
        <c:axId val="49537408"/>
        <c:scaling>
          <c:orientation val="minMax"/>
        </c:scaling>
        <c:axPos val="l"/>
        <c:numFmt formatCode="General" sourceLinked="1"/>
        <c:majorTickMark val="none"/>
        <c:tickLblPos val="nextTo"/>
        <c:txPr>
          <a:bodyPr/>
          <a:lstStyle/>
          <a:p>
            <a:pPr>
              <a:defRPr sz="1800">
                <a:latin typeface="Arial" pitchFamily="34" charset="0"/>
                <a:cs typeface="Arial" pitchFamily="34" charset="0"/>
              </a:defRPr>
            </a:pPr>
            <a:endParaRPr lang="en-US"/>
          </a:p>
        </c:txPr>
        <c:crossAx val="49527424"/>
        <c:crosses val="autoZero"/>
        <c:crossBetween val="between"/>
      </c:valAx>
    </c:plotArea>
    <c:legend>
      <c:legendPos val="b"/>
      <c:layout/>
      <c:txPr>
        <a:bodyPr/>
        <a:lstStyle/>
        <a:p>
          <a:pPr>
            <a:defRPr sz="1600">
              <a:latin typeface="Arial" pitchFamily="34" charset="0"/>
              <a:cs typeface="Arial" pitchFamily="34" charset="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
  <c:chart>
    <c:autoTitleDeleted val="1"/>
    <c:view3D>
      <c:rAngAx val="1"/>
    </c:view3D>
    <c:plotArea>
      <c:layout/>
      <c:bar3DChart>
        <c:barDir val="col"/>
        <c:grouping val="clustered"/>
        <c:ser>
          <c:idx val="0"/>
          <c:order val="0"/>
          <c:tx>
            <c:strRef>
              <c:f>Sheet1!$B$11</c:f>
              <c:strCache>
                <c:ptCount val="1"/>
                <c:pt idx="0">
                  <c:v> No. of Medication Errors</c:v>
                </c:pt>
              </c:strCache>
            </c:strRef>
          </c:tx>
          <c:dLbls>
            <c:dLbl>
              <c:idx val="0"/>
              <c:layout>
                <c:manualLayout>
                  <c:x val="-1.6501650165016506E-3"/>
                  <c:y val="-7.8947368421052613E-2"/>
                </c:manualLayout>
              </c:layout>
              <c:showVal val="1"/>
            </c:dLbl>
            <c:dLbl>
              <c:idx val="1"/>
              <c:layout>
                <c:manualLayout>
                  <c:x val="0"/>
                  <c:y val="-7.0175438596491169E-2"/>
                </c:manualLayout>
              </c:layout>
              <c:showVal val="1"/>
            </c:dLbl>
            <c:dLbl>
              <c:idx val="2"/>
              <c:layout>
                <c:manualLayout>
                  <c:x val="0"/>
                  <c:y val="-7.6023391812865493E-2"/>
                </c:manualLayout>
              </c:layout>
              <c:showVal val="1"/>
            </c:dLbl>
            <c:dLbl>
              <c:idx val="3"/>
              <c:layout>
                <c:manualLayout>
                  <c:x val="1.3201320132013142E-2"/>
                  <c:y val="-2.6315789473684213E-2"/>
                </c:manualLayout>
              </c:layout>
              <c:showVal val="1"/>
            </c:dLbl>
            <c:dLbl>
              <c:idx val="4"/>
              <c:layout>
                <c:manualLayout>
                  <c:x val="1.3201320132013203E-2"/>
                  <c:y val="-6.1538461538461549E-2"/>
                </c:manualLayout>
              </c:layout>
              <c:showVal val="1"/>
            </c:dLbl>
            <c:dLbl>
              <c:idx val="5"/>
              <c:layout>
                <c:manualLayout>
                  <c:x val="1.3201320132013203E-2"/>
                  <c:y val="-9.4871794871794812E-2"/>
                </c:manualLayout>
              </c:layout>
              <c:showVal val="1"/>
            </c:dLbl>
            <c:dLbl>
              <c:idx val="6"/>
              <c:layout>
                <c:manualLayout>
                  <c:x val="1.6501650165016506E-3"/>
                  <c:y val="-1.0256410256410255E-2"/>
                </c:manualLayout>
              </c:layout>
              <c:showVal val="1"/>
            </c:dLbl>
            <c:showVal val="1"/>
          </c:dLbls>
          <c:cat>
            <c:strRef>
              <c:f>Sheet1!$A$12:$A$18</c:f>
              <c:strCache>
                <c:ptCount val="7"/>
                <c:pt idx="0">
                  <c:v>OCT</c:v>
                </c:pt>
                <c:pt idx="1">
                  <c:v>NOV</c:v>
                </c:pt>
                <c:pt idx="2">
                  <c:v>DEC</c:v>
                </c:pt>
                <c:pt idx="3">
                  <c:v>JAN</c:v>
                </c:pt>
                <c:pt idx="4">
                  <c:v>FEB</c:v>
                </c:pt>
                <c:pt idx="5">
                  <c:v>MAR</c:v>
                </c:pt>
                <c:pt idx="6">
                  <c:v>APR</c:v>
                </c:pt>
              </c:strCache>
            </c:strRef>
          </c:cat>
          <c:val>
            <c:numRef>
              <c:f>Sheet1!$B$12:$B$18</c:f>
              <c:numCache>
                <c:formatCode>General</c:formatCode>
                <c:ptCount val="7"/>
                <c:pt idx="0">
                  <c:v>1</c:v>
                </c:pt>
                <c:pt idx="1">
                  <c:v>3</c:v>
                </c:pt>
                <c:pt idx="2">
                  <c:v>4</c:v>
                </c:pt>
                <c:pt idx="3">
                  <c:v>8</c:v>
                </c:pt>
                <c:pt idx="4">
                  <c:v>6</c:v>
                </c:pt>
                <c:pt idx="5">
                  <c:v>3</c:v>
                </c:pt>
                <c:pt idx="6">
                  <c:v>8</c:v>
                </c:pt>
              </c:numCache>
            </c:numRef>
          </c:val>
          <c:extLst xmlns:c16r2="http://schemas.microsoft.com/office/drawing/2015/06/chart">
            <c:ext xmlns:c16="http://schemas.microsoft.com/office/drawing/2014/chart" uri="{C3380CC4-5D6E-409C-BE32-E72D297353CC}">
              <c16:uniqueId val="{00000000-5A47-45FC-A187-AC8472390BDD}"/>
            </c:ext>
          </c:extLst>
        </c:ser>
        <c:dLbls>
          <c:showVal val="1"/>
        </c:dLbls>
        <c:gapWidth val="75"/>
        <c:shape val="box"/>
        <c:axId val="52249728"/>
        <c:axId val="52251264"/>
        <c:axId val="0"/>
      </c:bar3DChart>
      <c:catAx>
        <c:axId val="52249728"/>
        <c:scaling>
          <c:orientation val="minMax"/>
        </c:scaling>
        <c:axPos val="b"/>
        <c:numFmt formatCode="General" sourceLinked="0"/>
        <c:majorTickMark val="none"/>
        <c:tickLblPos val="nextTo"/>
        <c:crossAx val="52251264"/>
        <c:crosses val="autoZero"/>
        <c:auto val="1"/>
        <c:lblAlgn val="ctr"/>
        <c:lblOffset val="100"/>
      </c:catAx>
      <c:valAx>
        <c:axId val="52251264"/>
        <c:scaling>
          <c:orientation val="minMax"/>
        </c:scaling>
        <c:axPos val="l"/>
        <c:numFmt formatCode="General" sourceLinked="1"/>
        <c:majorTickMark val="none"/>
        <c:tickLblPos val="nextTo"/>
        <c:crossAx val="52249728"/>
        <c:crosses val="autoZero"/>
        <c:crossBetween val="between"/>
      </c:valAx>
    </c:plotArea>
    <c:legend>
      <c:legendPos val="b"/>
      <c:layout/>
    </c:legend>
    <c:plotVisOnly val="1"/>
    <c:dispBlanksAs val="gap"/>
  </c:chart>
  <c:spPr>
    <a:solidFill>
      <a:schemeClr val="accent6">
        <a:lumMod val="60000"/>
        <a:lumOff val="40000"/>
      </a:schemeClr>
    </a:solidFill>
  </c:spPr>
  <c:txPr>
    <a:bodyPr/>
    <a:lstStyle/>
    <a:p>
      <a:pPr>
        <a:defRPr sz="1800">
          <a:latin typeface="Arial" pitchFamily="34" charset="0"/>
          <a:cs typeface="Arial"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6"/>
  <c:chart>
    <c:autoTitleDeleted val="1"/>
    <c:plotArea>
      <c:layout/>
      <c:barChart>
        <c:barDir val="col"/>
        <c:grouping val="clustered"/>
        <c:ser>
          <c:idx val="0"/>
          <c:order val="0"/>
          <c:tx>
            <c:strRef>
              <c:f>Sheet1!$B$1</c:f>
              <c:strCache>
                <c:ptCount val="1"/>
                <c:pt idx="0">
                  <c:v>Prescription error</c:v>
                </c:pt>
              </c:strCache>
            </c:strRef>
          </c:tx>
          <c:cat>
            <c:strRef>
              <c:f>Sheet1!$A$2:$A$8</c:f>
              <c:strCache>
                <c:ptCount val="7"/>
                <c:pt idx="0">
                  <c:v>OCT</c:v>
                </c:pt>
                <c:pt idx="1">
                  <c:v>NOV</c:v>
                </c:pt>
                <c:pt idx="2">
                  <c:v>DEC</c:v>
                </c:pt>
                <c:pt idx="3">
                  <c:v>JAN</c:v>
                </c:pt>
                <c:pt idx="4">
                  <c:v>FEB</c:v>
                </c:pt>
                <c:pt idx="5">
                  <c:v>MAR</c:v>
                </c:pt>
                <c:pt idx="6">
                  <c:v>APR</c:v>
                </c:pt>
              </c:strCache>
            </c:strRef>
          </c:cat>
          <c:val>
            <c:numRef>
              <c:f>Sheet1!$B$2:$B$8</c:f>
              <c:numCache>
                <c:formatCode>General</c:formatCode>
                <c:ptCount val="7"/>
                <c:pt idx="0">
                  <c:v>0</c:v>
                </c:pt>
                <c:pt idx="1">
                  <c:v>1</c:v>
                </c:pt>
                <c:pt idx="2">
                  <c:v>0</c:v>
                </c:pt>
                <c:pt idx="3">
                  <c:v>1</c:v>
                </c:pt>
                <c:pt idx="4">
                  <c:v>1</c:v>
                </c:pt>
                <c:pt idx="5">
                  <c:v>0</c:v>
                </c:pt>
                <c:pt idx="6">
                  <c:v>1</c:v>
                </c:pt>
              </c:numCache>
            </c:numRef>
          </c:val>
          <c:extLst xmlns:c16r2="http://schemas.microsoft.com/office/drawing/2015/06/chart">
            <c:ext xmlns:c16="http://schemas.microsoft.com/office/drawing/2014/chart" uri="{C3380CC4-5D6E-409C-BE32-E72D297353CC}">
              <c16:uniqueId val="{00000000-1E9B-481B-A6CF-93731B1A9AD3}"/>
            </c:ext>
          </c:extLst>
        </c:ser>
        <c:dLbls>
          <c:showVal val="1"/>
        </c:dLbls>
        <c:gapWidth val="75"/>
        <c:axId val="52292608"/>
        <c:axId val="52822784"/>
      </c:barChart>
      <c:catAx>
        <c:axId val="52292608"/>
        <c:scaling>
          <c:orientation val="minMax"/>
        </c:scaling>
        <c:axPos val="b"/>
        <c:numFmt formatCode="General" sourceLinked="0"/>
        <c:majorTickMark val="none"/>
        <c:tickLblPos val="nextTo"/>
        <c:crossAx val="52822784"/>
        <c:crosses val="autoZero"/>
        <c:auto val="1"/>
        <c:lblAlgn val="ctr"/>
        <c:lblOffset val="100"/>
      </c:catAx>
      <c:valAx>
        <c:axId val="52822784"/>
        <c:scaling>
          <c:orientation val="minMax"/>
        </c:scaling>
        <c:axPos val="l"/>
        <c:numFmt formatCode="General" sourceLinked="1"/>
        <c:majorTickMark val="none"/>
        <c:tickLblPos val="nextTo"/>
        <c:crossAx val="52292608"/>
        <c:crosses val="autoZero"/>
        <c:crossBetween val="between"/>
      </c:valAx>
      <c:spPr>
        <a:solidFill>
          <a:schemeClr val="bg1">
            <a:lumMod val="85000"/>
          </a:schemeClr>
        </a:solidFill>
      </c:spPr>
    </c:plotArea>
    <c:legend>
      <c:legendPos val="b"/>
      <c:layout/>
    </c:legend>
    <c:plotVisOnly val="1"/>
    <c:dispBlanksAs val="gap"/>
  </c:chart>
  <c:spPr>
    <a:solidFill>
      <a:schemeClr val="accent6">
        <a:lumMod val="60000"/>
        <a:lumOff val="40000"/>
      </a:schemeClr>
    </a:solidFill>
  </c:spPr>
  <c:txPr>
    <a:bodyPr/>
    <a:lstStyle/>
    <a:p>
      <a:pPr>
        <a:defRPr sz="1600">
          <a:latin typeface="Arial" pitchFamily="34" charset="0"/>
          <a:cs typeface="Arial" pitchFamily="34"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4"/>
  <c:chart>
    <c:autoTitleDeleted val="1"/>
    <c:plotArea>
      <c:layout/>
      <c:barChart>
        <c:barDir val="col"/>
        <c:grouping val="clustered"/>
        <c:ser>
          <c:idx val="0"/>
          <c:order val="0"/>
          <c:tx>
            <c:strRef>
              <c:f>Sheet1!$D$1</c:f>
              <c:strCache>
                <c:ptCount val="1"/>
                <c:pt idx="0">
                  <c:v>Trancription Error</c:v>
                </c:pt>
              </c:strCache>
            </c:strRef>
          </c:tx>
          <c:cat>
            <c:strRef>
              <c:f>Sheet1!$C$2:$C$8</c:f>
              <c:strCache>
                <c:ptCount val="7"/>
                <c:pt idx="0">
                  <c:v>OCT</c:v>
                </c:pt>
                <c:pt idx="1">
                  <c:v>NOV</c:v>
                </c:pt>
                <c:pt idx="2">
                  <c:v>DEC</c:v>
                </c:pt>
                <c:pt idx="3">
                  <c:v>JAN</c:v>
                </c:pt>
                <c:pt idx="4">
                  <c:v>FEB</c:v>
                </c:pt>
                <c:pt idx="5">
                  <c:v>MAR</c:v>
                </c:pt>
                <c:pt idx="6">
                  <c:v>APR</c:v>
                </c:pt>
              </c:strCache>
            </c:strRef>
          </c:cat>
          <c:val>
            <c:numRef>
              <c:f>Sheet1!$D$2:$D$8</c:f>
              <c:numCache>
                <c:formatCode>General</c:formatCode>
                <c:ptCount val="7"/>
                <c:pt idx="0">
                  <c:v>0</c:v>
                </c:pt>
                <c:pt idx="1">
                  <c:v>0</c:v>
                </c:pt>
                <c:pt idx="2">
                  <c:v>2</c:v>
                </c:pt>
                <c:pt idx="3">
                  <c:v>2</c:v>
                </c:pt>
                <c:pt idx="4">
                  <c:v>1</c:v>
                </c:pt>
                <c:pt idx="5">
                  <c:v>1</c:v>
                </c:pt>
                <c:pt idx="6">
                  <c:v>1</c:v>
                </c:pt>
              </c:numCache>
            </c:numRef>
          </c:val>
          <c:extLst xmlns:c16r2="http://schemas.microsoft.com/office/drawing/2015/06/chart">
            <c:ext xmlns:c16="http://schemas.microsoft.com/office/drawing/2014/chart" uri="{C3380CC4-5D6E-409C-BE32-E72D297353CC}">
              <c16:uniqueId val="{00000000-F830-4A2C-9E16-CA86678C8D59}"/>
            </c:ext>
          </c:extLst>
        </c:ser>
        <c:dLbls>
          <c:showVal val="1"/>
        </c:dLbls>
        <c:gapWidth val="75"/>
        <c:axId val="52863744"/>
        <c:axId val="52865280"/>
      </c:barChart>
      <c:catAx>
        <c:axId val="52863744"/>
        <c:scaling>
          <c:orientation val="minMax"/>
        </c:scaling>
        <c:axPos val="b"/>
        <c:numFmt formatCode="General" sourceLinked="0"/>
        <c:majorTickMark val="none"/>
        <c:tickLblPos val="nextTo"/>
        <c:crossAx val="52865280"/>
        <c:crosses val="autoZero"/>
        <c:auto val="1"/>
        <c:lblAlgn val="ctr"/>
        <c:lblOffset val="100"/>
      </c:catAx>
      <c:valAx>
        <c:axId val="52865280"/>
        <c:scaling>
          <c:orientation val="minMax"/>
        </c:scaling>
        <c:axPos val="l"/>
        <c:numFmt formatCode="General" sourceLinked="1"/>
        <c:majorTickMark val="none"/>
        <c:tickLblPos val="nextTo"/>
        <c:crossAx val="52863744"/>
        <c:crosses val="autoZero"/>
        <c:crossBetween val="between"/>
      </c:valAx>
      <c:spPr>
        <a:solidFill>
          <a:schemeClr val="tx2">
            <a:lumMod val="40000"/>
            <a:lumOff val="60000"/>
          </a:schemeClr>
        </a:solidFill>
      </c:spPr>
    </c:plotArea>
    <c:legend>
      <c:legendPos val="b"/>
      <c:layout/>
    </c:legend>
    <c:plotVisOnly val="1"/>
    <c:dispBlanksAs val="gap"/>
  </c:chart>
  <c:spPr>
    <a:solidFill>
      <a:schemeClr val="accent2">
        <a:lumMod val="60000"/>
        <a:lumOff val="40000"/>
      </a:schemeClr>
    </a:solidFill>
  </c:spPr>
  <c:txPr>
    <a:bodyPr/>
    <a:lstStyle/>
    <a:p>
      <a:pPr>
        <a:defRPr sz="1600">
          <a:latin typeface="Arial" pitchFamily="34" charset="0"/>
          <a:cs typeface="Arial" pitchFamily="34"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5"/>
  <c:chart>
    <c:autoTitleDeleted val="1"/>
    <c:plotArea>
      <c:layout/>
      <c:barChart>
        <c:barDir val="col"/>
        <c:grouping val="clustered"/>
        <c:ser>
          <c:idx val="0"/>
          <c:order val="0"/>
          <c:tx>
            <c:strRef>
              <c:f>Sheet1!$F$1</c:f>
              <c:strCache>
                <c:ptCount val="1"/>
                <c:pt idx="0">
                  <c:v>Dispensing Error</c:v>
                </c:pt>
              </c:strCache>
            </c:strRef>
          </c:tx>
          <c:cat>
            <c:strRef>
              <c:f>Sheet1!$E$2:$E$8</c:f>
              <c:strCache>
                <c:ptCount val="7"/>
                <c:pt idx="0">
                  <c:v>OCT</c:v>
                </c:pt>
                <c:pt idx="1">
                  <c:v>NOV</c:v>
                </c:pt>
                <c:pt idx="2">
                  <c:v>DEC</c:v>
                </c:pt>
                <c:pt idx="3">
                  <c:v>JAN</c:v>
                </c:pt>
                <c:pt idx="4">
                  <c:v>FEB</c:v>
                </c:pt>
                <c:pt idx="5">
                  <c:v>MAR</c:v>
                </c:pt>
                <c:pt idx="6">
                  <c:v>APR</c:v>
                </c:pt>
              </c:strCache>
            </c:strRef>
          </c:cat>
          <c:val>
            <c:numRef>
              <c:f>Sheet1!$F$2:$F$8</c:f>
              <c:numCache>
                <c:formatCode>General</c:formatCode>
                <c:ptCount val="7"/>
                <c:pt idx="0">
                  <c:v>0</c:v>
                </c:pt>
                <c:pt idx="1">
                  <c:v>0</c:v>
                </c:pt>
                <c:pt idx="2">
                  <c:v>0</c:v>
                </c:pt>
                <c:pt idx="3">
                  <c:v>1</c:v>
                </c:pt>
                <c:pt idx="4">
                  <c:v>1</c:v>
                </c:pt>
                <c:pt idx="5">
                  <c:v>0</c:v>
                </c:pt>
                <c:pt idx="6">
                  <c:v>2</c:v>
                </c:pt>
              </c:numCache>
            </c:numRef>
          </c:val>
          <c:extLst xmlns:c16r2="http://schemas.microsoft.com/office/drawing/2015/06/chart">
            <c:ext xmlns:c16="http://schemas.microsoft.com/office/drawing/2014/chart" uri="{C3380CC4-5D6E-409C-BE32-E72D297353CC}">
              <c16:uniqueId val="{00000000-49AE-4B53-A355-E4ED5BBD5137}"/>
            </c:ext>
          </c:extLst>
        </c:ser>
        <c:dLbls>
          <c:showVal val="1"/>
        </c:dLbls>
        <c:gapWidth val="75"/>
        <c:axId val="52886528"/>
        <c:axId val="52966144"/>
      </c:barChart>
      <c:catAx>
        <c:axId val="52886528"/>
        <c:scaling>
          <c:orientation val="minMax"/>
        </c:scaling>
        <c:axPos val="b"/>
        <c:numFmt formatCode="General" sourceLinked="0"/>
        <c:majorTickMark val="none"/>
        <c:tickLblPos val="nextTo"/>
        <c:crossAx val="52966144"/>
        <c:crosses val="autoZero"/>
        <c:auto val="1"/>
        <c:lblAlgn val="ctr"/>
        <c:lblOffset val="100"/>
      </c:catAx>
      <c:valAx>
        <c:axId val="52966144"/>
        <c:scaling>
          <c:orientation val="minMax"/>
        </c:scaling>
        <c:axPos val="l"/>
        <c:numFmt formatCode="General" sourceLinked="1"/>
        <c:majorTickMark val="none"/>
        <c:tickLblPos val="nextTo"/>
        <c:crossAx val="52886528"/>
        <c:crosses val="autoZero"/>
        <c:crossBetween val="between"/>
      </c:valAx>
      <c:spPr>
        <a:solidFill>
          <a:schemeClr val="accent2">
            <a:lumMod val="75000"/>
          </a:schemeClr>
        </a:solidFill>
      </c:spPr>
    </c:plotArea>
    <c:legend>
      <c:legendPos val="b"/>
      <c:layout/>
    </c:legend>
    <c:plotVisOnly val="1"/>
    <c:dispBlanksAs val="gap"/>
  </c:chart>
  <c:spPr>
    <a:solidFill>
      <a:srgbClr val="00B0F0"/>
    </a:solidFill>
  </c:spPr>
  <c:txPr>
    <a:bodyPr/>
    <a:lstStyle/>
    <a:p>
      <a:pPr>
        <a:defRPr sz="1600">
          <a:latin typeface="Arial" pitchFamily="34" charset="0"/>
          <a:cs typeface="Arial" pitchFamily="34" charset="0"/>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8"/>
  <c:chart>
    <c:autoTitleDeleted val="1"/>
    <c:plotArea>
      <c:layout/>
      <c:barChart>
        <c:barDir val="col"/>
        <c:grouping val="clustered"/>
        <c:ser>
          <c:idx val="0"/>
          <c:order val="0"/>
          <c:tx>
            <c:strRef>
              <c:f>Sheet1!$H$1</c:f>
              <c:strCache>
                <c:ptCount val="1"/>
                <c:pt idx="0">
                  <c:v>Administration error</c:v>
                </c:pt>
              </c:strCache>
            </c:strRef>
          </c:tx>
          <c:spPr>
            <a:solidFill>
              <a:srgbClr val="00B0F0"/>
            </a:solidFill>
          </c:spPr>
          <c:cat>
            <c:strRef>
              <c:f>Sheet1!$G$2:$G$8</c:f>
              <c:strCache>
                <c:ptCount val="7"/>
                <c:pt idx="0">
                  <c:v>OCT</c:v>
                </c:pt>
                <c:pt idx="1">
                  <c:v>NOV</c:v>
                </c:pt>
                <c:pt idx="2">
                  <c:v>DEC</c:v>
                </c:pt>
                <c:pt idx="3">
                  <c:v>JAN</c:v>
                </c:pt>
                <c:pt idx="4">
                  <c:v>FEB</c:v>
                </c:pt>
                <c:pt idx="5">
                  <c:v>MAR</c:v>
                </c:pt>
                <c:pt idx="6">
                  <c:v>APR</c:v>
                </c:pt>
              </c:strCache>
            </c:strRef>
          </c:cat>
          <c:val>
            <c:numRef>
              <c:f>Sheet1!$H$2:$H$8</c:f>
              <c:numCache>
                <c:formatCode>General</c:formatCode>
                <c:ptCount val="7"/>
                <c:pt idx="0">
                  <c:v>1</c:v>
                </c:pt>
                <c:pt idx="1">
                  <c:v>2</c:v>
                </c:pt>
                <c:pt idx="2">
                  <c:v>2</c:v>
                </c:pt>
                <c:pt idx="3">
                  <c:v>4</c:v>
                </c:pt>
                <c:pt idx="4">
                  <c:v>3</c:v>
                </c:pt>
                <c:pt idx="5">
                  <c:v>2</c:v>
                </c:pt>
                <c:pt idx="6">
                  <c:v>4</c:v>
                </c:pt>
              </c:numCache>
            </c:numRef>
          </c:val>
          <c:extLst xmlns:c16r2="http://schemas.microsoft.com/office/drawing/2015/06/chart">
            <c:ext xmlns:c16="http://schemas.microsoft.com/office/drawing/2014/chart" uri="{C3380CC4-5D6E-409C-BE32-E72D297353CC}">
              <c16:uniqueId val="{00000000-E9B7-403C-8F3B-4819AC50A961}"/>
            </c:ext>
          </c:extLst>
        </c:ser>
        <c:dLbls>
          <c:showVal val="1"/>
        </c:dLbls>
        <c:gapWidth val="75"/>
        <c:axId val="53007488"/>
        <c:axId val="53009024"/>
      </c:barChart>
      <c:catAx>
        <c:axId val="53007488"/>
        <c:scaling>
          <c:orientation val="minMax"/>
        </c:scaling>
        <c:axPos val="b"/>
        <c:numFmt formatCode="General" sourceLinked="0"/>
        <c:majorTickMark val="none"/>
        <c:tickLblPos val="nextTo"/>
        <c:crossAx val="53009024"/>
        <c:crosses val="autoZero"/>
        <c:auto val="1"/>
        <c:lblAlgn val="ctr"/>
        <c:lblOffset val="100"/>
      </c:catAx>
      <c:valAx>
        <c:axId val="53009024"/>
        <c:scaling>
          <c:orientation val="minMax"/>
        </c:scaling>
        <c:axPos val="l"/>
        <c:numFmt formatCode="General" sourceLinked="1"/>
        <c:majorTickMark val="none"/>
        <c:tickLblPos val="nextTo"/>
        <c:crossAx val="53007488"/>
        <c:crosses val="autoZero"/>
        <c:crossBetween val="between"/>
      </c:valAx>
      <c:spPr>
        <a:solidFill>
          <a:srgbClr val="FFFF00"/>
        </a:solidFill>
      </c:spPr>
    </c:plotArea>
    <c:legend>
      <c:legendPos val="b"/>
      <c:layout/>
    </c:legend>
    <c:plotVisOnly val="1"/>
    <c:dispBlanksAs val="gap"/>
  </c:chart>
  <c:spPr>
    <a:solidFill>
      <a:schemeClr val="accent4">
        <a:lumMod val="40000"/>
        <a:lumOff val="60000"/>
      </a:schemeClr>
    </a:solidFill>
  </c:spPr>
  <c:txPr>
    <a:bodyPr/>
    <a:lstStyle/>
    <a:p>
      <a:pPr>
        <a:defRPr sz="1600">
          <a:latin typeface="Arial" pitchFamily="34" charset="0"/>
          <a:cs typeface="Arial" pitchFamily="34"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Compliance to Prescription Checklist</a:t>
            </a:r>
          </a:p>
        </c:rich>
      </c:tx>
      <c:layout/>
    </c:title>
    <c:plotArea>
      <c:layout/>
      <c:barChart>
        <c:barDir val="col"/>
        <c:grouping val="clustered"/>
        <c:ser>
          <c:idx val="0"/>
          <c:order val="0"/>
          <c:tx>
            <c:strRef>
              <c:f>Sheet1!$B$24</c:f>
              <c:strCache>
                <c:ptCount val="1"/>
                <c:pt idx="0">
                  <c:v>Compliance %</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Sheet1!$A$25:$A$40</c:f>
              <c:strCache>
                <c:ptCount val="16"/>
                <c:pt idx="0">
                  <c:v>Prescribed by Registered Clinician</c:v>
                </c:pt>
                <c:pt idx="1">
                  <c:v>Prescription Order are Clear &amp; legible(If Manual)</c:v>
                </c:pt>
                <c:pt idx="2">
                  <c:v>Name Of the Medication written</c:v>
                </c:pt>
                <c:pt idx="3">
                  <c:v>Written in Capital Letter(If Manual)</c:v>
                </c:pt>
                <c:pt idx="4">
                  <c:v>Dose written</c:v>
                </c:pt>
                <c:pt idx="5">
                  <c:v>Route written</c:v>
                </c:pt>
                <c:pt idx="6">
                  <c:v>Frequency written</c:v>
                </c:pt>
                <c:pt idx="7">
                  <c:v>Prescribed time is appropriate</c:v>
                </c:pt>
                <c:pt idx="8">
                  <c:v>Doctor's Signature done</c:v>
                </c:pt>
                <c:pt idx="9">
                  <c:v>Name of the Doctor mentioned</c:v>
                </c:pt>
                <c:pt idx="10">
                  <c:v>Date written</c:v>
                </c:pt>
                <c:pt idx="11">
                  <c:v>Time written</c:v>
                </c:pt>
                <c:pt idx="12">
                  <c:v>Registration Number of the Doctor  written</c:v>
                </c:pt>
                <c:pt idx="13">
                  <c:v>Drug Allergies noted prior to prescription</c:v>
                </c:pt>
                <c:pt idx="14">
                  <c:v>Prescription written at uniform &amp; appropriate location in the Medical Record</c:v>
                </c:pt>
                <c:pt idx="15">
                  <c:v>Whether Do Not use Abbreviation's have been used in prescription</c:v>
                </c:pt>
              </c:strCache>
            </c:strRef>
          </c:cat>
          <c:val>
            <c:numRef>
              <c:f>Sheet1!$B$25:$B$40</c:f>
              <c:numCache>
                <c:formatCode>General</c:formatCode>
                <c:ptCount val="16"/>
                <c:pt idx="0">
                  <c:v>100</c:v>
                </c:pt>
                <c:pt idx="1">
                  <c:v>88</c:v>
                </c:pt>
                <c:pt idx="2">
                  <c:v>99</c:v>
                </c:pt>
                <c:pt idx="3">
                  <c:v>27</c:v>
                </c:pt>
                <c:pt idx="4">
                  <c:v>96</c:v>
                </c:pt>
                <c:pt idx="5">
                  <c:v>85</c:v>
                </c:pt>
                <c:pt idx="6">
                  <c:v>96</c:v>
                </c:pt>
                <c:pt idx="7">
                  <c:v>97</c:v>
                </c:pt>
                <c:pt idx="8">
                  <c:v>94</c:v>
                </c:pt>
                <c:pt idx="9">
                  <c:v>40</c:v>
                </c:pt>
                <c:pt idx="10">
                  <c:v>72</c:v>
                </c:pt>
                <c:pt idx="11">
                  <c:v>40</c:v>
                </c:pt>
                <c:pt idx="12">
                  <c:v>36</c:v>
                </c:pt>
                <c:pt idx="13">
                  <c:v>22</c:v>
                </c:pt>
                <c:pt idx="14">
                  <c:v>43</c:v>
                </c:pt>
                <c:pt idx="15">
                  <c:v>55</c:v>
                </c:pt>
              </c:numCache>
            </c:numRef>
          </c:val>
          <c:extLst xmlns:c16r2="http://schemas.microsoft.com/office/drawing/2015/06/chart">
            <c:ext xmlns:c16="http://schemas.microsoft.com/office/drawing/2014/chart" uri="{C3380CC4-5D6E-409C-BE32-E72D297353CC}">
              <c16:uniqueId val="{00000000-5314-4E06-84F0-EFD70C422290}"/>
            </c:ext>
          </c:extLst>
        </c:ser>
        <c:axId val="53033600"/>
        <c:axId val="53064064"/>
      </c:barChart>
      <c:catAx>
        <c:axId val="53033600"/>
        <c:scaling>
          <c:orientation val="minMax"/>
        </c:scaling>
        <c:axPos val="b"/>
        <c:numFmt formatCode="General" sourceLinked="0"/>
        <c:majorTickMark val="none"/>
        <c:tickLblPos val="nextTo"/>
        <c:crossAx val="53064064"/>
        <c:crosses val="autoZero"/>
        <c:auto val="1"/>
        <c:lblAlgn val="ctr"/>
        <c:lblOffset val="100"/>
      </c:catAx>
      <c:valAx>
        <c:axId val="53064064"/>
        <c:scaling>
          <c:orientation val="minMax"/>
        </c:scaling>
        <c:axPos val="l"/>
        <c:majorGridlines/>
        <c:title>
          <c:tx>
            <c:rich>
              <a:bodyPr/>
              <a:lstStyle/>
              <a:p>
                <a:pPr>
                  <a:defRPr/>
                </a:pPr>
                <a:r>
                  <a:rPr lang="en-US"/>
                  <a:t>Compliance  percent</a:t>
                </a:r>
              </a:p>
            </c:rich>
          </c:tx>
          <c:layout/>
        </c:title>
        <c:numFmt formatCode="General" sourceLinked="1"/>
        <c:majorTickMark val="none"/>
        <c:tickLblPos val="nextTo"/>
        <c:crossAx val="53033600"/>
        <c:crosses val="autoZero"/>
        <c:crossBetween val="between"/>
      </c:valAx>
      <c:spPr>
        <a:solidFill>
          <a:srgbClr val="00FFFF"/>
        </a:solidFill>
      </c:spPr>
    </c:plotArea>
    <c:plotVisOnly val="1"/>
    <c:dispBlanksAs val="gap"/>
  </c:chart>
  <c:spPr>
    <a:solidFill>
      <a:schemeClr val="accent4">
        <a:lumMod val="40000"/>
        <a:lumOff val="60000"/>
      </a:schemeClr>
    </a:solidFill>
  </c:spPr>
  <c:txPr>
    <a:bodyPr/>
    <a:lstStyle/>
    <a:p>
      <a:pPr>
        <a:defRPr sz="1600">
          <a:latin typeface="Arial" pitchFamily="34" charset="0"/>
          <a:cs typeface="Arial" pitchFamily="34" charset="0"/>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816031-BEF4-43AB-9CD5-696E2417AD77}" type="doc">
      <dgm:prSet loTypeId="urn:microsoft.com/office/officeart/2005/8/layout/chevron2" loCatId="list" qsTypeId="urn:microsoft.com/office/officeart/2005/8/quickstyle/simple1" qsCatId="simple" csTypeId="urn:microsoft.com/office/officeart/2005/8/colors/colorful1#1" csCatId="colorful" phldr="1"/>
      <dgm:spPr/>
      <dgm:t>
        <a:bodyPr/>
        <a:lstStyle/>
        <a:p>
          <a:endParaRPr lang="en-IN"/>
        </a:p>
      </dgm:t>
    </dgm:pt>
    <dgm:pt modelId="{D2B5DDF5-4423-4A7F-8C70-71ED52687E55}">
      <dgm:prSet phldrT="[Text]" custT="1"/>
      <dgm:spPr/>
      <dgm:t>
        <a:bodyPr/>
        <a:lstStyle/>
        <a:p>
          <a:r>
            <a:rPr lang="en-US" sz="2400" b="1" dirty="0">
              <a:solidFill>
                <a:schemeClr val="tx1"/>
              </a:solidFill>
              <a:latin typeface="Arial" pitchFamily="34" charset="0"/>
              <a:cs typeface="Arial" pitchFamily="34" charset="0"/>
            </a:rPr>
            <a:t>I</a:t>
          </a:r>
          <a:endParaRPr lang="en-IN" sz="2400" b="1" dirty="0">
            <a:solidFill>
              <a:schemeClr val="tx1"/>
            </a:solidFill>
            <a:latin typeface="Arial" pitchFamily="34" charset="0"/>
            <a:cs typeface="Arial" pitchFamily="34" charset="0"/>
          </a:endParaRPr>
        </a:p>
      </dgm:t>
    </dgm:pt>
    <dgm:pt modelId="{0A8E53EE-FFD6-476F-9DBD-CD2BAD8B0667}" type="parTrans" cxnId="{E038A3BC-ACFD-465C-A083-D65321BE4230}">
      <dgm:prSet/>
      <dgm:spPr/>
      <dgm:t>
        <a:bodyPr/>
        <a:lstStyle/>
        <a:p>
          <a:endParaRPr lang="en-IN"/>
        </a:p>
      </dgm:t>
    </dgm:pt>
    <dgm:pt modelId="{91ABD531-085D-4B6D-8EF0-50319BD13C36}" type="sibTrans" cxnId="{E038A3BC-ACFD-465C-A083-D65321BE4230}">
      <dgm:prSet/>
      <dgm:spPr/>
      <dgm:t>
        <a:bodyPr/>
        <a:lstStyle/>
        <a:p>
          <a:endParaRPr lang="en-IN"/>
        </a:p>
      </dgm:t>
    </dgm:pt>
    <dgm:pt modelId="{EAE7368E-FB4F-4018-BBBA-8D2EE15CA778}">
      <dgm:prSet phldrT="[Text]" custT="1"/>
      <dgm:spPr/>
      <dgm:t>
        <a:bodyPr/>
        <a:lstStyle/>
        <a:p>
          <a:r>
            <a:rPr lang="en-US" sz="2400" b="1" dirty="0">
              <a:solidFill>
                <a:schemeClr val="tx1"/>
              </a:solidFill>
              <a:latin typeface="Arial" pitchFamily="34" charset="0"/>
              <a:cs typeface="Arial" pitchFamily="34" charset="0"/>
            </a:rPr>
            <a:t>C</a:t>
          </a:r>
          <a:endParaRPr lang="en-IN" sz="2400" b="1" dirty="0">
            <a:solidFill>
              <a:schemeClr val="tx1"/>
            </a:solidFill>
            <a:latin typeface="Arial" pitchFamily="34" charset="0"/>
            <a:cs typeface="Arial" pitchFamily="34" charset="0"/>
          </a:endParaRPr>
        </a:p>
      </dgm:t>
    </dgm:pt>
    <dgm:pt modelId="{7BA0CA2F-F5E0-4A9D-8B8B-CBAF464B1A92}" type="parTrans" cxnId="{E172F6A9-0ED8-4157-AED7-447936391637}">
      <dgm:prSet/>
      <dgm:spPr/>
      <dgm:t>
        <a:bodyPr/>
        <a:lstStyle/>
        <a:p>
          <a:endParaRPr lang="en-IN"/>
        </a:p>
      </dgm:t>
    </dgm:pt>
    <dgm:pt modelId="{A620FCE5-1F62-447A-B73C-BCB5A51AEDC6}" type="sibTrans" cxnId="{E172F6A9-0ED8-4157-AED7-447936391637}">
      <dgm:prSet/>
      <dgm:spPr/>
      <dgm:t>
        <a:bodyPr/>
        <a:lstStyle/>
        <a:p>
          <a:endParaRPr lang="en-IN"/>
        </a:p>
      </dgm:t>
    </dgm:pt>
    <dgm:pt modelId="{D332DBCB-4E4B-4DA1-9B8E-0D8DEB5B990C}">
      <dgm:prSet phldrT="[Text]" custT="1"/>
      <dgm:spPr/>
      <dgm:t>
        <a:bodyPr/>
        <a:lstStyle/>
        <a:p>
          <a:r>
            <a:rPr lang="en-US" sz="2400" b="1" dirty="0">
              <a:solidFill>
                <a:schemeClr val="tx1"/>
              </a:solidFill>
              <a:latin typeface="Arial" pitchFamily="34" charset="0"/>
              <a:cs typeface="Arial" pitchFamily="34" charset="0"/>
            </a:rPr>
            <a:t>E</a:t>
          </a:r>
          <a:endParaRPr lang="en-IN" sz="2400" b="1" dirty="0">
            <a:solidFill>
              <a:schemeClr val="tx1"/>
            </a:solidFill>
            <a:latin typeface="Arial" pitchFamily="34" charset="0"/>
            <a:cs typeface="Arial" pitchFamily="34" charset="0"/>
          </a:endParaRPr>
        </a:p>
      </dgm:t>
    </dgm:pt>
    <dgm:pt modelId="{AEA441A7-402C-4CFE-A896-7D943A47D6F0}" type="parTrans" cxnId="{5073ADB9-1618-475F-84B3-9814912CA6F5}">
      <dgm:prSet/>
      <dgm:spPr/>
      <dgm:t>
        <a:bodyPr/>
        <a:lstStyle/>
        <a:p>
          <a:endParaRPr lang="en-IN"/>
        </a:p>
      </dgm:t>
    </dgm:pt>
    <dgm:pt modelId="{DACFC357-0B98-43EF-8405-8971308F8200}" type="sibTrans" cxnId="{5073ADB9-1618-475F-84B3-9814912CA6F5}">
      <dgm:prSet/>
      <dgm:spPr/>
      <dgm:t>
        <a:bodyPr/>
        <a:lstStyle/>
        <a:p>
          <a:endParaRPr lang="en-IN"/>
        </a:p>
      </dgm:t>
    </dgm:pt>
    <dgm:pt modelId="{896A14B9-3493-4D46-AADC-8C521E81F618}">
      <dgm:prSet phldrT="[Text]" custT="1"/>
      <dgm:spPr/>
      <dgm:t>
        <a:bodyPr/>
        <a:lstStyle/>
        <a:p>
          <a:r>
            <a:rPr lang="en-US" sz="2400" dirty="0">
              <a:latin typeface="Arial" pitchFamily="34" charset="0"/>
              <a:cs typeface="Arial" pitchFamily="34" charset="0"/>
            </a:rPr>
            <a:t>EXCELLENCE</a:t>
          </a:r>
          <a:endParaRPr lang="en-IN" sz="2400" dirty="0">
            <a:latin typeface="Arial" pitchFamily="34" charset="0"/>
            <a:cs typeface="Arial" pitchFamily="34" charset="0"/>
          </a:endParaRPr>
        </a:p>
      </dgm:t>
    </dgm:pt>
    <dgm:pt modelId="{FC45A77B-140D-4BDB-A7BF-73C74D612D5D}" type="parTrans" cxnId="{A1C766D7-BF3C-49A3-B3B2-5D9BD409908F}">
      <dgm:prSet/>
      <dgm:spPr/>
      <dgm:t>
        <a:bodyPr/>
        <a:lstStyle/>
        <a:p>
          <a:endParaRPr lang="en-IN"/>
        </a:p>
      </dgm:t>
    </dgm:pt>
    <dgm:pt modelId="{6EF274A6-8A44-4FBA-8488-CCE55370A997}" type="sibTrans" cxnId="{A1C766D7-BF3C-49A3-B3B2-5D9BD409908F}">
      <dgm:prSet/>
      <dgm:spPr/>
      <dgm:t>
        <a:bodyPr/>
        <a:lstStyle/>
        <a:p>
          <a:endParaRPr lang="en-IN"/>
        </a:p>
      </dgm:t>
    </dgm:pt>
    <dgm:pt modelId="{2861B0B1-CFDC-41B7-884D-FB781E81D1DC}">
      <dgm:prSet custT="1"/>
      <dgm:spPr/>
      <dgm:t>
        <a:bodyPr/>
        <a:lstStyle/>
        <a:p>
          <a:r>
            <a:rPr lang="en-US" sz="2400" b="1" dirty="0">
              <a:solidFill>
                <a:schemeClr val="tx1"/>
              </a:solidFill>
              <a:latin typeface="Arial" pitchFamily="34" charset="0"/>
              <a:cs typeface="Arial" pitchFamily="34" charset="0"/>
            </a:rPr>
            <a:t>A</a:t>
          </a:r>
          <a:endParaRPr lang="en-IN" sz="2400" b="1" dirty="0">
            <a:solidFill>
              <a:schemeClr val="tx1"/>
            </a:solidFill>
            <a:latin typeface="Arial" pitchFamily="34" charset="0"/>
            <a:cs typeface="Arial" pitchFamily="34" charset="0"/>
          </a:endParaRPr>
        </a:p>
      </dgm:t>
    </dgm:pt>
    <dgm:pt modelId="{036FEDE0-7276-4E03-85A2-7300EAE72395}" type="parTrans" cxnId="{4AD1FFFD-D48F-410C-8392-1E37A2DCFF48}">
      <dgm:prSet/>
      <dgm:spPr/>
      <dgm:t>
        <a:bodyPr/>
        <a:lstStyle/>
        <a:p>
          <a:endParaRPr lang="en-IN"/>
        </a:p>
      </dgm:t>
    </dgm:pt>
    <dgm:pt modelId="{86CBDB8F-C2CE-4FC4-86F7-B485A5CD4928}" type="sibTrans" cxnId="{4AD1FFFD-D48F-410C-8392-1E37A2DCFF48}">
      <dgm:prSet/>
      <dgm:spPr/>
      <dgm:t>
        <a:bodyPr/>
        <a:lstStyle/>
        <a:p>
          <a:endParaRPr lang="en-IN"/>
        </a:p>
      </dgm:t>
    </dgm:pt>
    <dgm:pt modelId="{DA6CB6A0-14FF-47DA-B38A-EE64F630713C}">
      <dgm:prSet custT="1"/>
      <dgm:spPr/>
      <dgm:t>
        <a:bodyPr/>
        <a:lstStyle/>
        <a:p>
          <a:r>
            <a:rPr lang="en-US" sz="2400" b="1" dirty="0">
              <a:solidFill>
                <a:schemeClr val="tx1"/>
              </a:solidFill>
              <a:latin typeface="Arial" pitchFamily="34" charset="0"/>
              <a:cs typeface="Arial" pitchFamily="34" charset="0"/>
            </a:rPr>
            <a:t>R</a:t>
          </a:r>
          <a:endParaRPr lang="en-IN" sz="2400" b="1" dirty="0">
            <a:solidFill>
              <a:schemeClr val="tx1"/>
            </a:solidFill>
            <a:latin typeface="Arial" pitchFamily="34" charset="0"/>
            <a:cs typeface="Arial" pitchFamily="34" charset="0"/>
          </a:endParaRPr>
        </a:p>
      </dgm:t>
    </dgm:pt>
    <dgm:pt modelId="{4E6970B4-2E31-4CDA-AA89-09CF13B57ED8}" type="parTrans" cxnId="{F79F09E3-376F-4005-9B88-E156ED78778A}">
      <dgm:prSet/>
      <dgm:spPr/>
      <dgm:t>
        <a:bodyPr/>
        <a:lstStyle/>
        <a:p>
          <a:endParaRPr lang="en-IN"/>
        </a:p>
      </dgm:t>
    </dgm:pt>
    <dgm:pt modelId="{206895C3-2562-47C8-9E61-4BCB2C22A073}" type="sibTrans" cxnId="{F79F09E3-376F-4005-9B88-E156ED78778A}">
      <dgm:prSet/>
      <dgm:spPr/>
      <dgm:t>
        <a:bodyPr/>
        <a:lstStyle/>
        <a:p>
          <a:endParaRPr lang="en-IN"/>
        </a:p>
      </dgm:t>
    </dgm:pt>
    <dgm:pt modelId="{2606150F-A65E-432B-817B-CD07DA2CE5B2}">
      <dgm:prSet custT="1"/>
      <dgm:spPr/>
      <dgm:t>
        <a:bodyPr/>
        <a:lstStyle/>
        <a:p>
          <a:r>
            <a:rPr lang="en-US" sz="2400" dirty="0">
              <a:latin typeface="Arial" pitchFamily="34" charset="0"/>
              <a:cs typeface="Arial" pitchFamily="34" charset="0"/>
            </a:rPr>
            <a:t>INTEGRITY</a:t>
          </a:r>
          <a:endParaRPr lang="en-IN" sz="2400" dirty="0">
            <a:latin typeface="Arial" pitchFamily="34" charset="0"/>
            <a:cs typeface="Arial" pitchFamily="34" charset="0"/>
          </a:endParaRPr>
        </a:p>
      </dgm:t>
    </dgm:pt>
    <dgm:pt modelId="{A1E84199-6BE8-4063-A72D-1E66E0FED2A5}" type="parTrans" cxnId="{67D1F43B-325C-41E7-980F-9F13DDBB16E9}">
      <dgm:prSet/>
      <dgm:spPr/>
      <dgm:t>
        <a:bodyPr/>
        <a:lstStyle/>
        <a:p>
          <a:endParaRPr lang="en-US"/>
        </a:p>
      </dgm:t>
    </dgm:pt>
    <dgm:pt modelId="{7C3474B3-CFEB-467E-8961-A56C98DDB8B4}" type="sibTrans" cxnId="{67D1F43B-325C-41E7-980F-9F13DDBB16E9}">
      <dgm:prSet/>
      <dgm:spPr/>
      <dgm:t>
        <a:bodyPr/>
        <a:lstStyle/>
        <a:p>
          <a:endParaRPr lang="en-US"/>
        </a:p>
      </dgm:t>
    </dgm:pt>
    <dgm:pt modelId="{BF637759-08B4-47AD-95DA-F8BF682C6FA5}">
      <dgm:prSet custT="1"/>
      <dgm:spPr/>
      <dgm:t>
        <a:bodyPr/>
        <a:lstStyle/>
        <a:p>
          <a:r>
            <a:rPr lang="en-US" sz="2400" dirty="0">
              <a:latin typeface="Arial" pitchFamily="34" charset="0"/>
              <a:cs typeface="Arial" pitchFamily="34" charset="0"/>
            </a:rPr>
            <a:t>COMPASSION</a:t>
          </a:r>
          <a:endParaRPr lang="en-IN" sz="2400" dirty="0">
            <a:latin typeface="Arial" pitchFamily="34" charset="0"/>
            <a:cs typeface="Arial" pitchFamily="34" charset="0"/>
          </a:endParaRPr>
        </a:p>
      </dgm:t>
    </dgm:pt>
    <dgm:pt modelId="{831D1630-2C9B-4AC7-B12B-BB7DAE9B9824}" type="parTrans" cxnId="{1A366DC8-D94A-4A5F-AF52-A892494F5BC4}">
      <dgm:prSet/>
      <dgm:spPr/>
      <dgm:t>
        <a:bodyPr/>
        <a:lstStyle/>
        <a:p>
          <a:endParaRPr lang="en-US"/>
        </a:p>
      </dgm:t>
    </dgm:pt>
    <dgm:pt modelId="{7AC62212-7D2A-4091-908F-C38E29809AEB}" type="sibTrans" cxnId="{1A366DC8-D94A-4A5F-AF52-A892494F5BC4}">
      <dgm:prSet/>
      <dgm:spPr/>
      <dgm:t>
        <a:bodyPr/>
        <a:lstStyle/>
        <a:p>
          <a:endParaRPr lang="en-US"/>
        </a:p>
      </dgm:t>
    </dgm:pt>
    <dgm:pt modelId="{61641BB3-52B0-4364-A4A6-41086E705BB2}">
      <dgm:prSet custT="1"/>
      <dgm:spPr/>
      <dgm:t>
        <a:bodyPr/>
        <a:lstStyle/>
        <a:p>
          <a:r>
            <a:rPr lang="en-US" sz="2400" dirty="0">
              <a:latin typeface="Arial" pitchFamily="34" charset="0"/>
              <a:cs typeface="Arial" pitchFamily="34" charset="0"/>
            </a:rPr>
            <a:t>ACCOUNTABILITY</a:t>
          </a:r>
          <a:endParaRPr lang="en-IN" sz="2400" dirty="0">
            <a:latin typeface="Arial" pitchFamily="34" charset="0"/>
            <a:cs typeface="Arial" pitchFamily="34" charset="0"/>
          </a:endParaRPr>
        </a:p>
      </dgm:t>
    </dgm:pt>
    <dgm:pt modelId="{79E560A5-229C-49E9-8032-3FC9ACD55605}" type="parTrans" cxnId="{4876FCB4-9340-4E26-94C8-FCF94EF42551}">
      <dgm:prSet/>
      <dgm:spPr/>
      <dgm:t>
        <a:bodyPr/>
        <a:lstStyle/>
        <a:p>
          <a:endParaRPr lang="en-US"/>
        </a:p>
      </dgm:t>
    </dgm:pt>
    <dgm:pt modelId="{A4FC3DD4-EDF7-45C1-BED4-BDD103A38C86}" type="sibTrans" cxnId="{4876FCB4-9340-4E26-94C8-FCF94EF42551}">
      <dgm:prSet/>
      <dgm:spPr/>
      <dgm:t>
        <a:bodyPr/>
        <a:lstStyle/>
        <a:p>
          <a:endParaRPr lang="en-US"/>
        </a:p>
      </dgm:t>
    </dgm:pt>
    <dgm:pt modelId="{CD1D7CF2-9CD7-45BB-B183-1D66CC88F98D}">
      <dgm:prSet custT="1"/>
      <dgm:spPr/>
      <dgm:t>
        <a:bodyPr/>
        <a:lstStyle/>
        <a:p>
          <a:r>
            <a:rPr lang="en-US" sz="2400" dirty="0">
              <a:latin typeface="Arial" pitchFamily="34" charset="0"/>
              <a:cs typeface="Arial" pitchFamily="34" charset="0"/>
            </a:rPr>
            <a:t>RESPECT</a:t>
          </a:r>
          <a:endParaRPr lang="en-IN" sz="2400" dirty="0">
            <a:latin typeface="Arial" pitchFamily="34" charset="0"/>
            <a:cs typeface="Arial" pitchFamily="34" charset="0"/>
          </a:endParaRPr>
        </a:p>
      </dgm:t>
    </dgm:pt>
    <dgm:pt modelId="{8E9C40BC-357A-4C0C-894D-50D03BBA14AE}" type="parTrans" cxnId="{54939B8B-1F54-46C3-8BD4-46C42B86B5E2}">
      <dgm:prSet/>
      <dgm:spPr/>
      <dgm:t>
        <a:bodyPr/>
        <a:lstStyle/>
        <a:p>
          <a:endParaRPr lang="en-US"/>
        </a:p>
      </dgm:t>
    </dgm:pt>
    <dgm:pt modelId="{66225022-E564-4496-8806-C93105480CDC}" type="sibTrans" cxnId="{54939B8B-1F54-46C3-8BD4-46C42B86B5E2}">
      <dgm:prSet/>
      <dgm:spPr/>
      <dgm:t>
        <a:bodyPr/>
        <a:lstStyle/>
        <a:p>
          <a:endParaRPr lang="en-US"/>
        </a:p>
      </dgm:t>
    </dgm:pt>
    <dgm:pt modelId="{9E9470D0-F734-43FC-BE8E-B6405F9174EC}" type="pres">
      <dgm:prSet presAssocID="{7B816031-BEF4-43AB-9CD5-696E2417AD77}" presName="linearFlow" presStyleCnt="0">
        <dgm:presLayoutVars>
          <dgm:dir/>
          <dgm:animLvl val="lvl"/>
          <dgm:resizeHandles val="exact"/>
        </dgm:presLayoutVars>
      </dgm:prSet>
      <dgm:spPr/>
      <dgm:t>
        <a:bodyPr/>
        <a:lstStyle/>
        <a:p>
          <a:endParaRPr lang="en-US"/>
        </a:p>
      </dgm:t>
    </dgm:pt>
    <dgm:pt modelId="{93932ABC-2688-4171-BE31-D8B627696D25}" type="pres">
      <dgm:prSet presAssocID="{D2B5DDF5-4423-4A7F-8C70-71ED52687E55}" presName="composite" presStyleCnt="0"/>
      <dgm:spPr/>
    </dgm:pt>
    <dgm:pt modelId="{3BEF7D6C-0F5C-414A-ADF3-30A9938EF22F}" type="pres">
      <dgm:prSet presAssocID="{D2B5DDF5-4423-4A7F-8C70-71ED52687E55}" presName="parentText" presStyleLbl="alignNode1" presStyleIdx="0" presStyleCnt="5">
        <dgm:presLayoutVars>
          <dgm:chMax val="1"/>
          <dgm:bulletEnabled val="1"/>
        </dgm:presLayoutVars>
      </dgm:prSet>
      <dgm:spPr/>
      <dgm:t>
        <a:bodyPr/>
        <a:lstStyle/>
        <a:p>
          <a:endParaRPr lang="en-US"/>
        </a:p>
      </dgm:t>
    </dgm:pt>
    <dgm:pt modelId="{66E176FC-18EA-4A66-9E7D-182C86BCC50C}" type="pres">
      <dgm:prSet presAssocID="{D2B5DDF5-4423-4A7F-8C70-71ED52687E55}" presName="descendantText" presStyleLbl="alignAcc1" presStyleIdx="0" presStyleCnt="5" custLinFactNeighborX="-1012" custLinFactNeighborY="-12386">
        <dgm:presLayoutVars>
          <dgm:bulletEnabled val="1"/>
        </dgm:presLayoutVars>
      </dgm:prSet>
      <dgm:spPr/>
      <dgm:t>
        <a:bodyPr/>
        <a:lstStyle/>
        <a:p>
          <a:endParaRPr lang="en-US"/>
        </a:p>
      </dgm:t>
    </dgm:pt>
    <dgm:pt modelId="{604F41D7-BCF3-47F5-A579-8E3D9C3FEF18}" type="pres">
      <dgm:prSet presAssocID="{91ABD531-085D-4B6D-8EF0-50319BD13C36}" presName="sp" presStyleCnt="0"/>
      <dgm:spPr/>
    </dgm:pt>
    <dgm:pt modelId="{43DD0E06-19DC-4195-ABE9-660EFED3BBCD}" type="pres">
      <dgm:prSet presAssocID="{EAE7368E-FB4F-4018-BBBA-8D2EE15CA778}" presName="composite" presStyleCnt="0"/>
      <dgm:spPr/>
    </dgm:pt>
    <dgm:pt modelId="{F8FBEEEE-BFAD-4100-8FB6-A1A0D7AEE6E6}" type="pres">
      <dgm:prSet presAssocID="{EAE7368E-FB4F-4018-BBBA-8D2EE15CA778}" presName="parentText" presStyleLbl="alignNode1" presStyleIdx="1" presStyleCnt="5">
        <dgm:presLayoutVars>
          <dgm:chMax val="1"/>
          <dgm:bulletEnabled val="1"/>
        </dgm:presLayoutVars>
      </dgm:prSet>
      <dgm:spPr/>
      <dgm:t>
        <a:bodyPr/>
        <a:lstStyle/>
        <a:p>
          <a:endParaRPr lang="en-US"/>
        </a:p>
      </dgm:t>
    </dgm:pt>
    <dgm:pt modelId="{98A0D261-D114-4F3A-98B6-8AD965A3AF09}" type="pres">
      <dgm:prSet presAssocID="{EAE7368E-FB4F-4018-BBBA-8D2EE15CA778}" presName="descendantText" presStyleLbl="alignAcc1" presStyleIdx="1" presStyleCnt="5">
        <dgm:presLayoutVars>
          <dgm:bulletEnabled val="1"/>
        </dgm:presLayoutVars>
      </dgm:prSet>
      <dgm:spPr/>
      <dgm:t>
        <a:bodyPr/>
        <a:lstStyle/>
        <a:p>
          <a:endParaRPr lang="en-US"/>
        </a:p>
      </dgm:t>
    </dgm:pt>
    <dgm:pt modelId="{38170742-BB56-4436-B6D8-AF1AB717369B}" type="pres">
      <dgm:prSet presAssocID="{A620FCE5-1F62-447A-B73C-BCB5A51AEDC6}" presName="sp" presStyleCnt="0"/>
      <dgm:spPr/>
    </dgm:pt>
    <dgm:pt modelId="{4705AEEA-A0EE-4178-A5C7-C7AAEBC9AF2B}" type="pres">
      <dgm:prSet presAssocID="{2861B0B1-CFDC-41B7-884D-FB781E81D1DC}" presName="composite" presStyleCnt="0"/>
      <dgm:spPr/>
    </dgm:pt>
    <dgm:pt modelId="{62A13069-0CC2-4498-AA0B-EF8DE18259F2}" type="pres">
      <dgm:prSet presAssocID="{2861B0B1-CFDC-41B7-884D-FB781E81D1DC}" presName="parentText" presStyleLbl="alignNode1" presStyleIdx="2" presStyleCnt="5">
        <dgm:presLayoutVars>
          <dgm:chMax val="1"/>
          <dgm:bulletEnabled val="1"/>
        </dgm:presLayoutVars>
      </dgm:prSet>
      <dgm:spPr/>
      <dgm:t>
        <a:bodyPr/>
        <a:lstStyle/>
        <a:p>
          <a:endParaRPr lang="en-US"/>
        </a:p>
      </dgm:t>
    </dgm:pt>
    <dgm:pt modelId="{FDF2B03A-3F9A-4D03-8ECB-D23C34441E12}" type="pres">
      <dgm:prSet presAssocID="{2861B0B1-CFDC-41B7-884D-FB781E81D1DC}" presName="descendantText" presStyleLbl="alignAcc1" presStyleIdx="2" presStyleCnt="5">
        <dgm:presLayoutVars>
          <dgm:bulletEnabled val="1"/>
        </dgm:presLayoutVars>
      </dgm:prSet>
      <dgm:spPr/>
      <dgm:t>
        <a:bodyPr/>
        <a:lstStyle/>
        <a:p>
          <a:endParaRPr lang="en-US"/>
        </a:p>
      </dgm:t>
    </dgm:pt>
    <dgm:pt modelId="{7436078E-4CF0-4861-AB29-50A275F77279}" type="pres">
      <dgm:prSet presAssocID="{86CBDB8F-C2CE-4FC4-86F7-B485A5CD4928}" presName="sp" presStyleCnt="0"/>
      <dgm:spPr/>
    </dgm:pt>
    <dgm:pt modelId="{8F9CAFE9-AF7B-4C8D-BD8D-81FA6EA4438A}" type="pres">
      <dgm:prSet presAssocID="{DA6CB6A0-14FF-47DA-B38A-EE64F630713C}" presName="composite" presStyleCnt="0"/>
      <dgm:spPr/>
    </dgm:pt>
    <dgm:pt modelId="{CE47E72C-405A-449A-8FEB-5C8FF66C9332}" type="pres">
      <dgm:prSet presAssocID="{DA6CB6A0-14FF-47DA-B38A-EE64F630713C}" presName="parentText" presStyleLbl="alignNode1" presStyleIdx="3" presStyleCnt="5">
        <dgm:presLayoutVars>
          <dgm:chMax val="1"/>
          <dgm:bulletEnabled val="1"/>
        </dgm:presLayoutVars>
      </dgm:prSet>
      <dgm:spPr/>
      <dgm:t>
        <a:bodyPr/>
        <a:lstStyle/>
        <a:p>
          <a:endParaRPr lang="en-US"/>
        </a:p>
      </dgm:t>
    </dgm:pt>
    <dgm:pt modelId="{CE6348EF-630F-4961-BFFA-25F8E0B3A59E}" type="pres">
      <dgm:prSet presAssocID="{DA6CB6A0-14FF-47DA-B38A-EE64F630713C}" presName="descendantText" presStyleLbl="alignAcc1" presStyleIdx="3" presStyleCnt="5">
        <dgm:presLayoutVars>
          <dgm:bulletEnabled val="1"/>
        </dgm:presLayoutVars>
      </dgm:prSet>
      <dgm:spPr/>
      <dgm:t>
        <a:bodyPr/>
        <a:lstStyle/>
        <a:p>
          <a:endParaRPr lang="en-US"/>
        </a:p>
      </dgm:t>
    </dgm:pt>
    <dgm:pt modelId="{D4E2B76E-597F-4132-BD80-66B40F859176}" type="pres">
      <dgm:prSet presAssocID="{206895C3-2562-47C8-9E61-4BCB2C22A073}" presName="sp" presStyleCnt="0"/>
      <dgm:spPr/>
    </dgm:pt>
    <dgm:pt modelId="{36280EBE-8D20-40D8-A61E-711916C2EF09}" type="pres">
      <dgm:prSet presAssocID="{D332DBCB-4E4B-4DA1-9B8E-0D8DEB5B990C}" presName="composite" presStyleCnt="0"/>
      <dgm:spPr/>
    </dgm:pt>
    <dgm:pt modelId="{412DB6C3-B8E7-48EC-BDFF-02A38ED58A7A}" type="pres">
      <dgm:prSet presAssocID="{D332DBCB-4E4B-4DA1-9B8E-0D8DEB5B990C}" presName="parentText" presStyleLbl="alignNode1" presStyleIdx="4" presStyleCnt="5">
        <dgm:presLayoutVars>
          <dgm:chMax val="1"/>
          <dgm:bulletEnabled val="1"/>
        </dgm:presLayoutVars>
      </dgm:prSet>
      <dgm:spPr/>
      <dgm:t>
        <a:bodyPr/>
        <a:lstStyle/>
        <a:p>
          <a:endParaRPr lang="en-US"/>
        </a:p>
      </dgm:t>
    </dgm:pt>
    <dgm:pt modelId="{47A1BD72-9A32-4272-B8F5-B5D790C9C2D7}" type="pres">
      <dgm:prSet presAssocID="{D332DBCB-4E4B-4DA1-9B8E-0D8DEB5B990C}" presName="descendantText" presStyleLbl="alignAcc1" presStyleIdx="4" presStyleCnt="5">
        <dgm:presLayoutVars>
          <dgm:bulletEnabled val="1"/>
        </dgm:presLayoutVars>
      </dgm:prSet>
      <dgm:spPr/>
      <dgm:t>
        <a:bodyPr/>
        <a:lstStyle/>
        <a:p>
          <a:endParaRPr lang="en-US"/>
        </a:p>
      </dgm:t>
    </dgm:pt>
  </dgm:ptLst>
  <dgm:cxnLst>
    <dgm:cxn modelId="{4AD1FFFD-D48F-410C-8392-1E37A2DCFF48}" srcId="{7B816031-BEF4-43AB-9CD5-696E2417AD77}" destId="{2861B0B1-CFDC-41B7-884D-FB781E81D1DC}" srcOrd="2" destOrd="0" parTransId="{036FEDE0-7276-4E03-85A2-7300EAE72395}" sibTransId="{86CBDB8F-C2CE-4FC4-86F7-B485A5CD4928}"/>
    <dgm:cxn modelId="{EE343562-D90C-48F2-9D5E-641B4CF03D99}" type="presOf" srcId="{2861B0B1-CFDC-41B7-884D-FB781E81D1DC}" destId="{62A13069-0CC2-4498-AA0B-EF8DE18259F2}" srcOrd="0" destOrd="0" presId="urn:microsoft.com/office/officeart/2005/8/layout/chevron2"/>
    <dgm:cxn modelId="{F1F64250-7E75-4579-8DE7-CB0C86E885FC}" type="presOf" srcId="{D2B5DDF5-4423-4A7F-8C70-71ED52687E55}" destId="{3BEF7D6C-0F5C-414A-ADF3-30A9938EF22F}" srcOrd="0" destOrd="0" presId="urn:microsoft.com/office/officeart/2005/8/layout/chevron2"/>
    <dgm:cxn modelId="{5B04A079-30A7-4BA0-84DE-A17DA48DE465}" type="presOf" srcId="{61641BB3-52B0-4364-A4A6-41086E705BB2}" destId="{FDF2B03A-3F9A-4D03-8ECB-D23C34441E12}" srcOrd="0" destOrd="0" presId="urn:microsoft.com/office/officeart/2005/8/layout/chevron2"/>
    <dgm:cxn modelId="{56064985-E21D-4992-8D39-DA3A4305A709}" type="presOf" srcId="{7B816031-BEF4-43AB-9CD5-696E2417AD77}" destId="{9E9470D0-F734-43FC-BE8E-B6405F9174EC}" srcOrd="0" destOrd="0" presId="urn:microsoft.com/office/officeart/2005/8/layout/chevron2"/>
    <dgm:cxn modelId="{EA6F9806-F31A-419F-AAE3-0511E6811EB8}" type="presOf" srcId="{CD1D7CF2-9CD7-45BB-B183-1D66CC88F98D}" destId="{CE6348EF-630F-4961-BFFA-25F8E0B3A59E}" srcOrd="0" destOrd="0" presId="urn:microsoft.com/office/officeart/2005/8/layout/chevron2"/>
    <dgm:cxn modelId="{A1C766D7-BF3C-49A3-B3B2-5D9BD409908F}" srcId="{D332DBCB-4E4B-4DA1-9B8E-0D8DEB5B990C}" destId="{896A14B9-3493-4D46-AADC-8C521E81F618}" srcOrd="0" destOrd="0" parTransId="{FC45A77B-140D-4BDB-A7BF-73C74D612D5D}" sibTransId="{6EF274A6-8A44-4FBA-8488-CCE55370A997}"/>
    <dgm:cxn modelId="{1A366DC8-D94A-4A5F-AF52-A892494F5BC4}" srcId="{EAE7368E-FB4F-4018-BBBA-8D2EE15CA778}" destId="{BF637759-08B4-47AD-95DA-F8BF682C6FA5}" srcOrd="0" destOrd="0" parTransId="{831D1630-2C9B-4AC7-B12B-BB7DAE9B9824}" sibTransId="{7AC62212-7D2A-4091-908F-C38E29809AEB}"/>
    <dgm:cxn modelId="{E038A3BC-ACFD-465C-A083-D65321BE4230}" srcId="{7B816031-BEF4-43AB-9CD5-696E2417AD77}" destId="{D2B5DDF5-4423-4A7F-8C70-71ED52687E55}" srcOrd="0" destOrd="0" parTransId="{0A8E53EE-FFD6-476F-9DBD-CD2BAD8B0667}" sibTransId="{91ABD531-085D-4B6D-8EF0-50319BD13C36}"/>
    <dgm:cxn modelId="{5073ADB9-1618-475F-84B3-9814912CA6F5}" srcId="{7B816031-BEF4-43AB-9CD5-696E2417AD77}" destId="{D332DBCB-4E4B-4DA1-9B8E-0D8DEB5B990C}" srcOrd="4" destOrd="0" parTransId="{AEA441A7-402C-4CFE-A896-7D943A47D6F0}" sibTransId="{DACFC357-0B98-43EF-8405-8971308F8200}"/>
    <dgm:cxn modelId="{EE5B5457-5CF1-4511-A7AB-9C13025F7889}" type="presOf" srcId="{2606150F-A65E-432B-817B-CD07DA2CE5B2}" destId="{66E176FC-18EA-4A66-9E7D-182C86BCC50C}" srcOrd="0" destOrd="0" presId="urn:microsoft.com/office/officeart/2005/8/layout/chevron2"/>
    <dgm:cxn modelId="{54939B8B-1F54-46C3-8BD4-46C42B86B5E2}" srcId="{DA6CB6A0-14FF-47DA-B38A-EE64F630713C}" destId="{CD1D7CF2-9CD7-45BB-B183-1D66CC88F98D}" srcOrd="0" destOrd="0" parTransId="{8E9C40BC-357A-4C0C-894D-50D03BBA14AE}" sibTransId="{66225022-E564-4496-8806-C93105480CDC}"/>
    <dgm:cxn modelId="{5466F27E-3868-40CC-BB3E-8851124E12BB}" type="presOf" srcId="{BF637759-08B4-47AD-95DA-F8BF682C6FA5}" destId="{98A0D261-D114-4F3A-98B6-8AD965A3AF09}" srcOrd="0" destOrd="0" presId="urn:microsoft.com/office/officeart/2005/8/layout/chevron2"/>
    <dgm:cxn modelId="{346EEE03-20C1-400C-8B8C-5E8B0F2D0698}" type="presOf" srcId="{DA6CB6A0-14FF-47DA-B38A-EE64F630713C}" destId="{CE47E72C-405A-449A-8FEB-5C8FF66C9332}" srcOrd="0" destOrd="0" presId="urn:microsoft.com/office/officeart/2005/8/layout/chevron2"/>
    <dgm:cxn modelId="{85F595CA-80E1-440B-946D-FFFD6491BB37}" type="presOf" srcId="{EAE7368E-FB4F-4018-BBBA-8D2EE15CA778}" destId="{F8FBEEEE-BFAD-4100-8FB6-A1A0D7AEE6E6}" srcOrd="0" destOrd="0" presId="urn:microsoft.com/office/officeart/2005/8/layout/chevron2"/>
    <dgm:cxn modelId="{4876FCB4-9340-4E26-94C8-FCF94EF42551}" srcId="{2861B0B1-CFDC-41B7-884D-FB781E81D1DC}" destId="{61641BB3-52B0-4364-A4A6-41086E705BB2}" srcOrd="0" destOrd="0" parTransId="{79E560A5-229C-49E9-8032-3FC9ACD55605}" sibTransId="{A4FC3DD4-EDF7-45C1-BED4-BDD103A38C86}"/>
    <dgm:cxn modelId="{564DA3BF-90BB-4563-8FFB-33475C123FD7}" type="presOf" srcId="{D332DBCB-4E4B-4DA1-9B8E-0D8DEB5B990C}" destId="{412DB6C3-B8E7-48EC-BDFF-02A38ED58A7A}" srcOrd="0" destOrd="0" presId="urn:microsoft.com/office/officeart/2005/8/layout/chevron2"/>
    <dgm:cxn modelId="{36971A58-BFA6-4D37-8D14-D97B758EC226}" type="presOf" srcId="{896A14B9-3493-4D46-AADC-8C521E81F618}" destId="{47A1BD72-9A32-4272-B8F5-B5D790C9C2D7}" srcOrd="0" destOrd="0" presId="urn:microsoft.com/office/officeart/2005/8/layout/chevron2"/>
    <dgm:cxn modelId="{67D1F43B-325C-41E7-980F-9F13DDBB16E9}" srcId="{D2B5DDF5-4423-4A7F-8C70-71ED52687E55}" destId="{2606150F-A65E-432B-817B-CD07DA2CE5B2}" srcOrd="0" destOrd="0" parTransId="{A1E84199-6BE8-4063-A72D-1E66E0FED2A5}" sibTransId="{7C3474B3-CFEB-467E-8961-A56C98DDB8B4}"/>
    <dgm:cxn modelId="{F79F09E3-376F-4005-9B88-E156ED78778A}" srcId="{7B816031-BEF4-43AB-9CD5-696E2417AD77}" destId="{DA6CB6A0-14FF-47DA-B38A-EE64F630713C}" srcOrd="3" destOrd="0" parTransId="{4E6970B4-2E31-4CDA-AA89-09CF13B57ED8}" sibTransId="{206895C3-2562-47C8-9E61-4BCB2C22A073}"/>
    <dgm:cxn modelId="{E172F6A9-0ED8-4157-AED7-447936391637}" srcId="{7B816031-BEF4-43AB-9CD5-696E2417AD77}" destId="{EAE7368E-FB4F-4018-BBBA-8D2EE15CA778}" srcOrd="1" destOrd="0" parTransId="{7BA0CA2F-F5E0-4A9D-8B8B-CBAF464B1A92}" sibTransId="{A620FCE5-1F62-447A-B73C-BCB5A51AEDC6}"/>
    <dgm:cxn modelId="{B8E47E82-1A27-484D-9B88-7691009E304C}" type="presParOf" srcId="{9E9470D0-F734-43FC-BE8E-B6405F9174EC}" destId="{93932ABC-2688-4171-BE31-D8B627696D25}" srcOrd="0" destOrd="0" presId="urn:microsoft.com/office/officeart/2005/8/layout/chevron2"/>
    <dgm:cxn modelId="{7FA55DF5-D4F3-423E-B688-36982E50531D}" type="presParOf" srcId="{93932ABC-2688-4171-BE31-D8B627696D25}" destId="{3BEF7D6C-0F5C-414A-ADF3-30A9938EF22F}" srcOrd="0" destOrd="0" presId="urn:microsoft.com/office/officeart/2005/8/layout/chevron2"/>
    <dgm:cxn modelId="{D1EB0D0A-5963-4BA7-A6AB-F5A6ED214915}" type="presParOf" srcId="{93932ABC-2688-4171-BE31-D8B627696D25}" destId="{66E176FC-18EA-4A66-9E7D-182C86BCC50C}" srcOrd="1" destOrd="0" presId="urn:microsoft.com/office/officeart/2005/8/layout/chevron2"/>
    <dgm:cxn modelId="{CD12673F-1976-43AC-A1EF-B3AB9D3FCCC0}" type="presParOf" srcId="{9E9470D0-F734-43FC-BE8E-B6405F9174EC}" destId="{604F41D7-BCF3-47F5-A579-8E3D9C3FEF18}" srcOrd="1" destOrd="0" presId="urn:microsoft.com/office/officeart/2005/8/layout/chevron2"/>
    <dgm:cxn modelId="{F8F397AD-A9E7-43A9-8DB1-DED4D5E98252}" type="presParOf" srcId="{9E9470D0-F734-43FC-BE8E-B6405F9174EC}" destId="{43DD0E06-19DC-4195-ABE9-660EFED3BBCD}" srcOrd="2" destOrd="0" presId="urn:microsoft.com/office/officeart/2005/8/layout/chevron2"/>
    <dgm:cxn modelId="{16CE8F01-267D-4CD9-8616-BAAF44F94218}" type="presParOf" srcId="{43DD0E06-19DC-4195-ABE9-660EFED3BBCD}" destId="{F8FBEEEE-BFAD-4100-8FB6-A1A0D7AEE6E6}" srcOrd="0" destOrd="0" presId="urn:microsoft.com/office/officeart/2005/8/layout/chevron2"/>
    <dgm:cxn modelId="{188C2A45-6187-4A9F-A686-FA5FBCE76C9B}" type="presParOf" srcId="{43DD0E06-19DC-4195-ABE9-660EFED3BBCD}" destId="{98A0D261-D114-4F3A-98B6-8AD965A3AF09}" srcOrd="1" destOrd="0" presId="urn:microsoft.com/office/officeart/2005/8/layout/chevron2"/>
    <dgm:cxn modelId="{ADAA98D3-D03A-436F-B4C3-49B27C317383}" type="presParOf" srcId="{9E9470D0-F734-43FC-BE8E-B6405F9174EC}" destId="{38170742-BB56-4436-B6D8-AF1AB717369B}" srcOrd="3" destOrd="0" presId="urn:microsoft.com/office/officeart/2005/8/layout/chevron2"/>
    <dgm:cxn modelId="{32BA1D77-2B8A-48D2-8ACF-29D6930C3F8E}" type="presParOf" srcId="{9E9470D0-F734-43FC-BE8E-B6405F9174EC}" destId="{4705AEEA-A0EE-4178-A5C7-C7AAEBC9AF2B}" srcOrd="4" destOrd="0" presId="urn:microsoft.com/office/officeart/2005/8/layout/chevron2"/>
    <dgm:cxn modelId="{F9337590-855A-42CA-AF54-6D1C2EF05005}" type="presParOf" srcId="{4705AEEA-A0EE-4178-A5C7-C7AAEBC9AF2B}" destId="{62A13069-0CC2-4498-AA0B-EF8DE18259F2}" srcOrd="0" destOrd="0" presId="urn:microsoft.com/office/officeart/2005/8/layout/chevron2"/>
    <dgm:cxn modelId="{EEA47DD2-61B0-4563-B101-384A9B1BD7D4}" type="presParOf" srcId="{4705AEEA-A0EE-4178-A5C7-C7AAEBC9AF2B}" destId="{FDF2B03A-3F9A-4D03-8ECB-D23C34441E12}" srcOrd="1" destOrd="0" presId="urn:microsoft.com/office/officeart/2005/8/layout/chevron2"/>
    <dgm:cxn modelId="{942B8F59-7263-4DA4-AAE9-733E2688C229}" type="presParOf" srcId="{9E9470D0-F734-43FC-BE8E-B6405F9174EC}" destId="{7436078E-4CF0-4861-AB29-50A275F77279}" srcOrd="5" destOrd="0" presId="urn:microsoft.com/office/officeart/2005/8/layout/chevron2"/>
    <dgm:cxn modelId="{1F386338-F3F8-40B3-844B-95DCCFB49711}" type="presParOf" srcId="{9E9470D0-F734-43FC-BE8E-B6405F9174EC}" destId="{8F9CAFE9-AF7B-4C8D-BD8D-81FA6EA4438A}" srcOrd="6" destOrd="0" presId="urn:microsoft.com/office/officeart/2005/8/layout/chevron2"/>
    <dgm:cxn modelId="{ECB42E4E-424C-4201-99D6-EA3AC91A9A12}" type="presParOf" srcId="{8F9CAFE9-AF7B-4C8D-BD8D-81FA6EA4438A}" destId="{CE47E72C-405A-449A-8FEB-5C8FF66C9332}" srcOrd="0" destOrd="0" presId="urn:microsoft.com/office/officeart/2005/8/layout/chevron2"/>
    <dgm:cxn modelId="{EECA2E73-F3F0-452A-AA48-E649AE35CE42}" type="presParOf" srcId="{8F9CAFE9-AF7B-4C8D-BD8D-81FA6EA4438A}" destId="{CE6348EF-630F-4961-BFFA-25F8E0B3A59E}" srcOrd="1" destOrd="0" presId="urn:microsoft.com/office/officeart/2005/8/layout/chevron2"/>
    <dgm:cxn modelId="{36EC2A31-B92F-41D5-8977-A5BE66440417}" type="presParOf" srcId="{9E9470D0-F734-43FC-BE8E-B6405F9174EC}" destId="{D4E2B76E-597F-4132-BD80-66B40F859176}" srcOrd="7" destOrd="0" presId="urn:microsoft.com/office/officeart/2005/8/layout/chevron2"/>
    <dgm:cxn modelId="{5BEC00C6-B79D-4A45-8A9C-A2194A6D7592}" type="presParOf" srcId="{9E9470D0-F734-43FC-BE8E-B6405F9174EC}" destId="{36280EBE-8D20-40D8-A61E-711916C2EF09}" srcOrd="8" destOrd="0" presId="urn:microsoft.com/office/officeart/2005/8/layout/chevron2"/>
    <dgm:cxn modelId="{F47D35DD-EC45-43E5-AD39-EA646D9BD681}" type="presParOf" srcId="{36280EBE-8D20-40D8-A61E-711916C2EF09}" destId="{412DB6C3-B8E7-48EC-BDFF-02A38ED58A7A}" srcOrd="0" destOrd="0" presId="urn:microsoft.com/office/officeart/2005/8/layout/chevron2"/>
    <dgm:cxn modelId="{993CFA83-CC90-4103-8E48-B722FFD90859}" type="presParOf" srcId="{36280EBE-8D20-40D8-A61E-711916C2EF09}" destId="{47A1BD72-9A32-4272-B8F5-B5D790C9C2D7}"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EF7D6C-0F5C-414A-ADF3-30A9938EF22F}">
      <dsp:nvSpPr>
        <dsp:cNvPr id="0" name=""/>
        <dsp:cNvSpPr/>
      </dsp:nvSpPr>
      <dsp:spPr>
        <a:xfrm rot="5400000">
          <a:off x="-146655" y="149208"/>
          <a:ext cx="977700" cy="684390"/>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Arial" pitchFamily="34" charset="0"/>
              <a:cs typeface="Arial" pitchFamily="34" charset="0"/>
            </a:rPr>
            <a:t>I</a:t>
          </a:r>
          <a:endParaRPr lang="en-IN" sz="2400" b="1" kern="1200" dirty="0">
            <a:solidFill>
              <a:schemeClr val="tx1"/>
            </a:solidFill>
            <a:latin typeface="Arial" pitchFamily="34" charset="0"/>
            <a:cs typeface="Arial" pitchFamily="34" charset="0"/>
          </a:endParaRPr>
        </a:p>
      </dsp:txBody>
      <dsp:txXfrm rot="5400000">
        <a:off x="-146655" y="149208"/>
        <a:ext cx="977700" cy="684390"/>
      </dsp:txXfrm>
    </dsp:sp>
    <dsp:sp modelId="{66E176FC-18EA-4A66-9E7D-182C86BCC50C}">
      <dsp:nvSpPr>
        <dsp:cNvPr id="0" name=""/>
        <dsp:cNvSpPr/>
      </dsp:nvSpPr>
      <dsp:spPr>
        <a:xfrm rot="5400000">
          <a:off x="3988060" y="-3378484"/>
          <a:ext cx="635839" cy="7392809"/>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pitchFamily="34" charset="0"/>
              <a:cs typeface="Arial" pitchFamily="34" charset="0"/>
            </a:rPr>
            <a:t>INTEGRITY</a:t>
          </a:r>
          <a:endParaRPr lang="en-IN" sz="2400" kern="1200" dirty="0">
            <a:latin typeface="Arial" pitchFamily="34" charset="0"/>
            <a:cs typeface="Arial" pitchFamily="34" charset="0"/>
          </a:endParaRPr>
        </a:p>
      </dsp:txBody>
      <dsp:txXfrm rot="5400000">
        <a:off x="3988060" y="-3378484"/>
        <a:ext cx="635839" cy="7392809"/>
      </dsp:txXfrm>
    </dsp:sp>
    <dsp:sp modelId="{F8FBEEEE-BFAD-4100-8FB6-A1A0D7AEE6E6}">
      <dsp:nvSpPr>
        <dsp:cNvPr id="0" name=""/>
        <dsp:cNvSpPr/>
      </dsp:nvSpPr>
      <dsp:spPr>
        <a:xfrm rot="5400000">
          <a:off x="-146655" y="1008406"/>
          <a:ext cx="977700" cy="684390"/>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Arial" pitchFamily="34" charset="0"/>
              <a:cs typeface="Arial" pitchFamily="34" charset="0"/>
            </a:rPr>
            <a:t>C</a:t>
          </a:r>
          <a:endParaRPr lang="en-IN" sz="2400" b="1" kern="1200" dirty="0">
            <a:solidFill>
              <a:schemeClr val="tx1"/>
            </a:solidFill>
            <a:latin typeface="Arial" pitchFamily="34" charset="0"/>
            <a:cs typeface="Arial" pitchFamily="34" charset="0"/>
          </a:endParaRPr>
        </a:p>
      </dsp:txBody>
      <dsp:txXfrm rot="5400000">
        <a:off x="-146655" y="1008406"/>
        <a:ext cx="977700" cy="684390"/>
      </dsp:txXfrm>
    </dsp:sp>
    <dsp:sp modelId="{98A0D261-D114-4F3A-98B6-8AD965A3AF09}">
      <dsp:nvSpPr>
        <dsp:cNvPr id="0" name=""/>
        <dsp:cNvSpPr/>
      </dsp:nvSpPr>
      <dsp:spPr>
        <a:xfrm rot="5400000">
          <a:off x="4063042" y="-2516900"/>
          <a:ext cx="635505" cy="7392809"/>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pitchFamily="34" charset="0"/>
              <a:cs typeface="Arial" pitchFamily="34" charset="0"/>
            </a:rPr>
            <a:t>COMPASSION</a:t>
          </a:r>
          <a:endParaRPr lang="en-IN" sz="2400" kern="1200" dirty="0">
            <a:latin typeface="Arial" pitchFamily="34" charset="0"/>
            <a:cs typeface="Arial" pitchFamily="34" charset="0"/>
          </a:endParaRPr>
        </a:p>
      </dsp:txBody>
      <dsp:txXfrm rot="5400000">
        <a:off x="4063042" y="-2516900"/>
        <a:ext cx="635505" cy="7392809"/>
      </dsp:txXfrm>
    </dsp:sp>
    <dsp:sp modelId="{62A13069-0CC2-4498-AA0B-EF8DE18259F2}">
      <dsp:nvSpPr>
        <dsp:cNvPr id="0" name=""/>
        <dsp:cNvSpPr/>
      </dsp:nvSpPr>
      <dsp:spPr>
        <a:xfrm rot="5400000">
          <a:off x="-146655" y="1867604"/>
          <a:ext cx="977700" cy="684390"/>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Arial" pitchFamily="34" charset="0"/>
              <a:cs typeface="Arial" pitchFamily="34" charset="0"/>
            </a:rPr>
            <a:t>A</a:t>
          </a:r>
          <a:endParaRPr lang="en-IN" sz="2400" b="1" kern="1200" dirty="0">
            <a:solidFill>
              <a:schemeClr val="tx1"/>
            </a:solidFill>
            <a:latin typeface="Arial" pitchFamily="34" charset="0"/>
            <a:cs typeface="Arial" pitchFamily="34" charset="0"/>
          </a:endParaRPr>
        </a:p>
      </dsp:txBody>
      <dsp:txXfrm rot="5400000">
        <a:off x="-146655" y="1867604"/>
        <a:ext cx="977700" cy="684390"/>
      </dsp:txXfrm>
    </dsp:sp>
    <dsp:sp modelId="{FDF2B03A-3F9A-4D03-8ECB-D23C34441E12}">
      <dsp:nvSpPr>
        <dsp:cNvPr id="0" name=""/>
        <dsp:cNvSpPr/>
      </dsp:nvSpPr>
      <dsp:spPr>
        <a:xfrm rot="5400000">
          <a:off x="4063042" y="-1657702"/>
          <a:ext cx="635505" cy="7392809"/>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pitchFamily="34" charset="0"/>
              <a:cs typeface="Arial" pitchFamily="34" charset="0"/>
            </a:rPr>
            <a:t>ACCOUNTABILITY</a:t>
          </a:r>
          <a:endParaRPr lang="en-IN" sz="2400" kern="1200" dirty="0">
            <a:latin typeface="Arial" pitchFamily="34" charset="0"/>
            <a:cs typeface="Arial" pitchFamily="34" charset="0"/>
          </a:endParaRPr>
        </a:p>
      </dsp:txBody>
      <dsp:txXfrm rot="5400000">
        <a:off x="4063042" y="-1657702"/>
        <a:ext cx="635505" cy="7392809"/>
      </dsp:txXfrm>
    </dsp:sp>
    <dsp:sp modelId="{CE47E72C-405A-449A-8FEB-5C8FF66C9332}">
      <dsp:nvSpPr>
        <dsp:cNvPr id="0" name=""/>
        <dsp:cNvSpPr/>
      </dsp:nvSpPr>
      <dsp:spPr>
        <a:xfrm rot="5400000">
          <a:off x="-146655" y="2726802"/>
          <a:ext cx="977700" cy="684390"/>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Arial" pitchFamily="34" charset="0"/>
              <a:cs typeface="Arial" pitchFamily="34" charset="0"/>
            </a:rPr>
            <a:t>R</a:t>
          </a:r>
          <a:endParaRPr lang="en-IN" sz="2400" b="1" kern="1200" dirty="0">
            <a:solidFill>
              <a:schemeClr val="tx1"/>
            </a:solidFill>
            <a:latin typeface="Arial" pitchFamily="34" charset="0"/>
            <a:cs typeface="Arial" pitchFamily="34" charset="0"/>
          </a:endParaRPr>
        </a:p>
      </dsp:txBody>
      <dsp:txXfrm rot="5400000">
        <a:off x="-146655" y="2726802"/>
        <a:ext cx="977700" cy="684390"/>
      </dsp:txXfrm>
    </dsp:sp>
    <dsp:sp modelId="{CE6348EF-630F-4961-BFFA-25F8E0B3A59E}">
      <dsp:nvSpPr>
        <dsp:cNvPr id="0" name=""/>
        <dsp:cNvSpPr/>
      </dsp:nvSpPr>
      <dsp:spPr>
        <a:xfrm rot="5400000">
          <a:off x="4063042" y="-798504"/>
          <a:ext cx="635505" cy="7392809"/>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pitchFamily="34" charset="0"/>
              <a:cs typeface="Arial" pitchFamily="34" charset="0"/>
            </a:rPr>
            <a:t>RESPECT</a:t>
          </a:r>
          <a:endParaRPr lang="en-IN" sz="2400" kern="1200" dirty="0">
            <a:latin typeface="Arial" pitchFamily="34" charset="0"/>
            <a:cs typeface="Arial" pitchFamily="34" charset="0"/>
          </a:endParaRPr>
        </a:p>
      </dsp:txBody>
      <dsp:txXfrm rot="5400000">
        <a:off x="4063042" y="-798504"/>
        <a:ext cx="635505" cy="7392809"/>
      </dsp:txXfrm>
    </dsp:sp>
    <dsp:sp modelId="{412DB6C3-B8E7-48EC-BDFF-02A38ED58A7A}">
      <dsp:nvSpPr>
        <dsp:cNvPr id="0" name=""/>
        <dsp:cNvSpPr/>
      </dsp:nvSpPr>
      <dsp:spPr>
        <a:xfrm rot="5400000">
          <a:off x="-146655" y="3586000"/>
          <a:ext cx="977700" cy="684390"/>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Arial" pitchFamily="34" charset="0"/>
              <a:cs typeface="Arial" pitchFamily="34" charset="0"/>
            </a:rPr>
            <a:t>E</a:t>
          </a:r>
          <a:endParaRPr lang="en-IN" sz="2400" b="1" kern="1200" dirty="0">
            <a:solidFill>
              <a:schemeClr val="tx1"/>
            </a:solidFill>
            <a:latin typeface="Arial" pitchFamily="34" charset="0"/>
            <a:cs typeface="Arial" pitchFamily="34" charset="0"/>
          </a:endParaRPr>
        </a:p>
      </dsp:txBody>
      <dsp:txXfrm rot="5400000">
        <a:off x="-146655" y="3586000"/>
        <a:ext cx="977700" cy="684390"/>
      </dsp:txXfrm>
    </dsp:sp>
    <dsp:sp modelId="{47A1BD72-9A32-4272-B8F5-B5D790C9C2D7}">
      <dsp:nvSpPr>
        <dsp:cNvPr id="0" name=""/>
        <dsp:cNvSpPr/>
      </dsp:nvSpPr>
      <dsp:spPr>
        <a:xfrm rot="5400000">
          <a:off x="4063042" y="60693"/>
          <a:ext cx="635505" cy="7392809"/>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pitchFamily="34" charset="0"/>
              <a:cs typeface="Arial" pitchFamily="34" charset="0"/>
            </a:rPr>
            <a:t>EXCELLENCE</a:t>
          </a:r>
          <a:endParaRPr lang="en-IN" sz="2400" kern="1200" dirty="0">
            <a:latin typeface="Arial" pitchFamily="34" charset="0"/>
            <a:cs typeface="Arial" pitchFamily="34" charset="0"/>
          </a:endParaRPr>
        </a:p>
      </dsp:txBody>
      <dsp:txXfrm rot="5400000">
        <a:off x="4063042" y="60693"/>
        <a:ext cx="635505" cy="739280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46C2885-6FEE-443B-B38A-C8E2A7F3D053}" type="datetimeFigureOut">
              <a:rPr lang="en-US" smtClean="0"/>
              <a:pPr/>
              <a:t>5/17/2018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7AD7A27-2E76-45C4-9E66-02E8BB01858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6C2885-6FEE-443B-B38A-C8E2A7F3D053}"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D7A27-2E76-45C4-9E66-02E8BB0185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6C2885-6FEE-443B-B38A-C8E2A7F3D053}"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D7A27-2E76-45C4-9E66-02E8BB0185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46C2885-6FEE-443B-B38A-C8E2A7F3D053}"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D7A27-2E76-45C4-9E66-02E8BB01858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6C2885-6FEE-443B-B38A-C8E2A7F3D053}" type="datetimeFigureOut">
              <a:rPr lang="en-US" smtClean="0"/>
              <a:pPr/>
              <a:t>5/17/2018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7AD7A27-2E76-45C4-9E66-02E8BB0185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6C2885-6FEE-443B-B38A-C8E2A7F3D053}"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D7A27-2E76-45C4-9E66-02E8BB01858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46C2885-6FEE-443B-B38A-C8E2A7F3D053}" type="datetimeFigureOut">
              <a:rPr lang="en-US" smtClean="0"/>
              <a:pPr/>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AD7A27-2E76-45C4-9E66-02E8BB01858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46C2885-6FEE-443B-B38A-C8E2A7F3D053}" type="datetimeFigureOut">
              <a:rPr lang="en-US" smtClean="0"/>
              <a:pPr/>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AD7A27-2E76-45C4-9E66-02E8BB0185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C2885-6FEE-443B-B38A-C8E2A7F3D053}" type="datetimeFigureOut">
              <a:rPr lang="en-US" smtClean="0"/>
              <a:pPr/>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AD7A27-2E76-45C4-9E66-02E8BB0185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6C2885-6FEE-443B-B38A-C8E2A7F3D053}"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D7A27-2E76-45C4-9E66-02E8BB01858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6C2885-6FEE-443B-B38A-C8E2A7F3D053}" type="datetimeFigureOut">
              <a:rPr lang="en-US" smtClean="0"/>
              <a:pPr/>
              <a:t>5/17/2018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7AD7A27-2E76-45C4-9E66-02E8BB01858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46C2885-6FEE-443B-B38A-C8E2A7F3D053}" type="datetimeFigureOut">
              <a:rPr lang="en-US" smtClean="0"/>
              <a:pPr/>
              <a:t>5/17/2018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7AD7A27-2E76-45C4-9E66-02E8BB0185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91000" y="3886200"/>
            <a:ext cx="4267200" cy="914400"/>
          </a:xfrm>
        </p:spPr>
        <p:txBody>
          <a:bodyPr>
            <a:normAutofit/>
          </a:bodyPr>
          <a:lstStyle/>
          <a:p>
            <a:r>
              <a:rPr lang="en-US" sz="2400" dirty="0">
                <a:latin typeface="Times New Roman" pitchFamily="18" charset="0"/>
                <a:cs typeface="Times New Roman" pitchFamily="18" charset="0"/>
              </a:rPr>
              <a:t>Presented By:</a:t>
            </a:r>
          </a:p>
          <a:p>
            <a:r>
              <a:rPr lang="en-US" sz="2400" dirty="0">
                <a:latin typeface="Times New Roman" pitchFamily="18" charset="0"/>
                <a:cs typeface="Times New Roman" pitchFamily="18" charset="0"/>
              </a:rPr>
              <a:t>Dr. Vaishali Sharma</a:t>
            </a:r>
          </a:p>
        </p:txBody>
      </p:sp>
      <p:sp>
        <p:nvSpPr>
          <p:cNvPr id="2" name="Title 1"/>
          <p:cNvSpPr>
            <a:spLocks noGrp="1"/>
          </p:cNvSpPr>
          <p:nvPr>
            <p:ph type="ctrTitle"/>
          </p:nvPr>
        </p:nvSpPr>
        <p:spPr/>
        <p:txBody>
          <a:bodyPr>
            <a:normAutofit/>
          </a:bodyPr>
          <a:lstStyle/>
          <a:p>
            <a:r>
              <a:rPr lang="en-US" dirty="0"/>
              <a:t>INCIDENCE OF MEDICATION ERRORS IN A SUPERSPECIALITY HOSPITAL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38200"/>
          </a:xfrm>
        </p:spPr>
        <p:txBody>
          <a:bodyPr>
            <a:normAutofit fontScale="90000"/>
          </a:bodyPr>
          <a:lstStyle/>
          <a:p>
            <a:r>
              <a:rPr lang="en-US" dirty="0"/>
              <a:t/>
            </a:r>
            <a:br>
              <a:rPr lang="en-US" dirty="0"/>
            </a:br>
            <a:r>
              <a:rPr lang="en-US" dirty="0">
                <a:solidFill>
                  <a:srgbClr val="CC0000"/>
                </a:solidFill>
                <a:latin typeface="Arial Black" pitchFamily="34" charset="0"/>
              </a:rPr>
              <a:t> </a:t>
            </a:r>
            <a:r>
              <a:rPr lang="en-US" sz="3100" dirty="0">
                <a:solidFill>
                  <a:srgbClr val="CC0000"/>
                </a:solidFill>
                <a:latin typeface="Arial Black" pitchFamily="34" charset="0"/>
              </a:rPr>
              <a:t>METHODOLOGY:</a:t>
            </a:r>
            <a:endParaRPr lang="en-US" sz="3100" dirty="0"/>
          </a:p>
        </p:txBody>
      </p:sp>
      <p:sp>
        <p:nvSpPr>
          <p:cNvPr id="3" name="Content Placeholder 2"/>
          <p:cNvSpPr>
            <a:spLocks noGrp="1"/>
          </p:cNvSpPr>
          <p:nvPr>
            <p:ph sz="quarter" idx="1"/>
          </p:nvPr>
        </p:nvSpPr>
        <p:spPr>
          <a:xfrm>
            <a:off x="914400" y="1066800"/>
            <a:ext cx="7772400" cy="4953000"/>
          </a:xfrm>
        </p:spPr>
        <p:txBody>
          <a:bodyPr>
            <a:normAutofit/>
          </a:bodyPr>
          <a:lstStyle/>
          <a:p>
            <a:r>
              <a:rPr lang="en-US" sz="2400" b="1" dirty="0">
                <a:latin typeface="Arial" pitchFamily="34" charset="0"/>
                <a:cs typeface="Arial" pitchFamily="34" charset="0"/>
              </a:rPr>
              <a:t>Study Area: </a:t>
            </a:r>
            <a:r>
              <a:rPr lang="en-US" sz="2400" dirty="0">
                <a:latin typeface="Arial" pitchFamily="34" charset="0"/>
                <a:cs typeface="Arial" pitchFamily="34" charset="0"/>
              </a:rPr>
              <a:t> The study was carried out in a super specialty tertiary care hospital. (Aakash Healthcare Super Specialty Hospital Dwarka.)</a:t>
            </a:r>
          </a:p>
          <a:p>
            <a:pPr>
              <a:buNone/>
            </a:pPr>
            <a:endParaRPr lang="en-US" sz="2400" dirty="0">
              <a:latin typeface="Arial" pitchFamily="34" charset="0"/>
              <a:cs typeface="Arial" pitchFamily="34" charset="0"/>
            </a:endParaRPr>
          </a:p>
          <a:p>
            <a:r>
              <a:rPr lang="en-US" sz="2400" b="1" dirty="0">
                <a:latin typeface="Arial" pitchFamily="34" charset="0"/>
                <a:cs typeface="Arial" pitchFamily="34" charset="0"/>
              </a:rPr>
              <a:t>Study Design:</a:t>
            </a:r>
            <a:endParaRPr lang="en-US" sz="2400" dirty="0">
              <a:latin typeface="Arial" pitchFamily="34" charset="0"/>
              <a:cs typeface="Arial" pitchFamily="34" charset="0"/>
            </a:endParaRPr>
          </a:p>
          <a:p>
            <a:pPr lvl="0">
              <a:buFont typeface="Wingdings" pitchFamily="2" charset="2"/>
              <a:buChar char="v"/>
            </a:pPr>
            <a:r>
              <a:rPr lang="en-US" sz="2400" dirty="0">
                <a:latin typeface="Arial" pitchFamily="34" charset="0"/>
                <a:cs typeface="Arial" pitchFamily="34" charset="0"/>
              </a:rPr>
              <a:t>A Descriptive Cross Sectional Study was carried for studying the prescription errors through prescription Audit Checklist</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pPr lvl="0">
              <a:buFont typeface="Wingdings" pitchFamily="2" charset="2"/>
              <a:buChar char="v"/>
            </a:pPr>
            <a:r>
              <a:rPr lang="en-US" sz="2400" dirty="0">
                <a:latin typeface="Arial" pitchFamily="34" charset="0"/>
                <a:cs typeface="Arial" pitchFamily="34" charset="0"/>
              </a:rPr>
              <a:t>A Retrospective Study was also conducted to analyze prescription, transcription, dispensing and administration errors by reviewing the patient safety events from October 2017 to April 2018.</a:t>
            </a:r>
          </a:p>
          <a:p>
            <a:endParaRPr lang="en-US" sz="24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sz="2800" dirty="0">
                <a:solidFill>
                  <a:srgbClr val="CC0000"/>
                </a:solidFill>
                <a:latin typeface="Arial Black" pitchFamily="34" charset="0"/>
              </a:rPr>
              <a:t>METHODOLOGY:</a:t>
            </a:r>
            <a:endParaRPr lang="en-US" sz="2800" dirty="0"/>
          </a:p>
        </p:txBody>
      </p:sp>
      <p:sp>
        <p:nvSpPr>
          <p:cNvPr id="3" name="Content Placeholder 2"/>
          <p:cNvSpPr>
            <a:spLocks noGrp="1"/>
          </p:cNvSpPr>
          <p:nvPr>
            <p:ph sz="quarter" idx="1"/>
          </p:nvPr>
        </p:nvSpPr>
        <p:spPr/>
        <p:txBody>
          <a:bodyPr>
            <a:normAutofit fontScale="92500"/>
          </a:bodyPr>
          <a:lstStyle/>
          <a:p>
            <a:r>
              <a:rPr lang="en-IN" b="1" dirty="0">
                <a:latin typeface="Arial" pitchFamily="34" charset="0"/>
                <a:cs typeface="Arial" pitchFamily="34" charset="0"/>
              </a:rPr>
              <a:t>Sampling Technique</a:t>
            </a:r>
            <a:r>
              <a:rPr lang="en-IN" dirty="0">
                <a:latin typeface="Arial" pitchFamily="34" charset="0"/>
                <a:cs typeface="Arial" pitchFamily="34" charset="0"/>
              </a:rPr>
              <a:t>: Simple Random Sampling was used.</a:t>
            </a:r>
            <a:endParaRPr lang="en-US" dirty="0">
              <a:latin typeface="Arial" pitchFamily="34" charset="0"/>
              <a:cs typeface="Arial" pitchFamily="34" charset="0"/>
            </a:endParaRPr>
          </a:p>
          <a:p>
            <a:pPr>
              <a:buNone/>
            </a:pPr>
            <a:r>
              <a:rPr lang="en-IN" dirty="0">
                <a:latin typeface="Arial" pitchFamily="34" charset="0"/>
                <a:cs typeface="Arial" pitchFamily="34" charset="0"/>
              </a:rPr>
              <a:t> </a:t>
            </a:r>
            <a:endParaRPr lang="en-US" dirty="0">
              <a:latin typeface="Arial" pitchFamily="34" charset="0"/>
              <a:cs typeface="Arial" pitchFamily="34" charset="0"/>
            </a:endParaRPr>
          </a:p>
          <a:p>
            <a:r>
              <a:rPr lang="en-IN" b="1" dirty="0">
                <a:latin typeface="Arial" pitchFamily="34" charset="0"/>
                <a:cs typeface="Arial" pitchFamily="34" charset="0"/>
              </a:rPr>
              <a:t>Sample Size: </a:t>
            </a:r>
            <a:endParaRPr lang="en-US" dirty="0">
              <a:latin typeface="Arial" pitchFamily="34" charset="0"/>
              <a:cs typeface="Arial" pitchFamily="34" charset="0"/>
            </a:endParaRPr>
          </a:p>
          <a:p>
            <a:pPr>
              <a:buFont typeface="Wingdings" pitchFamily="2" charset="2"/>
              <a:buChar char="v"/>
            </a:pPr>
            <a:r>
              <a:rPr lang="en-IN" dirty="0">
                <a:latin typeface="Arial" pitchFamily="34" charset="0"/>
                <a:cs typeface="Arial" pitchFamily="34" charset="0"/>
              </a:rPr>
              <a:t>A total of 100 prescriptions were audited for the study.</a:t>
            </a:r>
            <a:endParaRPr lang="en-US" dirty="0">
              <a:latin typeface="Arial" pitchFamily="34" charset="0"/>
              <a:cs typeface="Arial" pitchFamily="34" charset="0"/>
            </a:endParaRPr>
          </a:p>
          <a:p>
            <a:pPr>
              <a:buFont typeface="Wingdings" pitchFamily="2" charset="2"/>
              <a:buChar char="v"/>
            </a:pPr>
            <a:r>
              <a:rPr lang="en-IN" dirty="0">
                <a:latin typeface="Arial" pitchFamily="34" charset="0"/>
                <a:cs typeface="Arial" pitchFamily="34" charset="0"/>
              </a:rPr>
              <a:t>A total of 100 Patient Safety Events were examined.</a:t>
            </a:r>
            <a:endParaRPr lang="en-US" dirty="0">
              <a:latin typeface="Arial" pitchFamily="34" charset="0"/>
              <a:cs typeface="Arial" pitchFamily="34" charset="0"/>
            </a:endParaRPr>
          </a:p>
          <a:p>
            <a:pPr>
              <a:buNone/>
            </a:pPr>
            <a:endParaRPr lang="en-US" dirty="0">
              <a:latin typeface="Arial" pitchFamily="34" charset="0"/>
              <a:cs typeface="Arial" pitchFamily="34" charset="0"/>
            </a:endParaRPr>
          </a:p>
          <a:p>
            <a:r>
              <a:rPr lang="en-IN" b="1" dirty="0">
                <a:latin typeface="Arial" pitchFamily="34" charset="0"/>
                <a:cs typeface="Arial" pitchFamily="34" charset="0"/>
              </a:rPr>
              <a:t>Study Tool/ Data Collection Tool: </a:t>
            </a:r>
            <a:r>
              <a:rPr lang="en-IN" dirty="0">
                <a:latin typeface="Arial" pitchFamily="34" charset="0"/>
                <a:cs typeface="Arial" pitchFamily="34" charset="0"/>
              </a:rPr>
              <a:t>suitably evolved checklist keeping in view the quality guidelines.</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a:bodyPr>
          <a:lstStyle/>
          <a:p>
            <a:r>
              <a:rPr lang="en-US" sz="2800" dirty="0">
                <a:solidFill>
                  <a:srgbClr val="CC0000"/>
                </a:solidFill>
                <a:latin typeface="Arial Black" pitchFamily="34" charset="0"/>
              </a:rPr>
              <a:t>METHODOLOGY:</a:t>
            </a:r>
            <a:endParaRPr lang="en-US" sz="2800" dirty="0"/>
          </a:p>
        </p:txBody>
      </p:sp>
      <p:sp>
        <p:nvSpPr>
          <p:cNvPr id="3" name="Content Placeholder 2"/>
          <p:cNvSpPr>
            <a:spLocks noGrp="1"/>
          </p:cNvSpPr>
          <p:nvPr>
            <p:ph sz="quarter" idx="1"/>
          </p:nvPr>
        </p:nvSpPr>
        <p:spPr>
          <a:xfrm>
            <a:off x="914400" y="990600"/>
            <a:ext cx="7772400" cy="5410200"/>
          </a:xfrm>
        </p:spPr>
        <p:txBody>
          <a:bodyPr>
            <a:normAutofit fontScale="85000" lnSpcReduction="10000"/>
          </a:bodyPr>
          <a:lstStyle/>
          <a:p>
            <a:r>
              <a:rPr lang="en-IN" b="1" u="sng" dirty="0">
                <a:latin typeface="Arial" pitchFamily="34" charset="0"/>
                <a:cs typeface="Arial" pitchFamily="34" charset="0"/>
              </a:rPr>
              <a:t>Data Source: </a:t>
            </a:r>
            <a:endParaRPr lang="en-US" dirty="0">
              <a:latin typeface="Arial" pitchFamily="34" charset="0"/>
              <a:cs typeface="Arial" pitchFamily="34" charset="0"/>
            </a:endParaRPr>
          </a:p>
          <a:p>
            <a:pPr lvl="0">
              <a:buFont typeface="Wingdings" pitchFamily="2" charset="2"/>
              <a:buChar char="v"/>
            </a:pPr>
            <a:r>
              <a:rPr lang="en-US" dirty="0">
                <a:latin typeface="Arial" pitchFamily="34" charset="0"/>
                <a:cs typeface="Arial" pitchFamily="34" charset="0"/>
              </a:rPr>
              <a:t>Secondary data was obtained for prescription audit by collecting required information from the active files in ward from Feb2018 to April 2018.</a:t>
            </a:r>
          </a:p>
          <a:p>
            <a:pPr lvl="0">
              <a:buFont typeface="Wingdings" pitchFamily="2" charset="2"/>
              <a:buChar char="v"/>
            </a:pPr>
            <a:r>
              <a:rPr lang="en-US" dirty="0">
                <a:latin typeface="Arial" pitchFamily="34" charset="0"/>
                <a:cs typeface="Arial" pitchFamily="34" charset="0"/>
              </a:rPr>
              <a:t>Secondary data was obtained for examining medication errors from Patient Safety Events data.</a:t>
            </a:r>
          </a:p>
          <a:p>
            <a:pPr>
              <a:buFont typeface="Wingdings" pitchFamily="2" charset="2"/>
              <a:buChar char="v"/>
            </a:pPr>
            <a:endParaRPr lang="en-US" dirty="0">
              <a:latin typeface="Arial" pitchFamily="34" charset="0"/>
              <a:cs typeface="Arial" pitchFamily="34" charset="0"/>
            </a:endParaRPr>
          </a:p>
          <a:p>
            <a:r>
              <a:rPr lang="en-IN" b="1" u="sng" dirty="0">
                <a:latin typeface="Arial" pitchFamily="34" charset="0"/>
                <a:cs typeface="Arial" pitchFamily="34" charset="0"/>
              </a:rPr>
              <a:t>Data Analysis: </a:t>
            </a:r>
            <a:r>
              <a:rPr lang="en-IN" dirty="0">
                <a:latin typeface="Arial" pitchFamily="34" charset="0"/>
                <a:cs typeface="Arial" pitchFamily="34" charset="0"/>
              </a:rPr>
              <a:t>The Data was analysed with the help of Microsoft Excel 2007.</a:t>
            </a:r>
          </a:p>
          <a:p>
            <a:endParaRPr lang="en-IN" dirty="0">
              <a:latin typeface="Arial" pitchFamily="34" charset="0"/>
              <a:cs typeface="Arial" pitchFamily="34" charset="0"/>
            </a:endParaRPr>
          </a:p>
          <a:p>
            <a:r>
              <a:rPr lang="en-IN" b="1" u="sng" dirty="0">
                <a:latin typeface="Arial" pitchFamily="34" charset="0"/>
                <a:cs typeface="Arial" pitchFamily="34" charset="0"/>
              </a:rPr>
              <a:t>Formula for calculating Medication Error Rate:</a:t>
            </a:r>
          </a:p>
          <a:p>
            <a:pPr marL="0" indent="0">
              <a:buNone/>
            </a:pPr>
            <a:r>
              <a:rPr lang="en-IN" dirty="0"/>
              <a:t>Incidence of Medication Error =Total number of Medication Errors	                                                                                                                                  </a:t>
            </a:r>
          </a:p>
          <a:p>
            <a:pPr marL="0" indent="0">
              <a:buNone/>
            </a:pPr>
            <a:r>
              <a:rPr lang="en-IN" dirty="0"/>
              <a:t>                                                    _________________________ * 1000</a:t>
            </a:r>
          </a:p>
          <a:p>
            <a:pPr marL="0" indent="0">
              <a:buNone/>
            </a:pPr>
            <a:r>
              <a:rPr lang="en-IN" dirty="0"/>
              <a:t>                                                      No. of Patient Days </a:t>
            </a:r>
          </a:p>
          <a:p>
            <a:endParaRPr lang="en-US" sz="2400" dirty="0">
              <a:latin typeface="Arial" pitchFamily="34" charset="0"/>
              <a:cs typeface="Arial" pitchFamily="34" charset="0"/>
            </a:endParaRPr>
          </a:p>
          <a:p>
            <a:pPr>
              <a:buNone/>
            </a:pP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sz="2800" dirty="0" smtClean="0">
                <a:solidFill>
                  <a:srgbClr val="CC0000"/>
                </a:solidFill>
                <a:latin typeface="Arial Black" pitchFamily="34" charset="0"/>
              </a:rPr>
              <a:t>Results and Findings:</a:t>
            </a:r>
            <a:endParaRPr lang="en-US" sz="2800" dirty="0">
              <a:solidFill>
                <a:srgbClr val="CC0000"/>
              </a:solidFill>
              <a:latin typeface="Arial Black" pitchFamily="34" charset="0"/>
            </a:endParaRPr>
          </a:p>
        </p:txBody>
      </p:sp>
      <p:graphicFrame>
        <p:nvGraphicFramePr>
          <p:cNvPr id="4" name="Content Placeholder 3"/>
          <p:cNvGraphicFramePr>
            <a:graphicFrameLocks noGrp="1"/>
          </p:cNvGraphicFramePr>
          <p:nvPr>
            <p:ph sz="quarter" idx="1"/>
          </p:nvPr>
        </p:nvGraphicFramePr>
        <p:xfrm>
          <a:off x="381000" y="1219200"/>
          <a:ext cx="8458200" cy="5257801"/>
        </p:xfrm>
        <a:graphic>
          <a:graphicData uri="http://schemas.openxmlformats.org/drawingml/2006/table">
            <a:tbl>
              <a:tblPr firstRow="1" bandRow="1">
                <a:tableStyleId>{5C22544A-7EE6-4342-B048-85BDC9FD1C3A}</a:tableStyleId>
              </a:tblPr>
              <a:tblGrid>
                <a:gridCol w="2114550"/>
                <a:gridCol w="2114550"/>
                <a:gridCol w="2114550"/>
                <a:gridCol w="2114550"/>
              </a:tblGrid>
              <a:tr h="861346">
                <a:tc>
                  <a:txBody>
                    <a:bodyPr/>
                    <a:lstStyle/>
                    <a:p>
                      <a:pPr algn="ctr" fontAlgn="b"/>
                      <a:r>
                        <a:rPr lang="en-US" sz="1600" u="none" strike="noStrike" dirty="0">
                          <a:latin typeface="Arial" pitchFamily="34" charset="0"/>
                          <a:cs typeface="Arial" pitchFamily="34" charset="0"/>
                        </a:rPr>
                        <a:t>Month </a:t>
                      </a:r>
                      <a:endParaRPr lang="en-US" sz="1600" b="1"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dirty="0">
                          <a:latin typeface="Arial" pitchFamily="34" charset="0"/>
                          <a:cs typeface="Arial" pitchFamily="34" charset="0"/>
                        </a:rPr>
                        <a:t> No. of Medication Errors</a:t>
                      </a:r>
                      <a:endParaRPr lang="en-US" sz="1600" b="1"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dirty="0">
                          <a:latin typeface="Arial" pitchFamily="34" charset="0"/>
                          <a:cs typeface="Arial" pitchFamily="34" charset="0"/>
                        </a:rPr>
                        <a:t>No. of In Patients days</a:t>
                      </a:r>
                      <a:endParaRPr lang="en-US" sz="1600" b="1"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dirty="0">
                          <a:latin typeface="Arial" pitchFamily="34" charset="0"/>
                          <a:cs typeface="Arial" pitchFamily="34" charset="0"/>
                        </a:rPr>
                        <a:t>Medication Error Rate</a:t>
                      </a:r>
                      <a:endParaRPr lang="en-US" sz="1600" b="1" i="0" u="none" strike="noStrike" dirty="0">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OCT</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dirty="0">
                          <a:latin typeface="Arial" pitchFamily="34" charset="0"/>
                          <a:cs typeface="Arial" pitchFamily="34" charset="0"/>
                        </a:rPr>
                        <a:t>1</a:t>
                      </a:r>
                      <a:endParaRPr lang="en-US"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a:latin typeface="Arial" pitchFamily="34" charset="0"/>
                          <a:cs typeface="Arial" pitchFamily="34" charset="0"/>
                        </a:rPr>
                        <a:t>518</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a:latin typeface="Arial" pitchFamily="34" charset="0"/>
                          <a:cs typeface="Arial" pitchFamily="34" charset="0"/>
                        </a:rPr>
                        <a:t>1.93</a:t>
                      </a:r>
                      <a:endParaRPr lang="en-US" sz="1600" b="0" i="0" u="none" strike="noStrike">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NOV</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dirty="0">
                          <a:latin typeface="Arial" pitchFamily="34" charset="0"/>
                          <a:cs typeface="Arial" pitchFamily="34" charset="0"/>
                        </a:rPr>
                        <a:t>3</a:t>
                      </a:r>
                      <a:endParaRPr lang="en-US"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dirty="0">
                          <a:latin typeface="Arial" pitchFamily="34" charset="0"/>
                          <a:cs typeface="Arial" pitchFamily="34" charset="0"/>
                        </a:rPr>
                        <a:t>658</a:t>
                      </a:r>
                      <a:endParaRPr lang="en-US" sz="1600" b="0"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a:latin typeface="Arial" pitchFamily="34" charset="0"/>
                          <a:cs typeface="Arial" pitchFamily="34" charset="0"/>
                        </a:rPr>
                        <a:t>4.55</a:t>
                      </a:r>
                      <a:endParaRPr lang="en-US" sz="1600" b="0" i="0" u="none" strike="noStrike">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DEC</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a:latin typeface="Arial" pitchFamily="34" charset="0"/>
                          <a:cs typeface="Arial" pitchFamily="34" charset="0"/>
                        </a:rPr>
                        <a:t>4</a:t>
                      </a:r>
                      <a:endParaRPr lang="en-US"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dirty="0">
                          <a:latin typeface="Arial" pitchFamily="34" charset="0"/>
                          <a:cs typeface="Arial" pitchFamily="34" charset="0"/>
                        </a:rPr>
                        <a:t>678</a:t>
                      </a:r>
                      <a:endParaRPr lang="en-US" sz="1600" b="0"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a:latin typeface="Arial" pitchFamily="34" charset="0"/>
                          <a:cs typeface="Arial" pitchFamily="34" charset="0"/>
                        </a:rPr>
                        <a:t>5.89</a:t>
                      </a:r>
                      <a:endParaRPr lang="en-US" sz="1600" b="0" i="0" u="none" strike="noStrike">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JAN</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a:latin typeface="Arial" pitchFamily="34" charset="0"/>
                          <a:cs typeface="Arial" pitchFamily="34" charset="0"/>
                        </a:rPr>
                        <a:t>8</a:t>
                      </a:r>
                      <a:endParaRPr lang="en-US"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dirty="0">
                          <a:latin typeface="Arial" pitchFamily="34" charset="0"/>
                          <a:cs typeface="Arial" pitchFamily="34" charset="0"/>
                        </a:rPr>
                        <a:t>1117</a:t>
                      </a:r>
                      <a:endParaRPr lang="en-US" sz="1600" b="0" i="0" u="none" strike="noStrike" dirty="0">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a:latin typeface="Arial" pitchFamily="34" charset="0"/>
                          <a:cs typeface="Arial" pitchFamily="34" charset="0"/>
                        </a:rPr>
                        <a:t>7.16</a:t>
                      </a:r>
                      <a:endParaRPr lang="en-US" sz="1600" b="0" i="0" u="none" strike="noStrike">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FEB</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a:latin typeface="Arial" pitchFamily="34" charset="0"/>
                          <a:cs typeface="Arial" pitchFamily="34" charset="0"/>
                        </a:rPr>
                        <a:t>6</a:t>
                      </a:r>
                      <a:endParaRPr lang="en-US"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a:latin typeface="Arial" pitchFamily="34" charset="0"/>
                          <a:cs typeface="Arial" pitchFamily="34" charset="0"/>
                        </a:rPr>
                        <a:t>1228</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a:latin typeface="Arial" pitchFamily="34" charset="0"/>
                          <a:cs typeface="Arial" pitchFamily="34" charset="0"/>
                        </a:rPr>
                        <a:t>5.31</a:t>
                      </a:r>
                      <a:endParaRPr lang="en-US" sz="1600" b="0" i="0" u="none" strike="noStrike">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MAR</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a:latin typeface="Arial" pitchFamily="34" charset="0"/>
                          <a:cs typeface="Arial" pitchFamily="34" charset="0"/>
                        </a:rPr>
                        <a:t>3</a:t>
                      </a:r>
                      <a:endParaRPr lang="en-US"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a:latin typeface="Arial" pitchFamily="34" charset="0"/>
                          <a:cs typeface="Arial" pitchFamily="34" charset="0"/>
                        </a:rPr>
                        <a:t>1375</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dirty="0">
                          <a:latin typeface="Arial" pitchFamily="34" charset="0"/>
                          <a:cs typeface="Arial" pitchFamily="34" charset="0"/>
                        </a:rPr>
                        <a:t>2.18</a:t>
                      </a:r>
                      <a:endParaRPr lang="en-US" sz="1600" b="0" i="0" u="none" strike="noStrike" dirty="0">
                        <a:solidFill>
                          <a:srgbClr val="000000"/>
                        </a:solidFill>
                        <a:latin typeface="Arial" pitchFamily="34" charset="0"/>
                        <a:cs typeface="Arial" pitchFamily="34" charset="0"/>
                      </a:endParaRPr>
                    </a:p>
                  </a:txBody>
                  <a:tcPr marL="0" marR="0" marT="0" marB="0" anchor="b"/>
                </a:tc>
              </a:tr>
              <a:tr h="628065">
                <a:tc>
                  <a:txBody>
                    <a:bodyPr/>
                    <a:lstStyle/>
                    <a:p>
                      <a:pPr algn="ctr" fontAlgn="b"/>
                      <a:r>
                        <a:rPr lang="en-US" sz="1600" u="none" strike="noStrike">
                          <a:latin typeface="Arial" pitchFamily="34" charset="0"/>
                          <a:cs typeface="Arial" pitchFamily="34" charset="0"/>
                        </a:rPr>
                        <a:t>APR</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ctr"/>
                      <a:r>
                        <a:rPr lang="en-US" sz="1600" u="none" strike="noStrike">
                          <a:latin typeface="Arial" pitchFamily="34" charset="0"/>
                          <a:cs typeface="Arial" pitchFamily="34" charset="0"/>
                        </a:rPr>
                        <a:t>8</a:t>
                      </a:r>
                      <a:endParaRPr lang="en-US"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en-US" sz="1600" u="none" strike="noStrike">
                          <a:latin typeface="Arial" pitchFamily="34" charset="0"/>
                          <a:cs typeface="Arial" pitchFamily="34" charset="0"/>
                        </a:rPr>
                        <a:t>1510</a:t>
                      </a:r>
                      <a:endParaRPr lang="en-US" sz="1600" b="0" i="0" u="none" strike="noStrike">
                        <a:solidFill>
                          <a:srgbClr val="000000"/>
                        </a:solidFill>
                        <a:latin typeface="Arial" pitchFamily="34" charset="0"/>
                        <a:cs typeface="Arial" pitchFamily="34" charset="0"/>
                      </a:endParaRPr>
                    </a:p>
                  </a:txBody>
                  <a:tcPr marL="0" marR="0" marT="0" marB="0" anchor="b"/>
                </a:tc>
                <a:tc>
                  <a:txBody>
                    <a:bodyPr/>
                    <a:lstStyle/>
                    <a:p>
                      <a:pPr algn="ctr" fontAlgn="b"/>
                      <a:r>
                        <a:rPr lang="en-US" sz="1600" u="none" strike="noStrike" dirty="0">
                          <a:latin typeface="Arial" pitchFamily="34" charset="0"/>
                          <a:cs typeface="Arial" pitchFamily="34" charset="0"/>
                        </a:rPr>
                        <a:t>5.29</a:t>
                      </a:r>
                      <a:endParaRPr lang="en-US" sz="1600" b="0" i="0" u="none" strike="noStrike" dirty="0">
                        <a:solidFill>
                          <a:srgbClr val="000000"/>
                        </a:solidFill>
                        <a:latin typeface="Arial" pitchFamily="34" charset="0"/>
                        <a:cs typeface="Arial" pitchFamily="34" charset="0"/>
                      </a:endParaRPr>
                    </a:p>
                  </a:txBody>
                  <a:tcPr marL="0" marR="0" marT="0" marB="0" anchor="b"/>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447800"/>
          </a:xfrm>
        </p:spPr>
        <p:txBody>
          <a:bodyPr>
            <a:normAutofit/>
          </a:bodyPr>
          <a:lstStyle/>
          <a:p>
            <a:r>
              <a:rPr lang="en-IN" sz="3100" dirty="0">
                <a:solidFill>
                  <a:srgbClr val="CC0000"/>
                </a:solidFill>
                <a:latin typeface="Arial Black" pitchFamily="34" charset="0"/>
              </a:rPr>
              <a:t>RESULTS AND FINDINGS</a:t>
            </a:r>
            <a:r>
              <a:rPr lang="en-IN" sz="3100" dirty="0" smtClean="0">
                <a:solidFill>
                  <a:srgbClr val="CC0000"/>
                </a:solidFill>
                <a:latin typeface="Arial Black" pitchFamily="34" charset="0"/>
              </a:rPr>
              <a:t>:</a:t>
            </a:r>
            <a:r>
              <a:rPr lang="en-IN" sz="2400" dirty="0" smtClean="0">
                <a:solidFill>
                  <a:srgbClr val="CC0000"/>
                </a:solidFill>
                <a:latin typeface="Arial" pitchFamily="34" charset="0"/>
                <a:cs typeface="Arial" pitchFamily="34" charset="0"/>
              </a:rPr>
              <a:t/>
            </a:r>
            <a:br>
              <a:rPr lang="en-IN" sz="2400" dirty="0" smtClean="0">
                <a:solidFill>
                  <a:srgbClr val="CC0000"/>
                </a:solidFill>
                <a:latin typeface="Arial" pitchFamily="34" charset="0"/>
                <a:cs typeface="Arial" pitchFamily="34" charset="0"/>
              </a:rPr>
            </a:br>
            <a:r>
              <a:rPr lang="en-IN" sz="2400" dirty="0" smtClean="0">
                <a:solidFill>
                  <a:srgbClr val="CC0000"/>
                </a:solidFill>
                <a:latin typeface="Arial" pitchFamily="34" charset="0"/>
                <a:cs typeface="Arial" pitchFamily="34" charset="0"/>
              </a:rPr>
              <a:t>1. Medication Error rate</a:t>
            </a:r>
            <a:r>
              <a:rPr lang="en-IN" sz="2400" dirty="0" smtClean="0">
                <a:solidFill>
                  <a:schemeClr val="tx1"/>
                </a:solidFill>
                <a:latin typeface="Arial" pitchFamily="34" charset="0"/>
                <a:cs typeface="Arial" pitchFamily="34" charset="0"/>
              </a:rPr>
              <a:t>:</a:t>
            </a:r>
            <a:r>
              <a:rPr lang="en-IN" sz="3100" dirty="0" smtClean="0">
                <a:solidFill>
                  <a:schemeClr val="tx1"/>
                </a:solidFill>
                <a:latin typeface="Arial Black" pitchFamily="34" charset="0"/>
              </a:rPr>
              <a:t> </a:t>
            </a:r>
            <a:r>
              <a:rPr lang="en-IN" sz="1800" dirty="0" smtClean="0">
                <a:solidFill>
                  <a:schemeClr val="tx1"/>
                </a:solidFill>
                <a:latin typeface="Arial" pitchFamily="34" charset="0"/>
                <a:cs typeface="Arial" pitchFamily="34" charset="0"/>
              </a:rPr>
              <a:t>Medication error rate in Oct was 1.93, Nov (4.55), Dec (5.89), Jan(7.16), Feb(5.31), March(2.18), April( 5.29)</a:t>
            </a:r>
            <a:endParaRPr lang="en-US" dirty="0">
              <a:solidFill>
                <a:schemeClr val="tx1"/>
              </a:solidFill>
            </a:endParaRPr>
          </a:p>
        </p:txBody>
      </p:sp>
      <p:graphicFrame>
        <p:nvGraphicFramePr>
          <p:cNvPr id="5" name="Content Placeholder 4"/>
          <p:cNvGraphicFramePr>
            <a:graphicFrameLocks noGrp="1"/>
          </p:cNvGraphicFramePr>
          <p:nvPr>
            <p:ph sz="quarter" idx="1"/>
          </p:nvPr>
        </p:nvGraphicFramePr>
        <p:xfrm>
          <a:off x="914400" y="2209800"/>
          <a:ext cx="76962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r>
              <a:rPr lang="en-US" sz="2800" dirty="0" smtClean="0">
                <a:solidFill>
                  <a:srgbClr val="C00000"/>
                </a:solidFill>
                <a:latin typeface="Arial Black" pitchFamily="34" charset="0"/>
              </a:rPr>
              <a:t>2. No </a:t>
            </a:r>
            <a:r>
              <a:rPr lang="en-US" sz="2800" dirty="0">
                <a:solidFill>
                  <a:srgbClr val="C00000"/>
                </a:solidFill>
                <a:latin typeface="Arial Black" pitchFamily="34" charset="0"/>
              </a:rPr>
              <a:t>of Medication </a:t>
            </a:r>
            <a:r>
              <a:rPr lang="en-US" sz="2800" dirty="0" smtClean="0">
                <a:solidFill>
                  <a:srgbClr val="C00000"/>
                </a:solidFill>
                <a:latin typeface="Arial Black" pitchFamily="34" charset="0"/>
              </a:rPr>
              <a:t>Errors: </a:t>
            </a:r>
            <a:r>
              <a:rPr lang="en-US" sz="1800" dirty="0" smtClean="0">
                <a:solidFill>
                  <a:schemeClr val="tx1"/>
                </a:solidFill>
                <a:latin typeface="Arial" pitchFamily="34" charset="0"/>
                <a:cs typeface="Arial" pitchFamily="34" charset="0"/>
              </a:rPr>
              <a:t>No. of medication errors in Oct(1), Nov( 3), Dec(4), Jan(8), Feb(6), March(3), April(8).</a:t>
            </a:r>
            <a:endParaRPr lang="en-US" sz="2800" dirty="0">
              <a:solidFill>
                <a:srgbClr val="C00000"/>
              </a:solidFill>
              <a:latin typeface="Arial Black" pitchFamily="34" charset="0"/>
            </a:endParaRPr>
          </a:p>
        </p:txBody>
      </p:sp>
      <p:graphicFrame>
        <p:nvGraphicFramePr>
          <p:cNvPr id="4" name="Content Placeholder 3"/>
          <p:cNvGraphicFramePr>
            <a:graphicFrameLocks noGrp="1"/>
          </p:cNvGraphicFramePr>
          <p:nvPr>
            <p:ph sz="quarter" idx="1"/>
          </p:nvPr>
        </p:nvGraphicFramePr>
        <p:xfrm>
          <a:off x="914400" y="1295400"/>
          <a:ext cx="76962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72400" cy="1143000"/>
          </a:xfrm>
        </p:spPr>
        <p:txBody>
          <a:bodyPr>
            <a:normAutofit/>
          </a:bodyPr>
          <a:lstStyle/>
          <a:p>
            <a:r>
              <a:rPr lang="en-US" sz="2400" dirty="0" smtClean="0">
                <a:solidFill>
                  <a:srgbClr val="CC0000"/>
                </a:solidFill>
                <a:latin typeface="Arial Black" pitchFamily="34" charset="0"/>
              </a:rPr>
              <a:t>No. of Prescription Errors</a:t>
            </a:r>
            <a:endParaRPr lang="en-US" sz="2400" dirty="0">
              <a:solidFill>
                <a:srgbClr val="CC0000"/>
              </a:solidFill>
              <a:latin typeface="Arial Black" pitchFamily="34" charset="0"/>
            </a:endParaRPr>
          </a:p>
        </p:txBody>
      </p:sp>
      <p:graphicFrame>
        <p:nvGraphicFramePr>
          <p:cNvPr id="4" name="Content Placeholder 3"/>
          <p:cNvGraphicFramePr>
            <a:graphicFrameLocks noGrp="1"/>
          </p:cNvGraphicFramePr>
          <p:nvPr>
            <p:ph sz="quarter" idx="1"/>
          </p:nvPr>
        </p:nvGraphicFramePr>
        <p:xfrm>
          <a:off x="914400" y="1600199"/>
          <a:ext cx="7467600" cy="4495806"/>
        </p:xfrm>
        <a:graphic>
          <a:graphicData uri="http://schemas.openxmlformats.org/drawingml/2006/table">
            <a:tbl>
              <a:tblPr firstRow="1" bandRow="1">
                <a:tableStyleId>{5C22544A-7EE6-4342-B048-85BDC9FD1C3A}</a:tableStyleId>
              </a:tblPr>
              <a:tblGrid>
                <a:gridCol w="3733800"/>
                <a:gridCol w="3733800"/>
              </a:tblGrid>
              <a:tr h="499534">
                <a:tc>
                  <a:txBody>
                    <a:bodyPr/>
                    <a:lstStyle/>
                    <a:p>
                      <a:pPr algn="l" fontAlgn="b"/>
                      <a:r>
                        <a:rPr lang="en-US" sz="1800" b="1" i="0" u="none" strike="noStrike" dirty="0">
                          <a:solidFill>
                            <a:srgbClr val="000000"/>
                          </a:solidFill>
                          <a:latin typeface="Arial" pitchFamily="34" charset="0"/>
                          <a:cs typeface="Arial" pitchFamily="34" charset="0"/>
                        </a:rPr>
                        <a:t>Month </a:t>
                      </a:r>
                    </a:p>
                  </a:txBody>
                  <a:tcPr marL="0" marR="0" marT="0" marB="0" anchor="b"/>
                </a:tc>
                <a:tc>
                  <a:txBody>
                    <a:bodyPr/>
                    <a:lstStyle/>
                    <a:p>
                      <a:pPr algn="l" fontAlgn="b"/>
                      <a:r>
                        <a:rPr lang="en-US" sz="1800" b="1" i="0" u="none" strike="noStrike">
                          <a:solidFill>
                            <a:srgbClr val="000000"/>
                          </a:solidFill>
                          <a:latin typeface="Arial" pitchFamily="34" charset="0"/>
                          <a:cs typeface="Arial" pitchFamily="34" charset="0"/>
                        </a:rPr>
                        <a:t>Prescription error</a:t>
                      </a:r>
                    </a:p>
                  </a:txBody>
                  <a:tcPr marL="0" marR="0" marT="0" marB="0" anchor="b"/>
                </a:tc>
              </a:tr>
              <a:tr h="499534">
                <a:tc>
                  <a:txBody>
                    <a:bodyPr/>
                    <a:lstStyle/>
                    <a:p>
                      <a:pPr algn="l" fontAlgn="b"/>
                      <a:r>
                        <a:rPr lang="en-US" sz="1800" b="0" i="0" u="none" strike="noStrike">
                          <a:solidFill>
                            <a:srgbClr val="000000"/>
                          </a:solidFill>
                          <a:latin typeface="Arial" pitchFamily="34" charset="0"/>
                          <a:cs typeface="Arial" pitchFamily="34" charset="0"/>
                        </a:rPr>
                        <a:t>OCT</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NOV</a:t>
                      </a:r>
                    </a:p>
                  </a:txBody>
                  <a:tcPr marL="0" marR="0" marT="0" marB="0" anchor="b"/>
                </a:tc>
                <a:tc>
                  <a:txBody>
                    <a:bodyPr/>
                    <a:lstStyle/>
                    <a:p>
                      <a:pPr algn="ctr" fontAlgn="ctr"/>
                      <a:r>
                        <a:rPr lang="en-US" sz="1800" b="0" i="0" u="none" strike="noStrike" dirty="0">
                          <a:solidFill>
                            <a:srgbClr val="000000"/>
                          </a:solidFill>
                          <a:latin typeface="Arial" pitchFamily="34" charset="0"/>
                          <a:cs typeface="Arial" pitchFamily="34" charset="0"/>
                        </a:rPr>
                        <a:t>1</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DEC</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JAN</a:t>
                      </a:r>
                    </a:p>
                  </a:txBody>
                  <a:tcPr marL="0" marR="0" marT="0" marB="0" anchor="b"/>
                </a:tc>
                <a:tc>
                  <a:txBody>
                    <a:bodyPr/>
                    <a:lstStyle/>
                    <a:p>
                      <a:pPr algn="ctr" fontAlgn="ctr"/>
                      <a:r>
                        <a:rPr lang="en-US" sz="1800" b="0" i="0" u="none" strike="noStrike" dirty="0">
                          <a:solidFill>
                            <a:srgbClr val="000000"/>
                          </a:solidFill>
                          <a:latin typeface="Arial" pitchFamily="34" charset="0"/>
                          <a:cs typeface="Arial" pitchFamily="34" charset="0"/>
                        </a:rPr>
                        <a:t>1</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FEB</a:t>
                      </a:r>
                    </a:p>
                  </a:txBody>
                  <a:tcPr marL="0" marR="0" marT="0" marB="0" anchor="b"/>
                </a:tc>
                <a:tc>
                  <a:txBody>
                    <a:bodyPr/>
                    <a:lstStyle/>
                    <a:p>
                      <a:pPr algn="ctr" fontAlgn="ctr"/>
                      <a:r>
                        <a:rPr lang="en-US" sz="1800" b="0" i="0" u="none" strike="noStrike" dirty="0">
                          <a:solidFill>
                            <a:srgbClr val="000000"/>
                          </a:solidFill>
                          <a:latin typeface="Arial" pitchFamily="34" charset="0"/>
                          <a:cs typeface="Arial" pitchFamily="34" charset="0"/>
                        </a:rPr>
                        <a:t>1</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MAR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499534">
                <a:tc>
                  <a:txBody>
                    <a:bodyPr/>
                    <a:lstStyle/>
                    <a:p>
                      <a:pPr algn="l" fontAlgn="b"/>
                      <a:r>
                        <a:rPr lang="en-US" sz="1800" b="0" i="0" u="none" strike="noStrike">
                          <a:solidFill>
                            <a:srgbClr val="000000"/>
                          </a:solidFill>
                          <a:latin typeface="Arial" pitchFamily="34" charset="0"/>
                          <a:cs typeface="Arial" pitchFamily="34" charset="0"/>
                        </a:rPr>
                        <a:t>APR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499534">
                <a:tc>
                  <a:txBody>
                    <a:bodyPr/>
                    <a:lstStyle/>
                    <a:p>
                      <a:pPr algn="ctr" fontAlgn="b"/>
                      <a:r>
                        <a:rPr lang="en-US" sz="1800" b="1" i="0" u="none" strike="noStrike">
                          <a:solidFill>
                            <a:srgbClr val="000000"/>
                          </a:solidFill>
                          <a:latin typeface="Arial" pitchFamily="34" charset="0"/>
                          <a:cs typeface="Arial" pitchFamily="34" charset="0"/>
                        </a:rPr>
                        <a:t>Total</a:t>
                      </a:r>
                    </a:p>
                  </a:txBody>
                  <a:tcPr marL="0" marR="0" marT="0" marB="0" anchor="b"/>
                </a:tc>
                <a:tc>
                  <a:txBody>
                    <a:bodyPr/>
                    <a:lstStyle/>
                    <a:p>
                      <a:pPr algn="ctr" fontAlgn="ctr"/>
                      <a:r>
                        <a:rPr lang="en-US" sz="1800" b="1" i="0" u="none" strike="noStrike" dirty="0">
                          <a:solidFill>
                            <a:srgbClr val="000000"/>
                          </a:solidFill>
                          <a:latin typeface="Arial" pitchFamily="34" charset="0"/>
                          <a:cs typeface="Arial" pitchFamily="34" charset="0"/>
                        </a:rPr>
                        <a:t>4</a:t>
                      </a:r>
                    </a:p>
                  </a:txBody>
                  <a:tcPr marL="0" marR="0" marT="0" marB="0" anchor="ct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sz="2800" dirty="0">
                <a:solidFill>
                  <a:srgbClr val="C00000"/>
                </a:solidFill>
                <a:latin typeface="Arial Black" pitchFamily="34" charset="0"/>
              </a:rPr>
              <a:t>No. of Prescription </a:t>
            </a:r>
            <a:r>
              <a:rPr lang="en-US" sz="2800" dirty="0" smtClean="0">
                <a:solidFill>
                  <a:srgbClr val="C00000"/>
                </a:solidFill>
                <a:latin typeface="Arial Black" pitchFamily="34" charset="0"/>
              </a:rPr>
              <a:t>Errors: </a:t>
            </a:r>
            <a:r>
              <a:rPr lang="en-US" sz="1800" dirty="0" smtClean="0">
                <a:solidFill>
                  <a:schemeClr val="tx1"/>
                </a:solidFill>
                <a:latin typeface="Arial" pitchFamily="34" charset="0"/>
                <a:cs typeface="Arial" pitchFamily="34" charset="0"/>
              </a:rPr>
              <a:t>No. of Prescription Errors in October(0), Nov(1), Dec(0), Jan(1), Feb(1), March(0), April(1).</a:t>
            </a:r>
            <a:endParaRPr lang="en-US" sz="2800" dirty="0">
              <a:solidFill>
                <a:srgbClr val="C00000"/>
              </a:solidFill>
              <a:latin typeface="Arial Black" pitchFamily="34" charset="0"/>
            </a:endParaRPr>
          </a:p>
        </p:txBody>
      </p:sp>
      <p:graphicFrame>
        <p:nvGraphicFramePr>
          <p:cNvPr id="6" name="Content Placeholder 5"/>
          <p:cNvGraphicFramePr>
            <a:graphicFrameLocks noGrp="1"/>
          </p:cNvGraphicFramePr>
          <p:nvPr>
            <p:ph sz="quarter" idx="1"/>
          </p:nvPr>
        </p:nvGraphicFramePr>
        <p:xfrm>
          <a:off x="609600" y="1295400"/>
          <a:ext cx="79248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r>
              <a:rPr lang="en-US" sz="2800" dirty="0" smtClean="0">
                <a:solidFill>
                  <a:srgbClr val="CC0000"/>
                </a:solidFill>
                <a:latin typeface="Arial Black" pitchFamily="34" charset="0"/>
              </a:rPr>
              <a:t>No. of Transcription Error:</a:t>
            </a:r>
            <a:endParaRPr lang="en-US" sz="2800" dirty="0">
              <a:solidFill>
                <a:srgbClr val="CC0000"/>
              </a:solidFill>
              <a:latin typeface="Arial Black" pitchFamily="34" charset="0"/>
            </a:endParaRPr>
          </a:p>
        </p:txBody>
      </p:sp>
      <p:graphicFrame>
        <p:nvGraphicFramePr>
          <p:cNvPr id="4" name="Content Placeholder 3"/>
          <p:cNvGraphicFramePr>
            <a:graphicFrameLocks noGrp="1"/>
          </p:cNvGraphicFramePr>
          <p:nvPr>
            <p:ph sz="quarter" idx="1"/>
          </p:nvPr>
        </p:nvGraphicFramePr>
        <p:xfrm>
          <a:off x="914400" y="1447800"/>
          <a:ext cx="7772400" cy="4800600"/>
        </p:xfrm>
        <a:graphic>
          <a:graphicData uri="http://schemas.openxmlformats.org/drawingml/2006/table">
            <a:tbl>
              <a:tblPr firstRow="1" bandRow="1">
                <a:tableStyleId>{5C22544A-7EE6-4342-B048-85BDC9FD1C3A}</a:tableStyleId>
              </a:tblPr>
              <a:tblGrid>
                <a:gridCol w="3886200"/>
                <a:gridCol w="3886200"/>
              </a:tblGrid>
              <a:tr h="533400">
                <a:tc>
                  <a:txBody>
                    <a:bodyPr/>
                    <a:lstStyle/>
                    <a:p>
                      <a:pPr algn="ctr" fontAlgn="b"/>
                      <a:r>
                        <a:rPr lang="en-US" sz="1800" b="1" i="0" u="none" strike="noStrike" dirty="0">
                          <a:solidFill>
                            <a:srgbClr val="000000"/>
                          </a:solidFill>
                          <a:latin typeface="Arial" pitchFamily="34" charset="0"/>
                          <a:cs typeface="Arial" pitchFamily="34" charset="0"/>
                        </a:rPr>
                        <a:t>Month </a:t>
                      </a:r>
                    </a:p>
                  </a:txBody>
                  <a:tcPr marL="0" marR="0" marT="0" marB="0" anchor="b"/>
                </a:tc>
                <a:tc>
                  <a:txBody>
                    <a:bodyPr/>
                    <a:lstStyle/>
                    <a:p>
                      <a:pPr algn="ctr" fontAlgn="b"/>
                      <a:r>
                        <a:rPr lang="en-US" sz="1800" b="1" i="0" u="none" strike="noStrike">
                          <a:solidFill>
                            <a:srgbClr val="000000"/>
                          </a:solidFill>
                          <a:latin typeface="Arial" pitchFamily="34" charset="0"/>
                          <a:cs typeface="Arial" pitchFamily="34" charset="0"/>
                        </a:rPr>
                        <a:t>Trancription Error</a:t>
                      </a:r>
                    </a:p>
                  </a:txBody>
                  <a:tcPr marL="0" marR="0" marT="0" marB="0" anchor="b"/>
                </a:tc>
              </a:tr>
              <a:tr h="533400">
                <a:tc>
                  <a:txBody>
                    <a:bodyPr/>
                    <a:lstStyle/>
                    <a:p>
                      <a:pPr algn="ctr" fontAlgn="b"/>
                      <a:r>
                        <a:rPr lang="en-US" sz="1800" b="0" i="0" u="none" strike="noStrike">
                          <a:solidFill>
                            <a:srgbClr val="000000"/>
                          </a:solidFill>
                          <a:latin typeface="Arial" pitchFamily="34" charset="0"/>
                          <a:cs typeface="Arial" pitchFamily="34" charset="0"/>
                        </a:rPr>
                        <a:t>OCT</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NOV</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DEC</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JAN</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FEB</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MAR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533400">
                <a:tc>
                  <a:txBody>
                    <a:bodyPr/>
                    <a:lstStyle/>
                    <a:p>
                      <a:pPr algn="ctr" fontAlgn="b"/>
                      <a:r>
                        <a:rPr lang="en-US" sz="1800" b="0" i="0" u="none" strike="noStrike">
                          <a:solidFill>
                            <a:srgbClr val="000000"/>
                          </a:solidFill>
                          <a:latin typeface="Arial" pitchFamily="34" charset="0"/>
                          <a:cs typeface="Arial" pitchFamily="34" charset="0"/>
                        </a:rPr>
                        <a:t>APR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533400">
                <a:tc>
                  <a:txBody>
                    <a:bodyPr/>
                    <a:lstStyle/>
                    <a:p>
                      <a:pPr algn="ctr" fontAlgn="ctr"/>
                      <a:r>
                        <a:rPr lang="en-US" sz="1800" b="1" i="0" u="none" strike="noStrike" dirty="0" smtClean="0">
                          <a:solidFill>
                            <a:srgbClr val="000000"/>
                          </a:solidFill>
                          <a:latin typeface="Arial" pitchFamily="34" charset="0"/>
                          <a:cs typeface="Arial" pitchFamily="34" charset="0"/>
                        </a:rPr>
                        <a:t>Total</a:t>
                      </a:r>
                      <a:r>
                        <a:rPr lang="en-US" sz="1800" b="1" i="0" u="none" strike="noStrike" dirty="0">
                          <a:solidFill>
                            <a:srgbClr val="000000"/>
                          </a:solidFill>
                          <a:latin typeface="Arial" pitchFamily="34" charset="0"/>
                          <a:cs typeface="Arial" pitchFamily="34" charset="0"/>
                        </a:rPr>
                        <a:t> </a:t>
                      </a:r>
                    </a:p>
                  </a:txBody>
                  <a:tcPr marL="0" marR="0" marT="0" marB="0" anchor="ctr"/>
                </a:tc>
                <a:tc>
                  <a:txBody>
                    <a:bodyPr/>
                    <a:lstStyle/>
                    <a:p>
                      <a:pPr algn="ctr" fontAlgn="ctr"/>
                      <a:r>
                        <a:rPr lang="en-US" sz="1800" b="1" i="0" u="none" strike="noStrike" dirty="0">
                          <a:solidFill>
                            <a:srgbClr val="000000"/>
                          </a:solidFill>
                          <a:latin typeface="Arial" pitchFamily="34" charset="0"/>
                          <a:cs typeface="Arial" pitchFamily="34" charset="0"/>
                        </a:rPr>
                        <a:t>7</a:t>
                      </a:r>
                    </a:p>
                  </a:txBody>
                  <a:tcPr marL="0" marR="0" marT="0" marB="0" anchor="ct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r>
              <a:rPr lang="en-US" sz="2800" dirty="0">
                <a:solidFill>
                  <a:srgbClr val="C00000"/>
                </a:solidFill>
                <a:latin typeface="Arial Black" pitchFamily="34" charset="0"/>
              </a:rPr>
              <a:t>No. of Transcription Errors</a:t>
            </a:r>
          </a:p>
        </p:txBody>
      </p:sp>
      <p:graphicFrame>
        <p:nvGraphicFramePr>
          <p:cNvPr id="4" name="Content Placeholder 3"/>
          <p:cNvGraphicFramePr>
            <a:graphicFrameLocks noGrp="1"/>
          </p:cNvGraphicFramePr>
          <p:nvPr>
            <p:ph sz="quarter" idx="1"/>
          </p:nvPr>
        </p:nvGraphicFramePr>
        <p:xfrm>
          <a:off x="914400" y="1447800"/>
          <a:ext cx="75438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2800" dirty="0">
                <a:solidFill>
                  <a:srgbClr val="CC0000"/>
                </a:solidFill>
                <a:latin typeface="Arial Black" pitchFamily="34" charset="0"/>
              </a:rPr>
              <a:t>Organization:</a:t>
            </a:r>
          </a:p>
        </p:txBody>
      </p:sp>
      <p:sp>
        <p:nvSpPr>
          <p:cNvPr id="3" name="Content Placeholder 2"/>
          <p:cNvSpPr>
            <a:spLocks noGrp="1"/>
          </p:cNvSpPr>
          <p:nvPr>
            <p:ph sz="quarter" idx="1"/>
          </p:nvPr>
        </p:nvSpPr>
        <p:spPr>
          <a:xfrm>
            <a:off x="914400" y="1219200"/>
            <a:ext cx="7772400" cy="5257800"/>
          </a:xfrm>
        </p:spPr>
        <p:txBody>
          <a:bodyPr>
            <a:normAutofit/>
          </a:bodyPr>
          <a:lstStyle/>
          <a:p>
            <a:r>
              <a:rPr lang="en-US" sz="2400" dirty="0">
                <a:latin typeface="Arial" pitchFamily="34" charset="0"/>
                <a:cs typeface="Arial" pitchFamily="34" charset="0"/>
              </a:rPr>
              <a:t>Aakash Healthcare is a multi-super specialty hospital, with state of the art infrastructure, path breaking technology, offering unrivalled healthcare services.</a:t>
            </a:r>
          </a:p>
          <a:p>
            <a:endParaRPr lang="en-US" sz="2400" dirty="0">
              <a:latin typeface="Arial" pitchFamily="34" charset="0"/>
              <a:cs typeface="Arial" pitchFamily="34" charset="0"/>
            </a:endParaRPr>
          </a:p>
          <a:p>
            <a:r>
              <a:rPr lang="en-US" sz="2400" b="1" dirty="0">
                <a:latin typeface="Arial" pitchFamily="34" charset="0"/>
                <a:cs typeface="Arial" pitchFamily="34" charset="0"/>
              </a:rPr>
              <a:t>VISION-</a:t>
            </a:r>
            <a:r>
              <a:rPr lang="en-US" sz="2400" dirty="0">
                <a:latin typeface="Arial" pitchFamily="34" charset="0"/>
                <a:cs typeface="Arial" pitchFamily="34" charset="0"/>
              </a:rPr>
              <a:t>To become the most desired healthcare brand by providing compassionate, caring and world class services with the help of talented team of doctors, professionals and latest technology.</a:t>
            </a:r>
          </a:p>
          <a:p>
            <a:endParaRPr lang="en-US" sz="2400" dirty="0">
              <a:latin typeface="Arial" pitchFamily="34" charset="0"/>
              <a:cs typeface="Arial" pitchFamily="34" charset="0"/>
            </a:endParaRPr>
          </a:p>
          <a:p>
            <a:r>
              <a:rPr lang="en-US" sz="2400" b="1" dirty="0">
                <a:latin typeface="Arial" pitchFamily="34" charset="0"/>
                <a:cs typeface="Arial" pitchFamily="34" charset="0"/>
              </a:rPr>
              <a:t>MISSION- </a:t>
            </a:r>
            <a:r>
              <a:rPr lang="en-US" sz="2400" dirty="0">
                <a:latin typeface="Arial" pitchFamily="34" charset="0"/>
                <a:cs typeface="Arial" pitchFamily="34" charset="0"/>
              </a:rPr>
              <a:t>To achieve highest patient satisfaction index by delivering patient-centric, best healthcare services amongst the local and the extended community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C00000"/>
                </a:solidFill>
                <a:latin typeface="Arial Black" pitchFamily="34" charset="0"/>
              </a:rPr>
              <a:t>No. of Dispensing Errors :</a:t>
            </a:r>
            <a:endParaRPr lang="en-US" sz="2400" dirty="0">
              <a:latin typeface="Arial Black" pitchFamily="34" charset="0"/>
            </a:endParaRPr>
          </a:p>
        </p:txBody>
      </p:sp>
      <p:graphicFrame>
        <p:nvGraphicFramePr>
          <p:cNvPr id="4" name="Content Placeholder 3"/>
          <p:cNvGraphicFramePr>
            <a:graphicFrameLocks noGrp="1"/>
          </p:cNvGraphicFramePr>
          <p:nvPr>
            <p:ph sz="quarter" idx="1"/>
          </p:nvPr>
        </p:nvGraphicFramePr>
        <p:xfrm>
          <a:off x="914400" y="1676400"/>
          <a:ext cx="7772400" cy="4572000"/>
        </p:xfrm>
        <a:graphic>
          <a:graphicData uri="http://schemas.openxmlformats.org/drawingml/2006/table">
            <a:tbl>
              <a:tblPr firstRow="1" bandRow="1">
                <a:tableStyleId>{5C22544A-7EE6-4342-B048-85BDC9FD1C3A}</a:tableStyleId>
              </a:tblPr>
              <a:tblGrid>
                <a:gridCol w="3886200"/>
                <a:gridCol w="3886200"/>
              </a:tblGrid>
              <a:tr h="508000">
                <a:tc>
                  <a:txBody>
                    <a:bodyPr/>
                    <a:lstStyle/>
                    <a:p>
                      <a:pPr algn="ctr" fontAlgn="b"/>
                      <a:r>
                        <a:rPr lang="en-US" sz="1800" b="1" i="0" u="none" strike="noStrike" dirty="0">
                          <a:solidFill>
                            <a:srgbClr val="000000"/>
                          </a:solidFill>
                          <a:latin typeface="Arial" pitchFamily="34" charset="0"/>
                          <a:cs typeface="Arial" pitchFamily="34" charset="0"/>
                        </a:rPr>
                        <a:t>Month </a:t>
                      </a:r>
                    </a:p>
                  </a:txBody>
                  <a:tcPr marL="0" marR="0" marT="0" marB="0" anchor="b"/>
                </a:tc>
                <a:tc>
                  <a:txBody>
                    <a:bodyPr/>
                    <a:lstStyle/>
                    <a:p>
                      <a:pPr algn="ctr" fontAlgn="b"/>
                      <a:r>
                        <a:rPr lang="en-US" sz="1800" b="1" i="0" u="none" strike="noStrike">
                          <a:solidFill>
                            <a:srgbClr val="000000"/>
                          </a:solidFill>
                          <a:latin typeface="Arial" pitchFamily="34" charset="0"/>
                          <a:cs typeface="Arial" pitchFamily="34" charset="0"/>
                        </a:rPr>
                        <a:t>Dispensing Error</a:t>
                      </a:r>
                    </a:p>
                  </a:txBody>
                  <a:tcPr marL="0" marR="0" marT="0" marB="0" anchor="b"/>
                </a:tc>
              </a:tr>
              <a:tr h="508000">
                <a:tc>
                  <a:txBody>
                    <a:bodyPr/>
                    <a:lstStyle/>
                    <a:p>
                      <a:pPr algn="ctr" fontAlgn="b"/>
                      <a:r>
                        <a:rPr lang="en-US" sz="1800" b="0" i="0" u="none" strike="noStrike" dirty="0">
                          <a:solidFill>
                            <a:srgbClr val="000000"/>
                          </a:solidFill>
                          <a:latin typeface="Arial" pitchFamily="34" charset="0"/>
                          <a:cs typeface="Arial" pitchFamily="34" charset="0"/>
                        </a:rPr>
                        <a:t>OCT</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508000">
                <a:tc>
                  <a:txBody>
                    <a:bodyPr/>
                    <a:lstStyle/>
                    <a:p>
                      <a:pPr algn="ctr" fontAlgn="b"/>
                      <a:r>
                        <a:rPr lang="en-US" sz="1800" b="0" i="0" u="none" strike="noStrike" dirty="0">
                          <a:solidFill>
                            <a:srgbClr val="000000"/>
                          </a:solidFill>
                          <a:latin typeface="Arial" pitchFamily="34" charset="0"/>
                          <a:cs typeface="Arial" pitchFamily="34" charset="0"/>
                        </a:rPr>
                        <a:t>NOV</a:t>
                      </a:r>
                    </a:p>
                  </a:txBody>
                  <a:tcPr marL="0" marR="0" marT="0" marB="0" anchor="b"/>
                </a:tc>
                <a:tc>
                  <a:txBody>
                    <a:bodyPr/>
                    <a:lstStyle/>
                    <a:p>
                      <a:pPr algn="ctr" fontAlgn="ctr"/>
                      <a:r>
                        <a:rPr lang="en-US" sz="1800" b="0" i="0" u="none" strike="noStrike" dirty="0">
                          <a:solidFill>
                            <a:srgbClr val="000000"/>
                          </a:solidFill>
                          <a:latin typeface="Arial" pitchFamily="34" charset="0"/>
                          <a:cs typeface="Arial" pitchFamily="34" charset="0"/>
                        </a:rPr>
                        <a:t>0</a:t>
                      </a:r>
                    </a:p>
                  </a:txBody>
                  <a:tcPr marL="0" marR="0" marT="0" marB="0" anchor="ctr"/>
                </a:tc>
              </a:tr>
              <a:tr h="508000">
                <a:tc>
                  <a:txBody>
                    <a:bodyPr/>
                    <a:lstStyle/>
                    <a:p>
                      <a:pPr algn="ctr" fontAlgn="b"/>
                      <a:r>
                        <a:rPr lang="en-US" sz="1800" b="0" i="0" u="none" strike="noStrike">
                          <a:solidFill>
                            <a:srgbClr val="000000"/>
                          </a:solidFill>
                          <a:latin typeface="Arial" pitchFamily="34" charset="0"/>
                          <a:cs typeface="Arial" pitchFamily="34" charset="0"/>
                        </a:rPr>
                        <a:t>DEC</a:t>
                      </a:r>
                    </a:p>
                  </a:txBody>
                  <a:tcPr marL="0" marR="0" marT="0" marB="0" anchor="b"/>
                </a:tc>
                <a:tc>
                  <a:txBody>
                    <a:bodyPr/>
                    <a:lstStyle/>
                    <a:p>
                      <a:pPr algn="ctr" fontAlgn="ctr"/>
                      <a:r>
                        <a:rPr lang="en-US" sz="1800" b="0" i="0" u="none" strike="noStrike" dirty="0">
                          <a:solidFill>
                            <a:srgbClr val="000000"/>
                          </a:solidFill>
                          <a:latin typeface="Arial" pitchFamily="34" charset="0"/>
                          <a:cs typeface="Arial" pitchFamily="34" charset="0"/>
                        </a:rPr>
                        <a:t>0</a:t>
                      </a:r>
                    </a:p>
                  </a:txBody>
                  <a:tcPr marL="0" marR="0" marT="0" marB="0" anchor="ctr"/>
                </a:tc>
              </a:tr>
              <a:tr h="508000">
                <a:tc>
                  <a:txBody>
                    <a:bodyPr/>
                    <a:lstStyle/>
                    <a:p>
                      <a:pPr algn="ctr" fontAlgn="b"/>
                      <a:r>
                        <a:rPr lang="en-US" sz="1800" b="0" i="0" u="none" strike="noStrike">
                          <a:solidFill>
                            <a:srgbClr val="000000"/>
                          </a:solidFill>
                          <a:latin typeface="Arial" pitchFamily="34" charset="0"/>
                          <a:cs typeface="Arial" pitchFamily="34" charset="0"/>
                        </a:rPr>
                        <a:t>JAN</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508000">
                <a:tc>
                  <a:txBody>
                    <a:bodyPr/>
                    <a:lstStyle/>
                    <a:p>
                      <a:pPr algn="ctr" fontAlgn="b"/>
                      <a:r>
                        <a:rPr lang="en-US" sz="1800" b="0" i="0" u="none" strike="noStrike">
                          <a:solidFill>
                            <a:srgbClr val="000000"/>
                          </a:solidFill>
                          <a:latin typeface="Arial" pitchFamily="34" charset="0"/>
                          <a:cs typeface="Arial" pitchFamily="34" charset="0"/>
                        </a:rPr>
                        <a:t>FEB</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508000">
                <a:tc>
                  <a:txBody>
                    <a:bodyPr/>
                    <a:lstStyle/>
                    <a:p>
                      <a:pPr algn="ctr" fontAlgn="b"/>
                      <a:r>
                        <a:rPr lang="en-US" sz="1800" b="0" i="0" u="none" strike="noStrike">
                          <a:solidFill>
                            <a:srgbClr val="000000"/>
                          </a:solidFill>
                          <a:latin typeface="Arial" pitchFamily="34" charset="0"/>
                          <a:cs typeface="Arial" pitchFamily="34" charset="0"/>
                        </a:rPr>
                        <a:t>MAR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0</a:t>
                      </a:r>
                    </a:p>
                  </a:txBody>
                  <a:tcPr marL="0" marR="0" marT="0" marB="0" anchor="ctr"/>
                </a:tc>
              </a:tr>
              <a:tr h="508000">
                <a:tc>
                  <a:txBody>
                    <a:bodyPr/>
                    <a:lstStyle/>
                    <a:p>
                      <a:pPr algn="ctr" fontAlgn="b"/>
                      <a:r>
                        <a:rPr lang="en-US" sz="1800" b="0" i="0" u="none" strike="noStrike">
                          <a:solidFill>
                            <a:srgbClr val="000000"/>
                          </a:solidFill>
                          <a:latin typeface="Arial" pitchFamily="34" charset="0"/>
                          <a:cs typeface="Arial" pitchFamily="34" charset="0"/>
                        </a:rPr>
                        <a:t>APR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508000">
                <a:tc>
                  <a:txBody>
                    <a:bodyPr/>
                    <a:lstStyle/>
                    <a:p>
                      <a:pPr algn="ctr" fontAlgn="ctr"/>
                      <a:r>
                        <a:rPr lang="en-US" sz="1800" b="1" i="0" u="none" strike="noStrike" dirty="0" smtClean="0">
                          <a:solidFill>
                            <a:srgbClr val="000000"/>
                          </a:solidFill>
                          <a:latin typeface="Arial" pitchFamily="34" charset="0"/>
                          <a:cs typeface="Arial" pitchFamily="34" charset="0"/>
                        </a:rPr>
                        <a:t>Total</a:t>
                      </a:r>
                      <a:r>
                        <a:rPr lang="en-US" sz="1800" b="1" i="0" u="none" strike="noStrike" dirty="0">
                          <a:solidFill>
                            <a:srgbClr val="000000"/>
                          </a:solidFill>
                          <a:latin typeface="Arial" pitchFamily="34" charset="0"/>
                          <a:cs typeface="Arial" pitchFamily="34" charset="0"/>
                        </a:rPr>
                        <a:t> </a:t>
                      </a:r>
                    </a:p>
                  </a:txBody>
                  <a:tcPr marL="0" marR="0" marT="0" marB="0" anchor="ctr"/>
                </a:tc>
                <a:tc>
                  <a:txBody>
                    <a:bodyPr/>
                    <a:lstStyle/>
                    <a:p>
                      <a:pPr algn="ctr" fontAlgn="ctr"/>
                      <a:r>
                        <a:rPr lang="en-US" sz="1800" b="1" i="0" u="none" strike="noStrike" dirty="0">
                          <a:solidFill>
                            <a:srgbClr val="000000"/>
                          </a:solidFill>
                          <a:latin typeface="Arial" pitchFamily="34" charset="0"/>
                          <a:cs typeface="Arial" pitchFamily="34" charset="0"/>
                        </a:rPr>
                        <a:t>4</a:t>
                      </a:r>
                    </a:p>
                  </a:txBody>
                  <a:tcPr marL="0" marR="0" marT="0" marB="0" anchor="ct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r>
              <a:rPr lang="en-US" sz="2800" dirty="0">
                <a:solidFill>
                  <a:srgbClr val="C00000"/>
                </a:solidFill>
                <a:latin typeface="Arial Black" pitchFamily="34" charset="0"/>
              </a:rPr>
              <a:t>No. of Dispensing </a:t>
            </a:r>
            <a:r>
              <a:rPr lang="en-US" sz="2800" dirty="0" smtClean="0">
                <a:solidFill>
                  <a:srgbClr val="C00000"/>
                </a:solidFill>
                <a:latin typeface="Arial Black" pitchFamily="34" charset="0"/>
              </a:rPr>
              <a:t>Errors : </a:t>
            </a:r>
            <a:r>
              <a:rPr lang="en-US" sz="1800" dirty="0" smtClean="0">
                <a:solidFill>
                  <a:schemeClr val="tx1"/>
                </a:solidFill>
                <a:latin typeface="Arial" pitchFamily="34" charset="0"/>
                <a:cs typeface="Arial" pitchFamily="34" charset="0"/>
              </a:rPr>
              <a:t>No. of Dispensing Errors in Oct ( 0), Nov( 0), Dec(0), Jan(1), Feb(1), March(0), April(2)</a:t>
            </a:r>
            <a:endParaRPr lang="en-US" sz="2800" dirty="0">
              <a:solidFill>
                <a:srgbClr val="C00000"/>
              </a:solidFill>
              <a:latin typeface="Arial Black" pitchFamily="34" charset="0"/>
            </a:endParaRPr>
          </a:p>
        </p:txBody>
      </p:sp>
      <p:graphicFrame>
        <p:nvGraphicFramePr>
          <p:cNvPr id="4" name="Content Placeholder 3"/>
          <p:cNvGraphicFramePr>
            <a:graphicFrameLocks noGrp="1"/>
          </p:cNvGraphicFramePr>
          <p:nvPr>
            <p:ph sz="quarter" idx="1"/>
          </p:nvPr>
        </p:nvGraphicFramePr>
        <p:xfrm>
          <a:off x="914400" y="1447800"/>
          <a:ext cx="7620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C00000"/>
                </a:solidFill>
                <a:latin typeface="Arial Black" pitchFamily="34" charset="0"/>
              </a:rPr>
              <a:t>No. of Administration Errors:</a:t>
            </a:r>
            <a:endParaRPr lang="en-US" sz="2800" dirty="0"/>
          </a:p>
        </p:txBody>
      </p:sp>
      <p:graphicFrame>
        <p:nvGraphicFramePr>
          <p:cNvPr id="4" name="Content Placeholder 3"/>
          <p:cNvGraphicFramePr>
            <a:graphicFrameLocks noGrp="1"/>
          </p:cNvGraphicFramePr>
          <p:nvPr>
            <p:ph sz="quarter" idx="1"/>
          </p:nvPr>
        </p:nvGraphicFramePr>
        <p:xfrm>
          <a:off x="838200" y="1752603"/>
          <a:ext cx="7772400" cy="4495797"/>
        </p:xfrm>
        <a:graphic>
          <a:graphicData uri="http://schemas.openxmlformats.org/drawingml/2006/table">
            <a:tbl>
              <a:tblPr firstRow="1" bandRow="1">
                <a:tableStyleId>{5C22544A-7EE6-4342-B048-85BDC9FD1C3A}</a:tableStyleId>
              </a:tblPr>
              <a:tblGrid>
                <a:gridCol w="3886200"/>
                <a:gridCol w="3886200"/>
              </a:tblGrid>
              <a:tr h="499533">
                <a:tc>
                  <a:txBody>
                    <a:bodyPr/>
                    <a:lstStyle/>
                    <a:p>
                      <a:pPr algn="ctr" fontAlgn="b"/>
                      <a:r>
                        <a:rPr lang="en-US" sz="1800" b="1" i="0" u="none" strike="noStrike" dirty="0">
                          <a:solidFill>
                            <a:srgbClr val="000000"/>
                          </a:solidFill>
                          <a:latin typeface="Arial" pitchFamily="34" charset="0"/>
                          <a:cs typeface="Arial" pitchFamily="34" charset="0"/>
                        </a:rPr>
                        <a:t>Month </a:t>
                      </a:r>
                    </a:p>
                  </a:txBody>
                  <a:tcPr marL="0" marR="0" marT="0" marB="0" anchor="b"/>
                </a:tc>
                <a:tc>
                  <a:txBody>
                    <a:bodyPr/>
                    <a:lstStyle/>
                    <a:p>
                      <a:pPr algn="ctr" fontAlgn="b"/>
                      <a:r>
                        <a:rPr lang="en-US" sz="1800" b="1" i="0" u="none" strike="noStrike">
                          <a:solidFill>
                            <a:srgbClr val="000000"/>
                          </a:solidFill>
                          <a:latin typeface="Arial" pitchFamily="34" charset="0"/>
                          <a:cs typeface="Arial" pitchFamily="34" charset="0"/>
                        </a:rPr>
                        <a:t>Administration error</a:t>
                      </a:r>
                    </a:p>
                  </a:txBody>
                  <a:tcPr marL="0" marR="0" marT="0" marB="0" anchor="b"/>
                </a:tc>
              </a:tr>
              <a:tr h="499533">
                <a:tc>
                  <a:txBody>
                    <a:bodyPr/>
                    <a:lstStyle/>
                    <a:p>
                      <a:pPr algn="ctr" fontAlgn="b"/>
                      <a:r>
                        <a:rPr lang="en-US" sz="1800" b="0" i="0" u="none" strike="noStrike">
                          <a:solidFill>
                            <a:srgbClr val="000000"/>
                          </a:solidFill>
                          <a:latin typeface="Arial" pitchFamily="34" charset="0"/>
                          <a:cs typeface="Arial" pitchFamily="34" charset="0"/>
                        </a:rPr>
                        <a:t>OCT</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1</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NOV</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DEC</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JAN</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4</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FEB</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3</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MAR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2</a:t>
                      </a:r>
                    </a:p>
                  </a:txBody>
                  <a:tcPr marL="0" marR="0" marT="0" marB="0" anchor="ctr"/>
                </a:tc>
              </a:tr>
              <a:tr h="499533">
                <a:tc>
                  <a:txBody>
                    <a:bodyPr/>
                    <a:lstStyle/>
                    <a:p>
                      <a:pPr algn="ctr" fontAlgn="b"/>
                      <a:r>
                        <a:rPr lang="en-US" sz="1800" b="0" i="0" u="none" strike="noStrike">
                          <a:solidFill>
                            <a:srgbClr val="000000"/>
                          </a:solidFill>
                          <a:latin typeface="Arial" pitchFamily="34" charset="0"/>
                          <a:cs typeface="Arial" pitchFamily="34" charset="0"/>
                        </a:rPr>
                        <a:t>APR</a:t>
                      </a:r>
                    </a:p>
                  </a:txBody>
                  <a:tcPr marL="0" marR="0" marT="0" marB="0" anchor="b"/>
                </a:tc>
                <a:tc>
                  <a:txBody>
                    <a:bodyPr/>
                    <a:lstStyle/>
                    <a:p>
                      <a:pPr algn="ctr" fontAlgn="ctr"/>
                      <a:r>
                        <a:rPr lang="en-US" sz="1800" b="0" i="0" u="none" strike="noStrike">
                          <a:solidFill>
                            <a:srgbClr val="000000"/>
                          </a:solidFill>
                          <a:latin typeface="Arial" pitchFamily="34" charset="0"/>
                          <a:cs typeface="Arial" pitchFamily="34" charset="0"/>
                        </a:rPr>
                        <a:t>4</a:t>
                      </a:r>
                    </a:p>
                  </a:txBody>
                  <a:tcPr marL="0" marR="0" marT="0" marB="0" anchor="ctr"/>
                </a:tc>
              </a:tr>
              <a:tr h="499533">
                <a:tc>
                  <a:txBody>
                    <a:bodyPr/>
                    <a:lstStyle/>
                    <a:p>
                      <a:pPr algn="ctr" fontAlgn="ctr"/>
                      <a:r>
                        <a:rPr lang="en-US" sz="1800" b="1" i="0" u="none" strike="noStrike">
                          <a:solidFill>
                            <a:srgbClr val="000000"/>
                          </a:solidFill>
                          <a:latin typeface="Arial" pitchFamily="34" charset="0"/>
                          <a:cs typeface="Arial" pitchFamily="34" charset="0"/>
                        </a:rPr>
                        <a:t> </a:t>
                      </a:r>
                    </a:p>
                  </a:txBody>
                  <a:tcPr marL="0" marR="0" marT="0" marB="0" anchor="ctr"/>
                </a:tc>
                <a:tc>
                  <a:txBody>
                    <a:bodyPr/>
                    <a:lstStyle/>
                    <a:p>
                      <a:pPr algn="ctr" fontAlgn="b"/>
                      <a:r>
                        <a:rPr lang="en-US" sz="1800" b="1" i="0" u="none" strike="noStrike" dirty="0">
                          <a:solidFill>
                            <a:srgbClr val="000000"/>
                          </a:solidFill>
                          <a:latin typeface="Arial" pitchFamily="34" charset="0"/>
                          <a:cs typeface="Arial" pitchFamily="34" charset="0"/>
                        </a:rPr>
                        <a:t>18</a:t>
                      </a:r>
                    </a:p>
                  </a:txBody>
                  <a:tcPr marL="0" marR="0" marT="0" marB="0" anchor="b"/>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20000" cy="1020762"/>
          </a:xfrm>
        </p:spPr>
        <p:txBody>
          <a:bodyPr>
            <a:normAutofit fontScale="90000"/>
          </a:bodyPr>
          <a:lstStyle/>
          <a:p>
            <a:r>
              <a:rPr lang="en-US" sz="2800" dirty="0">
                <a:solidFill>
                  <a:srgbClr val="C00000"/>
                </a:solidFill>
                <a:latin typeface="Arial Black" pitchFamily="34" charset="0"/>
              </a:rPr>
              <a:t>No. of Administration </a:t>
            </a:r>
            <a:r>
              <a:rPr lang="en-US" sz="2800" dirty="0" smtClean="0">
                <a:solidFill>
                  <a:srgbClr val="C00000"/>
                </a:solidFill>
                <a:latin typeface="Arial Black" pitchFamily="34" charset="0"/>
              </a:rPr>
              <a:t>Errors: </a:t>
            </a:r>
            <a:r>
              <a:rPr lang="en-US" sz="1800" dirty="0" smtClean="0">
                <a:solidFill>
                  <a:schemeClr val="tx1"/>
                </a:solidFill>
                <a:latin typeface="Arial" pitchFamily="34" charset="0"/>
                <a:cs typeface="Arial" pitchFamily="34" charset="0"/>
              </a:rPr>
              <a:t>No of Administration Errors in Oct (1), Nov(2), Dec(4), Jan (4), Feb (3), March(2), April(4). </a:t>
            </a:r>
            <a:endParaRPr lang="en-US" sz="2800" dirty="0">
              <a:solidFill>
                <a:srgbClr val="C00000"/>
              </a:solidFill>
              <a:latin typeface="Arial Black" pitchFamily="34" charset="0"/>
            </a:endParaRPr>
          </a:p>
        </p:txBody>
      </p:sp>
      <p:graphicFrame>
        <p:nvGraphicFramePr>
          <p:cNvPr id="6" name="Content Placeholder 5"/>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normAutofit/>
          </a:bodyPr>
          <a:lstStyle/>
          <a:p>
            <a:r>
              <a:rPr lang="en-US" sz="2800" dirty="0">
                <a:solidFill>
                  <a:srgbClr val="C00000"/>
                </a:solidFill>
                <a:latin typeface="Arial Black" pitchFamily="34" charset="0"/>
              </a:rPr>
              <a:t>Compliance to Prescription checklist</a:t>
            </a:r>
          </a:p>
        </p:txBody>
      </p:sp>
      <p:graphicFrame>
        <p:nvGraphicFramePr>
          <p:cNvPr id="4" name="Content Placeholder 3"/>
          <p:cNvGraphicFramePr>
            <a:graphicFrameLocks noGrp="1"/>
          </p:cNvGraphicFramePr>
          <p:nvPr>
            <p:ph sz="quarter" idx="1"/>
          </p:nvPr>
        </p:nvGraphicFramePr>
        <p:xfrm>
          <a:off x="533400" y="914400"/>
          <a:ext cx="83058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r>
              <a:rPr lang="en-US" sz="2400" dirty="0" smtClean="0">
                <a:solidFill>
                  <a:srgbClr val="CC0000"/>
                </a:solidFill>
                <a:latin typeface="Arial Black" pitchFamily="34" charset="0"/>
                <a:cs typeface="Arial" pitchFamily="34" charset="0"/>
              </a:rPr>
              <a:t>Key Findings of Prescription audit:</a:t>
            </a:r>
            <a:endParaRPr lang="en-US" sz="2400" dirty="0">
              <a:solidFill>
                <a:srgbClr val="CC0000"/>
              </a:solidFill>
              <a:latin typeface="Arial Black" pitchFamily="34" charset="0"/>
              <a:cs typeface="Arial" pitchFamily="34" charset="0"/>
            </a:endParaRPr>
          </a:p>
        </p:txBody>
      </p:sp>
      <p:sp>
        <p:nvSpPr>
          <p:cNvPr id="3" name="Content Placeholder 2"/>
          <p:cNvSpPr>
            <a:spLocks noGrp="1"/>
          </p:cNvSpPr>
          <p:nvPr>
            <p:ph sz="quarter" idx="1"/>
          </p:nvPr>
        </p:nvSpPr>
        <p:spPr/>
        <p:txBody>
          <a:bodyPr/>
          <a:lstStyle/>
          <a:p>
            <a:r>
              <a:rPr lang="en-US" dirty="0" smtClean="0"/>
              <a:t> 12% of the prescriptions were not clearly written.</a:t>
            </a:r>
          </a:p>
          <a:p>
            <a:r>
              <a:rPr lang="en-US" dirty="0" smtClean="0"/>
              <a:t> 73% of the prescriptions were not written in capital letters.</a:t>
            </a:r>
          </a:p>
          <a:p>
            <a:r>
              <a:rPr lang="en-US" dirty="0" smtClean="0"/>
              <a:t>In 60% of cases, Name of the Doctor was not written.</a:t>
            </a:r>
          </a:p>
          <a:p>
            <a:r>
              <a:rPr lang="en-US" dirty="0" smtClean="0"/>
              <a:t>In 60% of Cases, Time was not written.</a:t>
            </a:r>
          </a:p>
          <a:p>
            <a:r>
              <a:rPr lang="en-US" dirty="0" smtClean="0"/>
              <a:t>In 64% of Prescription, registration No. of doctor was not written.</a:t>
            </a:r>
          </a:p>
          <a:p>
            <a:r>
              <a:rPr lang="en-US" dirty="0" smtClean="0"/>
              <a:t>In 78% of cases, Allergies were not documented in Prescription.</a:t>
            </a:r>
          </a:p>
          <a:p>
            <a:r>
              <a:rPr lang="en-US" dirty="0" smtClean="0"/>
              <a:t>Do not use Abbreviations were used in 45% of Cases.</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D87B53-0B2A-42A0-B7F9-0B110A9A1113}"/>
              </a:ext>
            </a:extLst>
          </p:cNvPr>
          <p:cNvSpPr>
            <a:spLocks noGrp="1"/>
          </p:cNvSpPr>
          <p:nvPr>
            <p:ph type="title"/>
          </p:nvPr>
        </p:nvSpPr>
        <p:spPr/>
        <p:txBody>
          <a:bodyPr>
            <a:normAutofit/>
          </a:bodyPr>
          <a:lstStyle/>
          <a:p>
            <a:r>
              <a:rPr lang="en-IN" sz="2800" dirty="0">
                <a:solidFill>
                  <a:srgbClr val="CC0000"/>
                </a:solidFill>
                <a:latin typeface="Arial Black" panose="020B0A04020102020204" pitchFamily="34" charset="0"/>
              </a:rPr>
              <a:t>Analysis:</a:t>
            </a:r>
          </a:p>
        </p:txBody>
      </p:sp>
      <p:sp>
        <p:nvSpPr>
          <p:cNvPr id="3" name="Content Placeholder 2">
            <a:extLst>
              <a:ext uri="{FF2B5EF4-FFF2-40B4-BE49-F238E27FC236}">
                <a16:creationId xmlns="" xmlns:a16="http://schemas.microsoft.com/office/drawing/2014/main" id="{A26F1E26-4AF7-458B-A3D5-341A8F56CC0A}"/>
              </a:ext>
            </a:extLst>
          </p:cNvPr>
          <p:cNvSpPr>
            <a:spLocks noGrp="1"/>
          </p:cNvSpPr>
          <p:nvPr>
            <p:ph sz="quarter" idx="1"/>
          </p:nvPr>
        </p:nvSpPr>
        <p:spPr/>
        <p:txBody>
          <a:bodyPr/>
          <a:lstStyle/>
          <a:p>
            <a:r>
              <a:rPr lang="en-IN" dirty="0"/>
              <a:t>Medication errors were highest in month of January. Reason for this increase could be sudden increase in number of patients.</a:t>
            </a:r>
          </a:p>
          <a:p>
            <a:endParaRPr lang="en-IN" dirty="0"/>
          </a:p>
          <a:p>
            <a:r>
              <a:rPr lang="en-IN" dirty="0"/>
              <a:t>Again there is increase in medication error rate because hospital was in process of shifting from manual medication writing to Computerized medication order entry.</a:t>
            </a:r>
          </a:p>
        </p:txBody>
      </p:sp>
    </p:spTree>
    <p:extLst>
      <p:ext uri="{BB962C8B-B14F-4D97-AF65-F5344CB8AC3E}">
        <p14:creationId xmlns="" xmlns:p14="http://schemas.microsoft.com/office/powerpoint/2010/main" val="2106433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b="1" dirty="0">
                <a:solidFill>
                  <a:srgbClr val="C00000"/>
                </a:solidFill>
                <a:latin typeface="Arial Black" pitchFamily="34" charset="0"/>
              </a:rPr>
              <a:t>RECOMMENDATIONS:  </a:t>
            </a:r>
            <a:r>
              <a:rPr lang="en-US" dirty="0"/>
              <a:t/>
            </a:r>
            <a:br>
              <a:rPr lang="en-US" dirty="0"/>
            </a:br>
            <a:endParaRPr lang="en-US" dirty="0"/>
          </a:p>
        </p:txBody>
      </p:sp>
      <p:sp>
        <p:nvSpPr>
          <p:cNvPr id="3" name="Content Placeholder 2"/>
          <p:cNvSpPr>
            <a:spLocks noGrp="1"/>
          </p:cNvSpPr>
          <p:nvPr>
            <p:ph sz="quarter" idx="1"/>
          </p:nvPr>
        </p:nvSpPr>
        <p:spPr>
          <a:xfrm>
            <a:off x="914400" y="1066800"/>
            <a:ext cx="7772400" cy="5486400"/>
          </a:xfrm>
        </p:spPr>
        <p:txBody>
          <a:bodyPr>
            <a:noAutofit/>
          </a:bodyPr>
          <a:lstStyle/>
          <a:p>
            <a:pPr lvl="1"/>
            <a:r>
              <a:rPr lang="en-US" dirty="0">
                <a:latin typeface="Arial" pitchFamily="34" charset="0"/>
                <a:cs typeface="Arial" pitchFamily="34" charset="0"/>
              </a:rPr>
              <a:t>Having accurate patient information is the first priority in medication safety, as it guides physicians to choose the appropriate medication, dose, route and frequency. </a:t>
            </a:r>
          </a:p>
          <a:p>
            <a:pPr lvl="1"/>
            <a:endParaRPr lang="en-US" dirty="0">
              <a:latin typeface="Arial" pitchFamily="34" charset="0"/>
              <a:cs typeface="Arial" pitchFamily="34" charset="0"/>
            </a:endParaRPr>
          </a:p>
          <a:p>
            <a:pPr lvl="1"/>
            <a:r>
              <a:rPr lang="en-US" dirty="0">
                <a:latin typeface="Arial" pitchFamily="34" charset="0"/>
                <a:cs typeface="Arial" pitchFamily="34" charset="0"/>
              </a:rPr>
              <a:t>For increasing the compliance of name of doctor written in prescription audit, every doctor should be given stamp comprising of Name, designation, registration number</a:t>
            </a:r>
            <a:r>
              <a:rPr lang="en-US" dirty="0" smtClean="0">
                <a:latin typeface="Arial" pitchFamily="34" charset="0"/>
                <a:cs typeface="Arial" pitchFamily="34" charset="0"/>
              </a:rPr>
              <a:t>. </a:t>
            </a:r>
          </a:p>
          <a:p>
            <a:pPr lvl="1"/>
            <a:r>
              <a:rPr lang="en-US" dirty="0" smtClean="0">
                <a:latin typeface="Arial" pitchFamily="34" charset="0"/>
                <a:cs typeface="Arial" pitchFamily="34" charset="0"/>
              </a:rPr>
              <a:t>Overwriting in prescription should be avoided as it can lead to confusion.</a:t>
            </a:r>
            <a:endParaRPr lang="en-US" dirty="0">
              <a:latin typeface="Arial" pitchFamily="34" charset="0"/>
              <a:cs typeface="Arial" pitchFamily="34" charset="0"/>
            </a:endParaRPr>
          </a:p>
          <a:p>
            <a:pPr lvl="1"/>
            <a:endParaRPr lang="en-US" dirty="0">
              <a:latin typeface="Arial" pitchFamily="34" charset="0"/>
              <a:cs typeface="Arial" pitchFamily="34" charset="0"/>
            </a:endParaRPr>
          </a:p>
          <a:p>
            <a:endParaRPr lang="en-US" sz="24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solidFill>
                  <a:srgbClr val="C00000"/>
                </a:solidFill>
                <a:latin typeface="Arial Black" pitchFamily="34" charset="0"/>
              </a:rPr>
              <a:t>RECOMMENDATIONS:</a:t>
            </a:r>
            <a:endParaRPr lang="en-US" sz="2800" dirty="0"/>
          </a:p>
        </p:txBody>
      </p:sp>
      <p:sp>
        <p:nvSpPr>
          <p:cNvPr id="3" name="Content Placeholder 2"/>
          <p:cNvSpPr>
            <a:spLocks noGrp="1"/>
          </p:cNvSpPr>
          <p:nvPr>
            <p:ph sz="quarter" idx="1"/>
          </p:nvPr>
        </p:nvSpPr>
        <p:spPr>
          <a:xfrm>
            <a:off x="914400" y="1447800"/>
            <a:ext cx="7772400" cy="4953000"/>
          </a:xfrm>
        </p:spPr>
        <p:txBody>
          <a:bodyPr/>
          <a:lstStyle/>
          <a:p>
            <a:pPr lvl="1">
              <a:buNone/>
            </a:pPr>
            <a:endParaRPr lang="en-US" dirty="0">
              <a:latin typeface="Arial" pitchFamily="34" charset="0"/>
              <a:cs typeface="Arial" pitchFamily="34" charset="0"/>
            </a:endParaRPr>
          </a:p>
          <a:p>
            <a:pPr lvl="1"/>
            <a:r>
              <a:rPr lang="en-US" dirty="0">
                <a:latin typeface="Arial" pitchFamily="34" charset="0"/>
                <a:cs typeface="Arial" pitchFamily="34" charset="0"/>
              </a:rPr>
              <a:t>Updated list of current medication should be listed in patients file and shall `be updated at each visit.</a:t>
            </a:r>
          </a:p>
          <a:p>
            <a:pPr lvl="1">
              <a:buNone/>
            </a:pPr>
            <a:endParaRPr lang="en-US" dirty="0">
              <a:latin typeface="Arial" pitchFamily="34" charset="0"/>
              <a:cs typeface="Arial" pitchFamily="34" charset="0"/>
            </a:endParaRPr>
          </a:p>
          <a:p>
            <a:pPr lvl="1"/>
            <a:r>
              <a:rPr lang="en-IN" dirty="0">
                <a:latin typeface="Arial" pitchFamily="34" charset="0"/>
                <a:cs typeface="Arial" pitchFamily="34" charset="0"/>
              </a:rPr>
              <a:t>Avoid problematic abbreviations.</a:t>
            </a:r>
          </a:p>
          <a:p>
            <a:pPr lvl="1"/>
            <a:endParaRPr lang="en-IN" dirty="0">
              <a:latin typeface="Arial" pitchFamily="34" charset="0"/>
              <a:cs typeface="Arial" pitchFamily="34" charset="0"/>
            </a:endParaRPr>
          </a:p>
          <a:p>
            <a:pPr lvl="1"/>
            <a:r>
              <a:rPr lang="en-IN" dirty="0">
                <a:latin typeface="Arial" pitchFamily="34" charset="0"/>
                <a:cs typeface="Arial" pitchFamily="34" charset="0"/>
              </a:rPr>
              <a:t>To promote medical reconciliation.</a:t>
            </a:r>
          </a:p>
          <a:p>
            <a:pPr lvl="1"/>
            <a:endParaRPr lang="en-IN" dirty="0">
              <a:latin typeface="Arial" pitchFamily="34" charset="0"/>
              <a:cs typeface="Arial" pitchFamily="34" charset="0"/>
            </a:endParaRPr>
          </a:p>
          <a:p>
            <a:pPr lvl="1"/>
            <a:r>
              <a:rPr lang="en-IN" dirty="0">
                <a:latin typeface="Arial" pitchFamily="34" charset="0"/>
                <a:cs typeface="Arial" pitchFamily="34" charset="0"/>
              </a:rPr>
              <a:t>Although we are using EMR, but CPOE shall be promoted more robustly for avoiding medication errors.</a:t>
            </a:r>
          </a:p>
          <a:p>
            <a:pPr lvl="1"/>
            <a:endParaRPr lang="en-IN" dirty="0">
              <a:latin typeface="Arial" pitchFamily="34" charset="0"/>
              <a:cs typeface="Arial" pitchFamily="34" charset="0"/>
            </a:endParaRPr>
          </a:p>
          <a:p>
            <a:pPr lvl="1"/>
            <a:endParaRPr lang="en-IN" dirty="0">
              <a:latin typeface="Arial" pitchFamily="34" charset="0"/>
              <a:cs typeface="Arial" pitchFamily="34" charset="0"/>
            </a:endParaRPr>
          </a:p>
          <a:p>
            <a:pPr lvl="1"/>
            <a:endParaRPr lang="en-US"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solidFill>
                  <a:srgbClr val="C00000"/>
                </a:solidFill>
                <a:latin typeface="Arial Black" pitchFamily="34" charset="0"/>
              </a:rPr>
              <a:t>RECOMMENDATIONS:</a:t>
            </a:r>
            <a:endParaRPr lang="en-US" sz="2800" dirty="0">
              <a:latin typeface="Arial Black" pitchFamily="34" charset="0"/>
            </a:endParaRPr>
          </a:p>
        </p:txBody>
      </p:sp>
      <p:sp>
        <p:nvSpPr>
          <p:cNvPr id="3" name="Content Placeholder 2"/>
          <p:cNvSpPr>
            <a:spLocks noGrp="1"/>
          </p:cNvSpPr>
          <p:nvPr>
            <p:ph sz="quarter" idx="1"/>
          </p:nvPr>
        </p:nvSpPr>
        <p:spPr/>
        <p:txBody>
          <a:bodyPr/>
          <a:lstStyle/>
          <a:p>
            <a:pPr marL="274320" lvl="1" indent="-274320">
              <a:spcBef>
                <a:spcPts val="580"/>
              </a:spcBef>
              <a:buClr>
                <a:schemeClr val="accent1"/>
              </a:buClr>
            </a:pPr>
            <a:r>
              <a:rPr lang="en-US" dirty="0" smtClean="0">
                <a:latin typeface="Arial" pitchFamily="34" charset="0"/>
                <a:cs typeface="Arial" pitchFamily="34" charset="0"/>
              </a:rPr>
              <a:t>Allergies shall be asked from Patients before writing any prescription</a:t>
            </a:r>
            <a:r>
              <a:rPr lang="en-US" dirty="0" smtClean="0">
                <a:latin typeface="Arial" pitchFamily="34" charset="0"/>
                <a:cs typeface="Arial" pitchFamily="34" charset="0"/>
              </a:rPr>
              <a:t>.</a:t>
            </a:r>
          </a:p>
          <a:p>
            <a:pPr marL="274320" lvl="1" indent="-274320">
              <a:spcBef>
                <a:spcPts val="580"/>
              </a:spcBef>
              <a:buClr>
                <a:schemeClr val="accent1"/>
              </a:buClr>
            </a:pPr>
            <a:endParaRPr lang="en-US" dirty="0" smtClean="0">
              <a:latin typeface="Arial" pitchFamily="34" charset="0"/>
              <a:cs typeface="Arial" pitchFamily="34" charset="0"/>
            </a:endParaRPr>
          </a:p>
          <a:p>
            <a:pPr marL="274320" lvl="1" indent="-274320">
              <a:spcBef>
                <a:spcPts val="580"/>
              </a:spcBef>
              <a:buClr>
                <a:schemeClr val="accent1"/>
              </a:buClr>
            </a:pPr>
            <a:r>
              <a:rPr lang="en-US" dirty="0" smtClean="0">
                <a:latin typeface="Arial" pitchFamily="34" charset="0"/>
                <a:cs typeface="Arial" pitchFamily="34" charset="0"/>
              </a:rPr>
              <a:t>For avoiding the missed doses, active drug order sheet shall be taken out before administration of drugs.</a:t>
            </a:r>
          </a:p>
          <a:p>
            <a:pPr marL="274320" lvl="1" indent="-274320">
              <a:spcBef>
                <a:spcPts val="580"/>
              </a:spcBef>
              <a:buClr>
                <a:schemeClr val="accent1"/>
              </a:buClr>
            </a:pPr>
            <a:endParaRPr lang="en-US" dirty="0" smtClean="0">
              <a:latin typeface="Arial" pitchFamily="34" charset="0"/>
              <a:cs typeface="Arial" pitchFamily="34" charset="0"/>
            </a:endParaRPr>
          </a:p>
          <a:p>
            <a:pPr marL="274320" lvl="1" indent="-274320">
              <a:spcBef>
                <a:spcPts val="580"/>
              </a:spcBef>
              <a:buClr>
                <a:schemeClr val="accent1"/>
              </a:buClr>
            </a:pPr>
            <a:endParaRPr lang="en-US" dirty="0" smtClean="0">
              <a:latin typeface="Arial" pitchFamily="34" charset="0"/>
              <a:cs typeface="Arial" pitchFamily="34" charset="0"/>
            </a:endParaRPr>
          </a:p>
          <a:p>
            <a:pPr marL="274320" lvl="1" indent="-274320">
              <a:spcBef>
                <a:spcPts val="580"/>
              </a:spcBef>
              <a:buClr>
                <a:schemeClr val="accent1"/>
              </a:buClr>
            </a:pPr>
            <a:endParaRPr lang="en-US" dirty="0" smtClean="0">
              <a:latin typeface="Arial" pitchFamily="34" charset="0"/>
              <a:cs typeface="Arial" pitchFamily="34" charset="0"/>
            </a:endParaRPr>
          </a:p>
          <a:p>
            <a:pPr marL="274320" lvl="1" indent="-274320">
              <a:spcBef>
                <a:spcPts val="580"/>
              </a:spcBef>
              <a:buClr>
                <a:schemeClr val="accent1"/>
              </a:buClr>
              <a:buNone/>
            </a:pPr>
            <a:endParaRPr lang="en-US" dirty="0" smtClean="0">
              <a:latin typeface="Arial" pitchFamily="34" charset="0"/>
              <a:cs typeface="Arial" pitchFamily="34" charset="0"/>
            </a:endParaRPr>
          </a:p>
          <a:p>
            <a:pPr marL="274320" lvl="1" indent="-274320">
              <a:spcBef>
                <a:spcPts val="580"/>
              </a:spcBef>
              <a:buClr>
                <a:schemeClr val="accent1"/>
              </a:buClr>
            </a:pPr>
            <a:endParaRPr lang="en-US" dirty="0" smtClean="0">
              <a:latin typeface="Arial" pitchFamily="34" charset="0"/>
              <a:cs typeface="Arial" pitchFamily="34" charset="0"/>
            </a:endParaRPr>
          </a:p>
          <a:p>
            <a:pPr marL="274320" lvl="1" indent="-274320">
              <a:spcBef>
                <a:spcPts val="580"/>
              </a:spcBef>
              <a:buClr>
                <a:schemeClr val="accent1"/>
              </a:buClr>
            </a:pPr>
            <a:endParaRPr lang="en-US" dirty="0" smtClean="0">
              <a:latin typeface="Arial" pitchFamily="34" charset="0"/>
              <a:cs typeface="Arial"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IN" b="1" dirty="0"/>
              <a:t/>
            </a:r>
            <a:br>
              <a:rPr lang="en-IN" b="1" dirty="0"/>
            </a:br>
            <a:r>
              <a:rPr lang="en-IN" b="1" dirty="0"/>
              <a:t/>
            </a:r>
            <a:br>
              <a:rPr lang="en-IN" b="1" dirty="0"/>
            </a:br>
            <a:r>
              <a:rPr lang="en-IN" b="1" dirty="0"/>
              <a:t/>
            </a:r>
            <a:br>
              <a:rPr lang="en-IN" b="1" dirty="0"/>
            </a:br>
            <a:r>
              <a:rPr lang="en-IN" b="1" dirty="0"/>
              <a:t/>
            </a:r>
            <a:br>
              <a:rPr lang="en-IN" b="1" dirty="0"/>
            </a:br>
            <a:r>
              <a:rPr lang="en-IN" b="1" dirty="0"/>
              <a:t/>
            </a:r>
            <a:br>
              <a:rPr lang="en-IN" b="1" dirty="0"/>
            </a:br>
            <a:r>
              <a:rPr lang="en-IN" b="1" dirty="0"/>
              <a:t> </a:t>
            </a:r>
            <a:r>
              <a:rPr lang="en-IN" sz="3100" b="1" dirty="0">
                <a:solidFill>
                  <a:srgbClr val="CC0000"/>
                </a:solidFill>
                <a:latin typeface="Arial Black" pitchFamily="34" charset="0"/>
              </a:rPr>
              <a:t>CORE VALUES- </a:t>
            </a:r>
            <a:endParaRPr lang="en-US" sz="3100" dirty="0">
              <a:solidFill>
                <a:srgbClr val="CC0000"/>
              </a:solidFill>
              <a:latin typeface="Arial Black" pitchFamily="34" charset="0"/>
            </a:endParaRPr>
          </a:p>
        </p:txBody>
      </p:sp>
      <p:sp>
        <p:nvSpPr>
          <p:cNvPr id="3" name="Content Placeholder 2"/>
          <p:cNvSpPr>
            <a:spLocks noGrp="1"/>
          </p:cNvSpPr>
          <p:nvPr>
            <p:ph sz="quarter" idx="1"/>
          </p:nvPr>
        </p:nvSpPr>
        <p:spPr>
          <a:xfrm>
            <a:off x="914400" y="914400"/>
            <a:ext cx="7772400" cy="5105400"/>
          </a:xfrm>
        </p:spPr>
        <p:txBody>
          <a:bodyPr/>
          <a:lstStyle/>
          <a:p>
            <a:endParaRPr lang="en-US" dirty="0"/>
          </a:p>
          <a:p>
            <a:endParaRPr lang="en-US" dirty="0"/>
          </a:p>
        </p:txBody>
      </p:sp>
      <p:graphicFrame>
        <p:nvGraphicFramePr>
          <p:cNvPr id="4" name="Diagram 3"/>
          <p:cNvGraphicFramePr/>
          <p:nvPr/>
        </p:nvGraphicFramePr>
        <p:xfrm>
          <a:off x="304800" y="1371600"/>
          <a:ext cx="80772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C00000"/>
                </a:solidFill>
                <a:latin typeface="Arial Black" pitchFamily="34" charset="0"/>
              </a:rPr>
              <a:t>Conclusion</a:t>
            </a:r>
          </a:p>
        </p:txBody>
      </p:sp>
      <p:sp>
        <p:nvSpPr>
          <p:cNvPr id="3" name="Content Placeholder 2"/>
          <p:cNvSpPr>
            <a:spLocks noGrp="1"/>
          </p:cNvSpPr>
          <p:nvPr>
            <p:ph sz="quarter" idx="1"/>
          </p:nvPr>
        </p:nvSpPr>
        <p:spPr/>
        <p:txBody>
          <a:bodyPr>
            <a:noAutofit/>
          </a:bodyPr>
          <a:lstStyle/>
          <a:p>
            <a:pPr lvl="0"/>
            <a:r>
              <a:rPr lang="en-US" sz="2400" dirty="0">
                <a:latin typeface="Arial" pitchFamily="34" charset="0"/>
                <a:cs typeface="Arial" pitchFamily="34" charset="0"/>
              </a:rPr>
              <a:t>According to report, administration errors have the highest error rate.</a:t>
            </a:r>
          </a:p>
          <a:p>
            <a:pPr lvl="0">
              <a:buNone/>
            </a:pPr>
            <a:r>
              <a:rPr lang="en-US" sz="2400" dirty="0">
                <a:latin typeface="Arial" pitchFamily="34" charset="0"/>
                <a:cs typeface="Arial" pitchFamily="34" charset="0"/>
              </a:rPr>
              <a:t> </a:t>
            </a:r>
          </a:p>
          <a:p>
            <a:pPr lvl="0"/>
            <a:r>
              <a:rPr lang="en-US" sz="2400" dirty="0">
                <a:latin typeface="Arial" pitchFamily="34" charset="0"/>
                <a:cs typeface="Arial" pitchFamily="34" charset="0"/>
              </a:rPr>
              <a:t>More training of staff is required to avoid Medication Errors.</a:t>
            </a:r>
          </a:p>
          <a:p>
            <a:pPr lvl="0">
              <a:buNone/>
            </a:pPr>
            <a:endParaRPr lang="en-US" sz="2400" dirty="0">
              <a:latin typeface="Arial" pitchFamily="34" charset="0"/>
              <a:cs typeface="Arial" pitchFamily="34" charset="0"/>
            </a:endParaRPr>
          </a:p>
          <a:p>
            <a:pPr lvl="0"/>
            <a:r>
              <a:rPr lang="en-US" sz="2400" dirty="0">
                <a:latin typeface="Arial" pitchFamily="34" charset="0"/>
                <a:cs typeface="Arial" pitchFamily="34" charset="0"/>
              </a:rPr>
              <a:t>Reporting system should be promoted so that more and more events should be reported and corrective and preventive actions should be taken to avoid such errors in near future. </a:t>
            </a:r>
          </a:p>
          <a:p>
            <a:endParaRPr lang="en-US" sz="24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C00000"/>
                </a:solidFill>
                <a:latin typeface="Arial Black" pitchFamily="34" charset="0"/>
              </a:rPr>
              <a:t>Conclusion</a:t>
            </a:r>
          </a:p>
        </p:txBody>
      </p:sp>
      <p:sp>
        <p:nvSpPr>
          <p:cNvPr id="3" name="Content Placeholder 2"/>
          <p:cNvSpPr>
            <a:spLocks noGrp="1"/>
          </p:cNvSpPr>
          <p:nvPr>
            <p:ph sz="quarter" idx="1"/>
          </p:nvPr>
        </p:nvSpPr>
        <p:spPr/>
        <p:txBody>
          <a:bodyPr>
            <a:normAutofit/>
          </a:bodyPr>
          <a:lstStyle/>
          <a:p>
            <a:pPr lvl="0"/>
            <a:r>
              <a:rPr lang="en-US" sz="2400" dirty="0">
                <a:latin typeface="Arial" pitchFamily="34" charset="0"/>
                <a:cs typeface="Arial" pitchFamily="34" charset="0"/>
              </a:rPr>
              <a:t>Prescription audit parameters such as Allergies not noted and drugs should be noted in capital letters shows the lowest compliance percentage. </a:t>
            </a:r>
          </a:p>
          <a:p>
            <a:pPr lvl="0"/>
            <a:endParaRPr lang="en-US" sz="2400" dirty="0">
              <a:latin typeface="Arial" pitchFamily="34" charset="0"/>
              <a:cs typeface="Arial" pitchFamily="34" charset="0"/>
            </a:endParaRPr>
          </a:p>
          <a:p>
            <a:pPr lvl="0"/>
            <a:r>
              <a:rPr lang="en-US" sz="2400" dirty="0">
                <a:latin typeface="Arial" pitchFamily="34" charset="0"/>
                <a:cs typeface="Arial" pitchFamily="34" charset="0"/>
              </a:rPr>
              <a:t>This should be communicated to staff and more training should be conducted.</a:t>
            </a:r>
          </a:p>
          <a:p>
            <a:pPr lvl="0"/>
            <a:endParaRPr lang="en-US" sz="2400" dirty="0">
              <a:latin typeface="Arial" pitchFamily="34" charset="0"/>
              <a:cs typeface="Arial" pitchFamily="34" charset="0"/>
            </a:endParaRPr>
          </a:p>
          <a:p>
            <a:pPr lvl="0"/>
            <a:r>
              <a:rPr lang="en-US" sz="2400" dirty="0">
                <a:latin typeface="Arial" pitchFamily="34" charset="0"/>
                <a:cs typeface="Arial" pitchFamily="34" charset="0"/>
              </a:rPr>
              <a:t>EMR is already in place. Motivation of staff is required for fully implementing the system.</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solidFill>
                  <a:srgbClr val="C00000"/>
                </a:solidFill>
                <a:latin typeface="Arial Black" pitchFamily="34" charset="0"/>
              </a:rPr>
              <a:t>LIMITATIONS: </a:t>
            </a:r>
            <a:r>
              <a:rPr lang="en-US" dirty="0"/>
              <a:t/>
            </a:r>
            <a:br>
              <a:rPr lang="en-US" dirty="0"/>
            </a:br>
            <a:endParaRPr lang="en-US" dirty="0"/>
          </a:p>
        </p:txBody>
      </p:sp>
      <p:sp>
        <p:nvSpPr>
          <p:cNvPr id="3" name="Content Placeholder 2"/>
          <p:cNvSpPr>
            <a:spLocks noGrp="1"/>
          </p:cNvSpPr>
          <p:nvPr>
            <p:ph sz="quarter" idx="1"/>
          </p:nvPr>
        </p:nvSpPr>
        <p:spPr/>
        <p:txBody>
          <a:bodyPr/>
          <a:lstStyle/>
          <a:p>
            <a:pPr lvl="0"/>
            <a:r>
              <a:rPr lang="en-US" dirty="0"/>
              <a:t>Sample size was small. </a:t>
            </a:r>
          </a:p>
          <a:p>
            <a:pPr>
              <a:buNone/>
            </a:pPr>
            <a:endParaRPr lang="en-US" dirty="0"/>
          </a:p>
          <a:p>
            <a:pPr lvl="0"/>
            <a:r>
              <a:rPr lang="en-US" dirty="0"/>
              <a:t>Retrospective study was conducted, so whatever event has happened can’t be reversed.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524000"/>
            <a:ext cx="7772400" cy="4572000"/>
          </a:xfrm>
        </p:spPr>
        <p:txBody>
          <a:bodyPr>
            <a:normAutofit/>
          </a:bodyPr>
          <a:lstStyle/>
          <a:p>
            <a:pPr algn="ctr">
              <a:buNone/>
            </a:pPr>
            <a:r>
              <a:rPr lang="en-US" sz="4400" dirty="0">
                <a:solidFill>
                  <a:srgbClr val="C00000"/>
                </a:solidFill>
                <a:latin typeface="Arial Black" pitchFamily="34" charset="0"/>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762000"/>
          </a:xfrm>
        </p:spPr>
        <p:txBody>
          <a:bodyPr>
            <a:normAutofit/>
          </a:bodyPr>
          <a:lstStyle/>
          <a:p>
            <a:r>
              <a:rPr lang="en-US" sz="2800" dirty="0">
                <a:solidFill>
                  <a:srgbClr val="CC0000"/>
                </a:solidFill>
                <a:latin typeface="Arial Black" pitchFamily="34" charset="0"/>
              </a:rPr>
              <a:t>Introduction</a:t>
            </a:r>
          </a:p>
        </p:txBody>
      </p:sp>
      <p:sp>
        <p:nvSpPr>
          <p:cNvPr id="3" name="Content Placeholder 2"/>
          <p:cNvSpPr>
            <a:spLocks noGrp="1"/>
          </p:cNvSpPr>
          <p:nvPr>
            <p:ph sz="quarter" idx="1"/>
          </p:nvPr>
        </p:nvSpPr>
        <p:spPr>
          <a:xfrm>
            <a:off x="914400" y="1219200"/>
            <a:ext cx="7772400" cy="4648200"/>
          </a:xfrm>
        </p:spPr>
        <p:txBody>
          <a:bodyPr>
            <a:noAutofit/>
          </a:bodyPr>
          <a:lstStyle/>
          <a:p>
            <a:pPr>
              <a:buNone/>
            </a:pPr>
            <a:endParaRPr lang="en-IN" sz="2400" dirty="0">
              <a:latin typeface="Arial" pitchFamily="34" charset="0"/>
              <a:cs typeface="Arial" pitchFamily="34" charset="0"/>
            </a:endParaRPr>
          </a:p>
          <a:p>
            <a:r>
              <a:rPr lang="en-IN" sz="2400" dirty="0">
                <a:latin typeface="Arial" pitchFamily="34" charset="0"/>
                <a:cs typeface="Arial" pitchFamily="34" charset="0"/>
              </a:rPr>
              <a:t>Patient safety event is a process or act of omission or commission that result in hazardous health care conditions and/or unintended harm to the patient.</a:t>
            </a:r>
          </a:p>
          <a:p>
            <a:pPr>
              <a:buNone/>
            </a:pPr>
            <a:endParaRPr lang="en-IN" sz="2400" dirty="0">
              <a:latin typeface="Arial" pitchFamily="34" charset="0"/>
              <a:cs typeface="Arial" pitchFamily="34" charset="0"/>
            </a:endParaRPr>
          </a:p>
          <a:p>
            <a:r>
              <a:rPr lang="en-IN" sz="2400" dirty="0">
                <a:latin typeface="Arial" pitchFamily="34" charset="0"/>
                <a:cs typeface="Arial" pitchFamily="34" charset="0"/>
              </a:rPr>
              <a:t>A medication error is any preventable event that may cause or lead to inappropriate medication use or patient harm while the medication is in the control of the health care professional, patient, or consumer. ((NCCMERP)</a:t>
            </a:r>
          </a:p>
          <a:p>
            <a:pPr marL="60325" indent="119063">
              <a:buNone/>
            </a:pPr>
            <a:endParaRPr lang="en-US" sz="2400" dirty="0"/>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sz="2800" dirty="0">
                <a:solidFill>
                  <a:srgbClr val="CC0000"/>
                </a:solidFill>
                <a:latin typeface="Arial Black" pitchFamily="34" charset="0"/>
              </a:rPr>
              <a:t>Introduction</a:t>
            </a:r>
          </a:p>
        </p:txBody>
      </p:sp>
      <p:sp>
        <p:nvSpPr>
          <p:cNvPr id="3" name="Content Placeholder 2"/>
          <p:cNvSpPr>
            <a:spLocks noGrp="1"/>
          </p:cNvSpPr>
          <p:nvPr>
            <p:ph sz="quarter" idx="1"/>
          </p:nvPr>
        </p:nvSpPr>
        <p:spPr>
          <a:xfrm>
            <a:off x="914400" y="1143000"/>
            <a:ext cx="7772400" cy="4876800"/>
          </a:xfrm>
        </p:spPr>
        <p:txBody>
          <a:bodyPr/>
          <a:lstStyle/>
          <a:p>
            <a:endParaRPr lang="en-US" sz="2400" dirty="0">
              <a:latin typeface="Arial" pitchFamily="34" charset="0"/>
              <a:cs typeface="Arial" pitchFamily="34" charset="0"/>
            </a:endParaRPr>
          </a:p>
          <a:p>
            <a:r>
              <a:rPr lang="en-US" sz="2400" dirty="0">
                <a:latin typeface="Arial" pitchFamily="34" charset="0"/>
                <a:cs typeface="Arial" pitchFamily="34" charset="0"/>
              </a:rPr>
              <a:t>Based on stage of medication use process medication errors are of following types</a:t>
            </a:r>
          </a:p>
          <a:p>
            <a:pPr marL="569913" lvl="0" indent="-104775">
              <a:buFont typeface="Wingdings" pitchFamily="2" charset="2"/>
              <a:buChar char="v"/>
            </a:pPr>
            <a:r>
              <a:rPr lang="en-US" sz="2400" dirty="0">
                <a:latin typeface="Arial" pitchFamily="34" charset="0"/>
                <a:cs typeface="Arial" pitchFamily="34" charset="0"/>
              </a:rPr>
              <a:t>Prescription error</a:t>
            </a:r>
          </a:p>
          <a:p>
            <a:pPr marL="569913" lvl="0" indent="-104775">
              <a:buFont typeface="Wingdings" pitchFamily="2" charset="2"/>
              <a:buChar char="v"/>
            </a:pPr>
            <a:r>
              <a:rPr lang="en-US" sz="2400" dirty="0">
                <a:latin typeface="Arial" pitchFamily="34" charset="0"/>
                <a:cs typeface="Arial" pitchFamily="34" charset="0"/>
              </a:rPr>
              <a:t>Transcription error</a:t>
            </a:r>
          </a:p>
          <a:p>
            <a:pPr marL="569913" lvl="0" indent="-104775">
              <a:buFont typeface="Wingdings" pitchFamily="2" charset="2"/>
              <a:buChar char="v"/>
            </a:pPr>
            <a:r>
              <a:rPr lang="en-US" sz="2400" dirty="0">
                <a:latin typeface="Arial" pitchFamily="34" charset="0"/>
                <a:cs typeface="Arial" pitchFamily="34" charset="0"/>
              </a:rPr>
              <a:t>Dispensing error</a:t>
            </a:r>
          </a:p>
          <a:p>
            <a:pPr marL="569913" lvl="0" indent="-104775">
              <a:buFont typeface="Wingdings" pitchFamily="2" charset="2"/>
              <a:buChar char="v"/>
            </a:pPr>
            <a:r>
              <a:rPr lang="en-US" sz="2400" dirty="0">
                <a:latin typeface="Arial" pitchFamily="34" charset="0"/>
                <a:cs typeface="Arial" pitchFamily="34" charset="0"/>
              </a:rPr>
              <a:t>Administration error</a:t>
            </a:r>
          </a:p>
          <a:p>
            <a:pPr marL="60325" indent="0">
              <a:buNone/>
            </a:pPr>
            <a:endParaRPr lang="en-US" sz="24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solidFill>
                  <a:srgbClr val="CC0000"/>
                </a:solidFill>
                <a:latin typeface="Arial Black" pitchFamily="34" charset="0"/>
              </a:rPr>
              <a:t>Objectives</a:t>
            </a:r>
            <a:r>
              <a:rPr lang="en-IN" sz="2800" dirty="0">
                <a:solidFill>
                  <a:srgbClr val="CC0000"/>
                </a:solidFill>
                <a:latin typeface="Arial Black" pitchFamily="34" charset="0"/>
              </a:rPr>
              <a:t>: </a:t>
            </a:r>
            <a:endParaRPr lang="en-US" sz="2800" dirty="0">
              <a:solidFill>
                <a:srgbClr val="CC0000"/>
              </a:solidFill>
              <a:latin typeface="Arial Black" pitchFamily="34" charset="0"/>
            </a:endParaRPr>
          </a:p>
        </p:txBody>
      </p:sp>
      <p:sp>
        <p:nvSpPr>
          <p:cNvPr id="3" name="Content Placeholder 2"/>
          <p:cNvSpPr>
            <a:spLocks noGrp="1"/>
          </p:cNvSpPr>
          <p:nvPr>
            <p:ph sz="quarter" idx="1"/>
          </p:nvPr>
        </p:nvSpPr>
        <p:spPr>
          <a:xfrm>
            <a:off x="914400" y="1447800"/>
            <a:ext cx="7772400" cy="4876800"/>
          </a:xfrm>
        </p:spPr>
        <p:txBody>
          <a:bodyPr>
            <a:normAutofit/>
          </a:bodyPr>
          <a:lstStyle/>
          <a:p>
            <a:pPr>
              <a:buNone/>
            </a:pPr>
            <a:r>
              <a:rPr lang="en-US" sz="2400" b="1" dirty="0">
                <a:latin typeface="Arial" pitchFamily="34" charset="0"/>
                <a:cs typeface="Arial" pitchFamily="34" charset="0"/>
              </a:rPr>
              <a:t>General Objectives</a:t>
            </a:r>
            <a:r>
              <a:rPr lang="en-US" sz="2400" dirty="0">
                <a:latin typeface="Arial" pitchFamily="34" charset="0"/>
                <a:cs typeface="Arial" pitchFamily="34" charset="0"/>
              </a:rPr>
              <a:t>: To study the incidence of Medication Errors in a super specialty hospital and to identify the areas of improvement.</a:t>
            </a:r>
          </a:p>
          <a:p>
            <a:pPr>
              <a:buNone/>
            </a:pPr>
            <a:r>
              <a:rPr lang="en-US" sz="2400" dirty="0">
                <a:latin typeface="Arial" pitchFamily="34" charset="0"/>
                <a:cs typeface="Arial" pitchFamily="34" charset="0"/>
              </a:rPr>
              <a:t> </a:t>
            </a:r>
          </a:p>
          <a:p>
            <a:pPr>
              <a:buNone/>
            </a:pPr>
            <a:r>
              <a:rPr lang="en-US" sz="2400" b="1" dirty="0">
                <a:latin typeface="Arial" pitchFamily="34" charset="0"/>
                <a:cs typeface="Arial" pitchFamily="34" charset="0"/>
              </a:rPr>
              <a:t>Specific Objectives</a:t>
            </a:r>
            <a:r>
              <a:rPr lang="en-US" sz="2400" dirty="0">
                <a:latin typeface="Arial" pitchFamily="34" charset="0"/>
                <a:cs typeface="Arial" pitchFamily="34" charset="0"/>
              </a:rPr>
              <a:t>: </a:t>
            </a:r>
          </a:p>
          <a:p>
            <a:pPr lvl="0">
              <a:buFont typeface="Wingdings" pitchFamily="2" charset="2"/>
              <a:buChar char="v"/>
            </a:pPr>
            <a:r>
              <a:rPr lang="en-US" sz="2400" dirty="0">
                <a:latin typeface="Arial" pitchFamily="34" charset="0"/>
                <a:cs typeface="Arial" pitchFamily="34" charset="0"/>
              </a:rPr>
              <a:t>To study the medication errors from reporting of Patient Safety events.</a:t>
            </a:r>
          </a:p>
          <a:p>
            <a:pPr lvl="0">
              <a:buFont typeface="Wingdings" pitchFamily="2" charset="2"/>
              <a:buChar char="v"/>
            </a:pPr>
            <a:r>
              <a:rPr lang="en-US" sz="2400" dirty="0">
                <a:latin typeface="Arial" pitchFamily="34" charset="0"/>
                <a:cs typeface="Arial" pitchFamily="34" charset="0"/>
              </a:rPr>
              <a:t>To study the prescription errors with the help of prescription audit.</a:t>
            </a:r>
          </a:p>
          <a:p>
            <a:pPr lvl="0">
              <a:buFont typeface="Wingdings" pitchFamily="2" charset="2"/>
              <a:buChar char="v"/>
            </a:pPr>
            <a:r>
              <a:rPr lang="en-US" sz="2400" dirty="0">
                <a:latin typeface="Arial" pitchFamily="34" charset="0"/>
                <a:cs typeface="Arial" pitchFamily="34" charset="0"/>
              </a:rPr>
              <a:t>To study and analyze the compliance for appropriate prescription.</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dirty="0">
                <a:solidFill>
                  <a:srgbClr val="CC0000"/>
                </a:solidFill>
                <a:latin typeface="Arial Black" pitchFamily="34" charset="0"/>
              </a:rPr>
              <a:t>RATIONALE OF STUDY:</a:t>
            </a:r>
            <a:r>
              <a:rPr lang="en-US" dirty="0"/>
              <a:t/>
            </a:r>
            <a:br>
              <a:rPr lang="en-US" dirty="0"/>
            </a:br>
            <a:endParaRPr lang="en-US" dirty="0"/>
          </a:p>
        </p:txBody>
      </p:sp>
      <p:sp>
        <p:nvSpPr>
          <p:cNvPr id="3" name="Content Placeholder 2"/>
          <p:cNvSpPr>
            <a:spLocks noGrp="1"/>
          </p:cNvSpPr>
          <p:nvPr>
            <p:ph sz="quarter" idx="1"/>
          </p:nvPr>
        </p:nvSpPr>
        <p:spPr>
          <a:xfrm>
            <a:off x="914400" y="1066800"/>
            <a:ext cx="7772400" cy="5486400"/>
          </a:xfrm>
        </p:spPr>
        <p:txBody>
          <a:bodyPr>
            <a:normAutofit fontScale="92500" lnSpcReduction="20000"/>
          </a:bodyPr>
          <a:lstStyle/>
          <a:p>
            <a:r>
              <a:rPr lang="en-US" b="1" dirty="0"/>
              <a:t> </a:t>
            </a:r>
            <a:r>
              <a:rPr lang="en-IN" dirty="0">
                <a:latin typeface="Arial" pitchFamily="34" charset="0"/>
                <a:cs typeface="Arial" pitchFamily="34" charset="0"/>
              </a:rPr>
              <a:t>Medication errors are among the most common medical errors, harming about 1.5 million people every year. </a:t>
            </a:r>
          </a:p>
          <a:p>
            <a:endParaRPr lang="en-IN" dirty="0">
              <a:latin typeface="Arial" pitchFamily="34" charset="0"/>
              <a:cs typeface="Arial" pitchFamily="34" charset="0"/>
            </a:endParaRPr>
          </a:p>
          <a:p>
            <a:r>
              <a:rPr lang="en-IN" dirty="0">
                <a:latin typeface="Arial" pitchFamily="34" charset="0"/>
                <a:cs typeface="Arial" pitchFamily="34" charset="0"/>
              </a:rPr>
              <a:t>Medication errors are main contributors to adverse events to hospitalized patients. MEs prolong hospital stays.</a:t>
            </a:r>
          </a:p>
          <a:p>
            <a:endParaRPr lang="en-IN" dirty="0">
              <a:latin typeface="Arial" pitchFamily="34" charset="0"/>
              <a:cs typeface="Arial" pitchFamily="34" charset="0"/>
            </a:endParaRPr>
          </a:p>
          <a:p>
            <a:r>
              <a:rPr lang="en-IN" dirty="0">
                <a:latin typeface="Arial" pitchFamily="34" charset="0"/>
                <a:cs typeface="Arial" pitchFamily="34" charset="0"/>
              </a:rPr>
              <a:t> The importance of the analysis of error reports is to prevent future errors with the implementation of additional patient safety standards that address the development of a culture of safety. </a:t>
            </a:r>
          </a:p>
          <a:p>
            <a:endParaRPr lang="en-IN" dirty="0">
              <a:latin typeface="Arial" pitchFamily="34" charset="0"/>
              <a:cs typeface="Arial" pitchFamily="34" charset="0"/>
            </a:endParaRPr>
          </a:p>
          <a:p>
            <a:r>
              <a:rPr lang="en-IN" dirty="0">
                <a:latin typeface="Arial" pitchFamily="34" charset="0"/>
                <a:cs typeface="Arial" pitchFamily="34" charset="0"/>
              </a:rPr>
              <a:t>Error reporting helps to understand why errors occur, to prioritize opportunities for error prevention and to generate long term improvements in Patient Safety.</a:t>
            </a:r>
            <a:endParaRPr lang="en-US" dirty="0">
              <a:latin typeface="Arial" pitchFamily="34" charset="0"/>
              <a:cs typeface="Arial"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fontScale="90000"/>
          </a:bodyPr>
          <a:lstStyle/>
          <a:p>
            <a:r>
              <a:rPr lang="en-US" dirty="0"/>
              <a:t/>
            </a:r>
            <a:br>
              <a:rPr lang="en-US" dirty="0"/>
            </a:br>
            <a:r>
              <a:rPr lang="en-IN" b="1" dirty="0">
                <a:solidFill>
                  <a:srgbClr val="CC0000"/>
                </a:solidFill>
                <a:latin typeface="Arial Black" pitchFamily="34" charset="0"/>
              </a:rPr>
              <a:t> </a:t>
            </a:r>
            <a:r>
              <a:rPr lang="en-IN" sz="3100" b="1" dirty="0">
                <a:solidFill>
                  <a:srgbClr val="CC0000"/>
                </a:solidFill>
                <a:latin typeface="Arial Black" pitchFamily="34" charset="0"/>
              </a:rPr>
              <a:t>REVIEW OF LITERATURE</a:t>
            </a:r>
            <a:endParaRPr lang="en-US" sz="3100" dirty="0"/>
          </a:p>
        </p:txBody>
      </p:sp>
      <p:sp>
        <p:nvSpPr>
          <p:cNvPr id="3" name="Content Placeholder 2"/>
          <p:cNvSpPr>
            <a:spLocks noGrp="1"/>
          </p:cNvSpPr>
          <p:nvPr>
            <p:ph sz="quarter" idx="1"/>
          </p:nvPr>
        </p:nvSpPr>
        <p:spPr>
          <a:xfrm>
            <a:off x="914400" y="990600"/>
            <a:ext cx="7772400" cy="5562600"/>
          </a:xfrm>
        </p:spPr>
        <p:txBody>
          <a:bodyPr>
            <a:normAutofit fontScale="92500" lnSpcReduction="10000"/>
          </a:bodyPr>
          <a:lstStyle/>
          <a:p>
            <a:r>
              <a:rPr lang="en-US" b="1" dirty="0"/>
              <a:t>Medication Errors: An Overview for Clinicians</a:t>
            </a:r>
            <a:endParaRPr lang="en-US" dirty="0"/>
          </a:p>
          <a:p>
            <a:pPr>
              <a:buNone/>
            </a:pPr>
            <a:r>
              <a:rPr lang="en-US" dirty="0"/>
              <a:t>     The IOM’s </a:t>
            </a:r>
            <a:r>
              <a:rPr lang="en-US" i="1" dirty="0"/>
              <a:t>To Err is Human</a:t>
            </a:r>
            <a:r>
              <a:rPr lang="en-US" dirty="0"/>
              <a:t> estimated, on the basis of an older study, that medication errors cause 1 of 131 outpatients and 1 of 854 inpatient deaths.</a:t>
            </a:r>
          </a:p>
          <a:p>
            <a:r>
              <a:rPr lang="en-US" b="1" dirty="0"/>
              <a:t>Medication errors in the Middle East countries: A systematic review of the literature</a:t>
            </a:r>
          </a:p>
          <a:p>
            <a:pPr>
              <a:buNone/>
            </a:pPr>
            <a:r>
              <a:rPr lang="en-US" dirty="0"/>
              <a:t>    The most common types of prescribing errors reported among the Middle Eastern countries were incorrect dose, wrong frequency and wrong strength</a:t>
            </a:r>
          </a:p>
          <a:p>
            <a:r>
              <a:rPr lang="en-US" b="1" dirty="0"/>
              <a:t>Statistical Analysis of Medication Errors in Delhi, India</a:t>
            </a:r>
          </a:p>
          <a:p>
            <a:pPr>
              <a:buNone/>
            </a:pPr>
            <a:r>
              <a:rPr lang="en-US" dirty="0"/>
              <a:t>    It was recorded that 88 out of the 1063 prescriptions resulted in ADEs, representing 8.2%. This implies that out of every 1000 prescriptions, approximately 82are likely to result in ADEs in the inpatients of OPD setting of general hospitals and Clinics in Delhi</a:t>
            </a:r>
          </a:p>
          <a:p>
            <a:pPr>
              <a:buNone/>
            </a:pPr>
            <a:endParaRPr lang="en-US"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solidFill>
                  <a:srgbClr val="CC0000"/>
                </a:solidFill>
                <a:latin typeface="Arial Black" pitchFamily="34" charset="0"/>
              </a:rPr>
              <a:t>REVIEW OF LITERATURE</a:t>
            </a:r>
            <a:endParaRPr lang="en-US" sz="2800" dirty="0"/>
          </a:p>
        </p:txBody>
      </p:sp>
      <p:sp>
        <p:nvSpPr>
          <p:cNvPr id="3" name="Content Placeholder 2"/>
          <p:cNvSpPr>
            <a:spLocks noGrp="1"/>
          </p:cNvSpPr>
          <p:nvPr>
            <p:ph sz="quarter" idx="1"/>
          </p:nvPr>
        </p:nvSpPr>
        <p:spPr/>
        <p:txBody>
          <a:bodyPr/>
          <a:lstStyle/>
          <a:p>
            <a:r>
              <a:rPr lang="en-US" sz="2400" b="1" dirty="0">
                <a:latin typeface="Arial" pitchFamily="34" charset="0"/>
                <a:cs typeface="Arial" pitchFamily="34" charset="0"/>
              </a:rPr>
              <a:t>Medication error prevalence</a:t>
            </a:r>
            <a:endParaRPr lang="en-US" sz="2400" dirty="0">
              <a:latin typeface="Arial" pitchFamily="34" charset="0"/>
              <a:cs typeface="Arial" pitchFamily="34" charset="0"/>
            </a:endParaRPr>
          </a:p>
          <a:p>
            <a:pPr>
              <a:buNone/>
            </a:pPr>
            <a:r>
              <a:rPr lang="en-US" sz="2400" dirty="0">
                <a:latin typeface="Arial" pitchFamily="34" charset="0"/>
                <a:cs typeface="Arial" pitchFamily="34" charset="0"/>
              </a:rPr>
              <a:t>   Medication error can occur at any phase of the complex medication process. So prevalence rates need to be estimated at each drug treatment phase: prescription, transcription and administration along with their clinical repercussion.</a:t>
            </a:r>
          </a:p>
          <a:p>
            <a:pPr>
              <a:buNone/>
            </a:pPr>
            <a:r>
              <a:rPr lang="en-US" sz="2400" b="1" dirty="0">
                <a:latin typeface="Arial" pitchFamily="34" charset="0"/>
                <a:cs typeface="Arial" pitchFamily="34" charset="0"/>
              </a:rPr>
              <a:t>    </a:t>
            </a:r>
            <a:endParaRPr lang="en-US" sz="2400" dirty="0">
              <a:latin typeface="Arial" pitchFamily="34" charset="0"/>
              <a:cs typeface="Arial" pitchFamily="34"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477</TotalTime>
  <Words>1330</Words>
  <Application>Microsoft Office PowerPoint</Application>
  <PresentationFormat>On-screen Show (4:3)</PresentationFormat>
  <Paragraphs>272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Equity</vt:lpstr>
      <vt:lpstr>INCIDENCE OF MEDICATION ERRORS IN A SUPERSPECIALITY HOSPITAL</vt:lpstr>
      <vt:lpstr>Organization:</vt:lpstr>
      <vt:lpstr>      CORE VALUES- </vt:lpstr>
      <vt:lpstr>Introduction</vt:lpstr>
      <vt:lpstr>Introduction</vt:lpstr>
      <vt:lpstr>Objectives: </vt:lpstr>
      <vt:lpstr>RATIONALE OF STUDY: </vt:lpstr>
      <vt:lpstr>  REVIEW OF LITERATURE</vt:lpstr>
      <vt:lpstr>REVIEW OF LITERATURE</vt:lpstr>
      <vt:lpstr>  METHODOLOGY:</vt:lpstr>
      <vt:lpstr>METHODOLOGY:</vt:lpstr>
      <vt:lpstr>METHODOLOGY:</vt:lpstr>
      <vt:lpstr>Results and Findings:</vt:lpstr>
      <vt:lpstr>RESULTS AND FINDINGS: 1. Medication Error rate: Medication error rate in Oct was 1.93, Nov (4.55), Dec (5.89), Jan(7.16), Feb(5.31), March(2.18), April( 5.29)</vt:lpstr>
      <vt:lpstr>2. No of Medication Errors: No. of medication errors in Oct(1), Nov( 3), Dec(4), Jan(8), Feb(6), March(3), April(8).</vt:lpstr>
      <vt:lpstr>No. of Prescription Errors</vt:lpstr>
      <vt:lpstr>No. of Prescription Errors: No. of Prescription Errors in October(0), Nov(1), Dec(0), Jan(1), Feb(1), March(0), April(1).</vt:lpstr>
      <vt:lpstr>No. of Transcription Error:</vt:lpstr>
      <vt:lpstr>No. of Transcription Errors</vt:lpstr>
      <vt:lpstr>No. of Dispensing Errors :</vt:lpstr>
      <vt:lpstr>No. of Dispensing Errors : No. of Dispensing Errors in Oct ( 0), Nov( 0), Dec(0), Jan(1), Feb(1), March(0), April(2)</vt:lpstr>
      <vt:lpstr>No. of Administration Errors:</vt:lpstr>
      <vt:lpstr>No. of Administration Errors: No of Administration Errors in Oct (1), Nov(2), Dec(4), Jan (4), Feb (3), March(2), April(4). </vt:lpstr>
      <vt:lpstr>Compliance to Prescription checklist</vt:lpstr>
      <vt:lpstr>Key Findings of Prescription audit:</vt:lpstr>
      <vt:lpstr>Analysis:</vt:lpstr>
      <vt:lpstr>RECOMMENDATIONS:   </vt:lpstr>
      <vt:lpstr>RECOMMENDATIONS:</vt:lpstr>
      <vt:lpstr>RECOMMENDATIONS:</vt:lpstr>
      <vt:lpstr>Conclusion</vt:lpstr>
      <vt:lpstr>Conclusion</vt:lpstr>
      <vt:lpstr>LIMITATIONS:  </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MEDICATION ERRORS IN A SUPERSPECIALITY HOSPITAL</dc:title>
  <dc:creator>Vishu</dc:creator>
  <cp:lastModifiedBy>Vishu</cp:lastModifiedBy>
  <cp:revision>13</cp:revision>
  <dcterms:created xsi:type="dcterms:W3CDTF">2018-05-15T17:13:11Z</dcterms:created>
  <dcterms:modified xsi:type="dcterms:W3CDTF">2018-05-17T15:54:03Z</dcterms:modified>
</cp:coreProperties>
</file>