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2" r:id="rId2"/>
    <p:sldId id="329" r:id="rId3"/>
    <p:sldId id="411" r:id="rId4"/>
    <p:sldId id="403" r:id="rId5"/>
    <p:sldId id="410" r:id="rId6"/>
    <p:sldId id="367" r:id="rId7"/>
    <p:sldId id="405" r:id="rId8"/>
    <p:sldId id="412" r:id="rId9"/>
    <p:sldId id="413" r:id="rId10"/>
    <p:sldId id="414" r:id="rId11"/>
    <p:sldId id="415" r:id="rId12"/>
    <p:sldId id="416" r:id="rId13"/>
    <p:sldId id="417" r:id="rId14"/>
    <p:sldId id="418" r:id="rId15"/>
    <p:sldId id="419" r:id="rId16"/>
    <p:sldId id="420" r:id="rId17"/>
    <p:sldId id="421" r:id="rId18"/>
    <p:sldId id="422" r:id="rId19"/>
    <p:sldId id="423" r:id="rId20"/>
    <p:sldId id="424" r:id="rId21"/>
    <p:sldId id="425" r:id="rId22"/>
    <p:sldId id="426" r:id="rId23"/>
    <p:sldId id="428" r:id="rId24"/>
    <p:sldId id="427" r:id="rId25"/>
    <p:sldId id="40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94660"/>
  </p:normalViewPr>
  <p:slideViewPr>
    <p:cSldViewPr>
      <p:cViewPr varScale="1">
        <p:scale>
          <a:sx n="87" d="100"/>
          <a:sy n="87" d="100"/>
        </p:scale>
        <p:origin x="629"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bajaj\Desktop\final.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pbajaj\Desktop\Pankaj%201.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pbajaj\Desktop\Pankaj%201.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pbajaj\Desktop\data\data%20analys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bajaj\Desktop\Pankaj%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pbajaj\Desktop\Pankaj%2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bajaj\Desktop\data\data%20analys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bajaj\Desktop\Pankaj%20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pbajaj\Desktop\Pankaj%20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pbajaj\Desktop\Pankaj%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1" i="0" u="none" strike="noStrike" baseline="0" dirty="0">
                <a:latin typeface="Times New Roman" panose="02020603050405020304" pitchFamily="18" charset="0"/>
                <a:cs typeface="Times New Roman" panose="02020603050405020304" pitchFamily="18" charset="0"/>
              </a:rPr>
              <a:t>Gender</a:t>
            </a:r>
            <a:endParaRPr lang="en-US" sz="2000" dirty="0">
              <a:latin typeface="Times New Roman" panose="02020603050405020304" pitchFamily="18" charset="0"/>
              <a:cs typeface="Times New Roman" panose="02020603050405020304" pitchFamily="18" charset="0"/>
            </a:endParaRPr>
          </a:p>
        </c:rich>
      </c:tx>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6FE-4F3C-B7E0-B0D00AC10D2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6FE-4F3C-B7E0-B0D00AC10D2D}"/>
              </c:ext>
            </c:extLst>
          </c:dPt>
          <c:dLbls>
            <c:spPr>
              <a:solidFill>
                <a:prstClr val="white"/>
              </a:solidFill>
              <a:ln>
                <a:solidFill>
                  <a:prstClr val="black">
                    <a:lumMod val="65000"/>
                    <a:lumOff val="35000"/>
                  </a:prstClr>
                </a:solidFill>
              </a:ln>
              <a:effectLst/>
            </c:spPr>
            <c:txPr>
              <a:bodyPr wrap="square" lIns="38100" tIns="19050" rIns="38100" bIns="19050" anchor="ctr">
                <a:spAutoFit/>
              </a:bodyPr>
              <a:lstStyle/>
              <a:p>
                <a:pPr>
                  <a:defRPr sz="1400">
                    <a:latin typeface="Times New Roman" panose="02020603050405020304" pitchFamily="18" charset="0"/>
                    <a:cs typeface="Times New Roman" panose="02020603050405020304" pitchFamily="18" charset="0"/>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Sheet3!$G$2:$G$3</c:f>
              <c:strCache>
                <c:ptCount val="2"/>
                <c:pt idx="0">
                  <c:v>female</c:v>
                </c:pt>
                <c:pt idx="1">
                  <c:v>male</c:v>
                </c:pt>
              </c:strCache>
            </c:strRef>
          </c:cat>
          <c:val>
            <c:numRef>
              <c:f>Sheet3!$H$2:$H$3</c:f>
              <c:numCache>
                <c:formatCode>0.0%</c:formatCode>
                <c:ptCount val="2"/>
                <c:pt idx="0">
                  <c:v>0.49199999999999999</c:v>
                </c:pt>
                <c:pt idx="1">
                  <c:v>0.50800000000000001</c:v>
                </c:pt>
              </c:numCache>
            </c:numRef>
          </c:val>
          <c:extLst>
            <c:ext xmlns:c16="http://schemas.microsoft.com/office/drawing/2014/chart" uri="{C3380CC4-5D6E-409C-BE32-E72D297353CC}">
              <c16:uniqueId val="{00000004-B6FE-4F3C-B7E0-B0D00AC10D2D}"/>
            </c:ext>
          </c:extLst>
        </c:ser>
        <c:dLbls>
          <c:dLblPos val="bestFit"/>
          <c:showLegendKey val="0"/>
          <c:showVal val="1"/>
          <c:showCatName val="0"/>
          <c:showSerName val="0"/>
          <c:showPercent val="0"/>
          <c:showBubbleSize val="0"/>
          <c:showLeaderLines val="0"/>
        </c:dLbls>
        <c:firstSliceAng val="0"/>
      </c:pieChart>
      <c:spPr>
        <a:noFill/>
        <a:ln>
          <a:noFill/>
        </a:ln>
        <a:effectLst/>
      </c:spPr>
    </c:plotArea>
    <c:legend>
      <c:legendPos val="b"/>
      <c:layout>
        <c:manualLayout>
          <c:xMode val="edge"/>
          <c:yMode val="edge"/>
          <c:x val="0.18640111162575268"/>
          <c:y val="0.92140827224183186"/>
          <c:w val="0.62556366116000206"/>
          <c:h val="6.135034844782333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400" b="1" i="0" u="none" strike="noStrike" baseline="0" dirty="0">
                <a:effectLst/>
                <a:latin typeface="Times New Roman" panose="02020603050405020304" pitchFamily="18" charset="0"/>
                <a:cs typeface="Times New Roman" panose="02020603050405020304" pitchFamily="18" charset="0"/>
              </a:rPr>
              <a:t>Work life balance </a:t>
            </a:r>
          </a:p>
        </c:rich>
      </c:tx>
      <c:overlay val="0"/>
      <c:spPr>
        <a:noFill/>
        <a:ln>
          <a:noFill/>
        </a:ln>
        <a:effectLst/>
      </c:sp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5AD2-4FEF-AE28-987D6DB5928B}"/>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5AD2-4FEF-AE28-987D6DB5928B}"/>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5AD2-4FEF-AE28-987D6DB5928B}"/>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5AD2-4FEF-AE28-987D6DB5928B}"/>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Sheet14!$B$3:$B$6</c:f>
              <c:strCache>
                <c:ptCount val="4"/>
                <c:pt idx="0">
                  <c:v>Very Bad</c:v>
                </c:pt>
                <c:pt idx="1">
                  <c:v>Bad</c:v>
                </c:pt>
                <c:pt idx="2">
                  <c:v>Good</c:v>
                </c:pt>
                <c:pt idx="3">
                  <c:v>Very good</c:v>
                </c:pt>
              </c:strCache>
            </c:strRef>
          </c:cat>
          <c:val>
            <c:numRef>
              <c:f>Sheet14!$C$3:$C$6</c:f>
              <c:numCache>
                <c:formatCode>0.00%</c:formatCode>
                <c:ptCount val="4"/>
                <c:pt idx="0">
                  <c:v>0.25900000000000001</c:v>
                </c:pt>
                <c:pt idx="1">
                  <c:v>0.36199999999999999</c:v>
                </c:pt>
                <c:pt idx="2">
                  <c:v>0.32800000000000001</c:v>
                </c:pt>
                <c:pt idx="3">
                  <c:v>5.1999999999999998E-2</c:v>
                </c:pt>
              </c:numCache>
            </c:numRef>
          </c:val>
          <c:extLst>
            <c:ext xmlns:c16="http://schemas.microsoft.com/office/drawing/2014/chart" uri="{C3380CC4-5D6E-409C-BE32-E72D297353CC}">
              <c16:uniqueId val="{00000008-5AD2-4FEF-AE28-987D6DB5928B}"/>
            </c:ext>
          </c:extLst>
        </c:ser>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03BE-4617-9B7F-5A19CB698414}"/>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03BE-4617-9B7F-5A19CB698414}"/>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03BE-4617-9B7F-5A19CB698414}"/>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03BE-4617-9B7F-5A19CB698414}"/>
              </c:ext>
            </c:extLst>
          </c:dPt>
          <c:dLbls>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03BE-4617-9B7F-5A19CB698414}"/>
                </c:ext>
              </c:extLst>
            </c:dLbl>
            <c:dLbl>
              <c:idx val="1"/>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3-03BE-4617-9B7F-5A19CB698414}"/>
                </c:ext>
              </c:extLst>
            </c:dLbl>
            <c:dLbl>
              <c:idx val="2"/>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03BE-4617-9B7F-5A19CB698414}"/>
                </c:ext>
              </c:extLst>
            </c:dLbl>
            <c:dLbl>
              <c:idx val="3"/>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7-03BE-4617-9B7F-5A19CB698414}"/>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Sheet23!$A$2:$A$5</c:f>
              <c:strCache>
                <c:ptCount val="4"/>
                <c:pt idx="0">
                  <c:v>&lt; 25</c:v>
                </c:pt>
                <c:pt idx="1">
                  <c:v>25-35</c:v>
                </c:pt>
                <c:pt idx="2">
                  <c:v>35-45</c:v>
                </c:pt>
                <c:pt idx="3">
                  <c:v>&gt; 45</c:v>
                </c:pt>
              </c:strCache>
            </c:strRef>
          </c:cat>
          <c:val>
            <c:numRef>
              <c:f>Sheet23!$B$2:$B$5</c:f>
              <c:numCache>
                <c:formatCode>0.00%</c:formatCode>
                <c:ptCount val="4"/>
                <c:pt idx="0">
                  <c:v>0.13800000000000001</c:v>
                </c:pt>
                <c:pt idx="1">
                  <c:v>0.69</c:v>
                </c:pt>
                <c:pt idx="2">
                  <c:v>0.155</c:v>
                </c:pt>
                <c:pt idx="3">
                  <c:v>1.7000000000000001E-2</c:v>
                </c:pt>
              </c:numCache>
            </c:numRef>
          </c:val>
          <c:extLst>
            <c:ext xmlns:c16="http://schemas.microsoft.com/office/drawing/2014/chart" uri="{C3380CC4-5D6E-409C-BE32-E72D297353CC}">
              <c16:uniqueId val="{00000008-03BE-4617-9B7F-5A19CB698414}"/>
            </c:ext>
          </c:extLst>
        </c:ser>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0.26477381503782621"/>
          <c:y val="0.90962322143942531"/>
          <c:w val="0.56522361175441294"/>
          <c:h val="6.62539715430308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sz="1440" b="0" i="0" u="none" strike="noStrike" baseline="0" dirty="0">
                <a:effectLst/>
              </a:rPr>
              <a:t> </a:t>
            </a:r>
            <a:r>
              <a:rPr lang="en-US" sz="1440" b="1" i="0" u="none" strike="noStrike" baseline="0" dirty="0">
                <a:effectLst/>
              </a:rPr>
              <a:t>Marital Status </a:t>
            </a:r>
            <a:endParaRPr lang="en-US" dirty="0"/>
          </a:p>
        </c:rich>
      </c:tx>
      <c:overlay val="0"/>
      <c:spPr>
        <a:noFill/>
        <a:ln>
          <a:noFill/>
        </a:ln>
        <a:effectLst/>
      </c:spPr>
    </c:title>
    <c:autoTitleDeleted val="0"/>
    <c:plotArea>
      <c:layout/>
      <c:ofPieChart>
        <c:ofPieType val="pie"/>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2F9-41C7-B6A7-1E8A1958837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2F9-41C7-B6A7-1E8A1958837D}"/>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C2F9-41C7-B6A7-1E8A1958837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2F9-41C7-B6A7-1E8A1958837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2F9-41C7-B6A7-1E8A1958837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2F9-41C7-B6A7-1E8A1958837D}"/>
              </c:ext>
            </c:extLst>
          </c:dPt>
          <c:dLbls>
            <c:dLbl>
              <c:idx val="5"/>
              <c:tx>
                <c:rich>
                  <a:bodyPr wrap="square" lIns="38100" tIns="19050" rIns="38100" bIns="19050" anchor="ctr">
                    <a:noAutofit/>
                  </a:bodyPr>
                  <a:lstStyle/>
                  <a:p>
                    <a:pPr>
                      <a:defRPr sz="1200">
                        <a:latin typeface="Times New Roman" panose="02020603050405020304" pitchFamily="18" charset="0"/>
                        <a:cs typeface="Times New Roman" panose="02020603050405020304" pitchFamily="18" charset="0"/>
                      </a:defRPr>
                    </a:pPr>
                    <a:r>
                      <a:rPr lang="en-US" sz="1200" dirty="0">
                        <a:latin typeface="Times New Roman" panose="02020603050405020304" pitchFamily="18" charset="0"/>
                        <a:cs typeface="Times New Roman" panose="02020603050405020304" pitchFamily="18" charset="0"/>
                      </a:rPr>
                      <a:t>Married employees     46</a:t>
                    </a:r>
                  </a:p>
                </c:rich>
              </c:tx>
              <c:spPr>
                <a:solidFill>
                  <a:prstClr val="white"/>
                </a:solidFill>
                <a:ln w="9525" cap="flat" cmpd="sng" algn="ctr">
                  <a:solidFill>
                    <a:prstClr val="black">
                      <a:lumMod val="65000"/>
                      <a:lumOff val="35000"/>
                    </a:prstClr>
                  </a:solidFill>
                  <a:prstDash val="solid"/>
                  <a:round/>
                  <a:headEnd type="none" w="med" len="med"/>
                  <a:tailEnd type="none" w="med" len="med"/>
                </a:ln>
                <a:effectLst/>
              </c:sp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87386"/>
                        <a:gd name="adj2" fmla="val -52026"/>
                      </a:avLst>
                    </a:prstGeom>
                  </c15:spPr>
                </c:ext>
                <c:ext xmlns:c16="http://schemas.microsoft.com/office/drawing/2014/chart" uri="{C3380CC4-5D6E-409C-BE32-E72D297353CC}">
                  <c16:uniqueId val="{0000000B-C2F9-41C7-B6A7-1E8A1958837D}"/>
                </c:ext>
              </c:extLst>
            </c:dLbl>
            <c:spPr>
              <a:solidFill>
                <a:prstClr val="white"/>
              </a:solidFill>
              <a:ln>
                <a:solidFill>
                  <a:prstClr val="black">
                    <a:lumMod val="65000"/>
                    <a:lumOff val="35000"/>
                  </a:prstClr>
                </a:solidFill>
              </a:ln>
              <a:effectLst/>
            </c:spPr>
            <c:txPr>
              <a:bodyPr wrap="square" lIns="38100" tIns="19050" rIns="38100" bIns="19050" anchor="ctr">
                <a:spAutoFit/>
              </a:bodyPr>
              <a:lstStyle/>
              <a:p>
                <a:pPr>
                  <a:defRPr sz="1200">
                    <a:latin typeface="Times New Roman" panose="02020603050405020304" pitchFamily="18" charset="0"/>
                    <a:cs typeface="Times New Roman" panose="02020603050405020304" pitchFamily="18" charset="0"/>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Sheet7!$A$30:$A$34</c:f>
              <c:strCache>
                <c:ptCount val="5"/>
                <c:pt idx="0">
                  <c:v>Single Male</c:v>
                </c:pt>
                <c:pt idx="1">
                  <c:v>Single Female</c:v>
                </c:pt>
                <c:pt idx="2">
                  <c:v>Married</c:v>
                </c:pt>
                <c:pt idx="3">
                  <c:v>Married male</c:v>
                </c:pt>
                <c:pt idx="4">
                  <c:v>Married Female</c:v>
                </c:pt>
              </c:strCache>
            </c:strRef>
          </c:cat>
          <c:val>
            <c:numRef>
              <c:f>Sheet7!$B$30:$B$34</c:f>
              <c:numCache>
                <c:formatCode>0.0</c:formatCode>
                <c:ptCount val="5"/>
                <c:pt idx="0">
                  <c:v>20.68965517241379</c:v>
                </c:pt>
                <c:pt idx="1">
                  <c:v>32.758620689655167</c:v>
                </c:pt>
                <c:pt idx="3">
                  <c:v>31.034482758620701</c:v>
                </c:pt>
                <c:pt idx="4">
                  <c:v>15.517241379310351</c:v>
                </c:pt>
              </c:numCache>
            </c:numRef>
          </c:val>
          <c:extLst>
            <c:ext xmlns:c16="http://schemas.microsoft.com/office/drawing/2014/chart" uri="{C3380CC4-5D6E-409C-BE32-E72D297353CC}">
              <c16:uniqueId val="{0000000C-C2F9-41C7-B6A7-1E8A1958837D}"/>
            </c:ext>
          </c:extLst>
        </c:ser>
        <c:dLbls>
          <c:dLblPos val="bestFit"/>
          <c:showLegendKey val="0"/>
          <c:showVal val="1"/>
          <c:showCatName val="0"/>
          <c:showSerName val="0"/>
          <c:showPercent val="0"/>
          <c:showBubbleSize val="0"/>
          <c:showLeaderLines val="0"/>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dirty="0">
                <a:effectLst/>
              </a:rPr>
              <a:t>Do you feel it is important to achieve a balance between work &amp; personal life</a:t>
            </a:r>
            <a:endParaRPr lang="en-US" dirty="0"/>
          </a:p>
        </c:rich>
      </c:tx>
      <c:overlay val="0"/>
      <c:spPr>
        <a:noFill/>
        <a:ln>
          <a:noFill/>
        </a:ln>
        <a:effectLst/>
      </c:sp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D05E-4713-8726-DE999E38616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D05E-4713-8726-DE999E38616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D05E-4713-8726-DE999E38616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D05E-4713-8726-DE999E386168}"/>
              </c:ext>
            </c:extLst>
          </c:dPt>
          <c:dLbls>
            <c:dLbl>
              <c:idx val="0"/>
              <c:layout>
                <c:manualLayout>
                  <c:x val="-0.24090705573568011"/>
                  <c:y val="6.089638251740271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05E-4713-8726-DE999E386168}"/>
                </c:ext>
              </c:extLst>
            </c:dLbl>
            <c:spPr>
              <a:solidFill>
                <a:prstClr val="white"/>
              </a:solidFill>
              <a:ln>
                <a:solidFill>
                  <a:prstClr val="black">
                    <a:lumMod val="65000"/>
                    <a:lumOff val="35000"/>
                  </a:prstClr>
                </a:solidFill>
              </a:ln>
              <a:effectLst/>
            </c:spPr>
            <c:txPr>
              <a:bodyPr wrap="square" lIns="38100" tIns="19050" rIns="38100" bIns="19050" anchor="ctr">
                <a:spAutoFit/>
              </a:bodyPr>
              <a:lstStyle/>
              <a:p>
                <a:pPr>
                  <a:defRPr sz="1200">
                    <a:latin typeface="Times New Roman" panose="02020603050405020304" pitchFamily="18" charset="0"/>
                    <a:cs typeface="Times New Roman" panose="02020603050405020304" pitchFamily="18" charset="0"/>
                  </a:defRPr>
                </a:pPr>
                <a:endParaRPr lang="en-US"/>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Sheet7!$B$4:$B$7</c:f>
              <c:strCache>
                <c:ptCount val="4"/>
                <c:pt idx="0">
                  <c:v>strongly disagree</c:v>
                </c:pt>
                <c:pt idx="1">
                  <c:v>Neutral</c:v>
                </c:pt>
                <c:pt idx="2">
                  <c:v>Agree</c:v>
                </c:pt>
                <c:pt idx="3">
                  <c:v>Strongly agree</c:v>
                </c:pt>
              </c:strCache>
            </c:strRef>
          </c:cat>
          <c:val>
            <c:numRef>
              <c:f>Sheet7!$C$4:$C$7</c:f>
              <c:numCache>
                <c:formatCode>General</c:formatCode>
                <c:ptCount val="4"/>
                <c:pt idx="0">
                  <c:v>1.7</c:v>
                </c:pt>
                <c:pt idx="1">
                  <c:v>3.4</c:v>
                </c:pt>
                <c:pt idx="2">
                  <c:v>19</c:v>
                </c:pt>
                <c:pt idx="3">
                  <c:v>75.900000000000006</c:v>
                </c:pt>
              </c:numCache>
            </c:numRef>
          </c:val>
          <c:extLst>
            <c:ext xmlns:c16="http://schemas.microsoft.com/office/drawing/2014/chart" uri="{C3380CC4-5D6E-409C-BE32-E72D297353CC}">
              <c16:uniqueId val="{00000008-D05E-4713-8726-DE999E386168}"/>
            </c:ext>
          </c:extLst>
        </c:ser>
        <c:ser>
          <c:idx val="1"/>
          <c:order val="1"/>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A-D05E-4713-8726-DE999E38616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C-D05E-4713-8726-DE999E38616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E-D05E-4713-8726-DE999E38616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10-D05E-4713-8726-DE999E386168}"/>
              </c:ext>
            </c:extLst>
          </c:dPt>
          <c:dLbls>
            <c:spPr>
              <a:solidFill>
                <a:prstClr val="white"/>
              </a:solidFill>
              <a:ln>
                <a:solidFill>
                  <a:prstClr val="black">
                    <a:lumMod val="65000"/>
                    <a:lumOff val="35000"/>
                  </a:prstClr>
                </a:solidFill>
              </a:ln>
              <a:effectLst/>
            </c:sp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Sheet7!$B$4:$B$7</c:f>
              <c:strCache>
                <c:ptCount val="4"/>
                <c:pt idx="0">
                  <c:v>strongly disagree</c:v>
                </c:pt>
                <c:pt idx="1">
                  <c:v>Neutral</c:v>
                </c:pt>
                <c:pt idx="2">
                  <c:v>Agree</c:v>
                </c:pt>
                <c:pt idx="3">
                  <c:v>Strongly agree</c:v>
                </c:pt>
              </c:strCache>
            </c:strRef>
          </c:cat>
          <c:val>
            <c:numRef>
              <c:f>Sheet7!$D$4:$D$7</c:f>
              <c:numCache>
                <c:formatCode>General</c:formatCode>
                <c:ptCount val="4"/>
              </c:numCache>
            </c:numRef>
          </c:val>
          <c:extLst>
            <c:ext xmlns:c16="http://schemas.microsoft.com/office/drawing/2014/chart" uri="{C3380CC4-5D6E-409C-BE32-E72D297353CC}">
              <c16:uniqueId val="{00000011-D05E-4713-8726-DE999E386168}"/>
            </c:ext>
          </c:extLst>
        </c:ser>
        <c:dLbls>
          <c:dLblPos val="bestFit"/>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dirty="0"/>
              <a:t>work life balance enables people to work better</a:t>
            </a:r>
            <a:endParaRPr lang="en-US" dirty="0"/>
          </a:p>
        </c:rich>
      </c:tx>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778-41F8-A3BF-CA8632F14F2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778-41F8-A3BF-CA8632F14F2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778-41F8-A3BF-CA8632F14F2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778-41F8-A3BF-CA8632F14F28}"/>
              </c:ext>
            </c:extLst>
          </c:dPt>
          <c:dLbls>
            <c:dLbl>
              <c:idx val="0"/>
              <c:layout>
                <c:manualLayout>
                  <c:x val="-0.33158697946261873"/>
                  <c:y val="0.12258950131233595"/>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778-41F8-A3BF-CA8632F14F28}"/>
                </c:ext>
              </c:extLst>
            </c:dLbl>
            <c:dLbl>
              <c:idx val="1"/>
              <c:layout>
                <c:manualLayout>
                  <c:x val="0.19500223232405228"/>
                  <c:y val="9.448215223097113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778-41F8-A3BF-CA8632F14F2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Sheet11!$B$3:$B$6</c:f>
              <c:strCache>
                <c:ptCount val="4"/>
                <c:pt idx="0">
                  <c:v>strongly disagree</c:v>
                </c:pt>
                <c:pt idx="1">
                  <c:v>neutral</c:v>
                </c:pt>
                <c:pt idx="2">
                  <c:v>agree</c:v>
                </c:pt>
                <c:pt idx="3">
                  <c:v>strongly agree</c:v>
                </c:pt>
              </c:strCache>
            </c:strRef>
          </c:cat>
          <c:val>
            <c:numRef>
              <c:f>Sheet11!$C$3:$C$6</c:f>
              <c:numCache>
                <c:formatCode>General</c:formatCode>
                <c:ptCount val="4"/>
                <c:pt idx="0">
                  <c:v>1.7</c:v>
                </c:pt>
                <c:pt idx="1">
                  <c:v>3.4</c:v>
                </c:pt>
                <c:pt idx="2">
                  <c:v>31</c:v>
                </c:pt>
                <c:pt idx="3">
                  <c:v>63.8</c:v>
                </c:pt>
              </c:numCache>
            </c:numRef>
          </c:val>
          <c:extLst>
            <c:ext xmlns:c16="http://schemas.microsoft.com/office/drawing/2014/chart" uri="{C3380CC4-5D6E-409C-BE32-E72D297353CC}">
              <c16:uniqueId val="{00000008-7778-41F8-A3BF-CA8632F14F28}"/>
            </c:ext>
          </c:extLst>
        </c:ser>
        <c:dLbls>
          <c:dLblPos val="bestFit"/>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400" b="1" i="0" u="none" strike="noStrike" baseline="0" dirty="0">
                <a:effectLst/>
              </a:rPr>
              <a:t>work life balance is employer’s responsibility</a:t>
            </a:r>
            <a:r>
              <a:rPr lang="en-US" sz="1400" b="0" i="0" u="none" strike="noStrike" baseline="0" dirty="0">
                <a:effectLst/>
              </a:rPr>
              <a:t> </a:t>
            </a:r>
            <a:endParaRPr lang="en-US" dirty="0"/>
          </a:p>
        </c:rich>
      </c:tx>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EBC-429D-844A-8E5DEADB46E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EBC-429D-844A-8E5DEADB46E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EBC-429D-844A-8E5DEADB46E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EBC-429D-844A-8E5DEADB46E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EBC-429D-844A-8E5DEADB46EE}"/>
              </c:ext>
            </c:extLst>
          </c:dPt>
          <c:dLbls>
            <c:dLbl>
              <c:idx val="0"/>
              <c:layout>
                <c:manualLayout>
                  <c:x val="-0.23333333333333339"/>
                  <c:y val="3.175660272698367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EBC-429D-844A-8E5DEADB46EE}"/>
                </c:ext>
              </c:extLst>
            </c:dLbl>
            <c:dLbl>
              <c:idx val="1"/>
              <c:layout>
                <c:manualLayout>
                  <c:x val="7.575757575757576E-2"/>
                  <c:y val="-1.263027582533382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EBC-429D-844A-8E5DEADB46EE}"/>
                </c:ext>
              </c:extLst>
            </c:dLbl>
            <c:spPr>
              <a:solidFill>
                <a:prstClr val="white"/>
              </a:solidFill>
              <a:ln>
                <a:solidFill>
                  <a:prstClr val="black">
                    <a:lumMod val="65000"/>
                    <a:lumOff val="35000"/>
                  </a:prstClr>
                </a:solidFill>
              </a:ln>
              <a:effectLst/>
            </c:spPr>
            <c:txPr>
              <a:bodyPr wrap="square" lIns="38100" tIns="19050" rIns="38100" bIns="19050" anchor="ctr">
                <a:spAutoFit/>
              </a:bodyPr>
              <a:lstStyle/>
              <a:p>
                <a:pPr>
                  <a:defRPr sz="1200">
                    <a:latin typeface="Times New Roman" panose="02020603050405020304" pitchFamily="18" charset="0"/>
                    <a:cs typeface="Times New Roman" panose="02020603050405020304" pitchFamily="18" charset="0"/>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Sheet10!$B$3:$B$7</c:f>
              <c:strCache>
                <c:ptCount val="5"/>
                <c:pt idx="0">
                  <c:v>strongly disagree</c:v>
                </c:pt>
                <c:pt idx="1">
                  <c:v>Disagree</c:v>
                </c:pt>
                <c:pt idx="2">
                  <c:v>Neutral</c:v>
                </c:pt>
                <c:pt idx="3">
                  <c:v>Agree</c:v>
                </c:pt>
                <c:pt idx="4">
                  <c:v>strongly agree</c:v>
                </c:pt>
              </c:strCache>
            </c:strRef>
          </c:cat>
          <c:val>
            <c:numRef>
              <c:f>Sheet10!$C$3:$C$7</c:f>
              <c:numCache>
                <c:formatCode>General</c:formatCode>
                <c:ptCount val="5"/>
                <c:pt idx="0">
                  <c:v>3.4</c:v>
                </c:pt>
                <c:pt idx="1">
                  <c:v>6.9</c:v>
                </c:pt>
                <c:pt idx="2">
                  <c:v>32.799999999999997</c:v>
                </c:pt>
                <c:pt idx="3">
                  <c:v>32.799999999999997</c:v>
                </c:pt>
                <c:pt idx="4">
                  <c:v>24.1</c:v>
                </c:pt>
              </c:numCache>
            </c:numRef>
          </c:val>
          <c:extLst>
            <c:ext xmlns:c16="http://schemas.microsoft.com/office/drawing/2014/chart" uri="{C3380CC4-5D6E-409C-BE32-E72D297353CC}">
              <c16:uniqueId val="{0000000A-1EBC-429D-844A-8E5DEADB46EE}"/>
            </c:ext>
          </c:extLst>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7.1493915533285615E-2"/>
          <c:y val="0.89184903657847225"/>
          <c:w val="0.89337580529706528"/>
          <c:h val="9.299463243112721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Do you feel Organization policies that help to achieve work life balance are important</a:t>
            </a:r>
          </a:p>
        </c:rich>
      </c:tx>
      <c:layout>
        <c:manualLayout>
          <c:xMode val="edge"/>
          <c:yMode val="edge"/>
          <c:x val="0.14233786856595201"/>
          <c:y val="2.1097046413502098E-2"/>
        </c:manualLayout>
      </c:layout>
      <c:overlay val="0"/>
      <c:spPr>
        <a:noFill/>
        <a:ln>
          <a:noFill/>
        </a:ln>
        <a:effectLst/>
      </c:sp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134-4430-807E-F1B8B8F9612E}"/>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C134-4430-807E-F1B8B8F9612E}"/>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C134-4430-807E-F1B8B8F9612E}"/>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C134-4430-807E-F1B8B8F9612E}"/>
              </c:ext>
            </c:extLst>
          </c:dPt>
          <c:dLbls>
            <c:dLbl>
              <c:idx val="0"/>
              <c:layout>
                <c:manualLayout>
                  <c:x val="-0.35799522673030998"/>
                  <c:y val="3.8677918424753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134-4430-807E-F1B8B8F9612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Sheet13!$B$3:$B$6</c:f>
              <c:strCache>
                <c:ptCount val="4"/>
                <c:pt idx="0">
                  <c:v>strongly disagree</c:v>
                </c:pt>
                <c:pt idx="1">
                  <c:v>Neutral</c:v>
                </c:pt>
                <c:pt idx="2">
                  <c:v>Agree</c:v>
                </c:pt>
                <c:pt idx="3">
                  <c:v>strongly agree</c:v>
                </c:pt>
              </c:strCache>
            </c:strRef>
          </c:cat>
          <c:val>
            <c:numRef>
              <c:f>Sheet13!$C$3:$C$6</c:f>
              <c:numCache>
                <c:formatCode>0.0%</c:formatCode>
                <c:ptCount val="4"/>
                <c:pt idx="0">
                  <c:v>3.4000000000000002E-2</c:v>
                </c:pt>
                <c:pt idx="1">
                  <c:v>0.10299999999999999</c:v>
                </c:pt>
                <c:pt idx="2">
                  <c:v>0.34499999999999997</c:v>
                </c:pt>
                <c:pt idx="3">
                  <c:v>0.51700000000000002</c:v>
                </c:pt>
              </c:numCache>
            </c:numRef>
          </c:val>
          <c:extLst>
            <c:ext xmlns:c16="http://schemas.microsoft.com/office/drawing/2014/chart" uri="{C3380CC4-5D6E-409C-BE32-E72D297353CC}">
              <c16:uniqueId val="{00000008-C134-4430-807E-F1B8B8F9612E}"/>
            </c:ext>
          </c:extLst>
        </c:ser>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b="1" i="0" u="none" strike="noStrike" baseline="0" dirty="0">
                <a:effectLst/>
                <a:latin typeface="Times New Roman" panose="02020603050405020304" pitchFamily="18" charset="0"/>
                <a:cs typeface="Times New Roman" panose="02020603050405020304" pitchFamily="18" charset="0"/>
              </a:rPr>
              <a:t>Organizational Factors </a:t>
            </a:r>
            <a:endParaRPr lang="en-US" sz="1200" dirty="0">
              <a:latin typeface="Times New Roman" panose="02020603050405020304" pitchFamily="18" charset="0"/>
              <a:cs typeface="Times New Roman" panose="02020603050405020304" pitchFamily="18" charset="0"/>
            </a:endParaRPr>
          </a:p>
        </c:rich>
      </c:tx>
      <c:layout>
        <c:manualLayout>
          <c:xMode val="edge"/>
          <c:yMode val="edge"/>
          <c:x val="0.43037923144222401"/>
          <c:y val="3.6607687614398997E-2"/>
        </c:manualLayout>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dLbls>
            <c:dLbl>
              <c:idx val="0"/>
              <c:tx>
                <c:rich>
                  <a:bodyPr/>
                  <a:lstStyle/>
                  <a:p>
                    <a:fld id="{2517CF39-E6F2-407C-A239-C2BF30142BA6}"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15DF-4973-8C12-F82592DD4AD1}"/>
                </c:ext>
              </c:extLst>
            </c:dLbl>
            <c:dLbl>
              <c:idx val="1"/>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72746FC2-BD24-4892-AEE1-DF3D193ACA6D}" type="VALUE">
                      <a:rPr lang="en-US"/>
                      <a:pPr>
                        <a:defRPr sz="900" b="0" i="0" u="none" strike="noStrike" kern="1200" baseline="0">
                          <a:solidFill>
                            <a:schemeClr val="tx1">
                              <a:lumMod val="75000"/>
                              <a:lumOff val="25000"/>
                            </a:schemeClr>
                          </a:solidFill>
                          <a:latin typeface="+mn-lt"/>
                          <a:ea typeface="+mn-ea"/>
                          <a:cs typeface="+mn-cs"/>
                        </a:defRPr>
                      </a:pPr>
                      <a:t>[VALUE]</a:t>
                    </a:fld>
                    <a:r>
                      <a:rPr lang="en-US" dirty="0"/>
                      <a:t>%</a:t>
                    </a: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01-15DF-4973-8C12-F82592DD4AD1}"/>
                </c:ext>
              </c:extLst>
            </c:dLbl>
            <c:dLbl>
              <c:idx val="2"/>
              <c:tx>
                <c:rich>
                  <a:bodyPr/>
                  <a:lstStyle/>
                  <a:p>
                    <a:fld id="{C8D9413D-B8E1-4346-AF53-2C7CC2718565}"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15DF-4973-8C12-F82592DD4AD1}"/>
                </c:ext>
              </c:extLst>
            </c:dLbl>
            <c:dLbl>
              <c:idx val="3"/>
              <c:tx>
                <c:rich>
                  <a:bodyPr/>
                  <a:lstStyle/>
                  <a:p>
                    <a:fld id="{D54C8373-1289-4CA0-A7FA-6DF24C0E3488}"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5DF-4973-8C12-F82592DD4AD1}"/>
                </c:ext>
              </c:extLst>
            </c:dLbl>
            <c:dLbl>
              <c:idx val="4"/>
              <c:tx>
                <c:rich>
                  <a:bodyPr/>
                  <a:lstStyle/>
                  <a:p>
                    <a:fld id="{A13E0B74-14DC-4FA0-A2C0-8775CD4545E2}"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15DF-4973-8C12-F82592DD4AD1}"/>
                </c:ext>
              </c:extLst>
            </c:dLbl>
            <c:dLbl>
              <c:idx val="5"/>
              <c:tx>
                <c:rich>
                  <a:bodyPr/>
                  <a:lstStyle/>
                  <a:p>
                    <a:fld id="{6C50827B-3F30-4E02-B81C-62372E137288}"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5DF-4973-8C12-F82592DD4AD1}"/>
                </c:ext>
              </c:extLst>
            </c:dLbl>
            <c:dLbl>
              <c:idx val="6"/>
              <c:tx>
                <c:rich>
                  <a:bodyPr/>
                  <a:lstStyle/>
                  <a:p>
                    <a:fld id="{75A2FA7C-16C0-4F42-A8C7-CA854993F916}"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15DF-4973-8C12-F82592DD4AD1}"/>
                </c:ext>
              </c:extLst>
            </c:dLbl>
            <c:dLbl>
              <c:idx val="7"/>
              <c:tx>
                <c:rich>
                  <a:bodyPr/>
                  <a:lstStyle/>
                  <a:p>
                    <a:fld id="{7CADEE2F-DE00-43A9-9286-BD6444CB9663}"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5DF-4973-8C12-F82592DD4AD1}"/>
                </c:ext>
              </c:extLst>
            </c:dLbl>
            <c:dLbl>
              <c:idx val="8"/>
              <c:tx>
                <c:rich>
                  <a:bodyPr/>
                  <a:lstStyle/>
                  <a:p>
                    <a:fld id="{B4AA1FC2-68B8-4CF0-A82A-866F3D30F204}"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15DF-4973-8C12-F82592DD4AD1}"/>
                </c:ext>
              </c:extLst>
            </c:dLbl>
            <c:dLbl>
              <c:idx val="9"/>
              <c:tx>
                <c:rich>
                  <a:bodyPr/>
                  <a:lstStyle/>
                  <a:p>
                    <a:fld id="{8977816C-E7EF-40BB-B9EA-A91F56787071}"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15DF-4973-8C12-F82592DD4AD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Sheet2!$X$4:$X$13</c:f>
              <c:strCache>
                <c:ptCount val="10"/>
                <c:pt idx="0">
                  <c:v>Work Arrangements    </c:v>
                </c:pt>
                <c:pt idx="1">
                  <c:v>Work life balance practices &amp; policies </c:v>
                </c:pt>
                <c:pt idx="2">
                  <c:v>Oganization Support   </c:v>
                </c:pt>
                <c:pt idx="3">
                  <c:v>Superior Support</c:v>
                </c:pt>
                <c:pt idx="4">
                  <c:v>Colleague Support </c:v>
                </c:pt>
                <c:pt idx="5">
                  <c:v>Job Stress</c:v>
                </c:pt>
                <c:pt idx="6">
                  <c:v>Role conflict</c:v>
                </c:pt>
                <c:pt idx="7">
                  <c:v>Role Overload</c:v>
                </c:pt>
                <c:pt idx="8">
                  <c:v>Technology </c:v>
                </c:pt>
                <c:pt idx="9">
                  <c:v>other</c:v>
                </c:pt>
              </c:strCache>
            </c:strRef>
          </c:cat>
          <c:val>
            <c:numRef>
              <c:f>Sheet2!$Y$4:$Y$13</c:f>
              <c:numCache>
                <c:formatCode>0.0</c:formatCode>
                <c:ptCount val="10"/>
                <c:pt idx="0">
                  <c:v>18.965517241379299</c:v>
                </c:pt>
                <c:pt idx="1">
                  <c:v>6.8965517241379306</c:v>
                </c:pt>
                <c:pt idx="2">
                  <c:v>12.068965517241379</c:v>
                </c:pt>
                <c:pt idx="3">
                  <c:v>22.413793103448278</c:v>
                </c:pt>
                <c:pt idx="4">
                  <c:v>6.8965517241379306</c:v>
                </c:pt>
                <c:pt idx="5">
                  <c:v>10.344827586206897</c:v>
                </c:pt>
                <c:pt idx="6">
                  <c:v>1.7241379310344827</c:v>
                </c:pt>
                <c:pt idx="7">
                  <c:v>6.8965517241379306</c:v>
                </c:pt>
                <c:pt idx="8">
                  <c:v>10.344827586206897</c:v>
                </c:pt>
                <c:pt idx="9">
                  <c:v>3.4482758620689653</c:v>
                </c:pt>
              </c:numCache>
            </c:numRef>
          </c:val>
          <c:extLst>
            <c:ext xmlns:c16="http://schemas.microsoft.com/office/drawing/2014/chart" uri="{C3380CC4-5D6E-409C-BE32-E72D297353CC}">
              <c16:uniqueId val="{0000000A-15DF-4973-8C12-F82592DD4AD1}"/>
            </c:ext>
          </c:extLst>
        </c:ser>
        <c:dLbls>
          <c:dLblPos val="outEnd"/>
          <c:showLegendKey val="0"/>
          <c:showVal val="1"/>
          <c:showCatName val="0"/>
          <c:showSerName val="0"/>
          <c:showPercent val="0"/>
          <c:showBubbleSize val="0"/>
        </c:dLbls>
        <c:gapWidth val="219"/>
        <c:overlap val="-27"/>
        <c:axId val="2073960984"/>
        <c:axId val="2073912776"/>
      </c:barChart>
      <c:catAx>
        <c:axId val="20739609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073912776"/>
        <c:crosses val="autoZero"/>
        <c:auto val="1"/>
        <c:lblAlgn val="ctr"/>
        <c:lblOffset val="100"/>
        <c:noMultiLvlLbl val="0"/>
      </c:catAx>
      <c:valAx>
        <c:axId val="20739127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7396098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b="1" i="0" u="none" strike="noStrike" baseline="0" dirty="0">
                <a:effectLst/>
                <a:latin typeface="Times New Roman" panose="02020603050405020304" pitchFamily="18" charset="0"/>
                <a:cs typeface="Times New Roman" panose="02020603050405020304" pitchFamily="18" charset="0"/>
              </a:rPr>
              <a:t>Societal Factors </a:t>
            </a:r>
          </a:p>
        </c:rich>
      </c:tx>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dLbls>
            <c:dLbl>
              <c:idx val="0"/>
              <c:tx>
                <c:rich>
                  <a:bodyPr/>
                  <a:lstStyle/>
                  <a:p>
                    <a:fld id="{EB2E4DFB-DF03-4781-92D9-F7AC398DAD95}"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ED7B-4867-8BBB-A81033D73E8C}"/>
                </c:ext>
              </c:extLst>
            </c:dLbl>
            <c:dLbl>
              <c:idx val="1"/>
              <c:tx>
                <c:rich>
                  <a:bodyPr/>
                  <a:lstStyle/>
                  <a:p>
                    <a:fld id="{777DF49E-ED9E-4A0B-932C-83FDB6E4BC8C}"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D7B-4867-8BBB-A81033D73E8C}"/>
                </c:ext>
              </c:extLst>
            </c:dLbl>
            <c:dLbl>
              <c:idx val="2"/>
              <c:tx>
                <c:rich>
                  <a:bodyPr/>
                  <a:lstStyle/>
                  <a:p>
                    <a:fld id="{D4E0B643-7AFC-4661-B74C-16268088601F}"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ED7B-4867-8BBB-A81033D73E8C}"/>
                </c:ext>
              </c:extLst>
            </c:dLbl>
            <c:dLbl>
              <c:idx val="3"/>
              <c:tx>
                <c:rich>
                  <a:bodyPr/>
                  <a:lstStyle/>
                  <a:p>
                    <a:fld id="{E8A05422-7D5B-4A2D-8B0A-C57DEDD95E67}"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D7B-4867-8BBB-A81033D73E8C}"/>
                </c:ext>
              </c:extLst>
            </c:dLbl>
            <c:dLbl>
              <c:idx val="4"/>
              <c:tx>
                <c:rich>
                  <a:bodyPr/>
                  <a:lstStyle/>
                  <a:p>
                    <a:fld id="{D80261EE-24E1-4675-9891-728BE2F1AD48}"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ED7B-4867-8BBB-A81033D73E8C}"/>
                </c:ext>
              </c:extLst>
            </c:dLbl>
            <c:dLbl>
              <c:idx val="5"/>
              <c:tx>
                <c:rich>
                  <a:bodyPr/>
                  <a:lstStyle/>
                  <a:p>
                    <a:fld id="{B2E7C26A-2EEC-4AB0-A0EA-C69ADA03E26F}"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ED7B-4867-8BBB-A81033D73E8C}"/>
                </c:ext>
              </c:extLst>
            </c:dLbl>
            <c:dLbl>
              <c:idx val="6"/>
              <c:tx>
                <c:rich>
                  <a:bodyPr/>
                  <a:lstStyle/>
                  <a:p>
                    <a:fld id="{E161C944-8C9A-412F-9655-84F0EA5EE675}"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ED7B-4867-8BBB-A81033D73E8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Sheet3!$J$2:$J$8</c:f>
              <c:strCache>
                <c:ptCount val="7"/>
                <c:pt idx="0">
                  <c:v>Family Support</c:v>
                </c:pt>
                <c:pt idx="1">
                  <c:v>Dependent Care Issues</c:v>
                </c:pt>
                <c:pt idx="2">
                  <c:v>Spouse Support</c:v>
                </c:pt>
                <c:pt idx="3">
                  <c:v>Child care arrangements </c:v>
                </c:pt>
                <c:pt idx="4">
                  <c:v>Personal &amp; Family Demands </c:v>
                </c:pt>
                <c:pt idx="5">
                  <c:v>Family Quarrel</c:v>
                </c:pt>
                <c:pt idx="6">
                  <c:v>None</c:v>
                </c:pt>
              </c:strCache>
            </c:strRef>
          </c:cat>
          <c:val>
            <c:numRef>
              <c:f>Sheet3!$K$2:$K$8</c:f>
              <c:numCache>
                <c:formatCode>0.0</c:formatCode>
                <c:ptCount val="7"/>
                <c:pt idx="0">
                  <c:v>36.206896551724135</c:v>
                </c:pt>
                <c:pt idx="1">
                  <c:v>13.793103448275861</c:v>
                </c:pt>
                <c:pt idx="2">
                  <c:v>25.862068965517242</c:v>
                </c:pt>
                <c:pt idx="3">
                  <c:v>5.1724137931034484</c:v>
                </c:pt>
                <c:pt idx="4">
                  <c:v>6.8965517241379306</c:v>
                </c:pt>
                <c:pt idx="5">
                  <c:v>3.4482758620689653</c:v>
                </c:pt>
                <c:pt idx="6">
                  <c:v>8.6206896551724146</c:v>
                </c:pt>
              </c:numCache>
            </c:numRef>
          </c:val>
          <c:extLst>
            <c:ext xmlns:c16="http://schemas.microsoft.com/office/drawing/2014/chart" uri="{C3380CC4-5D6E-409C-BE32-E72D297353CC}">
              <c16:uniqueId val="{00000007-ED7B-4867-8BBB-A81033D73E8C}"/>
            </c:ext>
          </c:extLst>
        </c:ser>
        <c:dLbls>
          <c:showLegendKey val="0"/>
          <c:showVal val="0"/>
          <c:showCatName val="0"/>
          <c:showSerName val="0"/>
          <c:showPercent val="0"/>
          <c:showBubbleSize val="0"/>
        </c:dLbls>
        <c:gapWidth val="219"/>
        <c:overlap val="-27"/>
        <c:axId val="-2129802088"/>
        <c:axId val="-2129795928"/>
      </c:barChart>
      <c:catAx>
        <c:axId val="-2129802088"/>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b="1" i="0" u="none" strike="noStrike" baseline="0" dirty="0">
                    <a:effectLst/>
                    <a:latin typeface="Times New Roman" panose="02020603050405020304" pitchFamily="18" charset="0"/>
                    <a:cs typeface="Times New Roman" panose="02020603050405020304" pitchFamily="18" charset="0"/>
                  </a:rPr>
                  <a:t>Factors</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129795928"/>
        <c:crosses val="autoZero"/>
        <c:auto val="1"/>
        <c:lblAlgn val="ctr"/>
        <c:lblOffset val="100"/>
        <c:noMultiLvlLbl val="0"/>
      </c:catAx>
      <c:valAx>
        <c:axId val="-21297959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Total</a:t>
                </a:r>
                <a:r>
                  <a:rPr lang="en-US" baseline="0" dirty="0"/>
                  <a:t> population</a:t>
                </a:r>
                <a:endParaRPr lang="en-US" dirty="0"/>
              </a:p>
            </c:rich>
          </c:tx>
          <c:overlay val="0"/>
          <c:spPr>
            <a:noFill/>
            <a:ln>
              <a:noFill/>
            </a:ln>
            <a:effectLst/>
          </c:sp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980208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0.4898</cdr:y>
    </cdr:from>
    <cdr:to>
      <cdr:x>1</cdr:x>
      <cdr:y>1</cdr:y>
    </cdr:to>
    <cdr:sp macro="" textlink="">
      <cdr:nvSpPr>
        <cdr:cNvPr id="2" name="TextBox 1">
          <a:extLst xmlns:a="http://schemas.openxmlformats.org/drawingml/2006/main">
            <a:ext uri="{FF2B5EF4-FFF2-40B4-BE49-F238E27FC236}">
              <a16:creationId xmlns:a16="http://schemas.microsoft.com/office/drawing/2014/main" id="{127C48E1-10D1-42FB-A611-F086A6BDB404}"/>
            </a:ext>
          </a:extLst>
        </cdr:cNvPr>
        <cdr:cNvSpPr txBox="1"/>
      </cdr:nvSpPr>
      <cdr:spPr>
        <a:xfrm xmlns:a="http://schemas.openxmlformats.org/drawingml/2006/main">
          <a:off x="17585" y="3810000"/>
          <a:ext cx="7772400" cy="1905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a:defRPr/>
            </a:pPr>
            <a:fld id="{E6153568-4BD3-4467-808B-FE1E2BA1B8F1}" type="datetimeFigureOut">
              <a:rPr lang="en-US" smtClean="0"/>
              <a:pPr>
                <a:defRPr/>
              </a:pPr>
              <a:t>5/25/2018</a:t>
            </a:fld>
            <a:endParaRPr lang="en-US" dirty="0"/>
          </a:p>
        </p:txBody>
      </p:sp>
      <p:sp>
        <p:nvSpPr>
          <p:cNvPr id="17" name="Footer Placeholder 16"/>
          <p:cNvSpPr>
            <a:spLocks noGrp="1"/>
          </p:cNvSpPr>
          <p:nvPr>
            <p:ph type="ftr" sz="quarter" idx="11"/>
          </p:nvPr>
        </p:nvSpPr>
        <p:spPr/>
        <p:txBody>
          <a:bodyPr/>
          <a:lstStyle/>
          <a:p>
            <a:pPr>
              <a:defRPr/>
            </a:pPr>
            <a:endParaRPr lang="en-IN"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65D9C009-CAB0-4C6E-AFC0-9B291FF27AD7}" type="slidenum">
              <a:rPr lang="en-US" smtClean="0"/>
              <a:pPr>
                <a:defRPr/>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670E65FF-6304-494E-8697-C094ACB33784}" type="datetimeFigureOut">
              <a:rPr lang="en-US" smtClean="0"/>
              <a:pPr>
                <a:defRPr/>
              </a:pPr>
              <a:t>5/25/2018</a:t>
            </a:fld>
            <a:endParaRPr lang="en-US" dirty="0"/>
          </a:p>
        </p:txBody>
      </p:sp>
      <p:sp>
        <p:nvSpPr>
          <p:cNvPr id="5" name="Footer Placeholder 4"/>
          <p:cNvSpPr>
            <a:spLocks noGrp="1"/>
          </p:cNvSpPr>
          <p:nvPr>
            <p:ph type="ftr" sz="quarter" idx="11"/>
          </p:nvPr>
        </p:nvSpPr>
        <p:spPr/>
        <p:txBody>
          <a:bodyPr/>
          <a:lstStyle/>
          <a:p>
            <a:pPr>
              <a:defRPr/>
            </a:pPr>
            <a:endParaRPr lang="en-IN" dirty="0"/>
          </a:p>
        </p:txBody>
      </p:sp>
      <p:sp>
        <p:nvSpPr>
          <p:cNvPr id="6" name="Slide Number Placeholder 5"/>
          <p:cNvSpPr>
            <a:spLocks noGrp="1"/>
          </p:cNvSpPr>
          <p:nvPr>
            <p:ph type="sldNum" sz="quarter" idx="12"/>
          </p:nvPr>
        </p:nvSpPr>
        <p:spPr/>
        <p:txBody>
          <a:bodyPr/>
          <a:lstStyle/>
          <a:p>
            <a:pPr>
              <a:defRPr/>
            </a:pPr>
            <a:fld id="{50D38D0F-CFC7-4763-A479-F265F9DF8CDC}"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49C6CC57-496D-4439-B81C-4D07C06F54A8}" type="datetimeFigureOut">
              <a:rPr lang="en-US" smtClean="0"/>
              <a:pPr>
                <a:defRPr/>
              </a:pPr>
              <a:t>5/25/2018</a:t>
            </a:fld>
            <a:endParaRPr lang="en-US" dirty="0"/>
          </a:p>
        </p:txBody>
      </p:sp>
      <p:sp>
        <p:nvSpPr>
          <p:cNvPr id="5" name="Footer Placeholder 4"/>
          <p:cNvSpPr>
            <a:spLocks noGrp="1"/>
          </p:cNvSpPr>
          <p:nvPr>
            <p:ph type="ftr" sz="quarter" idx="11"/>
          </p:nvPr>
        </p:nvSpPr>
        <p:spPr/>
        <p:txBody>
          <a:bodyPr/>
          <a:lstStyle/>
          <a:p>
            <a:pPr>
              <a:defRPr/>
            </a:pPr>
            <a:endParaRPr lang="en-IN" dirty="0"/>
          </a:p>
        </p:txBody>
      </p:sp>
      <p:sp>
        <p:nvSpPr>
          <p:cNvPr id="6" name="Slide Number Placeholder 5"/>
          <p:cNvSpPr>
            <a:spLocks noGrp="1"/>
          </p:cNvSpPr>
          <p:nvPr>
            <p:ph type="sldNum" sz="quarter" idx="12"/>
          </p:nvPr>
        </p:nvSpPr>
        <p:spPr/>
        <p:txBody>
          <a:bodyPr/>
          <a:lstStyle/>
          <a:p>
            <a:pPr>
              <a:defRPr/>
            </a:pPr>
            <a:fld id="{6B6463AA-C993-4955-A457-FE7DF16DDF9F}"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a:defRPr/>
            </a:pPr>
            <a:fld id="{11349551-883D-4CEE-AA40-C14F0EBB8E37}" type="datetimeFigureOut">
              <a:rPr lang="en-US" smtClean="0"/>
              <a:pPr>
                <a:defRPr/>
              </a:pPr>
              <a:t>5/25/2018</a:t>
            </a:fld>
            <a:endParaRPr lang="en-US" dirty="0"/>
          </a:p>
        </p:txBody>
      </p:sp>
      <p:sp>
        <p:nvSpPr>
          <p:cNvPr id="5" name="Footer Placeholder 4"/>
          <p:cNvSpPr>
            <a:spLocks noGrp="1"/>
          </p:cNvSpPr>
          <p:nvPr>
            <p:ph type="ftr" sz="quarter" idx="11"/>
          </p:nvPr>
        </p:nvSpPr>
        <p:spPr/>
        <p:txBody>
          <a:bodyPr/>
          <a:lstStyle/>
          <a:p>
            <a:pPr>
              <a:defRPr/>
            </a:pPr>
            <a:endParaRPr lang="en-IN" dirty="0"/>
          </a:p>
        </p:txBody>
      </p:sp>
      <p:sp>
        <p:nvSpPr>
          <p:cNvPr id="6" name="Slide Number Placeholder 5"/>
          <p:cNvSpPr>
            <a:spLocks noGrp="1"/>
          </p:cNvSpPr>
          <p:nvPr>
            <p:ph type="sldNum" sz="quarter" idx="12"/>
          </p:nvPr>
        </p:nvSpPr>
        <p:spPr/>
        <p:txBody>
          <a:bodyPr/>
          <a:lstStyle/>
          <a:p>
            <a:pPr>
              <a:defRPr/>
            </a:pPr>
            <a:fld id="{B1CB68DA-F98B-40A3-8F15-1A9D0C72763B}" type="slidenum">
              <a:rPr lang="en-US" smtClean="0"/>
              <a:pPr>
                <a:defRPr/>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F2E69FB5-E0F6-4E11-A298-4EC591F8E961}" type="datetimeFigureOut">
              <a:rPr lang="en-US" smtClean="0"/>
              <a:pPr>
                <a:defRPr/>
              </a:pPr>
              <a:t>5/25/2018</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pPr>
              <a:defRPr/>
            </a:pPr>
            <a:endParaRPr lang="en-IN"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pPr>
              <a:defRPr/>
            </a:pPr>
            <a:fld id="{7363F058-FD8D-4CC0-8969-451B6C2D41D3}"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pPr>
              <a:defRPr/>
            </a:pPr>
            <a:fld id="{721543F7-9033-43FB-A2B7-F00E466302BA}" type="datetimeFigureOut">
              <a:rPr lang="en-US" smtClean="0"/>
              <a:pPr>
                <a:defRPr/>
              </a:pPr>
              <a:t>5/25/2018</a:t>
            </a:fld>
            <a:endParaRPr lang="en-US" dirty="0"/>
          </a:p>
        </p:txBody>
      </p:sp>
      <p:sp>
        <p:nvSpPr>
          <p:cNvPr id="6" name="Footer Placeholder 5"/>
          <p:cNvSpPr>
            <a:spLocks noGrp="1"/>
          </p:cNvSpPr>
          <p:nvPr>
            <p:ph type="ftr" sz="quarter" idx="11"/>
          </p:nvPr>
        </p:nvSpPr>
        <p:spPr/>
        <p:txBody>
          <a:bodyPr/>
          <a:lstStyle/>
          <a:p>
            <a:pPr>
              <a:defRPr/>
            </a:pPr>
            <a:endParaRPr lang="en-IN" dirty="0"/>
          </a:p>
        </p:txBody>
      </p:sp>
      <p:sp>
        <p:nvSpPr>
          <p:cNvPr id="7" name="Slide Number Placeholder 6"/>
          <p:cNvSpPr>
            <a:spLocks noGrp="1"/>
          </p:cNvSpPr>
          <p:nvPr>
            <p:ph type="sldNum" sz="quarter" idx="12"/>
          </p:nvPr>
        </p:nvSpPr>
        <p:spPr/>
        <p:txBody>
          <a:bodyPr/>
          <a:lstStyle/>
          <a:p>
            <a:pPr>
              <a:defRPr/>
            </a:pPr>
            <a:fld id="{911133B1-D6D8-4A18-AE69-B47412E308D4}" type="slidenum">
              <a:rPr lang="en-US" smtClean="0"/>
              <a:pPr>
                <a:defRPr/>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a:defRPr/>
            </a:pPr>
            <a:fld id="{159DAF3C-3D53-4649-8ABA-386DE58B5A6E}" type="datetimeFigureOut">
              <a:rPr lang="en-US" smtClean="0"/>
              <a:pPr>
                <a:defRPr/>
              </a:pPr>
              <a:t>5/25/2018</a:t>
            </a:fld>
            <a:endParaRPr lang="en-US" dirty="0"/>
          </a:p>
        </p:txBody>
      </p:sp>
      <p:sp>
        <p:nvSpPr>
          <p:cNvPr id="8" name="Footer Placeholder 7"/>
          <p:cNvSpPr>
            <a:spLocks noGrp="1"/>
          </p:cNvSpPr>
          <p:nvPr>
            <p:ph type="ftr" sz="quarter" idx="11"/>
          </p:nvPr>
        </p:nvSpPr>
        <p:spPr/>
        <p:txBody>
          <a:bodyPr/>
          <a:lstStyle/>
          <a:p>
            <a:pPr>
              <a:defRPr/>
            </a:pPr>
            <a:endParaRPr lang="en-IN" dirty="0"/>
          </a:p>
        </p:txBody>
      </p:sp>
      <p:sp>
        <p:nvSpPr>
          <p:cNvPr id="9" name="Slide Number Placeholder 8"/>
          <p:cNvSpPr>
            <a:spLocks noGrp="1"/>
          </p:cNvSpPr>
          <p:nvPr>
            <p:ph type="sldNum" sz="quarter" idx="12"/>
          </p:nvPr>
        </p:nvSpPr>
        <p:spPr/>
        <p:txBody>
          <a:bodyPr/>
          <a:lstStyle/>
          <a:p>
            <a:pPr>
              <a:defRPr/>
            </a:pPr>
            <a:fld id="{A9AA7B5E-CC7C-421F-B826-4800F9B003F1}" type="slidenum">
              <a:rPr lang="en-US" smtClean="0"/>
              <a:pPr>
                <a:defRPr/>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C1E6208C-053C-4F32-A529-2C292E9D96FC}" type="datetimeFigureOut">
              <a:rPr lang="en-US" smtClean="0"/>
              <a:pPr>
                <a:defRPr/>
              </a:pPr>
              <a:t>5/25/2018</a:t>
            </a:fld>
            <a:endParaRPr lang="en-US" dirty="0"/>
          </a:p>
        </p:txBody>
      </p:sp>
      <p:sp>
        <p:nvSpPr>
          <p:cNvPr id="4" name="Footer Placeholder 3"/>
          <p:cNvSpPr>
            <a:spLocks noGrp="1"/>
          </p:cNvSpPr>
          <p:nvPr>
            <p:ph type="ftr" sz="quarter" idx="11"/>
          </p:nvPr>
        </p:nvSpPr>
        <p:spPr/>
        <p:txBody>
          <a:bodyPr/>
          <a:lstStyle/>
          <a:p>
            <a:pPr>
              <a:defRPr/>
            </a:pPr>
            <a:endParaRPr lang="en-IN" dirty="0"/>
          </a:p>
        </p:txBody>
      </p:sp>
      <p:sp>
        <p:nvSpPr>
          <p:cNvPr id="5" name="Slide Number Placeholder 4"/>
          <p:cNvSpPr>
            <a:spLocks noGrp="1"/>
          </p:cNvSpPr>
          <p:nvPr>
            <p:ph type="sldNum" sz="quarter" idx="12"/>
          </p:nvPr>
        </p:nvSpPr>
        <p:spPr/>
        <p:txBody>
          <a:bodyPr/>
          <a:lstStyle/>
          <a:p>
            <a:pPr>
              <a:defRPr/>
            </a:pPr>
            <a:fld id="{DCAEA4D0-ECDF-42BF-891A-ECDE89594A59}"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B223F32-1EB2-429F-B4DD-4D18F2343430}" type="datetimeFigureOut">
              <a:rPr lang="en-US" smtClean="0"/>
              <a:pPr>
                <a:defRPr/>
              </a:pPr>
              <a:t>5/25/2018</a:t>
            </a:fld>
            <a:endParaRPr lang="en-US" dirty="0"/>
          </a:p>
        </p:txBody>
      </p:sp>
      <p:sp>
        <p:nvSpPr>
          <p:cNvPr id="3" name="Footer Placeholder 2"/>
          <p:cNvSpPr>
            <a:spLocks noGrp="1"/>
          </p:cNvSpPr>
          <p:nvPr>
            <p:ph type="ftr" sz="quarter" idx="11"/>
          </p:nvPr>
        </p:nvSpPr>
        <p:spPr/>
        <p:txBody>
          <a:bodyPr/>
          <a:lstStyle/>
          <a:p>
            <a:pPr>
              <a:defRPr/>
            </a:pPr>
            <a:endParaRPr lang="en-IN" dirty="0"/>
          </a:p>
        </p:txBody>
      </p:sp>
      <p:sp>
        <p:nvSpPr>
          <p:cNvPr id="4" name="Slide Number Placeholder 3"/>
          <p:cNvSpPr>
            <a:spLocks noGrp="1"/>
          </p:cNvSpPr>
          <p:nvPr>
            <p:ph type="sldNum" sz="quarter" idx="12"/>
          </p:nvPr>
        </p:nvSpPr>
        <p:spPr/>
        <p:txBody>
          <a:bodyPr/>
          <a:lstStyle/>
          <a:p>
            <a:pPr>
              <a:defRPr/>
            </a:pPr>
            <a:fld id="{1AF347F0-F868-4FB1-9EBF-691F802778B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fld id="{01F0F20D-ADA1-4814-94CA-A961EA360D8C}" type="datetimeFigureOut">
              <a:rPr lang="en-US" smtClean="0"/>
              <a:pPr>
                <a:defRPr/>
              </a:pPr>
              <a:t>5/25/2018</a:t>
            </a:fld>
            <a:endParaRPr lang="en-US" dirty="0"/>
          </a:p>
        </p:txBody>
      </p:sp>
      <p:sp>
        <p:nvSpPr>
          <p:cNvPr id="6" name="Footer Placeholder 5"/>
          <p:cNvSpPr>
            <a:spLocks noGrp="1"/>
          </p:cNvSpPr>
          <p:nvPr>
            <p:ph type="ftr" sz="quarter" idx="11"/>
          </p:nvPr>
        </p:nvSpPr>
        <p:spPr/>
        <p:txBody>
          <a:bodyPr/>
          <a:lstStyle/>
          <a:p>
            <a:pPr>
              <a:defRPr/>
            </a:pPr>
            <a:endParaRPr lang="en-IN" dirty="0"/>
          </a:p>
        </p:txBody>
      </p:sp>
      <p:sp>
        <p:nvSpPr>
          <p:cNvPr id="7" name="Slide Number Placeholder 6"/>
          <p:cNvSpPr>
            <a:spLocks noGrp="1"/>
          </p:cNvSpPr>
          <p:nvPr>
            <p:ph type="sldNum" sz="quarter" idx="12"/>
          </p:nvPr>
        </p:nvSpPr>
        <p:spPr/>
        <p:txBody>
          <a:bodyPr/>
          <a:lstStyle/>
          <a:p>
            <a:pPr>
              <a:defRPr/>
            </a:pPr>
            <a:fld id="{22960689-1E22-4FEE-A9BC-B4FD3E62C5FC}" type="slidenum">
              <a:rPr lang="en-US" smtClean="0"/>
              <a:pPr>
                <a:defRPr/>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fld id="{2CD79EEE-5C7F-4E76-AA77-67B5A8A487C8}" type="datetimeFigureOut">
              <a:rPr lang="en-US" smtClean="0"/>
              <a:pPr>
                <a:defRPr/>
              </a:pPr>
              <a:t>5/25/2018</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pPr>
              <a:defRPr/>
            </a:pPr>
            <a:endParaRPr lang="en-IN" dirty="0"/>
          </a:p>
        </p:txBody>
      </p:sp>
      <p:sp>
        <p:nvSpPr>
          <p:cNvPr id="7" name="Slide Number Placeholder 6"/>
          <p:cNvSpPr>
            <a:spLocks noGrp="1"/>
          </p:cNvSpPr>
          <p:nvPr>
            <p:ph type="sldNum" sz="quarter" idx="12"/>
          </p:nvPr>
        </p:nvSpPr>
        <p:spPr>
          <a:xfrm>
            <a:off x="146304" y="6208776"/>
            <a:ext cx="457200" cy="457200"/>
          </a:xfrm>
        </p:spPr>
        <p:txBody>
          <a:bodyPr/>
          <a:lstStyle/>
          <a:p>
            <a:pPr>
              <a:defRPr/>
            </a:pPr>
            <a:fld id="{DA00104A-D85B-402C-9F70-64776F3421E3}" type="slidenum">
              <a:rPr lang="en-US" smtClean="0"/>
              <a:pPr>
                <a:defRPr/>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FF71A325-D2C2-4E2C-A6FD-0AB69E6E9329}" type="datetimeFigureOut">
              <a:rPr lang="en-US" smtClean="0"/>
              <a:pPr>
                <a:defRPr/>
              </a:pPr>
              <a:t>5/25/2018</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IN"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61898F22-20B0-4F19-8FCC-7CC6736EDFB5}"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52400" y="5105400"/>
            <a:ext cx="8991600" cy="1524000"/>
          </a:xfrm>
        </p:spPr>
        <p:txBody>
          <a:bodyPr>
            <a:normAutofit/>
          </a:bodyPr>
          <a:lstStyle/>
          <a:p>
            <a:pPr algn="l"/>
            <a:r>
              <a:rPr lang="en-US" dirty="0"/>
              <a:t>Guided by:                                                                        Presented by:</a:t>
            </a:r>
          </a:p>
          <a:p>
            <a:pPr algn="l"/>
            <a:r>
              <a:rPr lang="en-US" dirty="0"/>
              <a:t> Dr. Sumesh Kumar                                                          Mr. Pankaj Bajaj</a:t>
            </a:r>
          </a:p>
        </p:txBody>
      </p:sp>
      <p:sp>
        <p:nvSpPr>
          <p:cNvPr id="2" name="Title 1"/>
          <p:cNvSpPr>
            <a:spLocks noGrp="1"/>
          </p:cNvSpPr>
          <p:nvPr>
            <p:ph type="ctrTitle"/>
          </p:nvPr>
        </p:nvSpPr>
        <p:spPr>
          <a:xfrm>
            <a:off x="457200" y="1524000"/>
            <a:ext cx="8686800" cy="1905000"/>
          </a:xfrm>
        </p:spPr>
        <p:txBody>
          <a:bodyPr>
            <a:noAutofit/>
          </a:bodyPr>
          <a:lstStyle/>
          <a:p>
            <a:r>
              <a:rPr lang="en-US" sz="4400" b="1" dirty="0">
                <a:solidFill>
                  <a:schemeClr val="tx1"/>
                </a:solidFill>
                <a:latin typeface="Arial Black" pitchFamily="34" charset="0"/>
              </a:rPr>
              <a:t>DISSERTATION </a:t>
            </a:r>
            <a:br>
              <a:rPr lang="en-US" sz="4400" b="1" dirty="0">
                <a:solidFill>
                  <a:schemeClr val="tx1"/>
                </a:solidFill>
                <a:latin typeface="Arial Black" pitchFamily="34" charset="0"/>
              </a:rPr>
            </a:br>
            <a:r>
              <a:rPr lang="en-US" sz="2800" b="1" u="sng" dirty="0"/>
              <a:t>A study of perception and factors effecting work life balance and its health implications in an MNC compony </a:t>
            </a:r>
            <a:br>
              <a:rPr lang="en-US" sz="1600" dirty="0">
                <a:solidFill>
                  <a:schemeClr val="tx1"/>
                </a:solidFill>
              </a:rPr>
            </a:br>
            <a:br>
              <a:rPr lang="en-IN" sz="1600" b="1" dirty="0">
                <a:solidFill>
                  <a:schemeClr val="tx1"/>
                </a:solidFill>
                <a:latin typeface="Times New Roman" pitchFamily="18" charset="0"/>
                <a:cs typeface="Times New Roman" pitchFamily="18" charset="0"/>
              </a:rPr>
            </a:br>
            <a:r>
              <a:rPr lang="en-US" sz="1600" b="1" dirty="0">
                <a:solidFill>
                  <a:schemeClr val="tx1"/>
                </a:solidFill>
              </a:rPr>
              <a:t> </a:t>
            </a:r>
            <a:endParaRPr lang="en-IN" sz="16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0998823-9AEA-44E7-A078-2E14ED9A4B6C}"/>
              </a:ext>
            </a:extLst>
          </p:cNvPr>
          <p:cNvGraphicFramePr>
            <a:graphicFrameLocks noGrp="1"/>
          </p:cNvGraphicFramePr>
          <p:nvPr>
            <p:ph sz="quarter" idx="1"/>
            <p:extLst>
              <p:ext uri="{D42A27DB-BD31-4B8C-83A1-F6EECF244321}">
                <p14:modId xmlns:p14="http://schemas.microsoft.com/office/powerpoint/2010/main" val="3101125161"/>
              </p:ext>
            </p:extLst>
          </p:nvPr>
        </p:nvGraphicFramePr>
        <p:xfrm>
          <a:off x="914400" y="1371600"/>
          <a:ext cx="739140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6B00F4F6-3406-4FD9-8DD5-4B99F6604A27}"/>
              </a:ext>
            </a:extLst>
          </p:cNvPr>
          <p:cNvSpPr txBox="1"/>
          <p:nvPr/>
        </p:nvSpPr>
        <p:spPr>
          <a:xfrm>
            <a:off x="914400" y="457200"/>
            <a:ext cx="7772400" cy="830997"/>
          </a:xfrm>
          <a:prstGeom prst="rect">
            <a:avLst/>
          </a:prstGeom>
          <a:noFill/>
        </p:spPr>
        <p:txBody>
          <a:bodyPr wrap="square" rtlCol="0">
            <a:spAutoFit/>
          </a:bodyPr>
          <a:lstStyle/>
          <a:p>
            <a:r>
              <a:rPr lang="en-US" sz="2400" b="1" u="sng" dirty="0">
                <a:solidFill>
                  <a:srgbClr val="1F497D"/>
                </a:solidFill>
                <a:latin typeface="Times New Roman" panose="02020603050405020304" pitchFamily="18" charset="0"/>
                <a:ea typeface="+mj-ea"/>
                <a:cs typeface="Times New Roman" panose="02020603050405020304" pitchFamily="18" charset="0"/>
              </a:rPr>
              <a:t>Perception of employees about work life balance enables people to work better </a:t>
            </a:r>
            <a:endParaRPr lang="en-US" sz="2400" dirty="0"/>
          </a:p>
        </p:txBody>
      </p:sp>
      <p:sp>
        <p:nvSpPr>
          <p:cNvPr id="5" name="TextBox 4">
            <a:extLst>
              <a:ext uri="{FF2B5EF4-FFF2-40B4-BE49-F238E27FC236}">
                <a16:creationId xmlns:a16="http://schemas.microsoft.com/office/drawing/2014/main" id="{5CC9CA2D-B407-4818-B6E0-D555B4BCC60F}"/>
              </a:ext>
            </a:extLst>
          </p:cNvPr>
          <p:cNvSpPr txBox="1"/>
          <p:nvPr/>
        </p:nvSpPr>
        <p:spPr>
          <a:xfrm>
            <a:off x="838200" y="5149840"/>
            <a:ext cx="7467600" cy="1323439"/>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Around 64%, felt that </a:t>
            </a:r>
            <a:r>
              <a:rPr lang="en-IN" sz="2000" dirty="0">
                <a:latin typeface="Times New Roman" panose="02020603050405020304" pitchFamily="18" charset="0"/>
                <a:cs typeface="Times New Roman" panose="02020603050405020304" pitchFamily="18" charset="0"/>
              </a:rPr>
              <a:t>work life balance enables people to work better</a:t>
            </a:r>
            <a:r>
              <a:rPr lang="en-US" sz="2000" dirty="0">
                <a:latin typeface="Times New Roman" panose="02020603050405020304" pitchFamily="18" charset="0"/>
                <a:cs typeface="Times New Roman" panose="02020603050405020304" pitchFamily="18" charset="0"/>
              </a:rPr>
              <a:t> “agreeing strongly” and only 2% “strongly disagrees” with the statement. Thus, it can be concluded that majority of employees believe that work life balance </a:t>
            </a:r>
            <a:r>
              <a:rPr lang="en-IN" sz="2000" dirty="0">
                <a:latin typeface="Times New Roman" panose="02020603050405020304" pitchFamily="18" charset="0"/>
                <a:cs typeface="Times New Roman" panose="02020603050405020304" pitchFamily="18" charset="0"/>
              </a:rPr>
              <a:t>enables people to work better</a:t>
            </a:r>
            <a:r>
              <a:rPr lang="en-US"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61295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5619F7E-F0F8-4981-BBA7-CFB7BB5C1BB5}"/>
              </a:ext>
            </a:extLst>
          </p:cNvPr>
          <p:cNvGraphicFramePr>
            <a:graphicFrameLocks noGrp="1"/>
          </p:cNvGraphicFramePr>
          <p:nvPr>
            <p:ph sz="quarter" idx="1"/>
            <p:extLst>
              <p:ext uri="{D42A27DB-BD31-4B8C-83A1-F6EECF244321}">
                <p14:modId xmlns:p14="http://schemas.microsoft.com/office/powerpoint/2010/main" val="3106310730"/>
              </p:ext>
            </p:extLst>
          </p:nvPr>
        </p:nvGraphicFramePr>
        <p:xfrm>
          <a:off x="914400" y="1373198"/>
          <a:ext cx="4191000" cy="5027602"/>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a:extLst>
              <a:ext uri="{FF2B5EF4-FFF2-40B4-BE49-F238E27FC236}">
                <a16:creationId xmlns:a16="http://schemas.microsoft.com/office/drawing/2014/main" id="{0B29CE92-698F-4CC4-9DA5-9FF9D0190407}"/>
              </a:ext>
            </a:extLst>
          </p:cNvPr>
          <p:cNvSpPr/>
          <p:nvPr/>
        </p:nvSpPr>
        <p:spPr>
          <a:xfrm>
            <a:off x="914400" y="457200"/>
            <a:ext cx="7772400" cy="892552"/>
          </a:xfrm>
          <a:prstGeom prst="rect">
            <a:avLst/>
          </a:prstGeom>
        </p:spPr>
        <p:txBody>
          <a:bodyPr wrap="square">
            <a:spAutoFit/>
          </a:bodyPr>
          <a:lstStyle/>
          <a:p>
            <a:r>
              <a:rPr lang="en-US" sz="2600" b="1" u="sng" dirty="0">
                <a:solidFill>
                  <a:srgbClr val="0099CC"/>
                </a:solidFill>
                <a:latin typeface="Times New Roman" panose="02020603050405020304" pitchFamily="18" charset="0"/>
                <a:cs typeface="Times New Roman" panose="02020603050405020304" pitchFamily="18" charset="0"/>
              </a:rPr>
              <a:t>Perception of employees about work life balance is employer’s responsibility </a:t>
            </a:r>
            <a:endParaRPr lang="en-US" sz="2600" dirty="0">
              <a:solidFill>
                <a:srgbClr val="0099CC"/>
              </a:solidFill>
            </a:endParaRPr>
          </a:p>
        </p:txBody>
      </p:sp>
      <p:sp>
        <p:nvSpPr>
          <p:cNvPr id="3" name="TextBox 2">
            <a:extLst>
              <a:ext uri="{FF2B5EF4-FFF2-40B4-BE49-F238E27FC236}">
                <a16:creationId xmlns:a16="http://schemas.microsoft.com/office/drawing/2014/main" id="{4F3645FA-6235-4018-A317-205093788C22}"/>
              </a:ext>
            </a:extLst>
          </p:cNvPr>
          <p:cNvSpPr txBox="1"/>
          <p:nvPr/>
        </p:nvSpPr>
        <p:spPr>
          <a:xfrm>
            <a:off x="5117123" y="1349752"/>
            <a:ext cx="3886200" cy="4401205"/>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Around 24%, felt that </a:t>
            </a:r>
            <a:r>
              <a:rPr lang="en-IN" sz="2000" dirty="0">
                <a:latin typeface="Times New Roman" panose="02020603050405020304" pitchFamily="18" charset="0"/>
                <a:cs typeface="Times New Roman" panose="02020603050405020304" pitchFamily="18" charset="0"/>
              </a:rPr>
              <a:t>work life balance is employer’s responsibility</a:t>
            </a:r>
            <a:r>
              <a:rPr lang="en-US" sz="2000" dirty="0">
                <a:latin typeface="Times New Roman" panose="02020603050405020304" pitchFamily="18" charset="0"/>
                <a:cs typeface="Times New Roman" panose="02020603050405020304" pitchFamily="18" charset="0"/>
              </a:rPr>
              <a:t> “agreeing strongly” on this point whereas 33%, just “agree” to this statement. 33 % stood neutral to the statement as signify that work life balance is mutual responsibility. 7% of employees “disagreed” to the statement and only 3% “strongly disagrees” with the statement. Thus, it can be concluded that majority of employees believe </a:t>
            </a:r>
            <a:r>
              <a:rPr lang="en-IN" sz="2000" dirty="0">
                <a:latin typeface="Times New Roman" panose="02020603050405020304" pitchFamily="18" charset="0"/>
                <a:cs typeface="Times New Roman" panose="02020603050405020304" pitchFamily="18" charset="0"/>
              </a:rPr>
              <a:t>work life balance is employer’s responsibility</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12331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0C4798E8-3BED-4842-B2F5-2C2F089C81D2}"/>
              </a:ext>
            </a:extLst>
          </p:cNvPr>
          <p:cNvGraphicFramePr>
            <a:graphicFrameLocks noGrp="1"/>
          </p:cNvGraphicFramePr>
          <p:nvPr>
            <p:ph sz="quarter" idx="1"/>
            <p:extLst>
              <p:ext uri="{D42A27DB-BD31-4B8C-83A1-F6EECF244321}">
                <p14:modId xmlns:p14="http://schemas.microsoft.com/office/powerpoint/2010/main" val="1603277706"/>
              </p:ext>
            </p:extLst>
          </p:nvPr>
        </p:nvGraphicFramePr>
        <p:xfrm>
          <a:off x="914400" y="1447800"/>
          <a:ext cx="7772400" cy="31242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E2FA9EA8-18C1-4CF2-91AE-819DCDC46400}"/>
              </a:ext>
            </a:extLst>
          </p:cNvPr>
          <p:cNvSpPr/>
          <p:nvPr/>
        </p:nvSpPr>
        <p:spPr>
          <a:xfrm>
            <a:off x="888022" y="381000"/>
            <a:ext cx="7798778" cy="892552"/>
          </a:xfrm>
          <a:prstGeom prst="rect">
            <a:avLst/>
          </a:prstGeom>
        </p:spPr>
        <p:txBody>
          <a:bodyPr wrap="square">
            <a:spAutoFit/>
          </a:bodyPr>
          <a:lstStyle/>
          <a:p>
            <a:r>
              <a:rPr lang="en-US" sz="2600" b="1" u="sng" dirty="0">
                <a:solidFill>
                  <a:srgbClr val="0099CC"/>
                </a:solidFill>
                <a:latin typeface="Times New Roman" panose="02020603050405020304" pitchFamily="18" charset="0"/>
                <a:cs typeface="Times New Roman" panose="02020603050405020304" pitchFamily="18" charset="0"/>
              </a:rPr>
              <a:t>Perception of employees about importance of policies that help to achieve work life balance</a:t>
            </a:r>
            <a:endParaRPr lang="en-US" sz="2600" dirty="0">
              <a:solidFill>
                <a:srgbClr val="0099CC"/>
              </a:solidFill>
            </a:endParaRPr>
          </a:p>
        </p:txBody>
      </p:sp>
      <p:sp>
        <p:nvSpPr>
          <p:cNvPr id="7" name="TextBox 6">
            <a:extLst>
              <a:ext uri="{FF2B5EF4-FFF2-40B4-BE49-F238E27FC236}">
                <a16:creationId xmlns:a16="http://schemas.microsoft.com/office/drawing/2014/main" id="{C2008719-0284-494B-A7ED-D28CDEFA257A}"/>
              </a:ext>
            </a:extLst>
          </p:cNvPr>
          <p:cNvSpPr txBox="1"/>
          <p:nvPr/>
        </p:nvSpPr>
        <p:spPr>
          <a:xfrm>
            <a:off x="990600" y="4953000"/>
            <a:ext cx="7239000" cy="1631216"/>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Around 52% employees felt that Organization policies that help to achieve work life balance are important “agreeing strongly” and only 3% “strongly disagrees” with the statement. Thus, it can be concluded that majority of employees believed that organization policy can help in achieving work</a:t>
            </a:r>
            <a:r>
              <a:rPr lang="en-IN" sz="2000" dirty="0">
                <a:latin typeface="Times New Roman" panose="02020603050405020304" pitchFamily="18" charset="0"/>
                <a:cs typeface="Times New Roman" panose="02020603050405020304" pitchFamily="18" charset="0"/>
              </a:rPr>
              <a:t> life balance</a:t>
            </a:r>
            <a:r>
              <a:rPr lang="en-US" dirty="0"/>
              <a:t>.</a:t>
            </a:r>
          </a:p>
        </p:txBody>
      </p:sp>
    </p:spTree>
    <p:extLst>
      <p:ext uri="{BB962C8B-B14F-4D97-AF65-F5344CB8AC3E}">
        <p14:creationId xmlns:p14="http://schemas.microsoft.com/office/powerpoint/2010/main" val="649300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5AE5D-8893-46C8-B4FC-18CC908AF684}"/>
              </a:ext>
            </a:extLst>
          </p:cNvPr>
          <p:cNvSpPr>
            <a:spLocks noGrp="1"/>
          </p:cNvSpPr>
          <p:nvPr>
            <p:ph type="title"/>
          </p:nvPr>
        </p:nvSpPr>
        <p:spPr>
          <a:xfrm>
            <a:off x="590550" y="228600"/>
            <a:ext cx="8420100" cy="685800"/>
          </a:xfrm>
        </p:spPr>
        <p:txBody>
          <a:bodyPr>
            <a:noAutofit/>
          </a:bodyPr>
          <a:lstStyle/>
          <a:p>
            <a:r>
              <a:rPr lang="en-US" sz="2600" b="1" u="sng" dirty="0">
                <a:solidFill>
                  <a:srgbClr val="0099CC"/>
                </a:solidFill>
                <a:latin typeface="Times New Roman" panose="02020603050405020304" pitchFamily="18" charset="0"/>
                <a:cs typeface="Times New Roman" panose="02020603050405020304" pitchFamily="18" charset="0"/>
              </a:rPr>
              <a:t>Organizational Factors that influencing work life balance</a:t>
            </a:r>
            <a:endParaRPr lang="en-US" sz="2600" dirty="0">
              <a:solidFill>
                <a:srgbClr val="0099CC"/>
              </a:solidFill>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FBE308C2-2619-4BB3-8A2E-25E576BE2B9E}"/>
              </a:ext>
            </a:extLst>
          </p:cNvPr>
          <p:cNvGraphicFramePr>
            <a:graphicFrameLocks noGrp="1"/>
          </p:cNvGraphicFramePr>
          <p:nvPr>
            <p:ph sz="quarter" idx="1"/>
            <p:extLst>
              <p:ext uri="{D42A27DB-BD31-4B8C-83A1-F6EECF244321}">
                <p14:modId xmlns:p14="http://schemas.microsoft.com/office/powerpoint/2010/main" val="2747858001"/>
              </p:ext>
            </p:extLst>
          </p:nvPr>
        </p:nvGraphicFramePr>
        <p:xfrm>
          <a:off x="685800" y="1066800"/>
          <a:ext cx="81534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9C8637CA-2DD8-4C94-BBCC-95802E31A8BC}"/>
              </a:ext>
            </a:extLst>
          </p:cNvPr>
          <p:cNvSpPr txBox="1"/>
          <p:nvPr/>
        </p:nvSpPr>
        <p:spPr>
          <a:xfrm>
            <a:off x="685800" y="4572000"/>
            <a:ext cx="8153400" cy="1938992"/>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The Organizational factors that influence Most to employees work life balance was superior support as 22.4% employees selected it as most important factor that influence work life balance, second largest contributing factor is work arrangement as 19% employees selected it as most important factor and lowest effecting factor was role conflict  as only 1 employee who contributed around 1.7% select it as most effecting factors. </a:t>
            </a:r>
          </a:p>
        </p:txBody>
      </p:sp>
    </p:spTree>
    <p:extLst>
      <p:ext uri="{BB962C8B-B14F-4D97-AF65-F5344CB8AC3E}">
        <p14:creationId xmlns:p14="http://schemas.microsoft.com/office/powerpoint/2010/main" val="162478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1B8A3B4-A27B-421D-AD72-1876EE003D6F}"/>
              </a:ext>
            </a:extLst>
          </p:cNvPr>
          <p:cNvGraphicFramePr>
            <a:graphicFrameLocks noGrp="1"/>
          </p:cNvGraphicFramePr>
          <p:nvPr>
            <p:ph sz="quarter" idx="1"/>
            <p:extLst>
              <p:ext uri="{D42A27DB-BD31-4B8C-83A1-F6EECF244321}">
                <p14:modId xmlns:p14="http://schemas.microsoft.com/office/powerpoint/2010/main" val="1041081647"/>
              </p:ext>
            </p:extLst>
          </p:nvPr>
        </p:nvGraphicFramePr>
        <p:xfrm>
          <a:off x="949570" y="914400"/>
          <a:ext cx="7772400" cy="3429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2129269C-5D7C-440C-BCDA-AE3DA0D42480}"/>
              </a:ext>
            </a:extLst>
          </p:cNvPr>
          <p:cNvSpPr txBox="1"/>
          <p:nvPr/>
        </p:nvSpPr>
        <p:spPr>
          <a:xfrm>
            <a:off x="914400" y="457200"/>
            <a:ext cx="7772400" cy="609600"/>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3109186E-026E-4F2C-8448-788E4148E12A}"/>
              </a:ext>
            </a:extLst>
          </p:cNvPr>
          <p:cNvSpPr txBox="1"/>
          <p:nvPr/>
        </p:nvSpPr>
        <p:spPr>
          <a:xfrm>
            <a:off x="949570" y="216803"/>
            <a:ext cx="7766538" cy="492443"/>
          </a:xfrm>
          <a:prstGeom prst="rect">
            <a:avLst/>
          </a:prstGeom>
          <a:noFill/>
        </p:spPr>
        <p:txBody>
          <a:bodyPr wrap="square" rtlCol="0">
            <a:spAutoFit/>
          </a:bodyPr>
          <a:lstStyle/>
          <a:p>
            <a:r>
              <a:rPr lang="en-US" sz="2600" b="1" u="sng" dirty="0">
                <a:solidFill>
                  <a:srgbClr val="1F497D"/>
                </a:solidFill>
                <a:latin typeface="Times New Roman" panose="02020603050405020304" pitchFamily="18" charset="0"/>
                <a:cs typeface="Times New Roman" panose="02020603050405020304" pitchFamily="18" charset="0"/>
              </a:rPr>
              <a:t>Societal Factors that influencing work life balance</a:t>
            </a:r>
            <a:endParaRPr lang="en-US" sz="2600" dirty="0"/>
          </a:p>
        </p:txBody>
      </p:sp>
      <p:sp>
        <p:nvSpPr>
          <p:cNvPr id="6" name="TextBox 5">
            <a:extLst>
              <a:ext uri="{FF2B5EF4-FFF2-40B4-BE49-F238E27FC236}">
                <a16:creationId xmlns:a16="http://schemas.microsoft.com/office/drawing/2014/main" id="{5C60FFFE-0651-40D6-859A-2518FD2099A1}"/>
              </a:ext>
            </a:extLst>
          </p:cNvPr>
          <p:cNvSpPr txBox="1"/>
          <p:nvPr/>
        </p:nvSpPr>
        <p:spPr>
          <a:xfrm>
            <a:off x="949570" y="4572000"/>
            <a:ext cx="7737230" cy="1938992"/>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The societal factors that influence Most to employees work life balance was Family support as 36.2% employees selected it as most important factor that influence work life balance, second largest effecting factor is spouse support as 25.9% employees selected it as most important factor and lowest effecting factor was family quarrel as only 2 employee who contributed around 3.4% select it as most effecting factors. </a:t>
            </a:r>
          </a:p>
        </p:txBody>
      </p:sp>
    </p:spTree>
    <p:extLst>
      <p:ext uri="{BB962C8B-B14F-4D97-AF65-F5344CB8AC3E}">
        <p14:creationId xmlns:p14="http://schemas.microsoft.com/office/powerpoint/2010/main" val="2012505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BAC17-2DBB-4BB5-83F6-E369A2D69E86}"/>
              </a:ext>
            </a:extLst>
          </p:cNvPr>
          <p:cNvSpPr>
            <a:spLocks noGrp="1"/>
          </p:cNvSpPr>
          <p:nvPr>
            <p:ph type="title"/>
          </p:nvPr>
        </p:nvSpPr>
        <p:spPr>
          <a:xfrm>
            <a:off x="914400" y="274638"/>
            <a:ext cx="7772400" cy="487362"/>
          </a:xfrm>
        </p:spPr>
        <p:txBody>
          <a:bodyPr>
            <a:normAutofit fontScale="90000"/>
          </a:bodyPr>
          <a:lstStyle/>
          <a:p>
            <a:pPr algn="ctr"/>
            <a:r>
              <a:rPr lang="en-US" sz="2600" b="1" u="sng" dirty="0">
                <a:solidFill>
                  <a:srgbClr val="0099CC"/>
                </a:solidFill>
                <a:latin typeface="Times New Roman" panose="02020603050405020304" pitchFamily="18" charset="0"/>
                <a:cs typeface="Times New Roman" panose="02020603050405020304" pitchFamily="18" charset="0"/>
              </a:rPr>
              <a:t>Assessment of Work Life Balance</a:t>
            </a:r>
          </a:p>
        </p:txBody>
      </p:sp>
      <p:graphicFrame>
        <p:nvGraphicFramePr>
          <p:cNvPr id="4" name="Content Placeholder 3">
            <a:extLst>
              <a:ext uri="{FF2B5EF4-FFF2-40B4-BE49-F238E27FC236}">
                <a16:creationId xmlns:a16="http://schemas.microsoft.com/office/drawing/2014/main" id="{7BFF96DD-88ED-4CC2-A533-2649B612AF4F}"/>
              </a:ext>
            </a:extLst>
          </p:cNvPr>
          <p:cNvGraphicFramePr>
            <a:graphicFrameLocks noGrp="1"/>
          </p:cNvGraphicFramePr>
          <p:nvPr>
            <p:ph sz="quarter" idx="1"/>
            <p:extLst>
              <p:ext uri="{D42A27DB-BD31-4B8C-83A1-F6EECF244321}">
                <p14:modId xmlns:p14="http://schemas.microsoft.com/office/powerpoint/2010/main" val="330973916"/>
              </p:ext>
            </p:extLst>
          </p:nvPr>
        </p:nvGraphicFramePr>
        <p:xfrm>
          <a:off x="896815" y="838200"/>
          <a:ext cx="7772400" cy="3733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973DD88-90CA-426C-8361-FBBB09DB2AD3}"/>
              </a:ext>
            </a:extLst>
          </p:cNvPr>
          <p:cNvSpPr txBox="1"/>
          <p:nvPr/>
        </p:nvSpPr>
        <p:spPr>
          <a:xfrm>
            <a:off x="923192" y="4724400"/>
            <a:ext cx="7754815" cy="1938992"/>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Out of 58 employees which were interviewed only 5% employees have very good work life balance where as 33% employees have a good work life balance. 36% employees had a bad work life balance and 26% has very bad work life balance so this signify that majority of employees in MNC company had a bad work life balance as 62% of employees comes under bad work life balance. </a:t>
            </a:r>
          </a:p>
        </p:txBody>
      </p:sp>
    </p:spTree>
    <p:extLst>
      <p:ext uri="{BB962C8B-B14F-4D97-AF65-F5344CB8AC3E}">
        <p14:creationId xmlns:p14="http://schemas.microsoft.com/office/powerpoint/2010/main" val="3643630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1AF7164-2E8C-4C5A-8AD2-D9688DAFD43A}"/>
              </a:ext>
            </a:extLst>
          </p:cNvPr>
          <p:cNvGraphicFramePr>
            <a:graphicFrameLocks noGrp="1"/>
          </p:cNvGraphicFramePr>
          <p:nvPr>
            <p:ph sz="quarter" idx="1"/>
            <p:extLst>
              <p:ext uri="{D42A27DB-BD31-4B8C-83A1-F6EECF244321}">
                <p14:modId xmlns:p14="http://schemas.microsoft.com/office/powerpoint/2010/main" val="1991040784"/>
              </p:ext>
            </p:extLst>
          </p:nvPr>
        </p:nvGraphicFramePr>
        <p:xfrm>
          <a:off x="304800" y="304800"/>
          <a:ext cx="6512560" cy="2590800"/>
        </p:xfrm>
        <a:graphic>
          <a:graphicData uri="http://schemas.openxmlformats.org/drawingml/2006/table">
            <a:tbl>
              <a:tblPr firstRow="1" firstCol="1" bandRow="1">
                <a:tableStyleId>{5C22544A-7EE6-4342-B048-85BDC9FD1C3A}</a:tableStyleId>
              </a:tblPr>
              <a:tblGrid>
                <a:gridCol w="1431925">
                  <a:extLst>
                    <a:ext uri="{9D8B030D-6E8A-4147-A177-3AD203B41FA5}">
                      <a16:colId xmlns:a16="http://schemas.microsoft.com/office/drawing/2014/main" val="4251931797"/>
                    </a:ext>
                  </a:extLst>
                </a:gridCol>
                <a:gridCol w="563245">
                  <a:extLst>
                    <a:ext uri="{9D8B030D-6E8A-4147-A177-3AD203B41FA5}">
                      <a16:colId xmlns:a16="http://schemas.microsoft.com/office/drawing/2014/main" val="3615831095"/>
                    </a:ext>
                  </a:extLst>
                </a:gridCol>
                <a:gridCol w="967740">
                  <a:extLst>
                    <a:ext uri="{9D8B030D-6E8A-4147-A177-3AD203B41FA5}">
                      <a16:colId xmlns:a16="http://schemas.microsoft.com/office/drawing/2014/main" val="2939214299"/>
                    </a:ext>
                  </a:extLst>
                </a:gridCol>
                <a:gridCol w="967740">
                  <a:extLst>
                    <a:ext uri="{9D8B030D-6E8A-4147-A177-3AD203B41FA5}">
                      <a16:colId xmlns:a16="http://schemas.microsoft.com/office/drawing/2014/main" val="2336006892"/>
                    </a:ext>
                  </a:extLst>
                </a:gridCol>
                <a:gridCol w="607695">
                  <a:extLst>
                    <a:ext uri="{9D8B030D-6E8A-4147-A177-3AD203B41FA5}">
                      <a16:colId xmlns:a16="http://schemas.microsoft.com/office/drawing/2014/main" val="387212450"/>
                    </a:ext>
                  </a:extLst>
                </a:gridCol>
                <a:gridCol w="607695">
                  <a:extLst>
                    <a:ext uri="{9D8B030D-6E8A-4147-A177-3AD203B41FA5}">
                      <a16:colId xmlns:a16="http://schemas.microsoft.com/office/drawing/2014/main" val="2482373808"/>
                    </a:ext>
                  </a:extLst>
                </a:gridCol>
                <a:gridCol w="683260">
                  <a:extLst>
                    <a:ext uri="{9D8B030D-6E8A-4147-A177-3AD203B41FA5}">
                      <a16:colId xmlns:a16="http://schemas.microsoft.com/office/drawing/2014/main" val="3469155264"/>
                    </a:ext>
                  </a:extLst>
                </a:gridCol>
                <a:gridCol w="683260">
                  <a:extLst>
                    <a:ext uri="{9D8B030D-6E8A-4147-A177-3AD203B41FA5}">
                      <a16:colId xmlns:a16="http://schemas.microsoft.com/office/drawing/2014/main" val="4202810564"/>
                    </a:ext>
                  </a:extLst>
                </a:gridCol>
              </a:tblGrid>
              <a:tr h="259080">
                <a:tc gridSpan="8">
                  <a:txBody>
                    <a:bodyPr/>
                    <a:lstStyle/>
                    <a:p>
                      <a:pPr marL="0" marR="0" algn="ctr">
                        <a:lnSpc>
                          <a:spcPct val="107000"/>
                        </a:lnSpc>
                        <a:spcBef>
                          <a:spcPts val="0"/>
                        </a:spcBef>
                        <a:spcAft>
                          <a:spcPts val="800"/>
                        </a:spcAft>
                      </a:pPr>
                      <a:r>
                        <a:rPr lang="en-IN" sz="1200" dirty="0">
                          <a:effectLst/>
                        </a:rPr>
                        <a:t>Gender * Work life balance Crosstabulation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49398499"/>
                  </a:ext>
                </a:extLst>
              </a:tr>
              <a:tr h="259080">
                <a:tc rowSpan="2" gridSpan="3">
                  <a:txBody>
                    <a:bodyPr/>
                    <a:lstStyle/>
                    <a:p>
                      <a:pPr marL="0" marR="0" algn="just">
                        <a:lnSpc>
                          <a:spcPct val="107000"/>
                        </a:lnSpc>
                        <a:spcBef>
                          <a:spcPts val="0"/>
                        </a:spcBef>
                        <a:spcAft>
                          <a:spcPts val="80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en-US"/>
                    </a:p>
                  </a:txBody>
                  <a:tcPr/>
                </a:tc>
                <a:tc rowSpan="2" hMerge="1">
                  <a:txBody>
                    <a:bodyPr/>
                    <a:lstStyle/>
                    <a:p>
                      <a:endParaRPr lang="en-US"/>
                    </a:p>
                  </a:txBody>
                  <a:tcPr/>
                </a:tc>
                <a:tc gridSpan="4">
                  <a:txBody>
                    <a:bodyPr/>
                    <a:lstStyle/>
                    <a:p>
                      <a:pPr marL="0" marR="0" algn="ctr">
                        <a:lnSpc>
                          <a:spcPct val="107000"/>
                        </a:lnSpc>
                        <a:spcBef>
                          <a:spcPts val="0"/>
                        </a:spcBef>
                        <a:spcAft>
                          <a:spcPts val="800"/>
                        </a:spcAft>
                      </a:pPr>
                      <a:r>
                        <a:rPr lang="en-US" sz="1200" dirty="0">
                          <a:effectLst/>
                        </a:rPr>
                        <a:t>work life balance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4372941"/>
                  </a:ext>
                </a:extLst>
              </a:tr>
              <a:tr h="518160">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Very Bad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Bad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Good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Very Good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3050507655"/>
                  </a:ext>
                </a:extLst>
              </a:tr>
              <a:tr h="259080">
                <a:tc rowSpan="4">
                  <a:txBody>
                    <a:bodyPr/>
                    <a:lstStyle/>
                    <a:p>
                      <a:pPr marL="0" marR="0" algn="ctr">
                        <a:lnSpc>
                          <a:spcPct val="107000"/>
                        </a:lnSpc>
                        <a:spcBef>
                          <a:spcPts val="0"/>
                        </a:spcBef>
                        <a:spcAft>
                          <a:spcPts val="800"/>
                        </a:spcAft>
                      </a:pPr>
                      <a:r>
                        <a:rPr lang="en-IN" sz="1200" dirty="0">
                          <a:effectLst/>
                        </a:rPr>
                        <a:t>Gender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algn="just">
                        <a:lnSpc>
                          <a:spcPct val="107000"/>
                        </a:lnSpc>
                        <a:spcBef>
                          <a:spcPts val="0"/>
                        </a:spcBef>
                        <a:spcAft>
                          <a:spcPts val="800"/>
                        </a:spcAft>
                      </a:pPr>
                      <a:r>
                        <a:rPr lang="en-IN" sz="1200" dirty="0">
                          <a:effectLst/>
                        </a:rPr>
                        <a:t>female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6063632"/>
                  </a:ext>
                </a:extLst>
              </a:tr>
              <a:tr h="259080">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12.10%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20.70%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13.80%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48.30%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4339544"/>
                  </a:ext>
                </a:extLst>
              </a:tr>
              <a:tr h="259080">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male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3904810"/>
                  </a:ext>
                </a:extLst>
              </a:tr>
              <a:tr h="259080">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13.80%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15.50%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19.00%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51.70%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6240740"/>
                  </a:ext>
                </a:extLst>
              </a:tr>
              <a:tr h="259080">
                <a:tc rowSpan="2" grid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896971"/>
                  </a:ext>
                </a:extLst>
              </a:tr>
              <a:tr h="259080">
                <a:tc gridSpan="2"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25.90%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36.20%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32.80%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8521354"/>
                  </a:ext>
                </a:extLst>
              </a:tr>
            </a:tbl>
          </a:graphicData>
        </a:graphic>
      </p:graphicFrame>
      <p:graphicFrame>
        <p:nvGraphicFramePr>
          <p:cNvPr id="5" name="Table 4">
            <a:extLst>
              <a:ext uri="{FF2B5EF4-FFF2-40B4-BE49-F238E27FC236}">
                <a16:creationId xmlns:a16="http://schemas.microsoft.com/office/drawing/2014/main" id="{291AFA48-9DB8-40D0-94B5-2CD38DDA5956}"/>
              </a:ext>
            </a:extLst>
          </p:cNvPr>
          <p:cNvGraphicFramePr>
            <a:graphicFrameLocks noGrp="1"/>
          </p:cNvGraphicFramePr>
          <p:nvPr>
            <p:extLst>
              <p:ext uri="{D42A27DB-BD31-4B8C-83A1-F6EECF244321}">
                <p14:modId xmlns:p14="http://schemas.microsoft.com/office/powerpoint/2010/main" val="875913262"/>
              </p:ext>
            </p:extLst>
          </p:nvPr>
        </p:nvGraphicFramePr>
        <p:xfrm>
          <a:off x="2743200" y="3733800"/>
          <a:ext cx="6096001" cy="2893608"/>
        </p:xfrm>
        <a:graphic>
          <a:graphicData uri="http://schemas.openxmlformats.org/drawingml/2006/table">
            <a:tbl>
              <a:tblPr firstRow="1" firstCol="1" bandRow="1">
                <a:tableStyleId>{5C22544A-7EE6-4342-B048-85BDC9FD1C3A}</a:tableStyleId>
              </a:tblPr>
              <a:tblGrid>
                <a:gridCol w="1001616">
                  <a:extLst>
                    <a:ext uri="{9D8B030D-6E8A-4147-A177-3AD203B41FA5}">
                      <a16:colId xmlns:a16="http://schemas.microsoft.com/office/drawing/2014/main" val="197195320"/>
                    </a:ext>
                  </a:extLst>
                </a:gridCol>
                <a:gridCol w="623018">
                  <a:extLst>
                    <a:ext uri="{9D8B030D-6E8A-4147-A177-3AD203B41FA5}">
                      <a16:colId xmlns:a16="http://schemas.microsoft.com/office/drawing/2014/main" val="804173447"/>
                    </a:ext>
                  </a:extLst>
                </a:gridCol>
                <a:gridCol w="760977">
                  <a:extLst>
                    <a:ext uri="{9D8B030D-6E8A-4147-A177-3AD203B41FA5}">
                      <a16:colId xmlns:a16="http://schemas.microsoft.com/office/drawing/2014/main" val="3563835803"/>
                    </a:ext>
                  </a:extLst>
                </a:gridCol>
                <a:gridCol w="760977">
                  <a:extLst>
                    <a:ext uri="{9D8B030D-6E8A-4147-A177-3AD203B41FA5}">
                      <a16:colId xmlns:a16="http://schemas.microsoft.com/office/drawing/2014/main" val="3556594830"/>
                    </a:ext>
                  </a:extLst>
                </a:gridCol>
                <a:gridCol w="602230">
                  <a:extLst>
                    <a:ext uri="{9D8B030D-6E8A-4147-A177-3AD203B41FA5}">
                      <a16:colId xmlns:a16="http://schemas.microsoft.com/office/drawing/2014/main" val="2848902969"/>
                    </a:ext>
                  </a:extLst>
                </a:gridCol>
                <a:gridCol w="833420">
                  <a:extLst>
                    <a:ext uri="{9D8B030D-6E8A-4147-A177-3AD203B41FA5}">
                      <a16:colId xmlns:a16="http://schemas.microsoft.com/office/drawing/2014/main" val="1088347064"/>
                    </a:ext>
                  </a:extLst>
                </a:gridCol>
                <a:gridCol w="833420">
                  <a:extLst>
                    <a:ext uri="{9D8B030D-6E8A-4147-A177-3AD203B41FA5}">
                      <a16:colId xmlns:a16="http://schemas.microsoft.com/office/drawing/2014/main" val="2037543290"/>
                    </a:ext>
                  </a:extLst>
                </a:gridCol>
                <a:gridCol w="680343">
                  <a:extLst>
                    <a:ext uri="{9D8B030D-6E8A-4147-A177-3AD203B41FA5}">
                      <a16:colId xmlns:a16="http://schemas.microsoft.com/office/drawing/2014/main" val="366535400"/>
                    </a:ext>
                  </a:extLst>
                </a:gridCol>
              </a:tblGrid>
              <a:tr h="241134">
                <a:tc gridSpan="8">
                  <a:txBody>
                    <a:bodyPr/>
                    <a:lstStyle/>
                    <a:p>
                      <a:pPr marL="0" marR="0" algn="ctr">
                        <a:lnSpc>
                          <a:spcPct val="107000"/>
                        </a:lnSpc>
                        <a:spcBef>
                          <a:spcPts val="0"/>
                        </a:spcBef>
                        <a:spcAft>
                          <a:spcPts val="800"/>
                        </a:spcAft>
                      </a:pPr>
                      <a:r>
                        <a:rPr lang="en-IN" sz="1200" dirty="0">
                          <a:effectLst/>
                        </a:rPr>
                        <a:t>Marital Status * Work life balance Crosstabulation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2111536"/>
                  </a:ext>
                </a:extLst>
              </a:tr>
              <a:tr h="241134">
                <a:tc rowSpan="2" gridSpan="3">
                  <a:txBody>
                    <a:bodyPr/>
                    <a:lstStyle/>
                    <a:p>
                      <a:pPr marL="0" marR="0" algn="just">
                        <a:lnSpc>
                          <a:spcPct val="107000"/>
                        </a:lnSpc>
                        <a:spcBef>
                          <a:spcPts val="0"/>
                        </a:spcBef>
                        <a:spcAft>
                          <a:spcPts val="80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en-US"/>
                    </a:p>
                  </a:txBody>
                  <a:tcPr/>
                </a:tc>
                <a:tc rowSpan="2" hMerge="1">
                  <a:txBody>
                    <a:bodyPr/>
                    <a:lstStyle/>
                    <a:p>
                      <a:endParaRPr lang="en-US"/>
                    </a:p>
                  </a:txBody>
                  <a:tcPr/>
                </a:tc>
                <a:tc gridSpan="4">
                  <a:txBody>
                    <a:bodyPr/>
                    <a:lstStyle/>
                    <a:p>
                      <a:pPr marL="0" marR="0" algn="ctr">
                        <a:lnSpc>
                          <a:spcPct val="107000"/>
                        </a:lnSpc>
                        <a:spcBef>
                          <a:spcPts val="0"/>
                        </a:spcBef>
                        <a:spcAft>
                          <a:spcPts val="800"/>
                        </a:spcAft>
                      </a:pPr>
                      <a:r>
                        <a:rPr lang="en-US" sz="1200" dirty="0">
                          <a:effectLst/>
                        </a:rPr>
                        <a:t>work life balance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3785720"/>
                  </a:ext>
                </a:extLst>
              </a:tr>
              <a:tr h="241134">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Very Bad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Bad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Good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Very Good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161033"/>
                  </a:ext>
                </a:extLst>
              </a:tr>
              <a:tr h="241134">
                <a:tc rowSpan="4">
                  <a:txBody>
                    <a:bodyPr/>
                    <a:lstStyle/>
                    <a:p>
                      <a:pPr marL="0" marR="0" algn="just">
                        <a:lnSpc>
                          <a:spcPct val="107000"/>
                        </a:lnSpc>
                        <a:spcBef>
                          <a:spcPts val="0"/>
                        </a:spcBef>
                        <a:spcAft>
                          <a:spcPts val="800"/>
                        </a:spcAft>
                      </a:pPr>
                      <a:r>
                        <a:rPr lang="en-IN" sz="1200" dirty="0">
                          <a:effectLst/>
                        </a:rPr>
                        <a:t>Marital 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algn="just">
                        <a:lnSpc>
                          <a:spcPct val="107000"/>
                        </a:lnSpc>
                        <a:spcBef>
                          <a:spcPts val="0"/>
                        </a:spcBef>
                        <a:spcAft>
                          <a:spcPts val="800"/>
                        </a:spcAft>
                      </a:pPr>
                      <a:r>
                        <a:rPr lang="en-IN" sz="1200" dirty="0">
                          <a:effectLst/>
                        </a:rPr>
                        <a:t>Single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latin typeface="Calibri" panose="020F0502020204030204" pitchFamily="34" charset="0"/>
                          <a:ea typeface="Calibri" panose="020F0502020204030204" pitchFamily="34" charset="0"/>
                          <a:cs typeface="Times New Roman" panose="02020603050405020304" pitchFamily="18"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7153228"/>
                  </a:ext>
                </a:extLst>
              </a:tr>
              <a:tr h="482268">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8.60%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20.70%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22.40%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53.40%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0292543"/>
                  </a:ext>
                </a:extLst>
              </a:tr>
              <a:tr h="241134">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Married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1772235"/>
                  </a:ext>
                </a:extLst>
              </a:tr>
              <a:tr h="482268">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17.20%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15.50%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10.30%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46.60%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2745140"/>
                  </a:ext>
                </a:extLst>
              </a:tr>
              <a:tr h="241134">
                <a:tc rowSpan="2" grid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5227439"/>
                  </a:ext>
                </a:extLst>
              </a:tr>
              <a:tr h="482268">
                <a:tc gridSpan="2"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25.80%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36.20%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32.80%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3589106"/>
                  </a:ext>
                </a:extLst>
              </a:tr>
            </a:tbl>
          </a:graphicData>
        </a:graphic>
      </p:graphicFrame>
      <p:sp>
        <p:nvSpPr>
          <p:cNvPr id="6" name="TextBox 5">
            <a:extLst>
              <a:ext uri="{FF2B5EF4-FFF2-40B4-BE49-F238E27FC236}">
                <a16:creationId xmlns:a16="http://schemas.microsoft.com/office/drawing/2014/main" id="{BBAEBB92-F577-425C-A472-0F0532E17E6F}"/>
              </a:ext>
            </a:extLst>
          </p:cNvPr>
          <p:cNvSpPr txBox="1"/>
          <p:nvPr/>
        </p:nvSpPr>
        <p:spPr>
          <a:xfrm>
            <a:off x="6934200" y="457200"/>
            <a:ext cx="2072053" cy="2031325"/>
          </a:xfrm>
          <a:prstGeom prst="rect">
            <a:avLst/>
          </a:prstGeom>
          <a:noFill/>
        </p:spPr>
        <p:txBody>
          <a:bodyPr wrap="square" rtlCol="0">
            <a:spAutoFit/>
          </a:bodyPr>
          <a:lstStyle/>
          <a:p>
            <a:pPr algn="just"/>
            <a:r>
              <a:rPr lang="en-US" dirty="0"/>
              <a:t>We can observe more number of female employees are having bad work life balance as compared to male employees</a:t>
            </a:r>
          </a:p>
        </p:txBody>
      </p:sp>
      <p:sp>
        <p:nvSpPr>
          <p:cNvPr id="7" name="TextBox 6">
            <a:extLst>
              <a:ext uri="{FF2B5EF4-FFF2-40B4-BE49-F238E27FC236}">
                <a16:creationId xmlns:a16="http://schemas.microsoft.com/office/drawing/2014/main" id="{90247647-5393-45A4-AD51-3C84BF49BAF2}"/>
              </a:ext>
            </a:extLst>
          </p:cNvPr>
          <p:cNvSpPr txBox="1"/>
          <p:nvPr/>
        </p:nvSpPr>
        <p:spPr>
          <a:xfrm>
            <a:off x="533400" y="3962400"/>
            <a:ext cx="2133600" cy="2031325"/>
          </a:xfrm>
          <a:prstGeom prst="rect">
            <a:avLst/>
          </a:prstGeom>
          <a:noFill/>
        </p:spPr>
        <p:txBody>
          <a:bodyPr wrap="square" rtlCol="0">
            <a:spAutoFit/>
          </a:bodyPr>
          <a:lstStyle/>
          <a:p>
            <a:pPr algn="just"/>
            <a:r>
              <a:rPr lang="en-US" dirty="0"/>
              <a:t>We can observe more number of married employees are having bad work life balance as compared to single employees</a:t>
            </a:r>
          </a:p>
        </p:txBody>
      </p:sp>
    </p:spTree>
    <p:extLst>
      <p:ext uri="{BB962C8B-B14F-4D97-AF65-F5344CB8AC3E}">
        <p14:creationId xmlns:p14="http://schemas.microsoft.com/office/powerpoint/2010/main" val="1503943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5CE75-D067-4DC1-84AE-7784ECC29BF6}"/>
              </a:ext>
            </a:extLst>
          </p:cNvPr>
          <p:cNvSpPr>
            <a:spLocks noGrp="1"/>
          </p:cNvSpPr>
          <p:nvPr>
            <p:ph type="title"/>
          </p:nvPr>
        </p:nvSpPr>
        <p:spPr>
          <a:xfrm>
            <a:off x="914400" y="274638"/>
            <a:ext cx="7772400" cy="639762"/>
          </a:xfrm>
        </p:spPr>
        <p:txBody>
          <a:bodyPr>
            <a:normAutofit fontScale="90000"/>
          </a:bodyPr>
          <a:lstStyle/>
          <a:p>
            <a:pPr algn="ctr"/>
            <a:r>
              <a:rPr lang="en-US" sz="2600" b="1" u="sng" dirty="0">
                <a:solidFill>
                  <a:srgbClr val="0099CC"/>
                </a:solidFill>
                <a:latin typeface="Times New Roman" panose="02020603050405020304" pitchFamily="18" charset="0"/>
                <a:cs typeface="Times New Roman" panose="02020603050405020304" pitchFamily="18" charset="0"/>
              </a:rPr>
              <a:t>Employee overall Health Condition focusing on Stress</a:t>
            </a:r>
          </a:p>
        </p:txBody>
      </p:sp>
      <p:graphicFrame>
        <p:nvGraphicFramePr>
          <p:cNvPr id="4" name="Content Placeholder 3">
            <a:extLst>
              <a:ext uri="{FF2B5EF4-FFF2-40B4-BE49-F238E27FC236}">
                <a16:creationId xmlns:a16="http://schemas.microsoft.com/office/drawing/2014/main" id="{72417B19-852E-4BF4-83D2-C1620F617552}"/>
              </a:ext>
            </a:extLst>
          </p:cNvPr>
          <p:cNvGraphicFramePr>
            <a:graphicFrameLocks noGrp="1"/>
          </p:cNvGraphicFramePr>
          <p:nvPr>
            <p:ph sz="quarter" idx="1"/>
            <p:extLst>
              <p:ext uri="{D42A27DB-BD31-4B8C-83A1-F6EECF244321}">
                <p14:modId xmlns:p14="http://schemas.microsoft.com/office/powerpoint/2010/main" val="498750652"/>
              </p:ext>
            </p:extLst>
          </p:nvPr>
        </p:nvGraphicFramePr>
        <p:xfrm>
          <a:off x="914400" y="1440565"/>
          <a:ext cx="7772400" cy="4350634"/>
        </p:xfrm>
        <a:graphic>
          <a:graphicData uri="http://schemas.openxmlformats.org/drawingml/2006/table">
            <a:tbl>
              <a:tblPr firstRow="1" firstCol="1" bandRow="1">
                <a:tableStyleId>{5C22544A-7EE6-4342-B048-85BDC9FD1C3A}</a:tableStyleId>
              </a:tblPr>
              <a:tblGrid>
                <a:gridCol w="1589674">
                  <a:extLst>
                    <a:ext uri="{9D8B030D-6E8A-4147-A177-3AD203B41FA5}">
                      <a16:colId xmlns:a16="http://schemas.microsoft.com/office/drawing/2014/main" val="3785888059"/>
                    </a:ext>
                  </a:extLst>
                </a:gridCol>
                <a:gridCol w="1395002">
                  <a:extLst>
                    <a:ext uri="{9D8B030D-6E8A-4147-A177-3AD203B41FA5}">
                      <a16:colId xmlns:a16="http://schemas.microsoft.com/office/drawing/2014/main" val="1265332351"/>
                    </a:ext>
                  </a:extLst>
                </a:gridCol>
                <a:gridCol w="1328695">
                  <a:extLst>
                    <a:ext uri="{9D8B030D-6E8A-4147-A177-3AD203B41FA5}">
                      <a16:colId xmlns:a16="http://schemas.microsoft.com/office/drawing/2014/main" val="3040455937"/>
                    </a:ext>
                  </a:extLst>
                </a:gridCol>
                <a:gridCol w="929151">
                  <a:extLst>
                    <a:ext uri="{9D8B030D-6E8A-4147-A177-3AD203B41FA5}">
                      <a16:colId xmlns:a16="http://schemas.microsoft.com/office/drawing/2014/main" val="3755865671"/>
                    </a:ext>
                  </a:extLst>
                </a:gridCol>
                <a:gridCol w="1264939">
                  <a:extLst>
                    <a:ext uri="{9D8B030D-6E8A-4147-A177-3AD203B41FA5}">
                      <a16:colId xmlns:a16="http://schemas.microsoft.com/office/drawing/2014/main" val="4048458366"/>
                    </a:ext>
                  </a:extLst>
                </a:gridCol>
                <a:gridCol w="1264939">
                  <a:extLst>
                    <a:ext uri="{9D8B030D-6E8A-4147-A177-3AD203B41FA5}">
                      <a16:colId xmlns:a16="http://schemas.microsoft.com/office/drawing/2014/main" val="454096036"/>
                    </a:ext>
                  </a:extLst>
                </a:gridCol>
              </a:tblGrid>
              <a:tr h="406836">
                <a:tc gridSpan="6">
                  <a:txBody>
                    <a:bodyPr/>
                    <a:lstStyle/>
                    <a:p>
                      <a:pPr marL="0" marR="0" algn="ctr">
                        <a:lnSpc>
                          <a:spcPct val="107000"/>
                        </a:lnSpc>
                        <a:spcBef>
                          <a:spcPts val="0"/>
                        </a:spcBef>
                        <a:spcAft>
                          <a:spcPts val="800"/>
                        </a:spcAft>
                      </a:pPr>
                      <a:r>
                        <a:rPr lang="en-IN" sz="1600" dirty="0">
                          <a:effectLst/>
                          <a:latin typeface="Times New Roman" panose="02020603050405020304" pitchFamily="18" charset="0"/>
                          <a:cs typeface="Times New Roman" panose="02020603050405020304" pitchFamily="18" charset="0"/>
                        </a:rPr>
                        <a:t>work life balance * stress Crosstabulation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045" marR="6604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4339937"/>
                  </a:ext>
                </a:extLst>
              </a:tr>
              <a:tr h="215416">
                <a:tc rowSpan="2" gridSpan="3">
                  <a:txBody>
                    <a:bodyPr/>
                    <a:lstStyle/>
                    <a:p>
                      <a:pPr marL="0" marR="0" algn="just">
                        <a:lnSpc>
                          <a:spcPct val="107000"/>
                        </a:lnSpc>
                        <a:spcBef>
                          <a:spcPts val="0"/>
                        </a:spcBef>
                        <a:spcAft>
                          <a:spcPts val="80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rowSpan="2" hMerge="1">
                  <a:txBody>
                    <a:bodyPr/>
                    <a:lstStyle/>
                    <a:p>
                      <a:endParaRPr lang="en-US"/>
                    </a:p>
                  </a:txBody>
                  <a:tcPr/>
                </a:tc>
                <a:tc rowSpan="2" hMerge="1">
                  <a:txBody>
                    <a:bodyPr/>
                    <a:lstStyle/>
                    <a:p>
                      <a:endParaRPr lang="en-US"/>
                    </a:p>
                  </a:txBody>
                  <a:tcPr/>
                </a:tc>
                <a:tc gridSpan="2">
                  <a:txBody>
                    <a:bodyPr/>
                    <a:lstStyle/>
                    <a:p>
                      <a:pPr marL="0" marR="0" algn="just">
                        <a:lnSpc>
                          <a:spcPct val="107000"/>
                        </a:lnSpc>
                        <a:spcBef>
                          <a:spcPts val="0"/>
                        </a:spcBef>
                        <a:spcAft>
                          <a:spcPts val="800"/>
                        </a:spcAft>
                      </a:pPr>
                      <a:r>
                        <a:rPr lang="en-IN" sz="1200" dirty="0">
                          <a:effectLst/>
                        </a:rPr>
                        <a:t>Stress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h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2787161121"/>
                  </a:ext>
                </a:extLst>
              </a:tr>
              <a:tr h="215416">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vMerge="1">
                  <a:txBody>
                    <a:bodyPr/>
                    <a:lstStyle/>
                    <a:p>
                      <a:endParaRPr lang="en-US"/>
                    </a:p>
                  </a:txBody>
                  <a:tcPr/>
                </a:tc>
                <a:extLst>
                  <a:ext uri="{0D108BD9-81ED-4DB2-BD59-A6C34878D82A}">
                    <a16:rowId xmlns:a16="http://schemas.microsoft.com/office/drawing/2014/main" val="407375125"/>
                  </a:ext>
                </a:extLst>
              </a:tr>
              <a:tr h="334840">
                <a:tc rowSpan="8">
                  <a:txBody>
                    <a:bodyPr/>
                    <a:lstStyle/>
                    <a:p>
                      <a:pPr marL="0" marR="0" algn="just">
                        <a:lnSpc>
                          <a:spcPct val="107000"/>
                        </a:lnSpc>
                        <a:spcBef>
                          <a:spcPts val="0"/>
                        </a:spcBef>
                        <a:spcAft>
                          <a:spcPts val="800"/>
                        </a:spcAft>
                      </a:pPr>
                      <a:r>
                        <a:rPr lang="en-US" sz="1200" dirty="0">
                          <a:effectLst/>
                        </a:rPr>
                        <a:t> </a:t>
                      </a:r>
                      <a:endParaRPr lang="en-US" sz="1100" dirty="0">
                        <a:effectLst/>
                      </a:endParaRPr>
                    </a:p>
                    <a:p>
                      <a:pPr marL="0" marR="0" algn="just">
                        <a:lnSpc>
                          <a:spcPct val="107000"/>
                        </a:lnSpc>
                        <a:spcBef>
                          <a:spcPts val="0"/>
                        </a:spcBef>
                        <a:spcAft>
                          <a:spcPts val="800"/>
                        </a:spcAft>
                      </a:pPr>
                      <a:r>
                        <a:rPr lang="en-US" sz="1200" dirty="0">
                          <a:effectLst/>
                        </a:rPr>
                        <a:t> </a:t>
                      </a:r>
                      <a:endParaRPr lang="en-US" sz="1100" dirty="0">
                        <a:effectLst/>
                      </a:endParaRPr>
                    </a:p>
                    <a:p>
                      <a:pPr marL="0" marR="0" algn="just">
                        <a:lnSpc>
                          <a:spcPct val="107000"/>
                        </a:lnSpc>
                        <a:spcBef>
                          <a:spcPts val="0"/>
                        </a:spcBef>
                        <a:spcAft>
                          <a:spcPts val="800"/>
                        </a:spcAft>
                      </a:pPr>
                      <a:r>
                        <a:rPr lang="en-US" sz="1200" dirty="0">
                          <a:effectLst/>
                        </a:rPr>
                        <a:t> </a:t>
                      </a:r>
                      <a:endParaRPr lang="en-US" sz="1100" dirty="0">
                        <a:effectLst/>
                      </a:endParaRPr>
                    </a:p>
                    <a:p>
                      <a:pPr marL="0" marR="0" algn="ctr">
                        <a:lnSpc>
                          <a:spcPct val="107000"/>
                        </a:lnSpc>
                        <a:spcBef>
                          <a:spcPts val="0"/>
                        </a:spcBef>
                        <a:spcAft>
                          <a:spcPts val="800"/>
                        </a:spcAft>
                      </a:pPr>
                      <a:r>
                        <a:rPr lang="en-US" sz="1200" dirty="0">
                          <a:effectLst/>
                        </a:rPr>
                        <a:t>work life balance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rowSpan="2">
                  <a:txBody>
                    <a:bodyPr/>
                    <a:lstStyle/>
                    <a:p>
                      <a:pPr marL="0" marR="0" algn="just">
                        <a:lnSpc>
                          <a:spcPct val="107000"/>
                        </a:lnSpc>
                        <a:spcBef>
                          <a:spcPts val="0"/>
                        </a:spcBef>
                        <a:spcAft>
                          <a:spcPts val="800"/>
                        </a:spcAft>
                      </a:pPr>
                      <a:r>
                        <a:rPr lang="en-US" sz="1200" dirty="0">
                          <a:effectLst/>
                        </a:rPr>
                        <a:t>Very Bad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719603024"/>
                  </a:ext>
                </a:extLst>
              </a:tr>
              <a:tr h="370838">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20.70%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25.80%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997489857"/>
                  </a:ext>
                </a:extLst>
              </a:tr>
              <a:tr h="355411">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Bad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1536324732"/>
                  </a:ext>
                </a:extLst>
              </a:tr>
              <a:tr h="350267">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15.50%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20.70%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36.20%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3600599882"/>
                  </a:ext>
                </a:extLst>
              </a:tr>
              <a:tr h="355411">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Good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2107506104"/>
                  </a:ext>
                </a:extLst>
              </a:tr>
              <a:tr h="339983">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15.50%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17.20%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32.80%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1049210591"/>
                  </a:ext>
                </a:extLst>
              </a:tr>
              <a:tr h="360553">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Very Good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1894479756"/>
                  </a:ext>
                </a:extLst>
              </a:tr>
              <a:tr h="345126">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3.40%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613062989"/>
                  </a:ext>
                </a:extLst>
              </a:tr>
              <a:tr h="355411">
                <a:tc rowSpan="2" grid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rowSpan="2" h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22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36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58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913489093"/>
                  </a:ext>
                </a:extLst>
              </a:tr>
              <a:tr h="345126">
                <a:tc gridSpan="2"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37.90%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62.10%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tc>
                  <a:txBody>
                    <a:bodyPr/>
                    <a:lstStyle/>
                    <a:p>
                      <a:pPr marL="0" marR="0" algn="just">
                        <a:lnSpc>
                          <a:spcPct val="107000"/>
                        </a:lnSpc>
                        <a:spcBef>
                          <a:spcPts val="0"/>
                        </a:spcBef>
                        <a:spcAft>
                          <a:spcPts val="800"/>
                        </a:spcAft>
                      </a:pPr>
                      <a:r>
                        <a:rPr lang="en-IN" sz="1200" dirty="0">
                          <a:effectLst/>
                        </a:rPr>
                        <a:t>100.00%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45" marR="66045" marT="0" marB="0"/>
                </a:tc>
                <a:extLst>
                  <a:ext uri="{0D108BD9-81ED-4DB2-BD59-A6C34878D82A}">
                    <a16:rowId xmlns:a16="http://schemas.microsoft.com/office/drawing/2014/main" val="652368829"/>
                  </a:ext>
                </a:extLst>
              </a:tr>
            </a:tbl>
          </a:graphicData>
        </a:graphic>
      </p:graphicFrame>
    </p:spTree>
    <p:extLst>
      <p:ext uri="{BB962C8B-B14F-4D97-AF65-F5344CB8AC3E}">
        <p14:creationId xmlns:p14="http://schemas.microsoft.com/office/powerpoint/2010/main" val="1974745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3F4371D-5D26-4F4A-B00C-387ACB43597C}"/>
              </a:ext>
            </a:extLst>
          </p:cNvPr>
          <p:cNvGraphicFramePr>
            <a:graphicFrameLocks noGrp="1"/>
          </p:cNvGraphicFramePr>
          <p:nvPr>
            <p:ph sz="quarter" idx="1"/>
            <p:extLst>
              <p:ext uri="{D42A27DB-BD31-4B8C-83A1-F6EECF244321}">
                <p14:modId xmlns:p14="http://schemas.microsoft.com/office/powerpoint/2010/main" val="2379395660"/>
              </p:ext>
            </p:extLst>
          </p:nvPr>
        </p:nvGraphicFramePr>
        <p:xfrm>
          <a:off x="876301" y="1371600"/>
          <a:ext cx="7772400" cy="4575700"/>
        </p:xfrm>
        <a:graphic>
          <a:graphicData uri="http://schemas.openxmlformats.org/drawingml/2006/table">
            <a:tbl>
              <a:tblPr firstRow="1" firstCol="1" bandRow="1">
                <a:tableStyleId>{5C22544A-7EE6-4342-B048-85BDC9FD1C3A}</a:tableStyleId>
              </a:tblPr>
              <a:tblGrid>
                <a:gridCol w="1653787">
                  <a:extLst>
                    <a:ext uri="{9D8B030D-6E8A-4147-A177-3AD203B41FA5}">
                      <a16:colId xmlns:a16="http://schemas.microsoft.com/office/drawing/2014/main" val="4030680007"/>
                    </a:ext>
                  </a:extLst>
                </a:gridCol>
                <a:gridCol w="1513635">
                  <a:extLst>
                    <a:ext uri="{9D8B030D-6E8A-4147-A177-3AD203B41FA5}">
                      <a16:colId xmlns:a16="http://schemas.microsoft.com/office/drawing/2014/main" val="3889594639"/>
                    </a:ext>
                  </a:extLst>
                </a:gridCol>
                <a:gridCol w="1225324">
                  <a:extLst>
                    <a:ext uri="{9D8B030D-6E8A-4147-A177-3AD203B41FA5}">
                      <a16:colId xmlns:a16="http://schemas.microsoft.com/office/drawing/2014/main" val="1535300132"/>
                    </a:ext>
                  </a:extLst>
                </a:gridCol>
                <a:gridCol w="1225324">
                  <a:extLst>
                    <a:ext uri="{9D8B030D-6E8A-4147-A177-3AD203B41FA5}">
                      <a16:colId xmlns:a16="http://schemas.microsoft.com/office/drawing/2014/main" val="2546382067"/>
                    </a:ext>
                  </a:extLst>
                </a:gridCol>
                <a:gridCol w="1077165">
                  <a:extLst>
                    <a:ext uri="{9D8B030D-6E8A-4147-A177-3AD203B41FA5}">
                      <a16:colId xmlns:a16="http://schemas.microsoft.com/office/drawing/2014/main" val="702869068"/>
                    </a:ext>
                  </a:extLst>
                </a:gridCol>
                <a:gridCol w="1077165">
                  <a:extLst>
                    <a:ext uri="{9D8B030D-6E8A-4147-A177-3AD203B41FA5}">
                      <a16:colId xmlns:a16="http://schemas.microsoft.com/office/drawing/2014/main" val="4218142487"/>
                    </a:ext>
                  </a:extLst>
                </a:gridCol>
              </a:tblGrid>
              <a:tr h="490404">
                <a:tc gridSpan="6">
                  <a:txBody>
                    <a:bodyPr/>
                    <a:lstStyle/>
                    <a:p>
                      <a:pPr marL="0" marR="0" algn="ctr">
                        <a:lnSpc>
                          <a:spcPct val="107000"/>
                        </a:lnSpc>
                        <a:spcBef>
                          <a:spcPts val="0"/>
                        </a:spcBef>
                        <a:spcAft>
                          <a:spcPts val="800"/>
                        </a:spcAft>
                      </a:pPr>
                      <a:r>
                        <a:rPr lang="en-IN" sz="1600" dirty="0">
                          <a:effectLst/>
                          <a:latin typeface="Times New Roman" panose="02020603050405020304" pitchFamily="18" charset="0"/>
                          <a:cs typeface="Times New Roman" panose="02020603050405020304" pitchFamily="18" charset="0"/>
                        </a:rPr>
                        <a:t>work life balance * Anger Cross Tabulation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091" marR="6609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54799396"/>
                  </a:ext>
                </a:extLst>
              </a:tr>
              <a:tr h="374833">
                <a:tc rowSpan="2" gridSpan="3">
                  <a:txBody>
                    <a:bodyPr/>
                    <a:lstStyle/>
                    <a:p>
                      <a:pPr marL="0" marR="0" algn="just">
                        <a:lnSpc>
                          <a:spcPct val="107000"/>
                        </a:lnSpc>
                        <a:spcBef>
                          <a:spcPts val="0"/>
                        </a:spcBef>
                        <a:spcAft>
                          <a:spcPts val="80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rowSpan="2" hMerge="1">
                  <a:txBody>
                    <a:bodyPr/>
                    <a:lstStyle/>
                    <a:p>
                      <a:endParaRPr lang="en-US"/>
                    </a:p>
                  </a:txBody>
                  <a:tcPr/>
                </a:tc>
                <a:tc rowSpan="2" hMerge="1">
                  <a:txBody>
                    <a:bodyPr/>
                    <a:lstStyle/>
                    <a:p>
                      <a:endParaRPr lang="en-US"/>
                    </a:p>
                  </a:txBody>
                  <a:tcPr/>
                </a:tc>
                <a:tc gridSpan="2">
                  <a:txBody>
                    <a:bodyPr/>
                    <a:lstStyle/>
                    <a:p>
                      <a:pPr marL="0" marR="0" algn="just">
                        <a:lnSpc>
                          <a:spcPct val="107000"/>
                        </a:lnSpc>
                        <a:spcBef>
                          <a:spcPts val="0"/>
                        </a:spcBef>
                        <a:spcAft>
                          <a:spcPts val="800"/>
                        </a:spcAft>
                      </a:pPr>
                      <a:r>
                        <a:rPr lang="en-IN" sz="1200" dirty="0">
                          <a:effectLst/>
                        </a:rPr>
                        <a:t>Anger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h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309637740"/>
                  </a:ext>
                </a:extLst>
              </a:tr>
              <a:tr h="195555">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vMerge="1">
                  <a:txBody>
                    <a:bodyPr/>
                    <a:lstStyle/>
                    <a:p>
                      <a:endParaRPr lang="en-US"/>
                    </a:p>
                  </a:txBody>
                  <a:tcPr/>
                </a:tc>
                <a:extLst>
                  <a:ext uri="{0D108BD9-81ED-4DB2-BD59-A6C34878D82A}">
                    <a16:rowId xmlns:a16="http://schemas.microsoft.com/office/drawing/2014/main" val="1969526893"/>
                  </a:ext>
                </a:extLst>
              </a:tr>
              <a:tr h="319802">
                <a:tc rowSpan="8">
                  <a:txBody>
                    <a:bodyPr/>
                    <a:lstStyle/>
                    <a:p>
                      <a:pPr marL="0" marR="0" algn="just">
                        <a:lnSpc>
                          <a:spcPct val="107000"/>
                        </a:lnSpc>
                        <a:spcBef>
                          <a:spcPts val="0"/>
                        </a:spcBef>
                        <a:spcAft>
                          <a:spcPts val="800"/>
                        </a:spcAft>
                      </a:pPr>
                      <a:r>
                        <a:rPr lang="en-US" sz="1200" dirty="0">
                          <a:effectLst/>
                        </a:rPr>
                        <a:t> </a:t>
                      </a:r>
                      <a:endParaRPr lang="en-US" sz="1100" dirty="0">
                        <a:effectLst/>
                      </a:endParaRPr>
                    </a:p>
                    <a:p>
                      <a:pPr marL="0" marR="0" algn="just">
                        <a:lnSpc>
                          <a:spcPct val="107000"/>
                        </a:lnSpc>
                        <a:spcBef>
                          <a:spcPts val="0"/>
                        </a:spcBef>
                        <a:spcAft>
                          <a:spcPts val="800"/>
                        </a:spcAft>
                      </a:pPr>
                      <a:r>
                        <a:rPr lang="en-US" sz="1200" dirty="0">
                          <a:effectLst/>
                        </a:rPr>
                        <a:t> </a:t>
                      </a:r>
                      <a:endParaRPr lang="en-US" sz="1100" dirty="0">
                        <a:effectLst/>
                      </a:endParaRPr>
                    </a:p>
                    <a:p>
                      <a:pPr marL="0" marR="0" algn="just">
                        <a:lnSpc>
                          <a:spcPct val="107000"/>
                        </a:lnSpc>
                        <a:spcBef>
                          <a:spcPts val="0"/>
                        </a:spcBef>
                        <a:spcAft>
                          <a:spcPts val="800"/>
                        </a:spcAft>
                      </a:pPr>
                      <a:r>
                        <a:rPr lang="en-US" sz="1200" dirty="0">
                          <a:effectLst/>
                        </a:rPr>
                        <a:t> </a:t>
                      </a:r>
                      <a:endParaRPr lang="en-US" sz="1100" dirty="0">
                        <a:effectLst/>
                      </a:endParaRPr>
                    </a:p>
                    <a:p>
                      <a:pPr marL="0" marR="0" algn="just">
                        <a:lnSpc>
                          <a:spcPct val="107000"/>
                        </a:lnSpc>
                        <a:spcBef>
                          <a:spcPts val="0"/>
                        </a:spcBef>
                        <a:spcAft>
                          <a:spcPts val="800"/>
                        </a:spcAft>
                      </a:pPr>
                      <a:r>
                        <a:rPr lang="en-US" sz="1200" dirty="0">
                          <a:effectLst/>
                        </a:rPr>
                        <a:t> </a:t>
                      </a:r>
                      <a:endParaRPr lang="en-US" sz="1100" dirty="0">
                        <a:effectLst/>
                      </a:endParaRPr>
                    </a:p>
                    <a:p>
                      <a:pPr marL="0" marR="0" algn="ctr">
                        <a:lnSpc>
                          <a:spcPct val="107000"/>
                        </a:lnSpc>
                        <a:spcBef>
                          <a:spcPts val="0"/>
                        </a:spcBef>
                        <a:spcAft>
                          <a:spcPts val="800"/>
                        </a:spcAft>
                      </a:pPr>
                      <a:r>
                        <a:rPr lang="en-US" sz="1200" dirty="0">
                          <a:effectLst/>
                        </a:rPr>
                        <a:t>work life balance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rowSpan="2">
                  <a:txBody>
                    <a:bodyPr/>
                    <a:lstStyle/>
                    <a:p>
                      <a:pPr marL="0" marR="0" algn="just">
                        <a:lnSpc>
                          <a:spcPct val="107000"/>
                        </a:lnSpc>
                        <a:spcBef>
                          <a:spcPts val="0"/>
                        </a:spcBef>
                        <a:spcAft>
                          <a:spcPts val="800"/>
                        </a:spcAft>
                      </a:pPr>
                      <a:r>
                        <a:rPr lang="en-US" sz="1200" dirty="0">
                          <a:effectLst/>
                        </a:rPr>
                        <a:t>Very Bad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3290114139"/>
                  </a:ext>
                </a:extLst>
              </a:tr>
              <a:tr h="363828">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15.50%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10.30%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25.80%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1742996543"/>
                  </a:ext>
                </a:extLst>
              </a:tr>
              <a:tr h="374833">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Bad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1840213733"/>
                  </a:ext>
                </a:extLst>
              </a:tr>
              <a:tr h="336311">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25.90%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10.30%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36.20%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3472625325"/>
                  </a:ext>
                </a:extLst>
              </a:tr>
              <a:tr h="330808">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Good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692916268"/>
                  </a:ext>
                </a:extLst>
              </a:tr>
              <a:tr h="374833">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25.90%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6.90%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32.80%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4030506780"/>
                  </a:ext>
                </a:extLst>
              </a:tr>
              <a:tr h="314298">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Very Good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171857277"/>
                  </a:ext>
                </a:extLst>
              </a:tr>
              <a:tr h="336311">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3.40%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1338445041"/>
                  </a:ext>
                </a:extLst>
              </a:tr>
              <a:tr h="374833">
                <a:tc rowSpan="2" grid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rowSpan="2" h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41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58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1379796637"/>
                  </a:ext>
                </a:extLst>
              </a:tr>
              <a:tr h="388899">
                <a:tc gridSpan="2"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70.70%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29.30%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tc>
                  <a:txBody>
                    <a:bodyPr/>
                    <a:lstStyle/>
                    <a:p>
                      <a:pPr marL="0" marR="0" algn="just">
                        <a:lnSpc>
                          <a:spcPct val="107000"/>
                        </a:lnSpc>
                        <a:spcBef>
                          <a:spcPts val="0"/>
                        </a:spcBef>
                        <a:spcAft>
                          <a:spcPts val="800"/>
                        </a:spcAft>
                      </a:pPr>
                      <a:r>
                        <a:rPr lang="en-IN" sz="1200" dirty="0">
                          <a:effectLst/>
                        </a:rPr>
                        <a:t>100.00%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91" marR="66091" marT="0" marB="0"/>
                </a:tc>
                <a:extLst>
                  <a:ext uri="{0D108BD9-81ED-4DB2-BD59-A6C34878D82A}">
                    <a16:rowId xmlns:a16="http://schemas.microsoft.com/office/drawing/2014/main" val="3452744507"/>
                  </a:ext>
                </a:extLst>
              </a:tr>
            </a:tbl>
          </a:graphicData>
        </a:graphic>
      </p:graphicFrame>
      <p:sp>
        <p:nvSpPr>
          <p:cNvPr id="2" name="Rectangle 1">
            <a:extLst>
              <a:ext uri="{FF2B5EF4-FFF2-40B4-BE49-F238E27FC236}">
                <a16:creationId xmlns:a16="http://schemas.microsoft.com/office/drawing/2014/main" id="{EC5BF23E-C89A-4FD1-BDD5-2F1E63513651}"/>
              </a:ext>
            </a:extLst>
          </p:cNvPr>
          <p:cNvSpPr/>
          <p:nvPr/>
        </p:nvSpPr>
        <p:spPr>
          <a:xfrm>
            <a:off x="914401" y="268069"/>
            <a:ext cx="7772399" cy="892552"/>
          </a:xfrm>
          <a:prstGeom prst="rect">
            <a:avLst/>
          </a:prstGeom>
        </p:spPr>
        <p:txBody>
          <a:bodyPr wrap="square">
            <a:spAutoFit/>
          </a:bodyPr>
          <a:lstStyle/>
          <a:p>
            <a:r>
              <a:rPr lang="en-US" sz="2600" b="1" u="sng" dirty="0">
                <a:solidFill>
                  <a:srgbClr val="0099CC"/>
                </a:solidFill>
                <a:latin typeface="Times New Roman" panose="02020603050405020304" pitchFamily="18" charset="0"/>
                <a:ea typeface="+mj-ea"/>
                <a:cs typeface="Times New Roman" panose="02020603050405020304" pitchFamily="18" charset="0"/>
              </a:rPr>
              <a:t>Employee overall Health Condition focusing on </a:t>
            </a:r>
            <a:r>
              <a:rPr lang="en-IN" sz="2600" b="1" u="sng" dirty="0">
                <a:solidFill>
                  <a:srgbClr val="0099CC"/>
                </a:solidFill>
                <a:latin typeface="Times New Roman" panose="02020603050405020304" pitchFamily="18" charset="0"/>
                <a:ea typeface="+mj-ea"/>
                <a:cs typeface="Times New Roman" panose="02020603050405020304" pitchFamily="18" charset="0"/>
              </a:rPr>
              <a:t>Anger</a:t>
            </a:r>
            <a:r>
              <a:rPr lang="en-IN" sz="2600" b="1" u="sng" dirty="0">
                <a:solidFill>
                  <a:srgbClr val="0099CC"/>
                </a:solidFill>
                <a:latin typeface="Times New Roman" panose="02020603050405020304" pitchFamily="18" charset="0"/>
                <a:cs typeface="Times New Roman" panose="02020603050405020304" pitchFamily="18" charset="0"/>
              </a:rPr>
              <a:t> </a:t>
            </a:r>
            <a:r>
              <a:rPr lang="en-US" sz="2600" b="1" u="sng" dirty="0">
                <a:solidFill>
                  <a:srgbClr val="0099CC"/>
                </a:solidFill>
                <a:latin typeface="Times New Roman" panose="02020603050405020304" pitchFamily="18" charset="0"/>
                <a:cs typeface="Times New Roman" panose="02020603050405020304" pitchFamily="18" charset="0"/>
              </a:rPr>
              <a:t> </a:t>
            </a:r>
            <a:endParaRPr lang="en-US" sz="2600" b="1" u="sng" dirty="0">
              <a:solidFill>
                <a:srgbClr val="0099CC"/>
              </a:solidFill>
            </a:endParaRPr>
          </a:p>
        </p:txBody>
      </p:sp>
    </p:spTree>
    <p:extLst>
      <p:ext uri="{BB962C8B-B14F-4D97-AF65-F5344CB8AC3E}">
        <p14:creationId xmlns:p14="http://schemas.microsoft.com/office/powerpoint/2010/main" val="4172235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9C2E1C5-6F72-4100-946E-7FED852B0132}"/>
              </a:ext>
            </a:extLst>
          </p:cNvPr>
          <p:cNvGraphicFramePr>
            <a:graphicFrameLocks noGrp="1"/>
          </p:cNvGraphicFramePr>
          <p:nvPr>
            <p:ph sz="quarter" idx="1"/>
            <p:extLst>
              <p:ext uri="{D42A27DB-BD31-4B8C-83A1-F6EECF244321}">
                <p14:modId xmlns:p14="http://schemas.microsoft.com/office/powerpoint/2010/main" val="406210625"/>
              </p:ext>
            </p:extLst>
          </p:nvPr>
        </p:nvGraphicFramePr>
        <p:xfrm>
          <a:off x="914400" y="1447800"/>
          <a:ext cx="7772400" cy="4571997"/>
        </p:xfrm>
        <a:graphic>
          <a:graphicData uri="http://schemas.openxmlformats.org/drawingml/2006/table">
            <a:tbl>
              <a:tblPr firstRow="1" firstCol="1" bandRow="1">
                <a:tableStyleId>{5C22544A-7EE6-4342-B048-85BDC9FD1C3A}</a:tableStyleId>
              </a:tblPr>
              <a:tblGrid>
                <a:gridCol w="1730788">
                  <a:extLst>
                    <a:ext uri="{9D8B030D-6E8A-4147-A177-3AD203B41FA5}">
                      <a16:colId xmlns:a16="http://schemas.microsoft.com/office/drawing/2014/main" val="3452288805"/>
                    </a:ext>
                  </a:extLst>
                </a:gridCol>
                <a:gridCol w="1569317">
                  <a:extLst>
                    <a:ext uri="{9D8B030D-6E8A-4147-A177-3AD203B41FA5}">
                      <a16:colId xmlns:a16="http://schemas.microsoft.com/office/drawing/2014/main" val="2131294092"/>
                    </a:ext>
                  </a:extLst>
                </a:gridCol>
                <a:gridCol w="1462836">
                  <a:extLst>
                    <a:ext uri="{9D8B030D-6E8A-4147-A177-3AD203B41FA5}">
                      <a16:colId xmlns:a16="http://schemas.microsoft.com/office/drawing/2014/main" val="438607060"/>
                    </a:ext>
                  </a:extLst>
                </a:gridCol>
                <a:gridCol w="1094507">
                  <a:extLst>
                    <a:ext uri="{9D8B030D-6E8A-4147-A177-3AD203B41FA5}">
                      <a16:colId xmlns:a16="http://schemas.microsoft.com/office/drawing/2014/main" val="919145907"/>
                    </a:ext>
                  </a:extLst>
                </a:gridCol>
                <a:gridCol w="975805">
                  <a:extLst>
                    <a:ext uri="{9D8B030D-6E8A-4147-A177-3AD203B41FA5}">
                      <a16:colId xmlns:a16="http://schemas.microsoft.com/office/drawing/2014/main" val="1132000582"/>
                    </a:ext>
                  </a:extLst>
                </a:gridCol>
                <a:gridCol w="939147">
                  <a:extLst>
                    <a:ext uri="{9D8B030D-6E8A-4147-A177-3AD203B41FA5}">
                      <a16:colId xmlns:a16="http://schemas.microsoft.com/office/drawing/2014/main" val="2654866540"/>
                    </a:ext>
                  </a:extLst>
                </a:gridCol>
              </a:tblGrid>
              <a:tr h="430105">
                <a:tc gridSpan="6">
                  <a:txBody>
                    <a:bodyPr/>
                    <a:lstStyle/>
                    <a:p>
                      <a:pPr marL="0" marR="0" algn="ctr">
                        <a:lnSpc>
                          <a:spcPct val="107000"/>
                        </a:lnSpc>
                        <a:spcBef>
                          <a:spcPts val="0"/>
                        </a:spcBef>
                        <a:spcAft>
                          <a:spcPts val="800"/>
                        </a:spcAft>
                      </a:pPr>
                      <a:r>
                        <a:rPr lang="en-IN" sz="1600" dirty="0">
                          <a:effectLst/>
                          <a:latin typeface="Times New Roman" panose="02020603050405020304" pitchFamily="18" charset="0"/>
                          <a:cs typeface="Times New Roman" panose="02020603050405020304" pitchFamily="18" charset="0"/>
                        </a:rPr>
                        <a:t>work life balance * Exhaustion/Fatigue Crosstabulation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4426" marR="6442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2684936"/>
                  </a:ext>
                </a:extLst>
              </a:tr>
              <a:tr h="478425">
                <a:tc rowSpan="2" gridSpan="3">
                  <a:txBody>
                    <a:bodyPr/>
                    <a:lstStyle/>
                    <a:p>
                      <a:pPr marL="0" marR="0" algn="just">
                        <a:lnSpc>
                          <a:spcPct val="107000"/>
                        </a:lnSpc>
                        <a:spcBef>
                          <a:spcPts val="0"/>
                        </a:spcBef>
                        <a:spcAft>
                          <a:spcPts val="800"/>
                        </a:spcAft>
                      </a:pPr>
                      <a:r>
                        <a:rPr lang="en-IN" sz="11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rowSpan="2" hMerge="1">
                  <a:txBody>
                    <a:bodyPr/>
                    <a:lstStyle/>
                    <a:p>
                      <a:endParaRPr lang="en-US"/>
                    </a:p>
                  </a:txBody>
                  <a:tcPr/>
                </a:tc>
                <a:tc rowSpan="2" hMerge="1">
                  <a:txBody>
                    <a:bodyPr/>
                    <a:lstStyle/>
                    <a:p>
                      <a:endParaRPr lang="en-US"/>
                    </a:p>
                  </a:txBody>
                  <a:tcPr/>
                </a:tc>
                <a:tc gridSpan="2">
                  <a:txBody>
                    <a:bodyPr/>
                    <a:lstStyle/>
                    <a:p>
                      <a:pPr marL="0" marR="0" algn="just">
                        <a:lnSpc>
                          <a:spcPct val="107000"/>
                        </a:lnSpc>
                        <a:spcBef>
                          <a:spcPts val="0"/>
                        </a:spcBef>
                        <a:spcAft>
                          <a:spcPts val="800"/>
                        </a:spcAft>
                      </a:pPr>
                      <a:r>
                        <a:rPr lang="en-IN" sz="1100" dirty="0">
                          <a:effectLst/>
                        </a:rPr>
                        <a:t>Exhaustion/Fatigue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hMerge="1">
                  <a:txBody>
                    <a:bodyPr/>
                    <a:lstStyle/>
                    <a:p>
                      <a:endParaRPr lang="en-US"/>
                    </a:p>
                  </a:txBody>
                  <a:tcPr/>
                </a:tc>
                <a:tc rowSpan="2">
                  <a:txBody>
                    <a:bodyPr/>
                    <a:lstStyle/>
                    <a:p>
                      <a:pPr marL="0" marR="0" algn="just">
                        <a:lnSpc>
                          <a:spcPct val="107000"/>
                        </a:lnSpc>
                        <a:spcBef>
                          <a:spcPts val="0"/>
                        </a:spcBef>
                        <a:spcAft>
                          <a:spcPts val="800"/>
                        </a:spcAft>
                      </a:pPr>
                      <a:r>
                        <a:rPr lang="en-IN" sz="1100" dirty="0">
                          <a:effectLst/>
                        </a:rPr>
                        <a:t>Total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3087087586"/>
                  </a:ext>
                </a:extLst>
              </a:tr>
              <a:tr h="183854">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100" dirty="0">
                          <a:effectLst/>
                        </a:rPr>
                        <a:t>no</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Yes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vMerge="1">
                  <a:txBody>
                    <a:bodyPr/>
                    <a:lstStyle/>
                    <a:p>
                      <a:endParaRPr lang="en-US"/>
                    </a:p>
                  </a:txBody>
                  <a:tcPr/>
                </a:tc>
                <a:extLst>
                  <a:ext uri="{0D108BD9-81ED-4DB2-BD59-A6C34878D82A}">
                    <a16:rowId xmlns:a16="http://schemas.microsoft.com/office/drawing/2014/main" val="1205152942"/>
                  </a:ext>
                </a:extLst>
              </a:tr>
              <a:tr h="365679">
                <a:tc rowSpan="8">
                  <a:txBody>
                    <a:bodyPr/>
                    <a:lstStyle/>
                    <a:p>
                      <a:pPr marL="0" marR="0" algn="just">
                        <a:lnSpc>
                          <a:spcPct val="107000"/>
                        </a:lnSpc>
                        <a:spcBef>
                          <a:spcPts val="0"/>
                        </a:spcBef>
                        <a:spcAft>
                          <a:spcPts val="800"/>
                        </a:spcAft>
                      </a:pPr>
                      <a:r>
                        <a:rPr lang="en-US" sz="1100" dirty="0">
                          <a:effectLst/>
                        </a:rPr>
                        <a:t>work life balance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rowSpan="2">
                  <a:txBody>
                    <a:bodyPr/>
                    <a:lstStyle/>
                    <a:p>
                      <a:pPr marL="0" marR="0" algn="just">
                        <a:lnSpc>
                          <a:spcPct val="107000"/>
                        </a:lnSpc>
                        <a:spcBef>
                          <a:spcPts val="0"/>
                        </a:spcBef>
                        <a:spcAft>
                          <a:spcPts val="800"/>
                        </a:spcAft>
                      </a:pPr>
                      <a:r>
                        <a:rPr lang="en-US" sz="1100" dirty="0">
                          <a:effectLst/>
                        </a:rPr>
                        <a:t>Very Bad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Count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1277822589"/>
                  </a:ext>
                </a:extLst>
              </a:tr>
              <a:tr h="371047">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100" dirty="0">
                          <a:effectLst/>
                        </a:rPr>
                        <a:t>% of Total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10.30%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15.50%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25.80%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2833231910"/>
                  </a:ext>
                </a:extLst>
              </a:tr>
              <a:tr h="419367">
                <a:tc vMerge="1">
                  <a:txBody>
                    <a:bodyPr/>
                    <a:lstStyle/>
                    <a:p>
                      <a:endParaRPr lang="en-US"/>
                    </a:p>
                  </a:txBody>
                  <a:tcPr/>
                </a:tc>
                <a:tc rowSpan="2">
                  <a:txBody>
                    <a:bodyPr/>
                    <a:lstStyle/>
                    <a:p>
                      <a:pPr marL="0" marR="0" algn="just">
                        <a:lnSpc>
                          <a:spcPct val="107000"/>
                        </a:lnSpc>
                        <a:spcBef>
                          <a:spcPts val="0"/>
                        </a:spcBef>
                        <a:spcAft>
                          <a:spcPts val="800"/>
                        </a:spcAft>
                      </a:pPr>
                      <a:r>
                        <a:rPr lang="en-IN" sz="1100" dirty="0">
                          <a:effectLst/>
                        </a:rPr>
                        <a:t> Bad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Count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21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243760212"/>
                  </a:ext>
                </a:extLst>
              </a:tr>
              <a:tr h="371047">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100" dirty="0">
                          <a:effectLst/>
                        </a:rPr>
                        <a:t>% of Total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17.20%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19.00%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36.20%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2084649789"/>
                  </a:ext>
                </a:extLst>
              </a:tr>
              <a:tr h="317359">
                <a:tc vMerge="1">
                  <a:txBody>
                    <a:bodyPr/>
                    <a:lstStyle/>
                    <a:p>
                      <a:endParaRPr lang="en-US"/>
                    </a:p>
                  </a:txBody>
                  <a:tcPr/>
                </a:tc>
                <a:tc rowSpan="2">
                  <a:txBody>
                    <a:bodyPr/>
                    <a:lstStyle/>
                    <a:p>
                      <a:pPr marL="0" marR="0" algn="just">
                        <a:lnSpc>
                          <a:spcPct val="107000"/>
                        </a:lnSpc>
                        <a:spcBef>
                          <a:spcPts val="0"/>
                        </a:spcBef>
                        <a:spcAft>
                          <a:spcPts val="800"/>
                        </a:spcAft>
                      </a:pPr>
                      <a:r>
                        <a:rPr lang="en-IN" sz="1100" dirty="0">
                          <a:effectLst/>
                        </a:rPr>
                        <a:t> Good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Count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1117430575"/>
                  </a:ext>
                </a:extLst>
              </a:tr>
              <a:tr h="317359">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100" dirty="0">
                          <a:effectLst/>
                        </a:rPr>
                        <a:t>% of Total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27.60%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5.20%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32.80%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704687098"/>
                  </a:ext>
                </a:extLst>
              </a:tr>
              <a:tr h="317359">
                <a:tc vMerge="1">
                  <a:txBody>
                    <a:bodyPr/>
                    <a:lstStyle/>
                    <a:p>
                      <a:endParaRPr lang="en-US"/>
                    </a:p>
                  </a:txBody>
                  <a:tcPr/>
                </a:tc>
                <a:tc rowSpan="2">
                  <a:txBody>
                    <a:bodyPr/>
                    <a:lstStyle/>
                    <a:p>
                      <a:pPr marL="0" marR="0" algn="just">
                        <a:lnSpc>
                          <a:spcPct val="107000"/>
                        </a:lnSpc>
                        <a:spcBef>
                          <a:spcPts val="0"/>
                        </a:spcBef>
                        <a:spcAft>
                          <a:spcPts val="800"/>
                        </a:spcAft>
                      </a:pPr>
                      <a:r>
                        <a:rPr lang="en-IN" sz="1100" dirty="0">
                          <a:effectLst/>
                        </a:rPr>
                        <a:t> Very Good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Count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2061298295"/>
                  </a:ext>
                </a:extLst>
              </a:tr>
              <a:tr h="311990">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100" dirty="0">
                          <a:effectLst/>
                        </a:rPr>
                        <a:t>% of Total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5.20%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0.00%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5.20%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457093086"/>
                  </a:ext>
                </a:extLst>
              </a:tr>
              <a:tr h="371047">
                <a:tc rowSpan="2" gridSpan="2">
                  <a:txBody>
                    <a:bodyPr/>
                    <a:lstStyle/>
                    <a:p>
                      <a:pPr marL="0" marR="0" algn="just">
                        <a:lnSpc>
                          <a:spcPct val="107000"/>
                        </a:lnSpc>
                        <a:spcBef>
                          <a:spcPts val="0"/>
                        </a:spcBef>
                        <a:spcAft>
                          <a:spcPts val="800"/>
                        </a:spcAft>
                      </a:pPr>
                      <a:r>
                        <a:rPr lang="en-IN" sz="1100" dirty="0">
                          <a:effectLst/>
                        </a:rPr>
                        <a:t>Total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rowSpan="2" hMerge="1">
                  <a:txBody>
                    <a:bodyPr/>
                    <a:lstStyle/>
                    <a:p>
                      <a:endParaRPr lang="en-US"/>
                    </a:p>
                  </a:txBody>
                  <a:tcPr/>
                </a:tc>
                <a:tc>
                  <a:txBody>
                    <a:bodyPr/>
                    <a:lstStyle/>
                    <a:p>
                      <a:pPr marL="0" marR="0" algn="just">
                        <a:lnSpc>
                          <a:spcPct val="107000"/>
                        </a:lnSpc>
                        <a:spcBef>
                          <a:spcPts val="0"/>
                        </a:spcBef>
                        <a:spcAft>
                          <a:spcPts val="800"/>
                        </a:spcAft>
                      </a:pPr>
                      <a:r>
                        <a:rPr lang="en-IN" sz="1100" dirty="0">
                          <a:effectLst/>
                        </a:rPr>
                        <a:t>Count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35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23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58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1012377733"/>
                  </a:ext>
                </a:extLst>
              </a:tr>
              <a:tr h="317359">
                <a:tc gridSpan="2"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100" dirty="0">
                          <a:effectLst/>
                        </a:rPr>
                        <a:t>% of Total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60.30%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39.70%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tc>
                  <a:txBody>
                    <a:bodyPr/>
                    <a:lstStyle/>
                    <a:p>
                      <a:pPr marL="0" marR="0" algn="just">
                        <a:lnSpc>
                          <a:spcPct val="107000"/>
                        </a:lnSpc>
                        <a:spcBef>
                          <a:spcPts val="0"/>
                        </a:spcBef>
                        <a:spcAft>
                          <a:spcPts val="800"/>
                        </a:spcAft>
                      </a:pPr>
                      <a:r>
                        <a:rPr lang="en-IN" sz="1100" dirty="0">
                          <a:effectLst/>
                        </a:rPr>
                        <a:t>100.00%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426" marR="64426" marT="0" marB="0"/>
                </a:tc>
                <a:extLst>
                  <a:ext uri="{0D108BD9-81ED-4DB2-BD59-A6C34878D82A}">
                    <a16:rowId xmlns:a16="http://schemas.microsoft.com/office/drawing/2014/main" val="2688880497"/>
                  </a:ext>
                </a:extLst>
              </a:tr>
            </a:tbl>
          </a:graphicData>
        </a:graphic>
      </p:graphicFrame>
      <p:sp>
        <p:nvSpPr>
          <p:cNvPr id="3" name="Rectangle 2">
            <a:extLst>
              <a:ext uri="{FF2B5EF4-FFF2-40B4-BE49-F238E27FC236}">
                <a16:creationId xmlns:a16="http://schemas.microsoft.com/office/drawing/2014/main" id="{E2598394-6951-466B-9EA2-2905F0A4D30D}"/>
              </a:ext>
            </a:extLst>
          </p:cNvPr>
          <p:cNvSpPr/>
          <p:nvPr/>
        </p:nvSpPr>
        <p:spPr>
          <a:xfrm>
            <a:off x="914401" y="268069"/>
            <a:ext cx="7772399" cy="892552"/>
          </a:xfrm>
          <a:prstGeom prst="rect">
            <a:avLst/>
          </a:prstGeom>
        </p:spPr>
        <p:txBody>
          <a:bodyPr wrap="square">
            <a:spAutoFit/>
          </a:bodyPr>
          <a:lstStyle/>
          <a:p>
            <a:r>
              <a:rPr lang="en-US" sz="2600" b="1" u="sng" dirty="0">
                <a:solidFill>
                  <a:srgbClr val="0099CC"/>
                </a:solidFill>
                <a:latin typeface="Times New Roman" panose="02020603050405020304" pitchFamily="18" charset="0"/>
                <a:ea typeface="+mj-ea"/>
                <a:cs typeface="Times New Roman" panose="02020603050405020304" pitchFamily="18" charset="0"/>
              </a:rPr>
              <a:t>Employee overall Health Condition focusing on Exhaustion/Fatigue </a:t>
            </a:r>
            <a:r>
              <a:rPr lang="en-IN" sz="2600" b="1" u="sng" dirty="0">
                <a:solidFill>
                  <a:srgbClr val="0099CC"/>
                </a:solidFill>
                <a:latin typeface="Times New Roman" panose="02020603050405020304" pitchFamily="18" charset="0"/>
                <a:cs typeface="Times New Roman" panose="02020603050405020304" pitchFamily="18" charset="0"/>
              </a:rPr>
              <a:t> </a:t>
            </a:r>
            <a:r>
              <a:rPr lang="en-US" sz="2600" b="1" u="sng" dirty="0">
                <a:solidFill>
                  <a:srgbClr val="0099CC"/>
                </a:solidFill>
                <a:latin typeface="Times New Roman" panose="02020603050405020304" pitchFamily="18" charset="0"/>
                <a:cs typeface="Times New Roman" panose="02020603050405020304" pitchFamily="18" charset="0"/>
              </a:rPr>
              <a:t> </a:t>
            </a:r>
            <a:endParaRPr lang="en-US" sz="2600" b="1" u="sng" dirty="0">
              <a:solidFill>
                <a:srgbClr val="0099CC"/>
              </a:solidFill>
            </a:endParaRPr>
          </a:p>
        </p:txBody>
      </p:sp>
    </p:spTree>
    <p:extLst>
      <p:ext uri="{BB962C8B-B14F-4D97-AF65-F5344CB8AC3E}">
        <p14:creationId xmlns:p14="http://schemas.microsoft.com/office/powerpoint/2010/main" val="27873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ctr"/>
            <a:r>
              <a:rPr lang="en-US" sz="2600" b="1" u="sng" dirty="0">
                <a:solidFill>
                  <a:srgbClr val="0099CC"/>
                </a:solidFill>
                <a:latin typeface="Times New Roman" panose="02020603050405020304" pitchFamily="18" charset="0"/>
                <a:ea typeface="+mn-ea"/>
                <a:cs typeface="Times New Roman" panose="02020603050405020304" pitchFamily="18" charset="0"/>
              </a:rPr>
              <a:t>What is Work life Balance</a:t>
            </a:r>
          </a:p>
        </p:txBody>
      </p:sp>
      <p:sp>
        <p:nvSpPr>
          <p:cNvPr id="3" name="Content Placeholder 2"/>
          <p:cNvSpPr>
            <a:spLocks noGrp="1"/>
          </p:cNvSpPr>
          <p:nvPr>
            <p:ph sz="quarter" idx="1"/>
          </p:nvPr>
        </p:nvSpPr>
        <p:spPr>
          <a:xfrm>
            <a:off x="251520" y="980728"/>
            <a:ext cx="8435280" cy="5572472"/>
          </a:xfrm>
        </p:spPr>
        <p:txBody>
          <a:bodyPr>
            <a:normAutofit/>
          </a:bodyPr>
          <a:lstStyle/>
          <a:p>
            <a:pPr algn="just">
              <a:buClr>
                <a:schemeClr val="accent3"/>
              </a:buClr>
              <a:buSzPct val="95000"/>
            </a:pPr>
            <a:r>
              <a:rPr lang="en-US" sz="2200" dirty="0">
                <a:latin typeface="Times New Roman" panose="02020603050405020304" pitchFamily="18" charset="0"/>
                <a:cs typeface="Times New Roman" panose="02020603050405020304" pitchFamily="18" charset="0"/>
              </a:rPr>
              <a:t>Work-life balance is a concept that supports employees to split their efforts, time and energy between work and other important aspects of their lives and to experience a sense of control over there life.</a:t>
            </a:r>
          </a:p>
          <a:p>
            <a:pPr marL="0" indent="0" algn="just">
              <a:buClr>
                <a:schemeClr val="accent3"/>
              </a:buClr>
              <a:buSzPct val="95000"/>
              <a:buNone/>
            </a:pPr>
            <a:endParaRPr lang="en-US" sz="2200" dirty="0">
              <a:latin typeface="Times New Roman" panose="02020603050405020304" pitchFamily="18" charset="0"/>
              <a:cs typeface="Times New Roman" panose="02020603050405020304" pitchFamily="18" charset="0"/>
            </a:endParaRPr>
          </a:p>
          <a:p>
            <a:pPr algn="just">
              <a:buClr>
                <a:schemeClr val="accent3"/>
              </a:buClr>
              <a:buSzPct val="95000"/>
            </a:pPr>
            <a:r>
              <a:rPr lang="en-US" sz="2200" dirty="0">
                <a:latin typeface="Times New Roman" panose="02020603050405020304" pitchFamily="18" charset="0"/>
                <a:cs typeface="Times New Roman" panose="02020603050405020304" pitchFamily="18" charset="0"/>
              </a:rPr>
              <a:t>It is a daily effort to make proper time for family, friends, community participation, spirituality, personal growth, self-care, and other personal activities in addition to the demands of the workplace. </a:t>
            </a:r>
          </a:p>
          <a:p>
            <a:pPr marL="0" indent="0" algn="just">
              <a:buClr>
                <a:schemeClr val="accent3"/>
              </a:buClr>
              <a:buSzPct val="95000"/>
              <a:buNone/>
            </a:pPr>
            <a:endParaRPr lang="en-US" sz="2200" dirty="0">
              <a:latin typeface="Times New Roman" panose="02020603050405020304" pitchFamily="18" charset="0"/>
              <a:cs typeface="Times New Roman" panose="02020603050405020304" pitchFamily="18" charset="0"/>
            </a:endParaRPr>
          </a:p>
          <a:p>
            <a:pPr algn="just">
              <a:buClr>
                <a:schemeClr val="accent3"/>
              </a:buClr>
              <a:buSzPct val="95000"/>
            </a:pPr>
            <a:r>
              <a:rPr lang="en-US" sz="2200" dirty="0">
                <a:latin typeface="Times New Roman" panose="02020603050405020304" pitchFamily="18" charset="0"/>
                <a:cs typeface="Times New Roman" panose="02020603050405020304" pitchFamily="18" charset="0"/>
              </a:rPr>
              <a:t>The right balance of one today may be different for tomorrow. It also differs when an individual is single, married , if there are children and also when one starts a new career.</a:t>
            </a:r>
          </a:p>
          <a:p>
            <a:pPr marL="274320" indent="-274320" algn="just" eaLnBrk="1" hangingPunct="1">
              <a:spcAft>
                <a:spcPts val="0"/>
              </a:spcAft>
              <a:buClr>
                <a:schemeClr val="accent3"/>
              </a:buClr>
              <a:buSzPct val="95000"/>
              <a:buFont typeface="Wingdings 2"/>
              <a:buChar char=""/>
            </a:pPr>
            <a:endParaRPr lang="en-US" altLang="en-US" sz="2400" dirty="0">
              <a:latin typeface="Times New Roman" pitchFamily="18" charset="0"/>
              <a:ea typeface="+mn-ea"/>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93A9081-B367-4EE4-A9DB-CE4EDDA58AF6}"/>
              </a:ext>
            </a:extLst>
          </p:cNvPr>
          <p:cNvGraphicFramePr>
            <a:graphicFrameLocks noGrp="1"/>
          </p:cNvGraphicFramePr>
          <p:nvPr>
            <p:ph sz="quarter" idx="1"/>
            <p:extLst>
              <p:ext uri="{D42A27DB-BD31-4B8C-83A1-F6EECF244321}">
                <p14:modId xmlns:p14="http://schemas.microsoft.com/office/powerpoint/2010/main" val="151582425"/>
              </p:ext>
            </p:extLst>
          </p:nvPr>
        </p:nvGraphicFramePr>
        <p:xfrm>
          <a:off x="914400" y="1295400"/>
          <a:ext cx="7772400" cy="5043619"/>
        </p:xfrm>
        <a:graphic>
          <a:graphicData uri="http://schemas.openxmlformats.org/drawingml/2006/table">
            <a:tbl>
              <a:tblPr firstRow="1" firstCol="1" bandRow="1">
                <a:tableStyleId>{5C22544A-7EE6-4342-B048-85BDC9FD1C3A}</a:tableStyleId>
              </a:tblPr>
              <a:tblGrid>
                <a:gridCol w="1572387">
                  <a:extLst>
                    <a:ext uri="{9D8B030D-6E8A-4147-A177-3AD203B41FA5}">
                      <a16:colId xmlns:a16="http://schemas.microsoft.com/office/drawing/2014/main" val="2753292425"/>
                    </a:ext>
                  </a:extLst>
                </a:gridCol>
                <a:gridCol w="1441070">
                  <a:extLst>
                    <a:ext uri="{9D8B030D-6E8A-4147-A177-3AD203B41FA5}">
                      <a16:colId xmlns:a16="http://schemas.microsoft.com/office/drawing/2014/main" val="2325889713"/>
                    </a:ext>
                  </a:extLst>
                </a:gridCol>
                <a:gridCol w="1377971">
                  <a:extLst>
                    <a:ext uri="{9D8B030D-6E8A-4147-A177-3AD203B41FA5}">
                      <a16:colId xmlns:a16="http://schemas.microsoft.com/office/drawing/2014/main" val="412003581"/>
                    </a:ext>
                  </a:extLst>
                </a:gridCol>
                <a:gridCol w="954176">
                  <a:extLst>
                    <a:ext uri="{9D8B030D-6E8A-4147-A177-3AD203B41FA5}">
                      <a16:colId xmlns:a16="http://schemas.microsoft.com/office/drawing/2014/main" val="117656785"/>
                    </a:ext>
                  </a:extLst>
                </a:gridCol>
                <a:gridCol w="1213398">
                  <a:extLst>
                    <a:ext uri="{9D8B030D-6E8A-4147-A177-3AD203B41FA5}">
                      <a16:colId xmlns:a16="http://schemas.microsoft.com/office/drawing/2014/main" val="3533760980"/>
                    </a:ext>
                  </a:extLst>
                </a:gridCol>
                <a:gridCol w="1213398">
                  <a:extLst>
                    <a:ext uri="{9D8B030D-6E8A-4147-A177-3AD203B41FA5}">
                      <a16:colId xmlns:a16="http://schemas.microsoft.com/office/drawing/2014/main" val="3424179679"/>
                    </a:ext>
                  </a:extLst>
                </a:gridCol>
              </a:tblGrid>
              <a:tr h="396607">
                <a:tc gridSpan="6">
                  <a:txBody>
                    <a:bodyPr/>
                    <a:lstStyle/>
                    <a:p>
                      <a:pPr marL="0" marR="0" algn="ctr">
                        <a:lnSpc>
                          <a:spcPct val="107000"/>
                        </a:lnSpc>
                        <a:spcBef>
                          <a:spcPts val="0"/>
                        </a:spcBef>
                        <a:spcAft>
                          <a:spcPts val="800"/>
                        </a:spcAft>
                      </a:pPr>
                      <a:r>
                        <a:rPr lang="en-IN" sz="1600" dirty="0">
                          <a:effectLst/>
                          <a:latin typeface="Times New Roman" panose="02020603050405020304" pitchFamily="18" charset="0"/>
                          <a:cs typeface="Times New Roman" panose="02020603050405020304" pitchFamily="18" charset="0"/>
                        </a:rPr>
                        <a:t>work life balance * Anxiety Crosstabulation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7399525"/>
                  </a:ext>
                </a:extLst>
              </a:tr>
              <a:tr h="229764">
                <a:tc rowSpan="2" gridSpan="3">
                  <a:txBody>
                    <a:bodyPr/>
                    <a:lstStyle/>
                    <a:p>
                      <a:pPr marL="0" marR="0" algn="ctr">
                        <a:lnSpc>
                          <a:spcPct val="107000"/>
                        </a:lnSpc>
                        <a:spcBef>
                          <a:spcPts val="0"/>
                        </a:spcBef>
                        <a:spcAft>
                          <a:spcPts val="80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en-US"/>
                    </a:p>
                  </a:txBody>
                  <a:tcPr/>
                </a:tc>
                <a:tc rowSpan="2" hMerge="1">
                  <a:txBody>
                    <a:bodyPr/>
                    <a:lstStyle/>
                    <a:p>
                      <a:endParaRPr lang="en-US"/>
                    </a:p>
                  </a:txBody>
                  <a:tcPr/>
                </a:tc>
                <a:tc gridSpan="2">
                  <a:txBody>
                    <a:bodyPr/>
                    <a:lstStyle/>
                    <a:p>
                      <a:pPr marL="0" marR="0" algn="ctr">
                        <a:lnSpc>
                          <a:spcPct val="107000"/>
                        </a:lnSpc>
                        <a:spcBef>
                          <a:spcPts val="0"/>
                        </a:spcBef>
                        <a:spcAft>
                          <a:spcPts val="800"/>
                        </a:spcAft>
                      </a:pPr>
                      <a:r>
                        <a:rPr lang="en-IN" sz="1200" dirty="0">
                          <a:effectLst/>
                        </a:rPr>
                        <a:t>Anxiety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rowSpan="2">
                  <a:txBody>
                    <a:bodyPr/>
                    <a:lstStyle/>
                    <a:p>
                      <a:pPr marL="0" marR="0" algn="ctr">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9720967"/>
                  </a:ext>
                </a:extLst>
              </a:tr>
              <a:tr h="229764">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ctr">
                        <a:lnSpc>
                          <a:spcPct val="107000"/>
                        </a:lnSpc>
                        <a:spcBef>
                          <a:spcPts val="0"/>
                        </a:spcBef>
                        <a:spcAft>
                          <a:spcPts val="800"/>
                        </a:spcAft>
                      </a:pPr>
                      <a:r>
                        <a:rPr lang="en-IN" sz="1200" dirty="0">
                          <a:effectLst/>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944164715"/>
                  </a:ext>
                </a:extLst>
              </a:tr>
              <a:tr h="369769">
                <a:tc rowSpan="8">
                  <a:txBody>
                    <a:bodyPr/>
                    <a:lstStyle/>
                    <a:p>
                      <a:pPr marL="0" marR="0" algn="ctr">
                        <a:lnSpc>
                          <a:spcPct val="107000"/>
                        </a:lnSpc>
                        <a:spcBef>
                          <a:spcPts val="0"/>
                        </a:spcBef>
                        <a:spcAft>
                          <a:spcPts val="800"/>
                        </a:spcAft>
                      </a:pPr>
                      <a:r>
                        <a:rPr lang="en-US" sz="1200" dirty="0">
                          <a:effectLst/>
                        </a:rPr>
                        <a:t> </a:t>
                      </a:r>
                      <a:endParaRPr lang="en-US" sz="1100" dirty="0">
                        <a:effectLst/>
                      </a:endParaRPr>
                    </a:p>
                    <a:p>
                      <a:pPr marL="0" marR="0" algn="ctr">
                        <a:lnSpc>
                          <a:spcPct val="107000"/>
                        </a:lnSpc>
                        <a:spcBef>
                          <a:spcPts val="0"/>
                        </a:spcBef>
                        <a:spcAft>
                          <a:spcPts val="800"/>
                        </a:spcAft>
                      </a:pPr>
                      <a:r>
                        <a:rPr lang="en-US" sz="1200" dirty="0">
                          <a:effectLst/>
                        </a:rPr>
                        <a:t> </a:t>
                      </a:r>
                      <a:endParaRPr lang="en-US" sz="1100" dirty="0">
                        <a:effectLst/>
                      </a:endParaRPr>
                    </a:p>
                    <a:p>
                      <a:pPr marL="0" marR="0" algn="ctr">
                        <a:lnSpc>
                          <a:spcPct val="107000"/>
                        </a:lnSpc>
                        <a:spcBef>
                          <a:spcPts val="0"/>
                        </a:spcBef>
                        <a:spcAft>
                          <a:spcPts val="800"/>
                        </a:spcAft>
                      </a:pPr>
                      <a:r>
                        <a:rPr lang="en-US" sz="1200" dirty="0">
                          <a:effectLst/>
                        </a:rPr>
                        <a:t> </a:t>
                      </a:r>
                      <a:endParaRPr lang="en-US" sz="1100" dirty="0">
                        <a:effectLst/>
                      </a:endParaRPr>
                    </a:p>
                    <a:p>
                      <a:pPr marL="0" marR="0" algn="ctr">
                        <a:lnSpc>
                          <a:spcPct val="107000"/>
                        </a:lnSpc>
                        <a:spcBef>
                          <a:spcPts val="0"/>
                        </a:spcBef>
                        <a:spcAft>
                          <a:spcPts val="800"/>
                        </a:spcAft>
                      </a:pPr>
                      <a:r>
                        <a:rPr lang="en-US" sz="1200" dirty="0">
                          <a:effectLst/>
                        </a:rPr>
                        <a:t> </a:t>
                      </a:r>
                      <a:endParaRPr lang="en-US" sz="1100" dirty="0">
                        <a:effectLst/>
                      </a:endParaRPr>
                    </a:p>
                    <a:p>
                      <a:pPr marL="0" marR="0" algn="ctr">
                        <a:lnSpc>
                          <a:spcPct val="107000"/>
                        </a:lnSpc>
                        <a:spcBef>
                          <a:spcPts val="0"/>
                        </a:spcBef>
                        <a:spcAft>
                          <a:spcPts val="800"/>
                        </a:spcAft>
                      </a:pPr>
                      <a:r>
                        <a:rPr lang="en-US" sz="1200" dirty="0">
                          <a:effectLst/>
                        </a:rPr>
                        <a:t>work life balance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algn="just">
                        <a:lnSpc>
                          <a:spcPct val="107000"/>
                        </a:lnSpc>
                        <a:spcBef>
                          <a:spcPts val="0"/>
                        </a:spcBef>
                        <a:spcAft>
                          <a:spcPts val="800"/>
                        </a:spcAft>
                      </a:pPr>
                      <a:r>
                        <a:rPr lang="en-US" sz="1200" dirty="0">
                          <a:effectLst/>
                        </a:rPr>
                        <a:t>Very Bad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1446549"/>
                  </a:ext>
                </a:extLst>
              </a:tr>
              <a:tr h="416736">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13.70%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12.10%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200" dirty="0">
                          <a:effectLst/>
                        </a:rPr>
                        <a:t>25.80%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0298655"/>
                  </a:ext>
                </a:extLst>
              </a:tr>
              <a:tr h="443574">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Bad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2224078"/>
                  </a:ext>
                </a:extLst>
              </a:tr>
              <a:tr h="389897">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25.90%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10.30%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36.20%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6746235"/>
                  </a:ext>
                </a:extLst>
              </a:tr>
              <a:tr h="389897">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Good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3906260"/>
                  </a:ext>
                </a:extLst>
              </a:tr>
              <a:tr h="403316">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24.10%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8.60%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32.80%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7046523"/>
                  </a:ext>
                </a:extLst>
              </a:tr>
              <a:tr h="456993">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Very Good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8714641"/>
                  </a:ext>
                </a:extLst>
              </a:tr>
              <a:tr h="463702">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3.40%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9308409"/>
                  </a:ext>
                </a:extLst>
              </a:tr>
              <a:tr h="396607">
                <a:tc rowSpan="2" gridSpan="2">
                  <a:txBody>
                    <a:bodyPr/>
                    <a:lstStyle/>
                    <a:p>
                      <a:pPr marL="0" marR="0" algn="ctr">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en-US"/>
                    </a:p>
                  </a:txBody>
                  <a:tcPr/>
                </a:tc>
                <a:tc>
                  <a:txBody>
                    <a:bodyPr/>
                    <a:lstStyle/>
                    <a:p>
                      <a:pPr marL="0" marR="0" algn="ctr">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38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58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552654"/>
                  </a:ext>
                </a:extLst>
              </a:tr>
              <a:tr h="456993">
                <a:tc gridSpan="2" vMerge="1">
                  <a:txBody>
                    <a:bodyPr/>
                    <a:lstStyle/>
                    <a:p>
                      <a:endParaRPr lang="en-US"/>
                    </a:p>
                  </a:txBody>
                  <a:tcPr/>
                </a:tc>
                <a:tc hMerge="1" vMerge="1">
                  <a:txBody>
                    <a:bodyPr/>
                    <a:lstStyle/>
                    <a:p>
                      <a:endParaRPr lang="en-US"/>
                    </a:p>
                  </a:txBody>
                  <a:tcPr/>
                </a:tc>
                <a:tc>
                  <a:txBody>
                    <a:bodyPr/>
                    <a:lstStyle/>
                    <a:p>
                      <a:pPr marL="0" marR="0" algn="ctr">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65.50%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34.50%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IN" sz="1200" dirty="0">
                          <a:effectLst/>
                        </a:rPr>
                        <a:t>100.00%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5824494"/>
                  </a:ext>
                </a:extLst>
              </a:tr>
            </a:tbl>
          </a:graphicData>
        </a:graphic>
      </p:graphicFrame>
      <p:sp>
        <p:nvSpPr>
          <p:cNvPr id="2" name="Rectangle 1">
            <a:extLst>
              <a:ext uri="{FF2B5EF4-FFF2-40B4-BE49-F238E27FC236}">
                <a16:creationId xmlns:a16="http://schemas.microsoft.com/office/drawing/2014/main" id="{C77379B6-B180-4BEA-8FA5-75B25D68848E}"/>
              </a:ext>
            </a:extLst>
          </p:cNvPr>
          <p:cNvSpPr/>
          <p:nvPr/>
        </p:nvSpPr>
        <p:spPr>
          <a:xfrm>
            <a:off x="914400" y="344269"/>
            <a:ext cx="7772400" cy="892552"/>
          </a:xfrm>
          <a:prstGeom prst="rect">
            <a:avLst/>
          </a:prstGeom>
        </p:spPr>
        <p:txBody>
          <a:bodyPr wrap="square">
            <a:spAutoFit/>
          </a:bodyPr>
          <a:lstStyle/>
          <a:p>
            <a:r>
              <a:rPr lang="en-US" sz="2600" b="1" u="sng" dirty="0">
                <a:solidFill>
                  <a:srgbClr val="0099CC"/>
                </a:solidFill>
                <a:latin typeface="Times New Roman" panose="02020603050405020304" pitchFamily="18" charset="0"/>
                <a:cs typeface="Times New Roman" panose="02020603050405020304" pitchFamily="18" charset="0"/>
              </a:rPr>
              <a:t>Employee overall Health Condition focusing on Anxiety</a:t>
            </a:r>
            <a:r>
              <a:rPr lang="en-IN" sz="2600" b="1" u="sng" dirty="0">
                <a:solidFill>
                  <a:srgbClr val="0099CC"/>
                </a:solidFill>
                <a:latin typeface="Times New Roman" panose="02020603050405020304" pitchFamily="18" charset="0"/>
                <a:cs typeface="Times New Roman" panose="02020603050405020304" pitchFamily="18" charset="0"/>
              </a:rPr>
              <a:t> </a:t>
            </a:r>
            <a:r>
              <a:rPr lang="en-US" sz="2600" b="1" u="sng" dirty="0">
                <a:solidFill>
                  <a:srgbClr val="0099CC"/>
                </a:solidFill>
                <a:latin typeface="Times New Roman" panose="02020603050405020304" pitchFamily="18" charset="0"/>
                <a:cs typeface="Times New Roman" panose="02020603050405020304" pitchFamily="18" charset="0"/>
              </a:rPr>
              <a:t> </a:t>
            </a:r>
            <a:endParaRPr lang="en-US" sz="2600" b="1" u="sng" dirty="0">
              <a:solidFill>
                <a:srgbClr val="0099CC"/>
              </a:solidFill>
            </a:endParaRPr>
          </a:p>
        </p:txBody>
      </p:sp>
    </p:spTree>
    <p:extLst>
      <p:ext uri="{BB962C8B-B14F-4D97-AF65-F5344CB8AC3E}">
        <p14:creationId xmlns:p14="http://schemas.microsoft.com/office/powerpoint/2010/main" val="3925826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9BA9E88-B349-4253-9A41-3F14577BB602}"/>
              </a:ext>
            </a:extLst>
          </p:cNvPr>
          <p:cNvGraphicFramePr>
            <a:graphicFrameLocks noGrp="1"/>
          </p:cNvGraphicFramePr>
          <p:nvPr>
            <p:ph sz="quarter" idx="1"/>
            <p:extLst>
              <p:ext uri="{D42A27DB-BD31-4B8C-83A1-F6EECF244321}">
                <p14:modId xmlns:p14="http://schemas.microsoft.com/office/powerpoint/2010/main" val="2828920159"/>
              </p:ext>
            </p:extLst>
          </p:nvPr>
        </p:nvGraphicFramePr>
        <p:xfrm>
          <a:off x="914400" y="1295400"/>
          <a:ext cx="7772399" cy="4800601"/>
        </p:xfrm>
        <a:graphic>
          <a:graphicData uri="http://schemas.openxmlformats.org/drawingml/2006/table">
            <a:tbl>
              <a:tblPr firstRow="1" firstCol="1" bandRow="1">
                <a:tableStyleId>{5C22544A-7EE6-4342-B048-85BDC9FD1C3A}</a:tableStyleId>
              </a:tblPr>
              <a:tblGrid>
                <a:gridCol w="1659750">
                  <a:extLst>
                    <a:ext uri="{9D8B030D-6E8A-4147-A177-3AD203B41FA5}">
                      <a16:colId xmlns:a16="http://schemas.microsoft.com/office/drawing/2014/main" val="3011208273"/>
                    </a:ext>
                  </a:extLst>
                </a:gridCol>
                <a:gridCol w="1454534">
                  <a:extLst>
                    <a:ext uri="{9D8B030D-6E8A-4147-A177-3AD203B41FA5}">
                      <a16:colId xmlns:a16="http://schemas.microsoft.com/office/drawing/2014/main" val="3734396341"/>
                    </a:ext>
                  </a:extLst>
                </a:gridCol>
                <a:gridCol w="1386703">
                  <a:extLst>
                    <a:ext uri="{9D8B030D-6E8A-4147-A177-3AD203B41FA5}">
                      <a16:colId xmlns:a16="http://schemas.microsoft.com/office/drawing/2014/main" val="421592811"/>
                    </a:ext>
                  </a:extLst>
                </a:gridCol>
                <a:gridCol w="1045822">
                  <a:extLst>
                    <a:ext uri="{9D8B030D-6E8A-4147-A177-3AD203B41FA5}">
                      <a16:colId xmlns:a16="http://schemas.microsoft.com/office/drawing/2014/main" val="396153777"/>
                    </a:ext>
                  </a:extLst>
                </a:gridCol>
                <a:gridCol w="1112795">
                  <a:extLst>
                    <a:ext uri="{9D8B030D-6E8A-4147-A177-3AD203B41FA5}">
                      <a16:colId xmlns:a16="http://schemas.microsoft.com/office/drawing/2014/main" val="67909131"/>
                    </a:ext>
                  </a:extLst>
                </a:gridCol>
                <a:gridCol w="1112795">
                  <a:extLst>
                    <a:ext uri="{9D8B030D-6E8A-4147-A177-3AD203B41FA5}">
                      <a16:colId xmlns:a16="http://schemas.microsoft.com/office/drawing/2014/main" val="816879500"/>
                    </a:ext>
                  </a:extLst>
                </a:gridCol>
              </a:tblGrid>
              <a:tr h="369277">
                <a:tc gridSpan="6">
                  <a:txBody>
                    <a:bodyPr/>
                    <a:lstStyle/>
                    <a:p>
                      <a:pPr marL="0" marR="0" algn="ctr">
                        <a:lnSpc>
                          <a:spcPct val="107000"/>
                        </a:lnSpc>
                        <a:spcBef>
                          <a:spcPts val="0"/>
                        </a:spcBef>
                        <a:spcAft>
                          <a:spcPts val="800"/>
                        </a:spcAft>
                      </a:pPr>
                      <a:r>
                        <a:rPr lang="en-IN" sz="1600" dirty="0">
                          <a:effectLst/>
                          <a:latin typeface="Times New Roman" panose="02020603050405020304" pitchFamily="18" charset="0"/>
                          <a:cs typeface="Times New Roman" panose="02020603050405020304" pitchFamily="18" charset="0"/>
                        </a:rPr>
                        <a:t>work life balance * Trouble sleeping Crosstabulation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33364586"/>
                  </a:ext>
                </a:extLst>
              </a:tr>
              <a:tr h="369277">
                <a:tc rowSpan="2" gridSpan="3">
                  <a:txBody>
                    <a:bodyPr/>
                    <a:lstStyle/>
                    <a:p>
                      <a:pPr marL="0" marR="0" algn="just">
                        <a:lnSpc>
                          <a:spcPct val="107000"/>
                        </a:lnSpc>
                        <a:spcBef>
                          <a:spcPts val="0"/>
                        </a:spcBef>
                        <a:spcAft>
                          <a:spcPts val="800"/>
                        </a:spcAft>
                      </a:pPr>
                      <a:r>
                        <a:rPr lang="en-IN"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en-US"/>
                    </a:p>
                  </a:txBody>
                  <a:tcPr/>
                </a:tc>
                <a:tc rowSpan="2" hMerge="1">
                  <a:txBody>
                    <a:bodyPr/>
                    <a:lstStyle/>
                    <a:p>
                      <a:endParaRPr lang="en-US"/>
                    </a:p>
                  </a:txBody>
                  <a:tcPr/>
                </a:tc>
                <a:tc gridSpan="2">
                  <a:txBody>
                    <a:bodyPr/>
                    <a:lstStyle/>
                    <a:p>
                      <a:pPr marL="0" marR="0" algn="just">
                        <a:lnSpc>
                          <a:spcPct val="107000"/>
                        </a:lnSpc>
                        <a:spcBef>
                          <a:spcPts val="0"/>
                        </a:spcBef>
                        <a:spcAft>
                          <a:spcPts val="800"/>
                        </a:spcAft>
                      </a:pPr>
                      <a:r>
                        <a:rPr lang="en-IN" sz="1200" dirty="0">
                          <a:effectLst/>
                        </a:rPr>
                        <a:t>Trouble sleeping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128496"/>
                  </a:ext>
                </a:extLst>
              </a:tr>
              <a:tr h="369277">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3205525116"/>
                  </a:ext>
                </a:extLst>
              </a:tr>
              <a:tr h="369277">
                <a:tc rowSpan="8">
                  <a:txBody>
                    <a:bodyPr/>
                    <a:lstStyle/>
                    <a:p>
                      <a:pPr marL="0" marR="0" algn="just">
                        <a:lnSpc>
                          <a:spcPct val="107000"/>
                        </a:lnSpc>
                        <a:spcBef>
                          <a:spcPts val="0"/>
                        </a:spcBef>
                        <a:spcAft>
                          <a:spcPts val="800"/>
                        </a:spcAft>
                      </a:pPr>
                      <a:r>
                        <a:rPr lang="en-US" sz="1200" dirty="0">
                          <a:effectLst/>
                        </a:rPr>
                        <a:t>work life balance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algn="just">
                        <a:lnSpc>
                          <a:spcPct val="107000"/>
                        </a:lnSpc>
                        <a:spcBef>
                          <a:spcPts val="0"/>
                        </a:spcBef>
                        <a:spcAft>
                          <a:spcPts val="800"/>
                        </a:spcAft>
                      </a:pPr>
                      <a:r>
                        <a:rPr lang="en-US" sz="1200" dirty="0">
                          <a:effectLst/>
                        </a:rPr>
                        <a:t>Very Bad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68338763"/>
                  </a:ext>
                </a:extLst>
              </a:tr>
              <a:tr h="369277">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10.30%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15.50%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25.80%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7381580"/>
                  </a:ext>
                </a:extLst>
              </a:tr>
              <a:tr h="369277">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Bad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9240626"/>
                  </a:ext>
                </a:extLst>
              </a:tr>
              <a:tr h="369277">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36.20%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3327555"/>
                  </a:ext>
                </a:extLst>
              </a:tr>
              <a:tr h="369277">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Good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9653045"/>
                  </a:ext>
                </a:extLst>
              </a:tr>
              <a:tr h="369277">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27.60%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32.80%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3076632"/>
                  </a:ext>
                </a:extLst>
              </a:tr>
              <a:tr h="369277">
                <a:tc vMerge="1">
                  <a:txBody>
                    <a:bodyPr/>
                    <a:lstStyle/>
                    <a:p>
                      <a:endParaRPr lang="en-US"/>
                    </a:p>
                  </a:txBody>
                  <a:tcPr/>
                </a:tc>
                <a:tc rowSpan="2">
                  <a:txBody>
                    <a:bodyPr/>
                    <a:lstStyle/>
                    <a:p>
                      <a:pPr marL="0" marR="0" algn="just">
                        <a:lnSpc>
                          <a:spcPct val="107000"/>
                        </a:lnSpc>
                        <a:spcBef>
                          <a:spcPts val="0"/>
                        </a:spcBef>
                        <a:spcAft>
                          <a:spcPts val="800"/>
                        </a:spcAft>
                      </a:pPr>
                      <a:r>
                        <a:rPr lang="en-IN" sz="1200" dirty="0">
                          <a:effectLst/>
                        </a:rPr>
                        <a:t> Very Good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850724"/>
                  </a:ext>
                </a:extLst>
              </a:tr>
              <a:tr h="369277">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3.40%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8265206"/>
                  </a:ext>
                </a:extLst>
              </a:tr>
              <a:tr h="369277">
                <a:tc rowSpan="2" gridSpan="2">
                  <a:txBody>
                    <a:bodyPr/>
                    <a:lstStyle/>
                    <a:p>
                      <a:pPr marL="0" marR="0" algn="just">
                        <a:lnSpc>
                          <a:spcPct val="107000"/>
                        </a:lnSpc>
                        <a:spcBef>
                          <a:spcPts val="0"/>
                        </a:spcBef>
                        <a:spcAft>
                          <a:spcPts val="800"/>
                        </a:spcAft>
                      </a:pPr>
                      <a:r>
                        <a:rPr lang="en-IN" sz="1200" dirty="0">
                          <a:effectLst/>
                        </a:rPr>
                        <a:t>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Count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42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58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979269"/>
                  </a:ext>
                </a:extLst>
              </a:tr>
              <a:tr h="369277">
                <a:tc gridSpan="2" vMerge="1">
                  <a:txBody>
                    <a:bodyPr/>
                    <a:lstStyle/>
                    <a:p>
                      <a:endParaRPr lang="en-US"/>
                    </a:p>
                  </a:txBody>
                  <a:tcPr/>
                </a:tc>
                <a:tc hMerge="1" vMerge="1">
                  <a:txBody>
                    <a:bodyPr/>
                    <a:lstStyle/>
                    <a:p>
                      <a:endParaRPr lang="en-US"/>
                    </a:p>
                  </a:txBody>
                  <a:tcPr/>
                </a:tc>
                <a:tc>
                  <a:txBody>
                    <a:bodyPr/>
                    <a:lstStyle/>
                    <a:p>
                      <a:pPr marL="0" marR="0" algn="just">
                        <a:lnSpc>
                          <a:spcPct val="107000"/>
                        </a:lnSpc>
                        <a:spcBef>
                          <a:spcPts val="0"/>
                        </a:spcBef>
                        <a:spcAft>
                          <a:spcPts val="800"/>
                        </a:spcAft>
                      </a:pPr>
                      <a:r>
                        <a:rPr lang="en-IN" sz="1200" dirty="0">
                          <a:effectLst/>
                        </a:rPr>
                        <a:t>% of Total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72.40%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27.60%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800"/>
                        </a:spcAft>
                      </a:pPr>
                      <a:r>
                        <a:rPr lang="en-IN" sz="1200" dirty="0">
                          <a:effectLst/>
                        </a:rPr>
                        <a:t>100.00%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8026202"/>
                  </a:ext>
                </a:extLst>
              </a:tr>
            </a:tbl>
          </a:graphicData>
        </a:graphic>
      </p:graphicFrame>
      <p:sp>
        <p:nvSpPr>
          <p:cNvPr id="2" name="Rectangle 1">
            <a:extLst>
              <a:ext uri="{FF2B5EF4-FFF2-40B4-BE49-F238E27FC236}">
                <a16:creationId xmlns:a16="http://schemas.microsoft.com/office/drawing/2014/main" id="{2F9DA4DB-843F-424E-8B34-CCF967E29970}"/>
              </a:ext>
            </a:extLst>
          </p:cNvPr>
          <p:cNvSpPr/>
          <p:nvPr/>
        </p:nvSpPr>
        <p:spPr>
          <a:xfrm>
            <a:off x="914399" y="304800"/>
            <a:ext cx="7772399" cy="892552"/>
          </a:xfrm>
          <a:prstGeom prst="rect">
            <a:avLst/>
          </a:prstGeom>
        </p:spPr>
        <p:txBody>
          <a:bodyPr wrap="square">
            <a:spAutoFit/>
          </a:bodyPr>
          <a:lstStyle/>
          <a:p>
            <a:r>
              <a:rPr lang="en-US" sz="2600" b="1" u="sng" dirty="0">
                <a:solidFill>
                  <a:srgbClr val="0099CC"/>
                </a:solidFill>
                <a:latin typeface="Times New Roman" panose="02020603050405020304" pitchFamily="18" charset="0"/>
                <a:cs typeface="Times New Roman" panose="02020603050405020304" pitchFamily="18" charset="0"/>
              </a:rPr>
              <a:t>Employee overall Health Condition focusing on Trouble sleeping  </a:t>
            </a:r>
            <a:r>
              <a:rPr lang="en-IN" sz="2600" b="1" u="sng" dirty="0">
                <a:solidFill>
                  <a:srgbClr val="0099CC"/>
                </a:solidFill>
                <a:latin typeface="Times New Roman" panose="02020603050405020304" pitchFamily="18" charset="0"/>
                <a:cs typeface="Times New Roman" panose="02020603050405020304" pitchFamily="18" charset="0"/>
              </a:rPr>
              <a:t> </a:t>
            </a:r>
            <a:r>
              <a:rPr lang="en-US" sz="2600" b="1" u="sng" dirty="0">
                <a:solidFill>
                  <a:srgbClr val="0099CC"/>
                </a:solidFill>
                <a:latin typeface="Times New Roman" panose="02020603050405020304" pitchFamily="18" charset="0"/>
                <a:cs typeface="Times New Roman" panose="02020603050405020304" pitchFamily="18" charset="0"/>
              </a:rPr>
              <a:t> </a:t>
            </a:r>
            <a:endParaRPr lang="en-US" sz="2600" b="1" u="sng" dirty="0">
              <a:solidFill>
                <a:srgbClr val="0099CC"/>
              </a:solidFill>
            </a:endParaRPr>
          </a:p>
        </p:txBody>
      </p:sp>
    </p:spTree>
    <p:extLst>
      <p:ext uri="{BB962C8B-B14F-4D97-AF65-F5344CB8AC3E}">
        <p14:creationId xmlns:p14="http://schemas.microsoft.com/office/powerpoint/2010/main" val="3972227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6054F-6CA7-4401-9A86-85A3D071DAC1}"/>
              </a:ext>
            </a:extLst>
          </p:cNvPr>
          <p:cNvSpPr>
            <a:spLocks noGrp="1"/>
          </p:cNvSpPr>
          <p:nvPr>
            <p:ph type="title"/>
          </p:nvPr>
        </p:nvSpPr>
        <p:spPr>
          <a:xfrm>
            <a:off x="914400" y="274638"/>
            <a:ext cx="7772400" cy="639762"/>
          </a:xfrm>
        </p:spPr>
        <p:txBody>
          <a:bodyPr>
            <a:normAutofit/>
          </a:bodyPr>
          <a:lstStyle/>
          <a:p>
            <a:pPr algn="ctr"/>
            <a:r>
              <a:rPr lang="en-US" sz="2600" b="1" u="sng" dirty="0">
                <a:solidFill>
                  <a:srgbClr val="0099CC"/>
                </a:solidFill>
                <a:latin typeface="Times New Roman" panose="02020603050405020304" pitchFamily="18" charset="0"/>
                <a:cs typeface="Times New Roman" panose="02020603050405020304" pitchFamily="18" charset="0"/>
              </a:rPr>
              <a:t>Conclusion</a:t>
            </a:r>
            <a:endParaRPr lang="en-US" sz="2600" u="sng" dirty="0">
              <a:solidFill>
                <a:srgbClr val="0099CC"/>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4226F6F-3AAC-4AA9-BFC7-99DEA6A371B9}"/>
              </a:ext>
            </a:extLst>
          </p:cNvPr>
          <p:cNvSpPr>
            <a:spLocks noGrp="1"/>
          </p:cNvSpPr>
          <p:nvPr>
            <p:ph sz="quarter" idx="1"/>
          </p:nvPr>
        </p:nvSpPr>
        <p:spPr/>
        <p:txBody>
          <a:bodyPr>
            <a:normAutofit fontScale="92500" lnSpcReduction="20000"/>
          </a:bodyPr>
          <a:lstStyle/>
          <a:p>
            <a:pPr algn="just"/>
            <a:r>
              <a:rPr lang="en-US" sz="2400" dirty="0">
                <a:latin typeface="Times New Roman" panose="02020603050405020304" pitchFamily="18" charset="0"/>
                <a:cs typeface="Times New Roman" panose="02020603050405020304" pitchFamily="18" charset="0"/>
              </a:rPr>
              <a:t>The results show that employee’s feel that work life balance is important and can help them increase their efficiency at work. However only 38% of employees have a comparatively better work life balance whereas major number of employees have unfulfilling work life balance.</a:t>
            </a:r>
          </a:p>
          <a:p>
            <a:pPr algn="just"/>
            <a:r>
              <a:rPr lang="en-US" sz="2400" dirty="0">
                <a:latin typeface="Times New Roman" panose="02020603050405020304" pitchFamily="18" charset="0"/>
                <a:cs typeface="Times New Roman" panose="02020603050405020304" pitchFamily="18" charset="0"/>
              </a:rPr>
              <a:t> This shows that despite the fact that employees are aware about work life balance, they are still not able to achieve it in their daily lives. </a:t>
            </a:r>
          </a:p>
          <a:p>
            <a:pPr algn="just"/>
            <a:r>
              <a:rPr lang="en-US" sz="2400" dirty="0">
                <a:latin typeface="Times New Roman" panose="02020603050405020304" pitchFamily="18" charset="0"/>
                <a:cs typeface="Times New Roman" panose="02020603050405020304" pitchFamily="18" charset="0"/>
              </a:rPr>
              <a:t>The factors that influence the work life balance of employees are superior support and family support.</a:t>
            </a:r>
          </a:p>
          <a:p>
            <a:pPr algn="just"/>
            <a:r>
              <a:rPr lang="en-US" sz="2400" dirty="0">
                <a:latin typeface="Times New Roman" panose="02020603050405020304" pitchFamily="18" charset="0"/>
                <a:cs typeface="Times New Roman" panose="02020603050405020304" pitchFamily="18" charset="0"/>
              </a:rPr>
              <a:t>It was also observed that more number of females and married employees have a bad work life balance.</a:t>
            </a:r>
          </a:p>
          <a:p>
            <a:pPr algn="just"/>
            <a:r>
              <a:rPr lang="en-US" sz="2400" dirty="0">
                <a:latin typeface="Times New Roman" panose="02020603050405020304" pitchFamily="18" charset="0"/>
                <a:cs typeface="Times New Roman" panose="02020603050405020304" pitchFamily="18" charset="0"/>
              </a:rPr>
              <a:t> The employees who are having health issues most of them have a bad work life balance as compared to employees who have good work life balance</a:t>
            </a:r>
          </a:p>
          <a:p>
            <a:endParaRPr lang="en-US" dirty="0"/>
          </a:p>
        </p:txBody>
      </p:sp>
    </p:spTree>
    <p:extLst>
      <p:ext uri="{BB962C8B-B14F-4D97-AF65-F5344CB8AC3E}">
        <p14:creationId xmlns:p14="http://schemas.microsoft.com/office/powerpoint/2010/main" val="4140296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96E2E-8454-411E-8F49-2C64DBD25F70}"/>
              </a:ext>
            </a:extLst>
          </p:cNvPr>
          <p:cNvSpPr>
            <a:spLocks noGrp="1"/>
          </p:cNvSpPr>
          <p:nvPr>
            <p:ph type="title"/>
          </p:nvPr>
        </p:nvSpPr>
        <p:spPr>
          <a:xfrm>
            <a:off x="914400" y="274638"/>
            <a:ext cx="7772400" cy="715962"/>
          </a:xfrm>
        </p:spPr>
        <p:txBody>
          <a:bodyPr>
            <a:normAutofit/>
          </a:bodyPr>
          <a:lstStyle/>
          <a:p>
            <a:pPr algn="ctr"/>
            <a:r>
              <a:rPr lang="en-US" sz="2600" b="1" u="sng" dirty="0">
                <a:solidFill>
                  <a:srgbClr val="0099CC"/>
                </a:solidFill>
                <a:latin typeface="Times New Roman" panose="02020603050405020304" pitchFamily="18" charset="0"/>
                <a:cs typeface="Times New Roman" panose="02020603050405020304" pitchFamily="18" charset="0"/>
              </a:rPr>
              <a:t>Limitations</a:t>
            </a:r>
          </a:p>
        </p:txBody>
      </p:sp>
      <p:sp>
        <p:nvSpPr>
          <p:cNvPr id="3" name="Content Placeholder 2">
            <a:extLst>
              <a:ext uri="{FF2B5EF4-FFF2-40B4-BE49-F238E27FC236}">
                <a16:creationId xmlns:a16="http://schemas.microsoft.com/office/drawing/2014/main" id="{25390F17-AF51-4AB5-B84B-424A77D607FF}"/>
              </a:ext>
            </a:extLst>
          </p:cNvPr>
          <p:cNvSpPr>
            <a:spLocks noGrp="1"/>
          </p:cNvSpPr>
          <p:nvPr>
            <p:ph sz="quarter" idx="1"/>
          </p:nvPr>
        </p:nvSpPr>
        <p:spPr/>
        <p:txBody>
          <a:bodyPr/>
          <a:lstStyle/>
          <a:p>
            <a:pPr algn="just"/>
            <a:r>
              <a:rPr lang="en-US" sz="2200" dirty="0">
                <a:latin typeface="Times New Roman" panose="02020603050405020304" pitchFamily="18" charset="0"/>
                <a:cs typeface="Times New Roman" panose="02020603050405020304" pitchFamily="18" charset="0"/>
              </a:rPr>
              <a:t>As work life balance is effected by number of factors but due to time constrain this study is only identifying the major factors that are effecting employees.</a:t>
            </a:r>
          </a:p>
          <a:p>
            <a:pPr algn="just"/>
            <a:r>
              <a:rPr lang="en-US" sz="2200" dirty="0">
                <a:latin typeface="Times New Roman" panose="02020603050405020304" pitchFamily="18" charset="0"/>
                <a:cs typeface="Times New Roman" panose="02020603050405020304" pitchFamily="18" charset="0"/>
              </a:rPr>
              <a:t>There are large number of perceptions that can be identified but due to time constrain this study is working on very limited number of perceptions. </a:t>
            </a:r>
          </a:p>
          <a:p>
            <a:pPr algn="just"/>
            <a:r>
              <a:rPr lang="en-US" sz="2200" dirty="0">
                <a:latin typeface="Times New Roman" panose="02020603050405020304" pitchFamily="18" charset="0"/>
                <a:cs typeface="Times New Roman" panose="02020603050405020304" pitchFamily="18" charset="0"/>
              </a:rPr>
              <a:t>Result can not be generalized to other studies as the study sample size was very small and all the participants were taken from one organization</a:t>
            </a:r>
          </a:p>
          <a:p>
            <a:pPr algn="just"/>
            <a:endParaRPr lang="en-US" dirty="0"/>
          </a:p>
        </p:txBody>
      </p:sp>
    </p:spTree>
    <p:extLst>
      <p:ext uri="{BB962C8B-B14F-4D97-AF65-F5344CB8AC3E}">
        <p14:creationId xmlns:p14="http://schemas.microsoft.com/office/powerpoint/2010/main" val="2057717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27B4-DE52-4507-80E5-9FBB86945B0D}"/>
              </a:ext>
            </a:extLst>
          </p:cNvPr>
          <p:cNvSpPr>
            <a:spLocks noGrp="1"/>
          </p:cNvSpPr>
          <p:nvPr>
            <p:ph type="title"/>
          </p:nvPr>
        </p:nvSpPr>
        <p:spPr>
          <a:xfrm>
            <a:off x="914400" y="274638"/>
            <a:ext cx="7772400" cy="792162"/>
          </a:xfrm>
        </p:spPr>
        <p:txBody>
          <a:bodyPr>
            <a:normAutofit/>
          </a:bodyPr>
          <a:lstStyle/>
          <a:p>
            <a:pPr algn="ctr"/>
            <a:r>
              <a:rPr lang="en-US" sz="2800" b="1" u="sng" dirty="0">
                <a:solidFill>
                  <a:srgbClr val="0099CC"/>
                </a:solidFill>
                <a:latin typeface="Times New Roman" panose="02020603050405020304" pitchFamily="18" charset="0"/>
                <a:cs typeface="Times New Roman" panose="02020603050405020304" pitchFamily="18" charset="0"/>
              </a:rPr>
              <a:t>Recommendations</a:t>
            </a:r>
            <a:endParaRPr lang="en-US" sz="2000" b="1" u="sng" dirty="0">
              <a:solidFill>
                <a:srgbClr val="0099CC"/>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085ED85-DB8C-4936-B59A-06E14400F9FF}"/>
              </a:ext>
            </a:extLst>
          </p:cNvPr>
          <p:cNvSpPr>
            <a:spLocks noGrp="1"/>
          </p:cNvSpPr>
          <p:nvPr>
            <p:ph sz="quarter" idx="1"/>
          </p:nvPr>
        </p:nvSpPr>
        <p:spPr/>
        <p:txBody>
          <a:bodyPr/>
          <a:lstStyle/>
          <a:p>
            <a:pPr algn="just"/>
            <a:r>
              <a:rPr lang="en-US" dirty="0"/>
              <a:t>Organization should try and make policies to improve work life balance of employees, majorly focusing on women and married employees.</a:t>
            </a:r>
          </a:p>
          <a:p>
            <a:pPr algn="just"/>
            <a:r>
              <a:rPr lang="en-US" dirty="0"/>
              <a:t>Organization should try and make more friendly organization culture as majority of employees feel that support from supervisor is a major factor that influence work life balance</a:t>
            </a:r>
          </a:p>
          <a:p>
            <a:pPr algn="just"/>
            <a:r>
              <a:rPr lang="en-US" dirty="0"/>
              <a:t>Organization should promote Flextime, Flex place so that employee can experience a sense of control over there life.</a:t>
            </a:r>
          </a:p>
          <a:p>
            <a:endParaRPr lang="en-US" dirty="0"/>
          </a:p>
        </p:txBody>
      </p:sp>
    </p:spTree>
    <p:extLst>
      <p:ext uri="{BB962C8B-B14F-4D97-AF65-F5344CB8AC3E}">
        <p14:creationId xmlns:p14="http://schemas.microsoft.com/office/powerpoint/2010/main" val="1617912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6000" b="1" dirty="0">
                <a:latin typeface="Bell MT" pitchFamily="18" charset="0"/>
              </a:rPr>
              <a:t>THANK YOU </a:t>
            </a:r>
          </a:p>
          <a:p>
            <a:pPr marL="0" indent="0" algn="ctr">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150498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01FEC-E74E-40C0-8A3C-EC59493883CC}"/>
              </a:ext>
            </a:extLst>
          </p:cNvPr>
          <p:cNvSpPr>
            <a:spLocks noGrp="1"/>
          </p:cNvSpPr>
          <p:nvPr>
            <p:ph type="title"/>
          </p:nvPr>
        </p:nvSpPr>
        <p:spPr>
          <a:xfrm>
            <a:off x="914400" y="274638"/>
            <a:ext cx="7772400" cy="944562"/>
          </a:xfrm>
        </p:spPr>
        <p:txBody>
          <a:bodyPr>
            <a:normAutofit/>
          </a:bodyPr>
          <a:lstStyle/>
          <a:p>
            <a:pPr algn="ctr"/>
            <a:r>
              <a:rPr lang="en-US" sz="2600" b="1" u="sng" dirty="0">
                <a:solidFill>
                  <a:srgbClr val="0099CC"/>
                </a:solidFill>
                <a:latin typeface="Times New Roman" panose="02020603050405020304" pitchFamily="18" charset="0"/>
                <a:cs typeface="Times New Roman" panose="02020603050405020304" pitchFamily="18" charset="0"/>
              </a:rPr>
              <a:t>RATIONALE</a:t>
            </a:r>
            <a:endParaRPr lang="en-US" sz="2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8EE0256-5CD3-47D8-8379-A6501287A8A8}"/>
              </a:ext>
            </a:extLst>
          </p:cNvPr>
          <p:cNvSpPr>
            <a:spLocks noGrp="1"/>
          </p:cNvSpPr>
          <p:nvPr>
            <p:ph sz="quarter" idx="1"/>
          </p:nvPr>
        </p:nvSpPr>
        <p:spPr/>
        <p:txBody>
          <a:bodyPr>
            <a:normAutofit fontScale="92500" lnSpcReduction="10000"/>
          </a:bodyPr>
          <a:lstStyle/>
          <a:p>
            <a:pPr algn="just"/>
            <a:r>
              <a:rPr lang="en-US" sz="2400" dirty="0">
                <a:latin typeface="Times New Roman" panose="02020603050405020304" pitchFamily="18" charset="0"/>
                <a:cs typeface="Times New Roman" panose="02020603050405020304" pitchFamily="18" charset="0"/>
              </a:rPr>
              <a:t>Inappropriate management of work life balance for employees may have serious health and economic consequences</a:t>
            </a:r>
          </a:p>
          <a:p>
            <a:pPr algn="just"/>
            <a:r>
              <a:rPr lang="en-US" sz="2400" dirty="0">
                <a:latin typeface="Times New Roman" panose="02020603050405020304" pitchFamily="18" charset="0"/>
                <a:cs typeface="Times New Roman" panose="02020603050405020304" pitchFamily="18" charset="0"/>
              </a:rPr>
              <a:t>Significant impact on the organizations growth. </a:t>
            </a:r>
          </a:p>
          <a:p>
            <a:pPr algn="just"/>
            <a:r>
              <a:rPr lang="en-US" sz="2400" dirty="0">
                <a:latin typeface="Times New Roman" panose="02020603050405020304" pitchFamily="18" charset="0"/>
                <a:cs typeface="Times New Roman" panose="02020603050405020304" pitchFamily="18" charset="0"/>
              </a:rPr>
              <a:t>Health of an employee is badly effected due to long working hours which further cause harm to growth of the company.</a:t>
            </a:r>
          </a:p>
          <a:p>
            <a:pPr algn="just"/>
            <a:r>
              <a:rPr lang="en-US" sz="2400" dirty="0">
                <a:latin typeface="Times New Roman" panose="02020603050405020304" pitchFamily="18" charset="0"/>
                <a:cs typeface="Times New Roman" panose="02020603050405020304" pitchFamily="18" charset="0"/>
              </a:rPr>
              <a:t>Poor work life balance can also cause damage to employee’s personal relationship which reduces the productivity of employee in professional front. </a:t>
            </a:r>
          </a:p>
          <a:p>
            <a:pPr algn="just"/>
            <a:r>
              <a:rPr lang="en-US" sz="2400" dirty="0">
                <a:latin typeface="Times New Roman" panose="02020603050405020304" pitchFamily="18" charset="0"/>
                <a:cs typeface="Times New Roman" panose="02020603050405020304" pitchFamily="18" charset="0"/>
              </a:rPr>
              <a:t>This study is an attempt to find out the perceptions and factors that are related to work life balance that affect most of the employees. It provides valuable information and opportunity to improve work life balance of employees with proper policies that can be made to obtain valuable result.</a:t>
            </a:r>
          </a:p>
        </p:txBody>
      </p:sp>
    </p:spTree>
    <p:extLst>
      <p:ext uri="{BB962C8B-B14F-4D97-AF65-F5344CB8AC3E}">
        <p14:creationId xmlns:p14="http://schemas.microsoft.com/office/powerpoint/2010/main" val="2544788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772400" cy="838200"/>
          </a:xfrm>
        </p:spPr>
        <p:txBody>
          <a:bodyPr>
            <a:normAutofit/>
          </a:bodyPr>
          <a:lstStyle/>
          <a:p>
            <a:pPr algn="ctr"/>
            <a:r>
              <a:rPr lang="en-US" sz="2600" b="1" u="sng" dirty="0">
                <a:solidFill>
                  <a:srgbClr val="0099CC"/>
                </a:solidFill>
                <a:latin typeface="Times New Roman" panose="02020603050405020304" pitchFamily="18" charset="0"/>
                <a:ea typeface="+mn-ea"/>
                <a:cs typeface="Times New Roman" panose="02020603050405020304" pitchFamily="18" charset="0"/>
              </a:rPr>
              <a:t>OBJECTIVES </a:t>
            </a:r>
          </a:p>
        </p:txBody>
      </p:sp>
      <p:sp>
        <p:nvSpPr>
          <p:cNvPr id="3" name="Content Placeholder 2"/>
          <p:cNvSpPr>
            <a:spLocks noGrp="1"/>
          </p:cNvSpPr>
          <p:nvPr>
            <p:ph sz="quarter" idx="1"/>
          </p:nvPr>
        </p:nvSpPr>
        <p:spPr/>
        <p:txBody>
          <a:bodyPr>
            <a:normAutofit/>
          </a:bodyPr>
          <a:lstStyle/>
          <a:p>
            <a:pPr marL="0" indent="0">
              <a:buNone/>
            </a:pPr>
            <a:r>
              <a:rPr lang="en-US" sz="2200" b="1" dirty="0">
                <a:latin typeface="Times New Roman" panose="02020603050405020304" pitchFamily="18" charset="0"/>
                <a:cs typeface="Times New Roman" panose="02020603050405020304" pitchFamily="18" charset="0"/>
              </a:rPr>
              <a:t>General Objective: </a:t>
            </a:r>
          </a:p>
          <a:p>
            <a:pPr marL="0" indent="0">
              <a:buNone/>
            </a:pPr>
            <a:endParaRPr lang="en-US" sz="8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To study the perception and factors effecting work life balance and its health implications on employees</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Specific Objectives: </a:t>
            </a:r>
          </a:p>
          <a:p>
            <a:pPr marL="0" indent="0">
              <a:buNone/>
            </a:pPr>
            <a:endParaRPr lang="en-US" sz="800" dirty="0">
              <a:latin typeface="Times New Roman" panose="02020603050405020304" pitchFamily="18" charset="0"/>
              <a:cs typeface="Times New Roman" panose="02020603050405020304" pitchFamily="18" charset="0"/>
            </a:endParaRPr>
          </a:p>
          <a:p>
            <a:pPr lvl="0"/>
            <a:r>
              <a:rPr lang="en-US" sz="2200" dirty="0">
                <a:latin typeface="Times New Roman" panose="02020603050405020304" pitchFamily="18" charset="0"/>
                <a:cs typeface="Times New Roman" panose="02020603050405020304" pitchFamily="18" charset="0"/>
              </a:rPr>
              <a:t>To study the perception of employees towards work life balance </a:t>
            </a:r>
          </a:p>
          <a:p>
            <a:pPr lvl="0"/>
            <a:r>
              <a:rPr lang="en-US" sz="2200" dirty="0">
                <a:latin typeface="Times New Roman" panose="02020603050405020304" pitchFamily="18" charset="0"/>
                <a:cs typeface="Times New Roman" panose="02020603050405020304" pitchFamily="18" charset="0"/>
              </a:rPr>
              <a:t>To analyze the factors influencing work life balance of employee</a:t>
            </a:r>
          </a:p>
          <a:p>
            <a:pPr lvl="0"/>
            <a:r>
              <a:rPr lang="en-US" sz="2200" dirty="0">
                <a:latin typeface="Times New Roman" panose="02020603050405020304" pitchFamily="18" charset="0"/>
                <a:cs typeface="Times New Roman" panose="02020603050405020304" pitchFamily="18" charset="0"/>
              </a:rPr>
              <a:t>To explore the relationship between work life balance and employee overall health condition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162" y="17585"/>
            <a:ext cx="7772400" cy="1189038"/>
          </a:xfrm>
        </p:spPr>
        <p:txBody>
          <a:bodyPr>
            <a:normAutofit/>
          </a:bodyPr>
          <a:lstStyle/>
          <a:p>
            <a:pPr algn="ctr"/>
            <a:r>
              <a:rPr lang="en-US" sz="2600" b="1" u="sng" dirty="0">
                <a:solidFill>
                  <a:srgbClr val="0099CC"/>
                </a:solidFill>
                <a:latin typeface="Times New Roman" panose="02020603050405020304" pitchFamily="18" charset="0"/>
                <a:cs typeface="Times New Roman" panose="02020603050405020304" pitchFamily="18" charset="0"/>
              </a:rPr>
              <a:t>Research Methodology</a:t>
            </a:r>
            <a:br>
              <a:rPr lang="en-US" sz="2600" b="1" dirty="0">
                <a:solidFill>
                  <a:srgbClr val="0099CC"/>
                </a:solidFill>
              </a:rPr>
            </a:br>
            <a:endParaRPr lang="en-US" sz="2600" dirty="0">
              <a:solidFill>
                <a:srgbClr val="0099CC"/>
              </a:solidFill>
            </a:endParaRPr>
          </a:p>
        </p:txBody>
      </p:sp>
      <p:sp>
        <p:nvSpPr>
          <p:cNvPr id="3" name="Content Placeholder 2"/>
          <p:cNvSpPr>
            <a:spLocks noGrp="1"/>
          </p:cNvSpPr>
          <p:nvPr>
            <p:ph sz="quarter" idx="1"/>
          </p:nvPr>
        </p:nvSpPr>
        <p:spPr>
          <a:xfrm>
            <a:off x="914400" y="762000"/>
            <a:ext cx="7772400" cy="5867400"/>
          </a:xfrm>
        </p:spPr>
        <p:txBody>
          <a:bodyPr>
            <a:normAutofit fontScale="47500" lnSpcReduction="20000"/>
          </a:bodyPr>
          <a:lstStyle/>
          <a:p>
            <a:r>
              <a:rPr lang="en-US" sz="4500" b="1" dirty="0">
                <a:latin typeface="Times New Roman" panose="02020603050405020304" pitchFamily="18" charset="0"/>
                <a:cs typeface="Times New Roman" panose="02020603050405020304" pitchFamily="18" charset="0"/>
              </a:rPr>
              <a:t>Study Area: -</a:t>
            </a:r>
            <a:r>
              <a:rPr lang="en-US" sz="4500" dirty="0">
                <a:latin typeface="Times New Roman" panose="02020603050405020304" pitchFamily="18" charset="0"/>
                <a:cs typeface="Times New Roman" panose="02020603050405020304" pitchFamily="18" charset="0"/>
              </a:rPr>
              <a:t>The study was performed among office employees at an MNC in New Delhi.</a:t>
            </a:r>
          </a:p>
          <a:p>
            <a:r>
              <a:rPr lang="en-US" sz="4500" b="1" dirty="0">
                <a:latin typeface="Times New Roman" panose="02020603050405020304" pitchFamily="18" charset="0"/>
                <a:cs typeface="Times New Roman" panose="02020603050405020304" pitchFamily="18" charset="0"/>
              </a:rPr>
              <a:t>Study Design</a:t>
            </a:r>
            <a:r>
              <a:rPr lang="en-US" sz="4500" dirty="0">
                <a:latin typeface="Times New Roman" panose="02020603050405020304" pitchFamily="18" charset="0"/>
                <a:cs typeface="Times New Roman" panose="02020603050405020304" pitchFamily="18" charset="0"/>
              </a:rPr>
              <a:t>: - Descriptive cross-sectional study</a:t>
            </a:r>
          </a:p>
          <a:p>
            <a:r>
              <a:rPr lang="en-US" sz="4500" b="1" dirty="0">
                <a:latin typeface="Times New Roman" panose="02020603050405020304" pitchFamily="18" charset="0"/>
                <a:cs typeface="Times New Roman" panose="02020603050405020304" pitchFamily="18" charset="0"/>
              </a:rPr>
              <a:t>Sampling Method</a:t>
            </a:r>
            <a:r>
              <a:rPr lang="en-US" sz="4500" dirty="0">
                <a:latin typeface="Times New Roman" panose="02020603050405020304" pitchFamily="18" charset="0"/>
                <a:cs typeface="Times New Roman" panose="02020603050405020304" pitchFamily="18" charset="0"/>
              </a:rPr>
              <a:t>: - Purposive Sampling technique is used in this study.</a:t>
            </a:r>
          </a:p>
          <a:p>
            <a:r>
              <a:rPr lang="en-US" sz="4500" b="1" dirty="0">
                <a:latin typeface="Times New Roman" panose="02020603050405020304" pitchFamily="18" charset="0"/>
                <a:cs typeface="Times New Roman" panose="02020603050405020304" pitchFamily="18" charset="0"/>
              </a:rPr>
              <a:t>Sample Size: - </a:t>
            </a:r>
            <a:r>
              <a:rPr lang="en-US" sz="4500" dirty="0">
                <a:latin typeface="Times New Roman" panose="02020603050405020304" pitchFamily="18" charset="0"/>
                <a:cs typeface="Times New Roman" panose="02020603050405020304" pitchFamily="18" charset="0"/>
              </a:rPr>
              <a:t>58, all the current employees of MNC company were taken as sample in the study and information was collected based on their personal choice of the participation </a:t>
            </a:r>
          </a:p>
          <a:p>
            <a:r>
              <a:rPr lang="en-US" sz="4500" b="1" dirty="0">
                <a:latin typeface="Times New Roman" panose="02020603050405020304" pitchFamily="18" charset="0"/>
                <a:cs typeface="Times New Roman" panose="02020603050405020304" pitchFamily="18" charset="0"/>
              </a:rPr>
              <a:t>Study Duration</a:t>
            </a:r>
            <a:r>
              <a:rPr lang="en-US" sz="4500" dirty="0">
                <a:latin typeface="Times New Roman" panose="02020603050405020304" pitchFamily="18" charset="0"/>
                <a:cs typeface="Times New Roman" panose="02020603050405020304" pitchFamily="18" charset="0"/>
              </a:rPr>
              <a:t>: -The study was conducted from 26th February to 22th May, 2018.</a:t>
            </a:r>
          </a:p>
          <a:p>
            <a:r>
              <a:rPr lang="en-US" sz="4500" b="1" dirty="0">
                <a:latin typeface="Times New Roman" panose="02020603050405020304" pitchFamily="18" charset="0"/>
                <a:cs typeface="Times New Roman" panose="02020603050405020304" pitchFamily="18" charset="0"/>
              </a:rPr>
              <a:t>Methods of Data Collection</a:t>
            </a:r>
            <a:r>
              <a:rPr lang="en-US" sz="4500" dirty="0">
                <a:latin typeface="Times New Roman" panose="02020603050405020304" pitchFamily="18" charset="0"/>
                <a:cs typeface="Times New Roman" panose="02020603050405020304" pitchFamily="18" charset="0"/>
              </a:rPr>
              <a:t>: - A semi structured questionnaire was administered to all office employees in the MNC company.</a:t>
            </a:r>
          </a:p>
          <a:p>
            <a:r>
              <a:rPr lang="en-US" sz="4500" b="1" dirty="0">
                <a:latin typeface="Times New Roman" panose="02020603050405020304" pitchFamily="18" charset="0"/>
                <a:cs typeface="Times New Roman" panose="02020603050405020304" pitchFamily="18" charset="0"/>
              </a:rPr>
              <a:t>Data Collection Tool- </a:t>
            </a:r>
            <a:r>
              <a:rPr lang="en-US" sz="4500" dirty="0">
                <a:latin typeface="Times New Roman" panose="02020603050405020304" pitchFamily="18" charset="0"/>
                <a:cs typeface="Times New Roman" panose="02020603050405020304" pitchFamily="18" charset="0"/>
              </a:rPr>
              <a:t>The tool consisted of 20 questions related to:</a:t>
            </a:r>
          </a:p>
          <a:p>
            <a:pPr lvl="1">
              <a:buFont typeface="Wingdings" panose="05000000000000000000" pitchFamily="2" charset="2"/>
              <a:buChar char="Ø"/>
            </a:pPr>
            <a:r>
              <a:rPr lang="en-US" sz="4300" dirty="0">
                <a:latin typeface="Times New Roman" panose="02020603050405020304" pitchFamily="18" charset="0"/>
                <a:cs typeface="Times New Roman" panose="02020603050405020304" pitchFamily="18" charset="0"/>
              </a:rPr>
              <a:t>Demographic details.</a:t>
            </a:r>
          </a:p>
          <a:p>
            <a:pPr lvl="1">
              <a:buFont typeface="Wingdings" panose="05000000000000000000" pitchFamily="2" charset="2"/>
              <a:buChar char="Ø"/>
            </a:pPr>
            <a:r>
              <a:rPr lang="en-US" sz="4300" dirty="0">
                <a:latin typeface="Times New Roman" panose="02020603050405020304" pitchFamily="18" charset="0"/>
                <a:cs typeface="Times New Roman" panose="02020603050405020304" pitchFamily="18" charset="0"/>
              </a:rPr>
              <a:t>Perception about work life balance.</a:t>
            </a:r>
          </a:p>
          <a:p>
            <a:pPr lvl="1">
              <a:buFont typeface="Wingdings" panose="05000000000000000000" pitchFamily="2" charset="2"/>
              <a:buChar char="Ø"/>
            </a:pPr>
            <a:r>
              <a:rPr lang="en-US" sz="4300" dirty="0">
                <a:latin typeface="Times New Roman" panose="02020603050405020304" pitchFamily="18" charset="0"/>
                <a:cs typeface="Times New Roman" panose="02020603050405020304" pitchFamily="18" charset="0"/>
              </a:rPr>
              <a:t>Factors affecting work life balance.</a:t>
            </a:r>
          </a:p>
          <a:p>
            <a:pPr lvl="1">
              <a:buFont typeface="Wingdings" panose="05000000000000000000" pitchFamily="2" charset="2"/>
              <a:buChar char="Ø"/>
            </a:pPr>
            <a:r>
              <a:rPr lang="en-US" sz="4300" dirty="0">
                <a:latin typeface="Times New Roman" panose="02020603050405020304" pitchFamily="18" charset="0"/>
                <a:cs typeface="Times New Roman" panose="02020603050405020304" pitchFamily="18" charset="0"/>
              </a:rPr>
              <a:t>Assessment of work life balance.</a:t>
            </a:r>
            <a:r>
              <a:rPr lang="en-US" sz="4300" b="1" dirty="0">
                <a:latin typeface="Times New Roman" panose="02020603050405020304" pitchFamily="18" charset="0"/>
                <a:cs typeface="Times New Roman" panose="02020603050405020304" pitchFamily="18" charset="0"/>
              </a:rPr>
              <a:t>   </a:t>
            </a:r>
            <a:endParaRPr lang="en-US" sz="4300" dirty="0">
              <a:latin typeface="Times New Roman" panose="02020603050405020304" pitchFamily="18" charset="0"/>
              <a:cs typeface="Times New Roman" panose="02020603050405020304" pitchFamily="18" charset="0"/>
            </a:endParaRPr>
          </a:p>
          <a:p>
            <a:r>
              <a:rPr lang="en-US" sz="4500" b="1" dirty="0">
                <a:latin typeface="Times New Roman" panose="02020603050405020304" pitchFamily="18" charset="0"/>
                <a:cs typeface="Times New Roman" panose="02020603050405020304" pitchFamily="18" charset="0"/>
              </a:rPr>
              <a:t>Ethical Considerations</a:t>
            </a:r>
            <a:r>
              <a:rPr lang="en-US" sz="4500" dirty="0">
                <a:latin typeface="Times New Roman" panose="02020603050405020304" pitchFamily="18" charset="0"/>
                <a:cs typeface="Times New Roman" panose="02020603050405020304" pitchFamily="18" charset="0"/>
              </a:rPr>
              <a:t>: -Informed consent was taken from all the respondents which had a brief introduction about the study.</a:t>
            </a:r>
            <a:endParaRPr lang="en-US" sz="4500"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0808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772400" cy="533400"/>
          </a:xfrm>
        </p:spPr>
        <p:txBody>
          <a:bodyPr>
            <a:normAutofit fontScale="90000"/>
          </a:bodyPr>
          <a:lstStyle/>
          <a:p>
            <a:pPr algn="ctr"/>
            <a:r>
              <a:rPr lang="en-US" sz="3600" b="1" u="sng" dirty="0">
                <a:solidFill>
                  <a:srgbClr val="0099CC"/>
                </a:solidFill>
                <a:latin typeface="+mn-lt"/>
                <a:ea typeface="+mn-ea"/>
                <a:cs typeface="+mn-cs"/>
              </a:rPr>
              <a:t>Findings</a:t>
            </a:r>
            <a:br>
              <a:rPr lang="en-US" sz="3600" b="1" u="sng" dirty="0">
                <a:solidFill>
                  <a:srgbClr val="0099CC"/>
                </a:solidFill>
                <a:latin typeface="+mn-lt"/>
                <a:ea typeface="+mn-ea"/>
                <a:cs typeface="+mn-cs"/>
              </a:rPr>
            </a:br>
            <a:endParaRPr lang="en-IN" sz="3600" b="1" u="sng" dirty="0">
              <a:solidFill>
                <a:srgbClr val="0099CC"/>
              </a:solidFill>
              <a:latin typeface="+mn-lt"/>
              <a:ea typeface="+mn-ea"/>
              <a:cs typeface="+mn-cs"/>
            </a:endParaRPr>
          </a:p>
        </p:txBody>
      </p:sp>
      <p:graphicFrame>
        <p:nvGraphicFramePr>
          <p:cNvPr id="8" name="Content Placeholder 7">
            <a:extLst>
              <a:ext uri="{FF2B5EF4-FFF2-40B4-BE49-F238E27FC236}">
                <a16:creationId xmlns:a16="http://schemas.microsoft.com/office/drawing/2014/main" id="{AD9A1636-DE72-4334-8442-42C286CACCDE}"/>
              </a:ext>
            </a:extLst>
          </p:cNvPr>
          <p:cNvGraphicFramePr>
            <a:graphicFrameLocks noGrp="1"/>
          </p:cNvGraphicFramePr>
          <p:nvPr>
            <p:ph sz="quarter" idx="1"/>
            <p:extLst>
              <p:ext uri="{D42A27DB-BD31-4B8C-83A1-F6EECF244321}">
                <p14:modId xmlns:p14="http://schemas.microsoft.com/office/powerpoint/2010/main" val="118252037"/>
              </p:ext>
            </p:extLst>
          </p:nvPr>
        </p:nvGraphicFramePr>
        <p:xfrm>
          <a:off x="914400" y="1447800"/>
          <a:ext cx="77724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0" y="32099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11" name="Content Placeholder 10">
            <a:extLst>
              <a:ext uri="{FF2B5EF4-FFF2-40B4-BE49-F238E27FC236}">
                <a16:creationId xmlns:a16="http://schemas.microsoft.com/office/drawing/2014/main" id="{054017BD-0F38-4D7D-8624-7F1A1399A2E7}"/>
              </a:ext>
            </a:extLst>
          </p:cNvPr>
          <p:cNvGraphicFramePr>
            <a:graphicFrameLocks noGrp="1"/>
          </p:cNvGraphicFramePr>
          <p:nvPr>
            <p:ph sz="quarter" idx="1"/>
            <p:extLst>
              <p:ext uri="{D42A27DB-BD31-4B8C-83A1-F6EECF244321}">
                <p14:modId xmlns:p14="http://schemas.microsoft.com/office/powerpoint/2010/main" val="1917296807"/>
              </p:ext>
            </p:extLst>
          </p:nvPr>
        </p:nvGraphicFramePr>
        <p:xfrm>
          <a:off x="914400" y="644843"/>
          <a:ext cx="7772400" cy="4211368"/>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A196DA57-6751-40EB-A650-DD33AFA43D80}"/>
              </a:ext>
            </a:extLst>
          </p:cNvPr>
          <p:cNvSpPr txBox="1"/>
          <p:nvPr/>
        </p:nvSpPr>
        <p:spPr>
          <a:xfrm>
            <a:off x="1524000" y="152400"/>
            <a:ext cx="6553200" cy="492443"/>
          </a:xfrm>
          <a:prstGeom prst="rect">
            <a:avLst/>
          </a:prstGeom>
          <a:noFill/>
        </p:spPr>
        <p:txBody>
          <a:bodyPr wrap="square" rtlCol="0">
            <a:spAutoFit/>
          </a:bodyPr>
          <a:lstStyle/>
          <a:p>
            <a:pPr algn="ctr"/>
            <a:r>
              <a:rPr lang="en-US" sz="2600" b="1" u="sng" dirty="0">
                <a:solidFill>
                  <a:srgbClr val="0099FF"/>
                </a:solidFill>
                <a:latin typeface="Times New Roman" panose="02020603050405020304" pitchFamily="18" charset="0"/>
                <a:ea typeface="+mj-ea"/>
                <a:cs typeface="Times New Roman" panose="02020603050405020304" pitchFamily="18" charset="0"/>
              </a:rPr>
              <a:t>Age</a:t>
            </a:r>
            <a:endParaRPr lang="en-US" sz="2800" dirty="0">
              <a:solidFill>
                <a:srgbClr val="0099FF"/>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EF1D60B-CDFA-469F-8A3B-644E8148206D}"/>
              </a:ext>
            </a:extLst>
          </p:cNvPr>
          <p:cNvSpPr txBox="1"/>
          <p:nvPr/>
        </p:nvSpPr>
        <p:spPr>
          <a:xfrm>
            <a:off x="914400" y="4856211"/>
            <a:ext cx="7543800" cy="1631216"/>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It is observed that maximum number of respondents are of age group 25-35 as they are 69% of total respondents. 2% are above 45 years this shows that data was collected from each level of employees from higher management to consultant. But the study of work-life balance is more relevant to employees in the age group of 25 to 35 years.</a:t>
            </a:r>
          </a:p>
        </p:txBody>
      </p:sp>
    </p:spTree>
    <p:extLst>
      <p:ext uri="{BB962C8B-B14F-4D97-AF65-F5344CB8AC3E}">
        <p14:creationId xmlns:p14="http://schemas.microsoft.com/office/powerpoint/2010/main" val="3100388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35A7-FB09-4E0F-8328-FA136B2D7B4B}"/>
              </a:ext>
            </a:extLst>
          </p:cNvPr>
          <p:cNvSpPr>
            <a:spLocks noGrp="1"/>
          </p:cNvSpPr>
          <p:nvPr>
            <p:ph type="title"/>
          </p:nvPr>
        </p:nvSpPr>
        <p:spPr/>
        <p:txBody>
          <a:bodyPr/>
          <a:lstStyle/>
          <a:p>
            <a:pPr algn="ctr"/>
            <a:r>
              <a:rPr lang="en-US" u="sng" dirty="0">
                <a:solidFill>
                  <a:srgbClr val="0099CC"/>
                </a:solidFill>
              </a:rPr>
              <a:t>Marital Status</a:t>
            </a:r>
          </a:p>
        </p:txBody>
      </p:sp>
      <p:graphicFrame>
        <p:nvGraphicFramePr>
          <p:cNvPr id="4" name="Content Placeholder 3">
            <a:extLst>
              <a:ext uri="{FF2B5EF4-FFF2-40B4-BE49-F238E27FC236}">
                <a16:creationId xmlns:a16="http://schemas.microsoft.com/office/drawing/2014/main" id="{5C15D9FA-8460-49B1-A627-380B4E241C92}"/>
              </a:ext>
            </a:extLst>
          </p:cNvPr>
          <p:cNvGraphicFramePr>
            <a:graphicFrameLocks noGrp="1"/>
          </p:cNvGraphicFramePr>
          <p:nvPr>
            <p:ph sz="quarter" idx="1"/>
            <p:extLst>
              <p:ext uri="{D42A27DB-BD31-4B8C-83A1-F6EECF244321}">
                <p14:modId xmlns:p14="http://schemas.microsoft.com/office/powerpoint/2010/main" val="3764742079"/>
              </p:ext>
            </p:extLst>
          </p:nvPr>
        </p:nvGraphicFramePr>
        <p:xfrm>
          <a:off x="914400" y="1447800"/>
          <a:ext cx="7772400" cy="3429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3E436D19-4D42-4283-8FCC-7A6D35018ACD}"/>
              </a:ext>
            </a:extLst>
          </p:cNvPr>
          <p:cNvSpPr txBox="1"/>
          <p:nvPr/>
        </p:nvSpPr>
        <p:spPr>
          <a:xfrm>
            <a:off x="914400" y="5103674"/>
            <a:ext cx="7772400" cy="1631216"/>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It is observed that 54 % of the respondents are single out of which 33% are females and remaining 21% are males. The other 46% of the respondents are married, in which 31% are males and 15% are females. Hence, the study of work-life balance is slightly more relevant to employees who are single. </a:t>
            </a:r>
          </a:p>
        </p:txBody>
      </p:sp>
    </p:spTree>
    <p:extLst>
      <p:ext uri="{BB962C8B-B14F-4D97-AF65-F5344CB8AC3E}">
        <p14:creationId xmlns:p14="http://schemas.microsoft.com/office/powerpoint/2010/main" val="3281824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80879-AE9F-466D-8968-AD43BE27710C}"/>
              </a:ext>
            </a:extLst>
          </p:cNvPr>
          <p:cNvSpPr>
            <a:spLocks noGrp="1"/>
          </p:cNvSpPr>
          <p:nvPr>
            <p:ph type="title"/>
          </p:nvPr>
        </p:nvSpPr>
        <p:spPr>
          <a:xfrm>
            <a:off x="914400" y="274638"/>
            <a:ext cx="8229600" cy="792162"/>
          </a:xfrm>
        </p:spPr>
        <p:txBody>
          <a:bodyPr>
            <a:noAutofit/>
          </a:bodyPr>
          <a:lstStyle/>
          <a:p>
            <a:r>
              <a:rPr lang="en-US" sz="2600" b="1" u="sng" dirty="0">
                <a:solidFill>
                  <a:srgbClr val="0099CC"/>
                </a:solidFill>
                <a:latin typeface="Times New Roman" panose="02020603050405020304" pitchFamily="18" charset="0"/>
                <a:cs typeface="Times New Roman" panose="02020603050405020304" pitchFamily="18" charset="0"/>
              </a:rPr>
              <a:t>Perception of employees towards work life balance </a:t>
            </a:r>
            <a:endParaRPr lang="en-US" sz="2600" dirty="0">
              <a:solidFill>
                <a:srgbClr val="0099CC"/>
              </a:solidFill>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6CB1C5DA-EEAD-4FCC-8135-77A566A395B3}"/>
              </a:ext>
            </a:extLst>
          </p:cNvPr>
          <p:cNvGraphicFramePr>
            <a:graphicFrameLocks noGrp="1"/>
          </p:cNvGraphicFramePr>
          <p:nvPr>
            <p:ph sz="quarter" idx="1"/>
            <p:extLst>
              <p:ext uri="{D42A27DB-BD31-4B8C-83A1-F6EECF244321}">
                <p14:modId xmlns:p14="http://schemas.microsoft.com/office/powerpoint/2010/main" val="2891643601"/>
              </p:ext>
            </p:extLst>
          </p:nvPr>
        </p:nvGraphicFramePr>
        <p:xfrm>
          <a:off x="896815" y="1295400"/>
          <a:ext cx="777240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217CA0C-964C-4A8B-A62F-76D8E95064D6}"/>
              </a:ext>
            </a:extLst>
          </p:cNvPr>
          <p:cNvSpPr txBox="1"/>
          <p:nvPr/>
        </p:nvSpPr>
        <p:spPr>
          <a:xfrm>
            <a:off x="820615" y="4800600"/>
            <a:ext cx="7848600" cy="1938992"/>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Out of 58 respondents who were interviewed, majority of employees who contributed around 76%, felt that it is important to achieve a balance between work and personal life by “agreeing strongly” on this point whereas only 2% “strongly disagrees” with the statement. Thus, it can be concluded that majority of employees believe work life balance is important and would like to achieve the same. </a:t>
            </a:r>
          </a:p>
        </p:txBody>
      </p:sp>
    </p:spTree>
    <p:extLst>
      <p:ext uri="{BB962C8B-B14F-4D97-AF65-F5344CB8AC3E}">
        <p14:creationId xmlns:p14="http://schemas.microsoft.com/office/powerpoint/2010/main" val="1258579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8883</TotalTime>
  <Words>2202</Words>
  <Application>Microsoft Office PowerPoint</Application>
  <PresentationFormat>On-screen Show (4:3)</PresentationFormat>
  <Paragraphs>487</Paragraphs>
  <Slides>25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ＭＳ Ｐゴシック</vt:lpstr>
      <vt:lpstr>Arial</vt:lpstr>
      <vt:lpstr>Arial Black</vt:lpstr>
      <vt:lpstr>Bell MT</vt:lpstr>
      <vt:lpstr>Calibri</vt:lpstr>
      <vt:lpstr>Franklin Gothic Book</vt:lpstr>
      <vt:lpstr>Perpetua</vt:lpstr>
      <vt:lpstr>Times New Roman</vt:lpstr>
      <vt:lpstr>Wingdings</vt:lpstr>
      <vt:lpstr>Wingdings 2</vt:lpstr>
      <vt:lpstr>Equity</vt:lpstr>
      <vt:lpstr>DISSERTATION  A study of perception and factors effecting work life balance and its health implications in an MNC compony    </vt:lpstr>
      <vt:lpstr>What is Work life Balance</vt:lpstr>
      <vt:lpstr>RATIONALE</vt:lpstr>
      <vt:lpstr>OBJECTIVES </vt:lpstr>
      <vt:lpstr>Research Methodology </vt:lpstr>
      <vt:lpstr>Findings </vt:lpstr>
      <vt:lpstr>PowerPoint Presentation</vt:lpstr>
      <vt:lpstr>Marital Status</vt:lpstr>
      <vt:lpstr>Perception of employees towards work life balance </vt:lpstr>
      <vt:lpstr>PowerPoint Presentation</vt:lpstr>
      <vt:lpstr>PowerPoint Presentation</vt:lpstr>
      <vt:lpstr>PowerPoint Presentation</vt:lpstr>
      <vt:lpstr>Organizational Factors that influencing work life balance</vt:lpstr>
      <vt:lpstr>PowerPoint Presentation</vt:lpstr>
      <vt:lpstr>Assessment of Work Life Balance</vt:lpstr>
      <vt:lpstr>PowerPoint Presentation</vt:lpstr>
      <vt:lpstr>Employee overall Health Condition focusing on Stress</vt:lpstr>
      <vt:lpstr>PowerPoint Presentation</vt:lpstr>
      <vt:lpstr>PowerPoint Presentation</vt:lpstr>
      <vt:lpstr>PowerPoint Presentation</vt:lpstr>
      <vt:lpstr>PowerPoint Presentation</vt:lpstr>
      <vt:lpstr>Conclusion</vt:lpstr>
      <vt:lpstr>Limitations</vt:lpstr>
      <vt:lpstr>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Front</dc:creator>
  <cp:lastModifiedBy>Bajaj, Pankaj EX1</cp:lastModifiedBy>
  <cp:revision>317</cp:revision>
  <dcterms:created xsi:type="dcterms:W3CDTF">2016-02-23T07:58:18Z</dcterms:created>
  <dcterms:modified xsi:type="dcterms:W3CDTF">2018-05-26T10:36:02Z</dcterms:modified>
</cp:coreProperties>
</file>