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7"/>
  </p:notesMasterIdLst>
  <p:sldIdLst>
    <p:sldId id="283" r:id="rId2"/>
    <p:sldId id="290" r:id="rId3"/>
    <p:sldId id="310" r:id="rId4"/>
    <p:sldId id="287" r:id="rId5"/>
    <p:sldId id="285" r:id="rId6"/>
    <p:sldId id="288" r:id="rId7"/>
    <p:sldId id="289" r:id="rId8"/>
    <p:sldId id="291" r:id="rId9"/>
    <p:sldId id="292" r:id="rId10"/>
    <p:sldId id="293" r:id="rId11"/>
    <p:sldId id="294"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1"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excel%20grap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excel%20grap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excel%20grap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excel%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Sheet1!$C$1:$C$2</c:f>
              <c:strCache>
                <c:ptCount val="1"/>
                <c:pt idx="0">
                  <c:v>Dissatisfied (%)</c:v>
                </c:pt>
              </c:strCache>
            </c:strRef>
          </c:tx>
          <c:cat>
            <c:strRef>
              <c:f>Sheet1!$B$3:$B$8</c:f>
              <c:strCache>
                <c:ptCount val="6"/>
                <c:pt idx="0">
                  <c:v>Immediate manager</c:v>
                </c:pt>
                <c:pt idx="1">
                  <c:v>Fellow workers</c:v>
                </c:pt>
                <c:pt idx="2">
                  <c:v>Pay for nurses</c:v>
                </c:pt>
                <c:pt idx="3">
                  <c:v>Management and staff</c:v>
                </c:pt>
                <c:pt idx="4">
                  <c:v>Promotion</c:v>
                </c:pt>
                <c:pt idx="5">
                  <c:v>Working conditions</c:v>
                </c:pt>
              </c:strCache>
            </c:strRef>
          </c:cat>
          <c:val>
            <c:numRef>
              <c:f>Sheet1!$C$3:$C$8</c:f>
              <c:numCache>
                <c:formatCode>General</c:formatCode>
                <c:ptCount val="6"/>
                <c:pt idx="0">
                  <c:v>8</c:v>
                </c:pt>
                <c:pt idx="1">
                  <c:v>15</c:v>
                </c:pt>
                <c:pt idx="2">
                  <c:v>73</c:v>
                </c:pt>
                <c:pt idx="3">
                  <c:v>4</c:v>
                </c:pt>
                <c:pt idx="4">
                  <c:v>22</c:v>
                </c:pt>
                <c:pt idx="5">
                  <c:v>39</c:v>
                </c:pt>
              </c:numCache>
            </c:numRef>
          </c:val>
        </c:ser>
        <c:ser>
          <c:idx val="1"/>
          <c:order val="1"/>
          <c:tx>
            <c:strRef>
              <c:f>Sheet1!$D$1:$D$2</c:f>
              <c:strCache>
                <c:ptCount val="1"/>
                <c:pt idx="0">
                  <c:v>Neither satisfied nor dissatisfied(%)</c:v>
                </c:pt>
              </c:strCache>
            </c:strRef>
          </c:tx>
          <c:cat>
            <c:strRef>
              <c:f>Sheet1!$B$3:$B$8</c:f>
              <c:strCache>
                <c:ptCount val="6"/>
                <c:pt idx="0">
                  <c:v>Immediate manager</c:v>
                </c:pt>
                <c:pt idx="1">
                  <c:v>Fellow workers</c:v>
                </c:pt>
                <c:pt idx="2">
                  <c:v>Pay for nurses</c:v>
                </c:pt>
                <c:pt idx="3">
                  <c:v>Management and staff</c:v>
                </c:pt>
                <c:pt idx="4">
                  <c:v>Promotion</c:v>
                </c:pt>
                <c:pt idx="5">
                  <c:v>Working conditions</c:v>
                </c:pt>
              </c:strCache>
            </c:strRef>
          </c:cat>
          <c:val>
            <c:numRef>
              <c:f>Sheet1!$D$3:$D$8</c:f>
              <c:numCache>
                <c:formatCode>General</c:formatCode>
                <c:ptCount val="6"/>
                <c:pt idx="0">
                  <c:v>13</c:v>
                </c:pt>
                <c:pt idx="1">
                  <c:v>4</c:v>
                </c:pt>
                <c:pt idx="2">
                  <c:v>21</c:v>
                </c:pt>
                <c:pt idx="3">
                  <c:v>34</c:v>
                </c:pt>
                <c:pt idx="4">
                  <c:v>64</c:v>
                </c:pt>
                <c:pt idx="5">
                  <c:v>32</c:v>
                </c:pt>
              </c:numCache>
            </c:numRef>
          </c:val>
        </c:ser>
        <c:ser>
          <c:idx val="2"/>
          <c:order val="2"/>
          <c:tx>
            <c:strRef>
              <c:f>Sheet1!$E$1:$E$2</c:f>
              <c:strCache>
                <c:ptCount val="1"/>
                <c:pt idx="0">
                  <c:v>  satisfied  (%)                </c:v>
                </c:pt>
              </c:strCache>
            </c:strRef>
          </c:tx>
          <c:cat>
            <c:strRef>
              <c:f>Sheet1!$B$3:$B$8</c:f>
              <c:strCache>
                <c:ptCount val="6"/>
                <c:pt idx="0">
                  <c:v>Immediate manager</c:v>
                </c:pt>
                <c:pt idx="1">
                  <c:v>Fellow workers</c:v>
                </c:pt>
                <c:pt idx="2">
                  <c:v>Pay for nurses</c:v>
                </c:pt>
                <c:pt idx="3">
                  <c:v>Management and staff</c:v>
                </c:pt>
                <c:pt idx="4">
                  <c:v>Promotion</c:v>
                </c:pt>
                <c:pt idx="5">
                  <c:v>Working conditions</c:v>
                </c:pt>
              </c:strCache>
            </c:strRef>
          </c:cat>
          <c:val>
            <c:numRef>
              <c:f>Sheet1!$E$3:$E$8</c:f>
              <c:numCache>
                <c:formatCode>General</c:formatCode>
                <c:ptCount val="6"/>
                <c:pt idx="0">
                  <c:v>79</c:v>
                </c:pt>
                <c:pt idx="1">
                  <c:v>81</c:v>
                </c:pt>
                <c:pt idx="2">
                  <c:v>6</c:v>
                </c:pt>
                <c:pt idx="3">
                  <c:v>62</c:v>
                </c:pt>
                <c:pt idx="4">
                  <c:v>14</c:v>
                </c:pt>
                <c:pt idx="5">
                  <c:v>29</c:v>
                </c:pt>
              </c:numCache>
            </c:numRef>
          </c:val>
        </c:ser>
        <c:axId val="76776576"/>
        <c:axId val="76778112"/>
      </c:barChart>
      <c:catAx>
        <c:axId val="76776576"/>
        <c:scaling>
          <c:orientation val="minMax"/>
        </c:scaling>
        <c:axPos val="b"/>
        <c:tickLblPos val="nextTo"/>
        <c:crossAx val="76778112"/>
        <c:crosses val="autoZero"/>
        <c:auto val="1"/>
        <c:lblAlgn val="ctr"/>
        <c:lblOffset val="100"/>
      </c:catAx>
      <c:valAx>
        <c:axId val="76778112"/>
        <c:scaling>
          <c:orientation val="minMax"/>
        </c:scaling>
        <c:axPos val="l"/>
        <c:numFmt formatCode="General" sourceLinked="1"/>
        <c:tickLblPos val="nextTo"/>
        <c:crossAx val="76776576"/>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'Q2'!$B$1</c:f>
              <c:strCache>
                <c:ptCount val="1"/>
                <c:pt idx="0">
                  <c:v>Dissatisfied  (%)</c:v>
                </c:pt>
              </c:strCache>
            </c:strRef>
          </c:tx>
          <c:cat>
            <c:strRef>
              <c:f>'Q2'!$A$2:$A$5</c:f>
              <c:strCache>
                <c:ptCount val="4"/>
                <c:pt idx="0">
                  <c:v>Care for hospital.</c:v>
                </c:pt>
                <c:pt idx="1">
                  <c:v>Put effort for hospital</c:v>
                </c:pt>
                <c:pt idx="2">
                  <c:v>changes to circumstances</c:v>
                </c:pt>
                <c:pt idx="3">
                  <c:v>could just as well be working for a different hospital as long as the type of work was similar</c:v>
                </c:pt>
              </c:strCache>
            </c:strRef>
          </c:cat>
          <c:val>
            <c:numRef>
              <c:f>'Q2'!$B$2:$B$5</c:f>
              <c:numCache>
                <c:formatCode>General</c:formatCode>
                <c:ptCount val="4"/>
                <c:pt idx="0">
                  <c:v>17</c:v>
                </c:pt>
                <c:pt idx="1">
                  <c:v>19</c:v>
                </c:pt>
                <c:pt idx="2">
                  <c:v>59</c:v>
                </c:pt>
                <c:pt idx="3">
                  <c:v>27</c:v>
                </c:pt>
              </c:numCache>
            </c:numRef>
          </c:val>
        </c:ser>
        <c:ser>
          <c:idx val="1"/>
          <c:order val="1"/>
          <c:tx>
            <c:strRef>
              <c:f>'Q2'!$C$1</c:f>
              <c:strCache>
                <c:ptCount val="1"/>
                <c:pt idx="0">
                  <c:v>Neither satisfied nor dissatisfied (%)</c:v>
                </c:pt>
              </c:strCache>
            </c:strRef>
          </c:tx>
          <c:cat>
            <c:strRef>
              <c:f>'Q2'!$A$2:$A$5</c:f>
              <c:strCache>
                <c:ptCount val="4"/>
                <c:pt idx="0">
                  <c:v>Care for hospital.</c:v>
                </c:pt>
                <c:pt idx="1">
                  <c:v>Put effort for hospital</c:v>
                </c:pt>
                <c:pt idx="2">
                  <c:v>changes to circumstances</c:v>
                </c:pt>
                <c:pt idx="3">
                  <c:v>could just as well be working for a different hospital as long as the type of work was similar</c:v>
                </c:pt>
              </c:strCache>
            </c:strRef>
          </c:cat>
          <c:val>
            <c:numRef>
              <c:f>'Q2'!$C$2:$C$5</c:f>
              <c:numCache>
                <c:formatCode>General</c:formatCode>
                <c:ptCount val="4"/>
                <c:pt idx="0">
                  <c:v>11</c:v>
                </c:pt>
                <c:pt idx="1">
                  <c:v>8</c:v>
                </c:pt>
                <c:pt idx="2">
                  <c:v>20</c:v>
                </c:pt>
                <c:pt idx="3">
                  <c:v>9</c:v>
                </c:pt>
              </c:numCache>
            </c:numRef>
          </c:val>
        </c:ser>
        <c:ser>
          <c:idx val="2"/>
          <c:order val="2"/>
          <c:tx>
            <c:strRef>
              <c:f>'Q2'!$D$1</c:f>
              <c:strCache>
                <c:ptCount val="1"/>
                <c:pt idx="0">
                  <c:v>  satisfied   (%)     </c:v>
                </c:pt>
              </c:strCache>
            </c:strRef>
          </c:tx>
          <c:cat>
            <c:strRef>
              <c:f>'Q2'!$A$2:$A$5</c:f>
              <c:strCache>
                <c:ptCount val="4"/>
                <c:pt idx="0">
                  <c:v>Care for hospital.</c:v>
                </c:pt>
                <c:pt idx="1">
                  <c:v>Put effort for hospital</c:v>
                </c:pt>
                <c:pt idx="2">
                  <c:v>changes to circumstances</c:v>
                </c:pt>
                <c:pt idx="3">
                  <c:v>could just as well be working for a different hospital as long as the type of work was similar</c:v>
                </c:pt>
              </c:strCache>
            </c:strRef>
          </c:cat>
          <c:val>
            <c:numRef>
              <c:f>'Q2'!$D$2:$D$5</c:f>
              <c:numCache>
                <c:formatCode>General</c:formatCode>
                <c:ptCount val="4"/>
                <c:pt idx="0">
                  <c:v>72</c:v>
                </c:pt>
                <c:pt idx="1">
                  <c:v>73</c:v>
                </c:pt>
                <c:pt idx="2">
                  <c:v>21</c:v>
                </c:pt>
                <c:pt idx="3">
                  <c:v>64</c:v>
                </c:pt>
              </c:numCache>
            </c:numRef>
          </c:val>
        </c:ser>
        <c:axId val="47330432"/>
        <c:axId val="47331968"/>
      </c:barChart>
      <c:catAx>
        <c:axId val="47330432"/>
        <c:scaling>
          <c:orientation val="minMax"/>
        </c:scaling>
        <c:axPos val="b"/>
        <c:tickLblPos val="nextTo"/>
        <c:crossAx val="47331968"/>
        <c:crosses val="autoZero"/>
        <c:auto val="1"/>
        <c:lblAlgn val="ctr"/>
        <c:lblOffset val="100"/>
      </c:catAx>
      <c:valAx>
        <c:axId val="47331968"/>
        <c:scaling>
          <c:orientation val="minMax"/>
        </c:scaling>
        <c:axPos val="l"/>
        <c:majorGridlines/>
        <c:numFmt formatCode="General" sourceLinked="1"/>
        <c:tickLblPos val="nextTo"/>
        <c:crossAx val="47330432"/>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559951006124241"/>
          <c:y val="5.1400554097404488E-2"/>
          <c:w val="0.50411030621172359"/>
          <c:h val="0.56553919890448479"/>
        </c:manualLayout>
      </c:layout>
      <c:barChart>
        <c:barDir val="col"/>
        <c:grouping val="clustered"/>
        <c:ser>
          <c:idx val="0"/>
          <c:order val="0"/>
          <c:tx>
            <c:strRef>
              <c:f>'Q3 '!$B$1</c:f>
              <c:strCache>
                <c:ptCount val="1"/>
                <c:pt idx="0">
                  <c:v>No pressure (%)</c:v>
                </c:pt>
              </c:strCache>
            </c:strRef>
          </c:tx>
          <c:cat>
            <c:strRef>
              <c:f>'Q3 '!$A$2:$A$6</c:f>
              <c:strCache>
                <c:ptCount val="5"/>
                <c:pt idx="0">
                  <c:v>workload</c:v>
                </c:pt>
                <c:pt idx="1">
                  <c:v>Time pressure and deadlines</c:v>
                </c:pt>
                <c:pt idx="2">
                  <c:v>Staff shortages</c:v>
                </c:pt>
                <c:pt idx="3">
                  <c:v>Poor quality of supporting staff</c:v>
                </c:pt>
                <c:pt idx="4">
                  <c:v>Lack of support from senior staff</c:v>
                </c:pt>
              </c:strCache>
            </c:strRef>
          </c:cat>
          <c:val>
            <c:numRef>
              <c:f>'Q3 '!$B$2:$B$6</c:f>
              <c:numCache>
                <c:formatCode>General</c:formatCode>
                <c:ptCount val="5"/>
                <c:pt idx="0">
                  <c:v>3</c:v>
                </c:pt>
                <c:pt idx="1">
                  <c:v>5</c:v>
                </c:pt>
                <c:pt idx="2">
                  <c:v>7</c:v>
                </c:pt>
                <c:pt idx="3">
                  <c:v>55</c:v>
                </c:pt>
                <c:pt idx="4">
                  <c:v>26</c:v>
                </c:pt>
              </c:numCache>
            </c:numRef>
          </c:val>
        </c:ser>
        <c:ser>
          <c:idx val="1"/>
          <c:order val="1"/>
          <c:tx>
            <c:strRef>
              <c:f>'Q3 '!$C$1</c:f>
              <c:strCache>
                <c:ptCount val="1"/>
                <c:pt idx="0">
                  <c:v>Slight pressure (%)</c:v>
                </c:pt>
              </c:strCache>
            </c:strRef>
          </c:tx>
          <c:cat>
            <c:strRef>
              <c:f>'Q3 '!$A$2:$A$6</c:f>
              <c:strCache>
                <c:ptCount val="5"/>
                <c:pt idx="0">
                  <c:v>workload</c:v>
                </c:pt>
                <c:pt idx="1">
                  <c:v>Time pressure and deadlines</c:v>
                </c:pt>
                <c:pt idx="2">
                  <c:v>Staff shortages</c:v>
                </c:pt>
                <c:pt idx="3">
                  <c:v>Poor quality of supporting staff</c:v>
                </c:pt>
                <c:pt idx="4">
                  <c:v>Lack of support from senior staff</c:v>
                </c:pt>
              </c:strCache>
            </c:strRef>
          </c:cat>
          <c:val>
            <c:numRef>
              <c:f>'Q3 '!$C$2:$C$6</c:f>
              <c:numCache>
                <c:formatCode>General</c:formatCode>
                <c:ptCount val="5"/>
                <c:pt idx="0">
                  <c:v>19</c:v>
                </c:pt>
                <c:pt idx="1">
                  <c:v>29</c:v>
                </c:pt>
                <c:pt idx="2">
                  <c:v>32</c:v>
                </c:pt>
                <c:pt idx="3">
                  <c:v>13</c:v>
                </c:pt>
                <c:pt idx="4">
                  <c:v>44</c:v>
                </c:pt>
              </c:numCache>
            </c:numRef>
          </c:val>
        </c:ser>
        <c:ser>
          <c:idx val="2"/>
          <c:order val="2"/>
          <c:tx>
            <c:strRef>
              <c:f>'Q3 '!$D$1</c:f>
              <c:strCache>
                <c:ptCount val="1"/>
                <c:pt idx="0">
                  <c:v>Moderate to extreme pressure (%)</c:v>
                </c:pt>
              </c:strCache>
            </c:strRef>
          </c:tx>
          <c:cat>
            <c:strRef>
              <c:f>'Q3 '!$A$2:$A$6</c:f>
              <c:strCache>
                <c:ptCount val="5"/>
                <c:pt idx="0">
                  <c:v>workload</c:v>
                </c:pt>
                <c:pt idx="1">
                  <c:v>Time pressure and deadlines</c:v>
                </c:pt>
                <c:pt idx="2">
                  <c:v>Staff shortages</c:v>
                </c:pt>
                <c:pt idx="3">
                  <c:v>Poor quality of supporting staff</c:v>
                </c:pt>
                <c:pt idx="4">
                  <c:v>Lack of support from senior staff</c:v>
                </c:pt>
              </c:strCache>
            </c:strRef>
          </c:cat>
          <c:val>
            <c:numRef>
              <c:f>'Q3 '!$D$2:$D$6</c:f>
              <c:numCache>
                <c:formatCode>General</c:formatCode>
                <c:ptCount val="5"/>
                <c:pt idx="0">
                  <c:v>78</c:v>
                </c:pt>
                <c:pt idx="1">
                  <c:v>66</c:v>
                </c:pt>
                <c:pt idx="2">
                  <c:v>61</c:v>
                </c:pt>
                <c:pt idx="3">
                  <c:v>32</c:v>
                </c:pt>
                <c:pt idx="4">
                  <c:v>30</c:v>
                </c:pt>
              </c:numCache>
            </c:numRef>
          </c:val>
        </c:ser>
        <c:axId val="47348736"/>
        <c:axId val="47362816"/>
      </c:barChart>
      <c:catAx>
        <c:axId val="47348736"/>
        <c:scaling>
          <c:orientation val="minMax"/>
        </c:scaling>
        <c:axPos val="b"/>
        <c:tickLblPos val="nextTo"/>
        <c:crossAx val="47362816"/>
        <c:crosses val="autoZero"/>
        <c:auto val="1"/>
        <c:lblAlgn val="ctr"/>
        <c:lblOffset val="100"/>
      </c:catAx>
      <c:valAx>
        <c:axId val="47362816"/>
        <c:scaling>
          <c:orientation val="minMax"/>
        </c:scaling>
        <c:axPos val="l"/>
        <c:majorGridlines/>
        <c:numFmt formatCode="General" sourceLinked="1"/>
        <c:tickLblPos val="nextTo"/>
        <c:crossAx val="47348736"/>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4.4554752820845846E-2"/>
          <c:y val="0.17469566304211973"/>
          <c:w val="0.78474497388857323"/>
          <c:h val="0.75967816522934628"/>
        </c:manualLayout>
      </c:layout>
      <c:barChart>
        <c:barDir val="col"/>
        <c:grouping val="clustered"/>
        <c:ser>
          <c:idx val="0"/>
          <c:order val="0"/>
          <c:tx>
            <c:strRef>
              <c:f>Sheet7!$B$1</c:f>
              <c:strCache>
                <c:ptCount val="1"/>
                <c:pt idx="0">
                  <c:v>Never(%)</c:v>
                </c:pt>
              </c:strCache>
            </c:strRef>
          </c:tx>
          <c:cat>
            <c:strRef>
              <c:f>Sheet7!$A$2:$A$6</c:f>
              <c:strCache>
                <c:ptCount val="5"/>
                <c:pt idx="0">
                  <c:v>Non Acceptance</c:v>
                </c:pt>
                <c:pt idx="1">
                  <c:v>Annoyed</c:v>
                </c:pt>
                <c:pt idx="2">
                  <c:v>Criticize</c:v>
                </c:pt>
                <c:pt idx="3">
                  <c:v>Glad</c:v>
                </c:pt>
                <c:pt idx="4">
                  <c:v>Rejection</c:v>
                </c:pt>
              </c:strCache>
            </c:strRef>
          </c:cat>
          <c:val>
            <c:numRef>
              <c:f>Sheet7!$B$2:$B$6</c:f>
              <c:numCache>
                <c:formatCode>General</c:formatCode>
                <c:ptCount val="5"/>
                <c:pt idx="0">
                  <c:v>79</c:v>
                </c:pt>
                <c:pt idx="1">
                  <c:v>63</c:v>
                </c:pt>
                <c:pt idx="2">
                  <c:v>43</c:v>
                </c:pt>
                <c:pt idx="3">
                  <c:v>9</c:v>
                </c:pt>
                <c:pt idx="4">
                  <c:v>35</c:v>
                </c:pt>
              </c:numCache>
            </c:numRef>
          </c:val>
        </c:ser>
        <c:ser>
          <c:idx val="1"/>
          <c:order val="1"/>
          <c:tx>
            <c:strRef>
              <c:f>Sheet7!$C$1</c:f>
              <c:strCache>
                <c:ptCount val="1"/>
                <c:pt idx="0">
                  <c:v>Sometimes(%)</c:v>
                </c:pt>
              </c:strCache>
            </c:strRef>
          </c:tx>
          <c:cat>
            <c:strRef>
              <c:f>Sheet7!$A$2:$A$6</c:f>
              <c:strCache>
                <c:ptCount val="5"/>
                <c:pt idx="0">
                  <c:v>Non Acceptance</c:v>
                </c:pt>
                <c:pt idx="1">
                  <c:v>Annoyed</c:v>
                </c:pt>
                <c:pt idx="2">
                  <c:v>Criticize</c:v>
                </c:pt>
                <c:pt idx="3">
                  <c:v>Glad</c:v>
                </c:pt>
                <c:pt idx="4">
                  <c:v>Rejection</c:v>
                </c:pt>
              </c:strCache>
            </c:strRef>
          </c:cat>
          <c:val>
            <c:numRef>
              <c:f>Sheet7!$C$2:$C$6</c:f>
              <c:numCache>
                <c:formatCode>General</c:formatCode>
                <c:ptCount val="5"/>
                <c:pt idx="0">
                  <c:v>18</c:v>
                </c:pt>
                <c:pt idx="1">
                  <c:v>31</c:v>
                </c:pt>
                <c:pt idx="2">
                  <c:v>51</c:v>
                </c:pt>
                <c:pt idx="3">
                  <c:v>58</c:v>
                </c:pt>
                <c:pt idx="4">
                  <c:v>53</c:v>
                </c:pt>
              </c:numCache>
            </c:numRef>
          </c:val>
        </c:ser>
        <c:ser>
          <c:idx val="2"/>
          <c:order val="2"/>
          <c:tx>
            <c:strRef>
              <c:f>Sheet7!$D$1</c:f>
              <c:strCache>
                <c:ptCount val="1"/>
                <c:pt idx="0">
                  <c:v>Often(%)  </c:v>
                </c:pt>
              </c:strCache>
            </c:strRef>
          </c:tx>
          <c:cat>
            <c:strRef>
              <c:f>Sheet7!$A$2:$A$6</c:f>
              <c:strCache>
                <c:ptCount val="5"/>
                <c:pt idx="0">
                  <c:v>Non Acceptance</c:v>
                </c:pt>
                <c:pt idx="1">
                  <c:v>Annoyed</c:v>
                </c:pt>
                <c:pt idx="2">
                  <c:v>Criticize</c:v>
                </c:pt>
                <c:pt idx="3">
                  <c:v>Glad</c:v>
                </c:pt>
                <c:pt idx="4">
                  <c:v>Rejection</c:v>
                </c:pt>
              </c:strCache>
            </c:strRef>
          </c:cat>
          <c:val>
            <c:numRef>
              <c:f>Sheet7!$D$2:$D$6</c:f>
              <c:numCache>
                <c:formatCode>General</c:formatCode>
                <c:ptCount val="5"/>
                <c:pt idx="0">
                  <c:v>3</c:v>
                </c:pt>
                <c:pt idx="1">
                  <c:v>6</c:v>
                </c:pt>
                <c:pt idx="2">
                  <c:v>6</c:v>
                </c:pt>
                <c:pt idx="3">
                  <c:v>33</c:v>
                </c:pt>
                <c:pt idx="4">
                  <c:v>12</c:v>
                </c:pt>
              </c:numCache>
            </c:numRef>
          </c:val>
        </c:ser>
        <c:axId val="47737856"/>
        <c:axId val="47739648"/>
      </c:barChart>
      <c:catAx>
        <c:axId val="47737856"/>
        <c:scaling>
          <c:orientation val="minMax"/>
        </c:scaling>
        <c:axPos val="b"/>
        <c:tickLblPos val="nextTo"/>
        <c:crossAx val="47739648"/>
        <c:crosses val="autoZero"/>
        <c:auto val="1"/>
        <c:lblAlgn val="ctr"/>
        <c:lblOffset val="100"/>
      </c:catAx>
      <c:valAx>
        <c:axId val="47739648"/>
        <c:scaling>
          <c:orientation val="minMax"/>
        </c:scaling>
        <c:axPos val="l"/>
        <c:majorGridlines/>
        <c:numFmt formatCode="General" sourceLinked="1"/>
        <c:tickLblPos val="nextTo"/>
        <c:crossAx val="47737856"/>
        <c:crosses val="autoZero"/>
        <c:crossBetween val="between"/>
      </c:valAx>
    </c:plotArea>
    <c:legend>
      <c:legendPos val="r"/>
      <c:layout/>
    </c:legend>
    <c:plotVisOnly val="1"/>
  </c:chart>
  <c:txPr>
    <a:bodyPr/>
    <a:lstStyle/>
    <a:p>
      <a:pPr>
        <a:defRPr sz="1050" b="1">
          <a:latin typeface="Times New Roman" pitchFamily="18" charset="0"/>
          <a:cs typeface="Times New Roman" pitchFamily="18"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23F17-195E-4DBC-96CE-AC15E39AC2E2}" type="datetimeFigureOut">
              <a:rPr lang="en-US" smtClean="0"/>
              <a:pPr/>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E7709-09A2-4162-B4F6-7369A237BB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2CB7969-CA31-4FFC-A38D-44E0BA7FD1DC}" type="datetimeFigureOut">
              <a:rPr lang="en-US" smtClean="0"/>
              <a:pPr/>
              <a:t>5/22/2014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D0AB472-ACEB-482F-A9F4-880E79A73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CB7969-CA31-4FFC-A38D-44E0BA7FD1DC}" type="datetimeFigureOut">
              <a:rPr lang="en-US" smtClean="0"/>
              <a:pPr/>
              <a:t>5/22/2014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B472-ACEB-482F-A9F4-880E79A73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CB7969-CA31-4FFC-A38D-44E0BA7FD1DC}" type="datetimeFigureOut">
              <a:rPr lang="en-US" smtClean="0"/>
              <a:pPr/>
              <a:t>5/22/2014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B472-ACEB-482F-A9F4-880E79A73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2CB7969-CA31-4FFC-A38D-44E0BA7FD1DC}" type="datetimeFigureOut">
              <a:rPr lang="en-US" smtClean="0"/>
              <a:pPr/>
              <a:t>5/22/2014</a:t>
            </a:fld>
            <a:endParaRPr lang="en-US"/>
          </a:p>
        </p:txBody>
      </p:sp>
      <p:sp>
        <p:nvSpPr>
          <p:cNvPr id="9" name="Slide Number Placeholder 8"/>
          <p:cNvSpPr>
            <a:spLocks noGrp="1"/>
          </p:cNvSpPr>
          <p:nvPr>
            <p:ph type="sldNum" sz="quarter" idx="15"/>
          </p:nvPr>
        </p:nvSpPr>
        <p:spPr/>
        <p:txBody>
          <a:bodyPr rtlCol="0"/>
          <a:lstStyle/>
          <a:p>
            <a:fld id="{9D0AB472-ACEB-482F-A9F4-880E79A7348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CB7969-CA31-4FFC-A38D-44E0BA7FD1DC}" type="datetimeFigureOut">
              <a:rPr lang="en-US" smtClean="0"/>
              <a:pPr/>
              <a:t>5/22/2014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D0AB472-ACEB-482F-A9F4-880E79A73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CB7969-CA31-4FFC-A38D-44E0BA7FD1DC}" type="datetimeFigureOut">
              <a:rPr lang="en-US" smtClean="0"/>
              <a:pPr/>
              <a:t>5/22/2014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AB472-ACEB-482F-A9F4-880E79A7348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CB7969-CA31-4FFC-A38D-44E0BA7FD1DC}" type="datetimeFigureOut">
              <a:rPr lang="en-US" smtClean="0"/>
              <a:pPr/>
              <a:t>5/22/2014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AB472-ACEB-482F-A9F4-880E79A7348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2CB7969-CA31-4FFC-A38D-44E0BA7FD1DC}" type="datetimeFigureOut">
              <a:rPr lang="en-US" smtClean="0"/>
              <a:pPr/>
              <a:t>5/22/2014</a:t>
            </a:fld>
            <a:endParaRPr lang="en-US"/>
          </a:p>
        </p:txBody>
      </p:sp>
      <p:sp>
        <p:nvSpPr>
          <p:cNvPr id="7" name="Slide Number Placeholder 6"/>
          <p:cNvSpPr>
            <a:spLocks noGrp="1"/>
          </p:cNvSpPr>
          <p:nvPr>
            <p:ph type="sldNum" sz="quarter" idx="11"/>
          </p:nvPr>
        </p:nvSpPr>
        <p:spPr/>
        <p:txBody>
          <a:bodyPr rtlCol="0"/>
          <a:lstStyle/>
          <a:p>
            <a:fld id="{9D0AB472-ACEB-482F-A9F4-880E79A7348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B7969-CA31-4FFC-A38D-44E0BA7FD1DC}" type="datetimeFigureOut">
              <a:rPr lang="en-US" smtClean="0"/>
              <a:pPr/>
              <a:t>5/22/2014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AB472-ACEB-482F-A9F4-880E79A73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2CB7969-CA31-4FFC-A38D-44E0BA7FD1DC}" type="datetimeFigureOut">
              <a:rPr lang="en-US" smtClean="0"/>
              <a:pPr/>
              <a:t>5/22/2014</a:t>
            </a:fld>
            <a:endParaRPr lang="en-US"/>
          </a:p>
        </p:txBody>
      </p:sp>
      <p:sp>
        <p:nvSpPr>
          <p:cNvPr id="22" name="Slide Number Placeholder 21"/>
          <p:cNvSpPr>
            <a:spLocks noGrp="1"/>
          </p:cNvSpPr>
          <p:nvPr>
            <p:ph type="sldNum" sz="quarter" idx="15"/>
          </p:nvPr>
        </p:nvSpPr>
        <p:spPr/>
        <p:txBody>
          <a:bodyPr rtlCol="0"/>
          <a:lstStyle/>
          <a:p>
            <a:fld id="{9D0AB472-ACEB-482F-A9F4-880E79A7348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2CB7969-CA31-4FFC-A38D-44E0BA7FD1DC}" type="datetimeFigureOut">
              <a:rPr lang="en-US" smtClean="0"/>
              <a:pPr/>
              <a:t>5/22/2014</a:t>
            </a:fld>
            <a:endParaRPr lang="en-US"/>
          </a:p>
        </p:txBody>
      </p:sp>
      <p:sp>
        <p:nvSpPr>
          <p:cNvPr id="18" name="Slide Number Placeholder 17"/>
          <p:cNvSpPr>
            <a:spLocks noGrp="1"/>
          </p:cNvSpPr>
          <p:nvPr>
            <p:ph type="sldNum" sz="quarter" idx="11"/>
          </p:nvPr>
        </p:nvSpPr>
        <p:spPr/>
        <p:txBody>
          <a:bodyPr rtlCol="0"/>
          <a:lstStyle/>
          <a:p>
            <a:fld id="{9D0AB472-ACEB-482F-A9F4-880E79A7348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2CB7969-CA31-4FFC-A38D-44E0BA7FD1DC}" type="datetimeFigureOut">
              <a:rPr lang="en-US" smtClean="0"/>
              <a:pPr/>
              <a:t>5/22/2014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D0AB472-ACEB-482F-A9F4-880E79A73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ncbi.nlm.nih.gov/pubmed?term=Irvine%20DM%5bAuthor%5d&amp;cauthor=true&amp;cauthor_uid=7624236" TargetMode="External"/><Relationship Id="rId2" Type="http://schemas.openxmlformats.org/officeDocument/2006/relationships/hyperlink" Target="http://www.ncbi.nlm.nih.gov/pubmed/7624236" TargetMode="External"/><Relationship Id="rId1" Type="http://schemas.openxmlformats.org/officeDocument/2006/relationships/slideLayout" Target="../slideLayouts/slideLayout2.xml"/><Relationship Id="rId6" Type="http://schemas.openxmlformats.org/officeDocument/2006/relationships/hyperlink" Target="http://www.ncbi.nlm.nih.gov/pubmed?term=Barriball%20KL%5bAuthor%5d&amp;cauthor=true&amp;cauthor_uid=16631760" TargetMode="External"/><Relationship Id="rId5" Type="http://schemas.openxmlformats.org/officeDocument/2006/relationships/hyperlink" Target="http://www.ncbi.nlm.nih.gov/pubmed?term=Coomber%20B%5bAuthor%5d&amp;cauthor=true&amp;cauthor_uid=16631760" TargetMode="External"/><Relationship Id="rId4" Type="http://schemas.openxmlformats.org/officeDocument/2006/relationships/hyperlink" Target="http://www.ncbi.nlm.nih.gov/pubmed?term=Evans%20MG%5bAuthor%5d&amp;cauthor=true&amp;cauthor_uid=7624236"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cbi.nlm.nih.gov/pubmed?term=Barriball%20KL%5bAuthor%5d&amp;cauthor=true&amp;cauthor_uid=16631760" TargetMode="External"/><Relationship Id="rId2" Type="http://schemas.openxmlformats.org/officeDocument/2006/relationships/hyperlink" Target="http://www.ncbi.nlm.nih.gov/pubmed?term=Coomber%20B%5bAuthor%5d&amp;cauthor=true&amp;cauthor_uid=1663176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pubmed?term=Biering%20P%5bAuthor%5d&amp;cauthor=true&amp;cauthor_uid=16360157" TargetMode="External"/><Relationship Id="rId2" Type="http://schemas.openxmlformats.org/officeDocument/2006/relationships/hyperlink" Target="http://www.ncbi.nlm.nih.gov/pubmed?term=Sveinsd%C3%B3ttir%20H%5bAuthor%5d&amp;cauthor=true&amp;cauthor_uid=16360157" TargetMode="External"/><Relationship Id="rId1" Type="http://schemas.openxmlformats.org/officeDocument/2006/relationships/slideLayout" Target="../slideLayouts/slideLayout2.xml"/><Relationship Id="rId4" Type="http://schemas.openxmlformats.org/officeDocument/2006/relationships/hyperlink" Target="http://www.ncbi.nlm.nih.gov/pubmed?term=Ramel%20A%5bAuthor%5d&amp;cauthor=true&amp;cauthor_uid=16360157"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762000"/>
            <a:ext cx="6934200" cy="1935162"/>
          </a:xfrm>
        </p:spPr>
        <p:txBody>
          <a:bodyPr>
            <a:normAutofit/>
          </a:bodyPr>
          <a:lstStyle/>
          <a:p>
            <a:r>
              <a:rPr lang="en-US" sz="2400" dirty="0" smtClean="0"/>
              <a:t/>
            </a:r>
            <a:br>
              <a:rPr lang="en-US" sz="2400" dirty="0" smtClean="0"/>
            </a:br>
            <a:endParaRPr lang="en-US" sz="2400" dirty="0"/>
          </a:p>
        </p:txBody>
      </p:sp>
      <p:sp>
        <p:nvSpPr>
          <p:cNvPr id="3" name="Content Placeholder 2"/>
          <p:cNvSpPr>
            <a:spLocks noGrp="1"/>
          </p:cNvSpPr>
          <p:nvPr>
            <p:ph sz="quarter" idx="1"/>
          </p:nvPr>
        </p:nvSpPr>
        <p:spPr>
          <a:xfrm>
            <a:off x="0" y="0"/>
            <a:ext cx="9144000" cy="6858000"/>
          </a:xfrm>
        </p:spPr>
        <p:style>
          <a:lnRef idx="2">
            <a:schemeClr val="accent1">
              <a:shade val="50000"/>
            </a:schemeClr>
          </a:lnRef>
          <a:fillRef idx="1">
            <a:schemeClr val="accent1"/>
          </a:fillRef>
          <a:effectRef idx="0">
            <a:schemeClr val="accent1"/>
          </a:effectRef>
          <a:fontRef idx="minor">
            <a:schemeClr val="lt1"/>
          </a:fontRef>
        </p:style>
        <p:txBody>
          <a:bodyPr/>
          <a:lstStyle/>
          <a:p>
            <a:pPr>
              <a:buNone/>
            </a:pPr>
            <a:r>
              <a:rPr lang="en-US" dirty="0" smtClean="0"/>
              <a:t>    </a:t>
            </a:r>
          </a:p>
          <a:p>
            <a:pPr>
              <a:buNone/>
            </a:pPr>
            <a:endParaRPr lang="en-US" dirty="0" smtClean="0"/>
          </a:p>
          <a:p>
            <a:pPr>
              <a:buNone/>
            </a:pPr>
            <a:r>
              <a:rPr lang="en-US" dirty="0" smtClean="0">
                <a:solidFill>
                  <a:schemeClr val="tx1"/>
                </a:solidFill>
              </a:rPr>
              <a:t>              NURSING TURNOVER: Job Satisfaction</a:t>
            </a:r>
          </a:p>
          <a:p>
            <a:pPr>
              <a:buNone/>
            </a:pPr>
            <a:r>
              <a:rPr lang="en-US" dirty="0" smtClean="0">
                <a:solidFill>
                  <a:schemeClr val="tx1"/>
                </a:solidFill>
              </a:rPr>
              <a:t>                            and Its related Factors </a:t>
            </a:r>
          </a:p>
          <a:p>
            <a:pPr>
              <a:buNone/>
            </a:pPr>
            <a:endParaRPr lang="en-US" dirty="0" smtClean="0">
              <a:solidFill>
                <a:schemeClr val="tx1"/>
              </a:solidFill>
            </a:endParaRPr>
          </a:p>
          <a:p>
            <a:pPr>
              <a:buNone/>
            </a:pPr>
            <a:endParaRPr lang="en-US" dirty="0" smtClean="0">
              <a:solidFill>
                <a:schemeClr val="tx1"/>
              </a:solidFill>
            </a:endParaRPr>
          </a:p>
          <a:p>
            <a:pPr>
              <a:buNone/>
            </a:pPr>
            <a:r>
              <a:rPr lang="en-US" dirty="0" smtClean="0">
                <a:solidFill>
                  <a:schemeClr val="tx1"/>
                </a:solidFill>
              </a:rPr>
              <a:t>                                             At</a:t>
            </a:r>
          </a:p>
          <a:p>
            <a:pPr>
              <a:buNone/>
            </a:pPr>
            <a:r>
              <a:rPr lang="en-US" dirty="0" smtClean="0">
                <a:solidFill>
                  <a:schemeClr val="tx1"/>
                </a:solidFill>
              </a:rPr>
              <a:t>                        HOLY FAMILY HOSPITAL </a:t>
            </a:r>
          </a:p>
          <a:p>
            <a:pPr>
              <a:buNone/>
            </a:pPr>
            <a:r>
              <a:rPr lang="en-US" dirty="0" smtClean="0">
                <a:solidFill>
                  <a:schemeClr val="tx1"/>
                </a:solidFill>
              </a:rPr>
              <a:t>                              OKHLA,NEW DELHI</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ANALYSIS 1:-</a:t>
            </a:r>
            <a:endParaRPr lang="en-US" sz="3200" dirty="0"/>
          </a:p>
        </p:txBody>
      </p:sp>
      <p:sp>
        <p:nvSpPr>
          <p:cNvPr id="3" name="Content Placeholder 2"/>
          <p:cNvSpPr>
            <a:spLocks noGrp="1"/>
          </p:cNvSpPr>
          <p:nvPr>
            <p:ph sz="quarter" idx="1"/>
          </p:nvPr>
        </p:nvSpPr>
        <p:spPr/>
        <p:txBody>
          <a:bodyPr/>
          <a:lstStyle/>
          <a:p>
            <a:pPr>
              <a:buFont typeface="Courier New" pitchFamily="49" charset="0"/>
              <a:buChar char="o"/>
            </a:pPr>
            <a:r>
              <a:rPr lang="en-US" dirty="0" smtClean="0"/>
              <a:t> it has been found that 79% nurses are satisfied with their managers, 81% are happy to work with colleagues, and 62% are satisfied with the management of the hospital.</a:t>
            </a:r>
          </a:p>
          <a:p>
            <a:pPr>
              <a:buFont typeface="Courier New" pitchFamily="49" charset="0"/>
              <a:buChar char="o"/>
            </a:pPr>
            <a:r>
              <a:rPr lang="en-US" dirty="0" smtClean="0"/>
              <a:t>73% nurses said they are not satisfied with the salary, 22% find it difficult to get promotional opportunities, and 39% are not satisfied with working condition.</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b="1" dirty="0" smtClean="0"/>
              <a:t> Table 2: Organizational commitment of each item on working life of nurses</a:t>
            </a:r>
            <a:endParaRPr lang="en-US" dirty="0"/>
          </a:p>
        </p:txBody>
      </p:sp>
      <p:graphicFrame>
        <p:nvGraphicFramePr>
          <p:cNvPr id="4" name="Content Placeholder 3"/>
          <p:cNvGraphicFramePr>
            <a:graphicFrameLocks noGrp="1"/>
          </p:cNvGraphicFramePr>
          <p:nvPr>
            <p:ph sz="quarter" idx="1"/>
          </p:nvPr>
        </p:nvGraphicFramePr>
        <p:xfrm>
          <a:off x="457200" y="1219200"/>
          <a:ext cx="7924800" cy="5161280"/>
        </p:xfrm>
        <a:graphic>
          <a:graphicData uri="http://schemas.openxmlformats.org/drawingml/2006/table">
            <a:tbl>
              <a:tblPr firstRow="1" bandRow="1">
                <a:tableStyleId>{5C22544A-7EE6-4342-B048-85BDC9FD1C3A}</a:tableStyleId>
              </a:tblPr>
              <a:tblGrid>
                <a:gridCol w="990600"/>
                <a:gridCol w="2179320"/>
                <a:gridCol w="1584960"/>
                <a:gridCol w="1584960"/>
                <a:gridCol w="1584960"/>
              </a:tblGrid>
              <a:tr h="660400">
                <a:tc>
                  <a:txBody>
                    <a:bodyPr/>
                    <a:lstStyle/>
                    <a:p>
                      <a:r>
                        <a:rPr lang="en-US" dirty="0" smtClean="0">
                          <a:solidFill>
                            <a:schemeClr val="tx1"/>
                          </a:solidFill>
                        </a:rPr>
                        <a:t>S.N0</a:t>
                      </a:r>
                      <a:endParaRPr lang="en-US" dirty="0">
                        <a:solidFill>
                          <a:schemeClr val="tx1"/>
                        </a:solidFill>
                      </a:endParaRPr>
                    </a:p>
                  </a:txBody>
                  <a:tcPr/>
                </a:tc>
                <a:tc>
                  <a:txBody>
                    <a:bodyPr/>
                    <a:lstStyle/>
                    <a:p>
                      <a:endParaRPr lang="en-US"/>
                    </a:p>
                  </a:txBody>
                  <a:tcPr/>
                </a:tc>
                <a:tc>
                  <a:txBody>
                    <a:bodyPr/>
                    <a:lstStyle/>
                    <a:p>
                      <a:pPr marL="0" marR="0">
                        <a:lnSpc>
                          <a:spcPct val="150000"/>
                        </a:lnSpc>
                        <a:spcBef>
                          <a:spcPts val="0"/>
                        </a:spcBef>
                        <a:spcAft>
                          <a:spcPts val="0"/>
                        </a:spcAft>
                        <a:tabLst>
                          <a:tab pos="2529205" algn="l"/>
                        </a:tabLst>
                      </a:pPr>
                      <a:r>
                        <a:rPr lang="en-US" sz="1200" b="1" dirty="0" smtClean="0">
                          <a:solidFill>
                            <a:schemeClr val="tx1"/>
                          </a:solidFill>
                          <a:latin typeface="Times New Roman"/>
                          <a:ea typeface="Calibri"/>
                          <a:cs typeface="Times New Roman"/>
                        </a:rPr>
                        <a:t>Disagree</a:t>
                      </a:r>
                      <a:endParaRPr lang="en-US" sz="1100" dirty="0">
                        <a:solidFill>
                          <a:schemeClr val="tx1"/>
                        </a:solidFill>
                        <a:latin typeface="Calibri"/>
                        <a:ea typeface="Calibri"/>
                        <a:cs typeface="Times New Roman"/>
                      </a:endParaRPr>
                    </a:p>
                    <a:p>
                      <a:pPr marL="0" marR="0">
                        <a:lnSpc>
                          <a:spcPct val="150000"/>
                        </a:lnSpc>
                        <a:spcBef>
                          <a:spcPts val="0"/>
                        </a:spcBef>
                        <a:spcAft>
                          <a:spcPts val="0"/>
                        </a:spcAft>
                        <a:tabLst>
                          <a:tab pos="2529205" algn="l"/>
                        </a:tabLst>
                      </a:pPr>
                      <a:r>
                        <a:rPr lang="en-US" sz="1200" b="1" dirty="0">
                          <a:solidFill>
                            <a:schemeClr val="tx1"/>
                          </a:solidFill>
                          <a:latin typeface="Times New Roman"/>
                          <a:ea typeface="Calibri"/>
                          <a:cs typeface="Times New Roman"/>
                        </a:rPr>
                        <a:t>     (%)</a:t>
                      </a:r>
                      <a:endParaRPr lang="en-US" sz="11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2529205" algn="l"/>
                        </a:tabLst>
                      </a:pPr>
                      <a:r>
                        <a:rPr lang="en-US" sz="1200" b="1" dirty="0">
                          <a:solidFill>
                            <a:schemeClr val="tx1"/>
                          </a:solidFill>
                          <a:latin typeface="Times New Roman"/>
                          <a:ea typeface="Calibri"/>
                          <a:cs typeface="Times New Roman"/>
                        </a:rPr>
                        <a:t>Neither </a:t>
                      </a:r>
                      <a:r>
                        <a:rPr lang="en-US" sz="1200" b="1" dirty="0" smtClean="0">
                          <a:solidFill>
                            <a:schemeClr val="tx1"/>
                          </a:solidFill>
                          <a:latin typeface="Times New Roman"/>
                          <a:ea typeface="Calibri"/>
                          <a:cs typeface="Times New Roman"/>
                        </a:rPr>
                        <a:t>agree </a:t>
                      </a:r>
                      <a:r>
                        <a:rPr lang="en-US" sz="1200" b="1" dirty="0">
                          <a:solidFill>
                            <a:schemeClr val="tx1"/>
                          </a:solidFill>
                          <a:latin typeface="Times New Roman"/>
                          <a:ea typeface="Calibri"/>
                          <a:cs typeface="Times New Roman"/>
                        </a:rPr>
                        <a:t>nor </a:t>
                      </a:r>
                      <a:r>
                        <a:rPr lang="en-US" sz="1200" b="1" dirty="0" smtClean="0">
                          <a:solidFill>
                            <a:schemeClr val="tx1"/>
                          </a:solidFill>
                          <a:latin typeface="Times New Roman"/>
                          <a:ea typeface="Calibri"/>
                          <a:cs typeface="Times New Roman"/>
                        </a:rPr>
                        <a:t>disagree </a:t>
                      </a:r>
                      <a:r>
                        <a:rPr lang="en-US" sz="1200" b="1" dirty="0">
                          <a:solidFill>
                            <a:schemeClr val="tx1"/>
                          </a:solidFill>
                          <a:latin typeface="Times New Roman"/>
                          <a:ea typeface="Calibri"/>
                          <a:cs typeface="Times New Roman"/>
                        </a:rPr>
                        <a:t>(%)</a:t>
                      </a:r>
                      <a:endParaRPr lang="en-US" sz="11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2529205" algn="l"/>
                        </a:tabLst>
                      </a:pPr>
                      <a:r>
                        <a:rPr lang="en-US" sz="1200" b="1" dirty="0">
                          <a:solidFill>
                            <a:schemeClr val="tx1"/>
                          </a:solidFill>
                          <a:latin typeface="Times New Roman"/>
                          <a:ea typeface="Calibri"/>
                          <a:cs typeface="Times New Roman"/>
                        </a:rPr>
                        <a:t>  </a:t>
                      </a:r>
                      <a:r>
                        <a:rPr lang="en-US" sz="1200" b="1" dirty="0" smtClean="0">
                          <a:solidFill>
                            <a:schemeClr val="tx1"/>
                          </a:solidFill>
                          <a:latin typeface="Times New Roman"/>
                          <a:ea typeface="Calibri"/>
                          <a:cs typeface="Times New Roman"/>
                        </a:rPr>
                        <a:t>Agree</a:t>
                      </a:r>
                      <a:endParaRPr lang="en-US" sz="1100" dirty="0">
                        <a:solidFill>
                          <a:schemeClr val="tx1"/>
                        </a:solidFill>
                        <a:latin typeface="Calibri"/>
                        <a:ea typeface="Calibri"/>
                        <a:cs typeface="Times New Roman"/>
                      </a:endParaRPr>
                    </a:p>
                    <a:p>
                      <a:pPr marL="0" marR="0">
                        <a:lnSpc>
                          <a:spcPct val="150000"/>
                        </a:lnSpc>
                        <a:spcBef>
                          <a:spcPts val="0"/>
                        </a:spcBef>
                        <a:spcAft>
                          <a:spcPts val="0"/>
                        </a:spcAft>
                        <a:tabLst>
                          <a:tab pos="2529205" algn="l"/>
                        </a:tabLst>
                      </a:pPr>
                      <a:r>
                        <a:rPr lang="en-US" sz="1200" b="1" dirty="0">
                          <a:solidFill>
                            <a:schemeClr val="tx1"/>
                          </a:solidFill>
                          <a:latin typeface="Times New Roman"/>
                          <a:ea typeface="Calibri"/>
                          <a:cs typeface="Times New Roman"/>
                        </a:rPr>
                        <a:t>     (%)                </a:t>
                      </a:r>
                      <a:endParaRPr lang="en-US" sz="1100" dirty="0">
                        <a:solidFill>
                          <a:schemeClr val="tx1"/>
                        </a:solidFill>
                        <a:latin typeface="Calibri"/>
                        <a:ea typeface="Calibri"/>
                        <a:cs typeface="Times New Roman"/>
                      </a:endParaRPr>
                    </a:p>
                  </a:txBody>
                  <a:tcPr marL="68580" marR="68580" marT="0" marB="0"/>
                </a:tc>
              </a:tr>
              <a:tr h="660400">
                <a:tc>
                  <a:txBody>
                    <a:bodyPr/>
                    <a:lstStyle/>
                    <a:p>
                      <a:r>
                        <a:rPr lang="en-US" dirty="0" smtClean="0"/>
                        <a:t>1</a:t>
                      </a:r>
                      <a:endParaRPr lang="en-US" dirty="0"/>
                    </a:p>
                  </a:txBody>
                  <a:tcPr/>
                </a:tc>
                <a:tc>
                  <a:txBody>
                    <a:bodyPr/>
                    <a:lstStyle/>
                    <a:p>
                      <a:pPr marL="0" marR="0">
                        <a:lnSpc>
                          <a:spcPct val="150000"/>
                        </a:lnSpc>
                        <a:spcBef>
                          <a:spcPts val="0"/>
                        </a:spcBef>
                        <a:spcAft>
                          <a:spcPts val="0"/>
                        </a:spcAft>
                      </a:pPr>
                      <a:r>
                        <a:rPr lang="en-US" sz="1200" dirty="0">
                          <a:solidFill>
                            <a:srgbClr val="000000"/>
                          </a:solidFill>
                          <a:latin typeface="Times New Roman"/>
                          <a:ea typeface="Calibri"/>
                          <a:cs typeface="Times New Roman"/>
                        </a:rPr>
                        <a:t>I really care about the fate of this hospital.</a:t>
                      </a:r>
                      <a:endParaRPr lang="en-US" sz="11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17</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72</a:t>
                      </a:r>
                      <a:endParaRPr lang="en-US" sz="1100">
                        <a:latin typeface="Calibri"/>
                        <a:ea typeface="Calibri"/>
                        <a:cs typeface="Times New Roman"/>
                      </a:endParaRPr>
                    </a:p>
                  </a:txBody>
                  <a:tcPr marL="68580" marR="68580" marT="0" marB="0"/>
                </a:tc>
              </a:tr>
              <a:tr h="660400">
                <a:tc>
                  <a:txBody>
                    <a:bodyPr/>
                    <a:lstStyle/>
                    <a:p>
                      <a:r>
                        <a:rPr lang="en-US" dirty="0" smtClean="0"/>
                        <a:t>2</a:t>
                      </a:r>
                      <a:endParaRPr lang="en-US" dirty="0"/>
                    </a:p>
                  </a:txBody>
                  <a:tcPr/>
                </a:tc>
                <a:tc>
                  <a:txBody>
                    <a:bodyPr/>
                    <a:lstStyle/>
                    <a:p>
                      <a:pPr marL="0" marR="0" algn="just">
                        <a:lnSpc>
                          <a:spcPct val="150000"/>
                        </a:lnSpc>
                        <a:spcBef>
                          <a:spcPts val="0"/>
                        </a:spcBef>
                        <a:spcAft>
                          <a:spcPts val="0"/>
                        </a:spcAft>
                      </a:pPr>
                      <a:r>
                        <a:rPr lang="en-US" sz="1200">
                          <a:solidFill>
                            <a:srgbClr val="000000"/>
                          </a:solidFill>
                          <a:latin typeface="Times New Roman"/>
                          <a:ea typeface="Calibri"/>
                          <a:cs typeface="Times New Roman"/>
                        </a:rPr>
                        <a:t>I am willing to put in a great deal of effort beyond that normally expected in order to help this hospital be successful</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a:solidFill>
                            <a:srgbClr val="000000"/>
                          </a:solidFill>
                          <a:latin typeface="Times New Roman"/>
                          <a:ea typeface="Calibri"/>
                          <a:cs typeface="Times New Roman"/>
                        </a:rPr>
                        <a:t>19</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a:solidFill>
                            <a:srgbClr val="00000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200">
                          <a:solidFill>
                            <a:srgbClr val="000000"/>
                          </a:solidFill>
                          <a:latin typeface="Times New Roman"/>
                          <a:ea typeface="Calibri"/>
                          <a:cs typeface="Times New Roman"/>
                        </a:rPr>
                        <a:t>73</a:t>
                      </a:r>
                      <a:endParaRPr lang="en-US" sz="1100">
                        <a:latin typeface="Calibri"/>
                        <a:ea typeface="Calibri"/>
                        <a:cs typeface="Times New Roman"/>
                      </a:endParaRPr>
                    </a:p>
                  </a:txBody>
                  <a:tcPr marL="68580" marR="68580" marT="0" marB="0"/>
                </a:tc>
              </a:tr>
              <a:tr h="660400">
                <a:tc>
                  <a:txBody>
                    <a:bodyPr/>
                    <a:lstStyle/>
                    <a:p>
                      <a:r>
                        <a:rPr lang="en-US" dirty="0" smtClean="0"/>
                        <a:t>3</a:t>
                      </a:r>
                      <a:endParaRPr lang="en-US" dirty="0"/>
                    </a:p>
                  </a:txBody>
                  <a:tcPr/>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It would take very little changes in my present circumstances to cause me to leave this hospital</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59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20</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solidFill>
                            <a:srgbClr val="000000"/>
                          </a:solidFill>
                          <a:latin typeface="Times New Roman"/>
                          <a:ea typeface="Calibri"/>
                          <a:cs typeface="Times New Roman"/>
                        </a:rPr>
                        <a:t>21</a:t>
                      </a:r>
                      <a:endParaRPr lang="en-US" sz="1100">
                        <a:latin typeface="Calibri"/>
                        <a:ea typeface="Calibri"/>
                        <a:cs typeface="Times New Roman"/>
                      </a:endParaRPr>
                    </a:p>
                  </a:txBody>
                  <a:tcPr marL="68580" marR="68580" marT="0" marB="0"/>
                </a:tc>
              </a:tr>
              <a:tr h="660400">
                <a:tc>
                  <a:txBody>
                    <a:bodyPr/>
                    <a:lstStyle/>
                    <a:p>
                      <a:r>
                        <a:rPr lang="en-US" dirty="0" smtClean="0"/>
                        <a:t>4</a:t>
                      </a:r>
                      <a:endParaRPr lang="en-US" dirty="0"/>
                    </a:p>
                  </a:txBody>
                  <a:tcPr/>
                </a:tc>
                <a:tc>
                  <a:txBody>
                    <a:bodyPr/>
                    <a:lstStyle/>
                    <a:p>
                      <a:pPr marL="0" marR="0">
                        <a:lnSpc>
                          <a:spcPct val="150000"/>
                        </a:lnSpc>
                        <a:spcBef>
                          <a:spcPts val="0"/>
                        </a:spcBef>
                        <a:spcAft>
                          <a:spcPts val="0"/>
                        </a:spcAft>
                      </a:pPr>
                      <a:endParaRPr lang="en-US" sz="1200">
                        <a:latin typeface="Times New Roman"/>
                        <a:ea typeface="Calibri"/>
                        <a:cs typeface="Times New Roman"/>
                      </a:endParaRPr>
                    </a:p>
                    <a:p>
                      <a:pPr marL="0" marR="0">
                        <a:lnSpc>
                          <a:spcPct val="150000"/>
                        </a:lnSpc>
                        <a:spcBef>
                          <a:spcPts val="0"/>
                        </a:spcBef>
                        <a:spcAft>
                          <a:spcPts val="0"/>
                        </a:spcAft>
                      </a:pPr>
                      <a:r>
                        <a:rPr lang="en-US" sz="1200">
                          <a:latin typeface="Times New Roman"/>
                          <a:ea typeface="Calibri"/>
                          <a:cs typeface="Times New Roman"/>
                        </a:rPr>
                        <a:t>Deciding to work for this hospital was a definite mistake on my part.</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62</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23</a:t>
                      </a:r>
                      <a:endParaRPr lang="en-US" sz="1100">
                        <a:latin typeface="Calibri"/>
                        <a:ea typeface="Calibri"/>
                        <a:cs typeface="Times New Roman"/>
                      </a:endParaRPr>
                    </a:p>
                  </a:txBody>
                  <a:tcPr marL="68580" marR="68580" marT="0" marB="0"/>
                </a:tc>
              </a:tr>
              <a:tr h="660400">
                <a:tc>
                  <a:txBody>
                    <a:bodyPr/>
                    <a:lstStyle/>
                    <a:p>
                      <a:r>
                        <a:rPr lang="en-US" dirty="0" smtClean="0"/>
                        <a:t>5</a:t>
                      </a:r>
                      <a:endParaRPr lang="en-US" dirty="0"/>
                    </a:p>
                  </a:txBody>
                  <a:tcPr/>
                </a:tc>
                <a:tc>
                  <a:txBody>
                    <a:bodyPr/>
                    <a:lstStyle/>
                    <a:p>
                      <a:pPr marL="0" marR="0">
                        <a:lnSpc>
                          <a:spcPct val="150000"/>
                        </a:lnSpc>
                        <a:spcBef>
                          <a:spcPts val="0"/>
                        </a:spcBef>
                        <a:spcAft>
                          <a:spcPts val="0"/>
                        </a:spcAft>
                      </a:pPr>
                      <a:r>
                        <a:rPr lang="en-US" sz="1200">
                          <a:latin typeface="Times New Roman"/>
                          <a:ea typeface="Calibri"/>
                          <a:cs typeface="Times New Roman"/>
                        </a:rPr>
                        <a:t>could just as well be working for a different hospital as long as the type of work was similar</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27</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dirty="0">
                          <a:latin typeface="Times New Roman"/>
                          <a:ea typeface="Calibri"/>
                          <a:cs typeface="Times New Roman"/>
                        </a:rPr>
                        <a:t>64</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33400"/>
          </a:xfrm>
        </p:spPr>
        <p:txBody>
          <a:bodyPr>
            <a:normAutofit fontScale="90000"/>
          </a:bodyPr>
          <a:lstStyle/>
          <a:p>
            <a:endParaRPr lang="en-US" dirty="0"/>
          </a:p>
        </p:txBody>
      </p:sp>
      <p:graphicFrame>
        <p:nvGraphicFramePr>
          <p:cNvPr id="4" name="Content Placeholder 3"/>
          <p:cNvGraphicFramePr>
            <a:graphicFrameLocks noGrp="1"/>
          </p:cNvGraphicFramePr>
          <p:nvPr>
            <p:ph sz="quarter" idx="1"/>
          </p:nvPr>
        </p:nvGraphicFramePr>
        <p:xfrm>
          <a:off x="457200" y="1524001"/>
          <a:ext cx="7467600" cy="41147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792162"/>
          </a:xfrm>
        </p:spPr>
        <p:txBody>
          <a:bodyPr/>
          <a:lstStyle/>
          <a:p>
            <a:r>
              <a:rPr lang="en-US" b="1" dirty="0" smtClean="0"/>
              <a:t>Analysis 2:-</a:t>
            </a:r>
            <a:endParaRPr lang="en-US" b="1" dirty="0"/>
          </a:p>
        </p:txBody>
      </p:sp>
      <p:sp>
        <p:nvSpPr>
          <p:cNvPr id="3" name="Content Placeholder 2"/>
          <p:cNvSpPr>
            <a:spLocks noGrp="1"/>
          </p:cNvSpPr>
          <p:nvPr>
            <p:ph sz="quarter" idx="1"/>
          </p:nvPr>
        </p:nvSpPr>
        <p:spPr/>
        <p:txBody>
          <a:bodyPr/>
          <a:lstStyle/>
          <a:p>
            <a:r>
              <a:rPr lang="en-US" dirty="0" smtClean="0"/>
              <a:t>It is found that 72% nurses really cares for hospital and 73% put their genuine effort to make the hospital successful.</a:t>
            </a:r>
          </a:p>
          <a:p>
            <a:endParaRPr lang="en-US" dirty="0" smtClean="0"/>
          </a:p>
          <a:p>
            <a:r>
              <a:rPr lang="en-US" dirty="0" smtClean="0"/>
              <a:t>62% nurses are happy  working there ,but still 64% agree that if they get the opportunity to work with other hospital they will take the opportunity</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US" b="1" dirty="0" smtClean="0"/>
              <a:t> Table 3: Occupational stress of each item on working life of nurses</a:t>
            </a:r>
            <a:endParaRPr lang="en-US" dirty="0"/>
          </a:p>
        </p:txBody>
      </p:sp>
      <p:graphicFrame>
        <p:nvGraphicFramePr>
          <p:cNvPr id="4" name="Content Placeholder 3"/>
          <p:cNvGraphicFramePr>
            <a:graphicFrameLocks noGrp="1"/>
          </p:cNvGraphicFramePr>
          <p:nvPr>
            <p:ph sz="quarter" idx="1"/>
          </p:nvPr>
        </p:nvGraphicFramePr>
        <p:xfrm>
          <a:off x="457200" y="1371600"/>
          <a:ext cx="7467600" cy="4208780"/>
        </p:xfrm>
        <a:graphic>
          <a:graphicData uri="http://schemas.openxmlformats.org/drawingml/2006/table">
            <a:tbl>
              <a:tblPr firstRow="1" bandRow="1">
                <a:tableStyleId>{5C22544A-7EE6-4342-B048-85BDC9FD1C3A}</a:tableStyleId>
              </a:tblPr>
              <a:tblGrid>
                <a:gridCol w="990600"/>
                <a:gridCol w="2895600"/>
                <a:gridCol w="1219200"/>
                <a:gridCol w="1447800"/>
                <a:gridCol w="914400"/>
              </a:tblGrid>
              <a:tr h="622300">
                <a:tc>
                  <a:txBody>
                    <a:bodyPr/>
                    <a:lstStyle/>
                    <a:p>
                      <a:r>
                        <a:rPr lang="en-US" sz="2000" b="0" dirty="0" smtClean="0">
                          <a:solidFill>
                            <a:schemeClr val="tx1"/>
                          </a:solidFill>
                        </a:rPr>
                        <a:t>S</a:t>
                      </a:r>
                      <a:r>
                        <a:rPr lang="en-US" sz="2800" b="0" dirty="0" smtClean="0">
                          <a:solidFill>
                            <a:schemeClr val="tx1"/>
                          </a:solidFill>
                        </a:rPr>
                        <a:t>.</a:t>
                      </a:r>
                      <a:r>
                        <a:rPr lang="en-US" sz="1800" b="0" dirty="0" smtClean="0">
                          <a:solidFill>
                            <a:schemeClr val="tx1"/>
                          </a:solidFill>
                        </a:rPr>
                        <a:t>NO</a:t>
                      </a:r>
                      <a:endParaRPr lang="en-US" sz="2800" b="0" dirty="0">
                        <a:solidFill>
                          <a:schemeClr val="tx1"/>
                        </a:solidFill>
                      </a:endParaRPr>
                    </a:p>
                  </a:txBody>
                  <a:tcPr/>
                </a:tc>
                <a:tc>
                  <a:txBody>
                    <a:bodyPr/>
                    <a:lstStyle/>
                    <a:p>
                      <a:endParaRPr lang="en-US" dirty="0"/>
                    </a:p>
                  </a:txBody>
                  <a:tcPr/>
                </a:tc>
                <a:tc>
                  <a:txBody>
                    <a:bodyPr/>
                    <a:lstStyle/>
                    <a:p>
                      <a:pPr marL="0" marR="0">
                        <a:lnSpc>
                          <a:spcPct val="150000"/>
                        </a:lnSpc>
                        <a:spcBef>
                          <a:spcPts val="0"/>
                        </a:spcBef>
                        <a:spcAft>
                          <a:spcPts val="0"/>
                        </a:spcAft>
                        <a:tabLst>
                          <a:tab pos="1701165" algn="l"/>
                        </a:tabLst>
                      </a:pPr>
                      <a:r>
                        <a:rPr lang="en-US" sz="1600" b="1" dirty="0">
                          <a:solidFill>
                            <a:schemeClr val="tx1"/>
                          </a:solidFill>
                          <a:latin typeface="Times New Roman"/>
                          <a:ea typeface="Calibri"/>
                          <a:cs typeface="Times New Roman"/>
                        </a:rPr>
                        <a:t>No pressure</a:t>
                      </a:r>
                      <a:endParaRPr lang="en-US" sz="1600" dirty="0">
                        <a:solidFill>
                          <a:schemeClr val="tx1"/>
                        </a:solidFill>
                        <a:latin typeface="Calibri"/>
                        <a:ea typeface="Calibri"/>
                        <a:cs typeface="Times New Roman"/>
                      </a:endParaRPr>
                    </a:p>
                    <a:p>
                      <a:pPr marL="0" marR="0">
                        <a:lnSpc>
                          <a:spcPct val="150000"/>
                        </a:lnSpc>
                        <a:spcBef>
                          <a:spcPts val="0"/>
                        </a:spcBef>
                        <a:spcAft>
                          <a:spcPts val="0"/>
                        </a:spcAft>
                        <a:tabLst>
                          <a:tab pos="1701165" algn="l"/>
                        </a:tabLst>
                      </a:pPr>
                      <a:r>
                        <a:rPr lang="en-US" sz="1600" b="1" dirty="0">
                          <a:solidFill>
                            <a:schemeClr val="tx1"/>
                          </a:solidFill>
                          <a:latin typeface="Times New Roman"/>
                          <a:ea typeface="Calibri"/>
                          <a:cs typeface="Times New Roman"/>
                        </a:rPr>
                        <a:t>(%)</a:t>
                      </a:r>
                      <a:endParaRPr lang="en-US" sz="16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600" b="1" dirty="0">
                          <a:solidFill>
                            <a:schemeClr val="tx1"/>
                          </a:solidFill>
                          <a:latin typeface="Times New Roman"/>
                          <a:ea typeface="Calibri"/>
                          <a:cs typeface="Times New Roman"/>
                        </a:rPr>
                        <a:t>Slight pressure</a:t>
                      </a:r>
                      <a:endParaRPr lang="en-US" sz="1600" dirty="0">
                        <a:solidFill>
                          <a:schemeClr val="tx1"/>
                        </a:solidFill>
                        <a:latin typeface="Calibri"/>
                        <a:ea typeface="Calibri"/>
                        <a:cs typeface="Times New Roman"/>
                      </a:endParaRPr>
                    </a:p>
                    <a:p>
                      <a:pPr marL="0" marR="0">
                        <a:lnSpc>
                          <a:spcPct val="150000"/>
                        </a:lnSpc>
                        <a:spcBef>
                          <a:spcPts val="0"/>
                        </a:spcBef>
                        <a:spcAft>
                          <a:spcPts val="0"/>
                        </a:spcAft>
                        <a:tabLst>
                          <a:tab pos="1701165" algn="l"/>
                        </a:tabLst>
                      </a:pPr>
                      <a:r>
                        <a:rPr lang="en-US" sz="1600" b="1" dirty="0">
                          <a:solidFill>
                            <a:schemeClr val="tx1"/>
                          </a:solidFill>
                          <a:latin typeface="Times New Roman"/>
                          <a:ea typeface="Calibri"/>
                          <a:cs typeface="Times New Roman"/>
                        </a:rPr>
                        <a:t>(%)</a:t>
                      </a:r>
                      <a:endParaRPr lang="en-US" sz="16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b="1" dirty="0">
                          <a:solidFill>
                            <a:schemeClr val="tx1"/>
                          </a:solidFill>
                          <a:latin typeface="Times New Roman"/>
                          <a:ea typeface="Calibri"/>
                          <a:cs typeface="Times New Roman"/>
                        </a:rPr>
                        <a:t>Moderate to extreme pressure</a:t>
                      </a:r>
                      <a:endParaRPr lang="en-US" sz="1200" dirty="0">
                        <a:solidFill>
                          <a:schemeClr val="tx1"/>
                        </a:solidFill>
                        <a:latin typeface="Calibri"/>
                        <a:ea typeface="Calibri"/>
                        <a:cs typeface="Times New Roman"/>
                      </a:endParaRPr>
                    </a:p>
                    <a:p>
                      <a:pPr marL="0" marR="0">
                        <a:lnSpc>
                          <a:spcPct val="150000"/>
                        </a:lnSpc>
                        <a:spcBef>
                          <a:spcPts val="0"/>
                        </a:spcBef>
                        <a:spcAft>
                          <a:spcPts val="0"/>
                        </a:spcAft>
                        <a:tabLst>
                          <a:tab pos="1701165" algn="l"/>
                        </a:tabLst>
                      </a:pPr>
                      <a:r>
                        <a:rPr lang="en-US" sz="1200" b="1" dirty="0">
                          <a:solidFill>
                            <a:schemeClr val="tx1"/>
                          </a:solidFill>
                          <a:latin typeface="Times New Roman"/>
                          <a:ea typeface="Calibri"/>
                          <a:cs typeface="Times New Roman"/>
                        </a:rPr>
                        <a:t>(%)</a:t>
                      </a:r>
                      <a:endParaRPr lang="en-US" sz="1100" dirty="0">
                        <a:solidFill>
                          <a:schemeClr val="tx1"/>
                        </a:solidFill>
                        <a:latin typeface="Calibri"/>
                        <a:ea typeface="Calibri"/>
                        <a:cs typeface="Times New Roman"/>
                      </a:endParaRPr>
                    </a:p>
                  </a:txBody>
                  <a:tcPr marL="68580" marR="68580" marT="0" marB="0"/>
                </a:tc>
              </a:tr>
              <a:tr h="622300">
                <a:tc>
                  <a:txBody>
                    <a:bodyPr/>
                    <a:lstStyle/>
                    <a:p>
                      <a:r>
                        <a:rPr lang="en-US" dirty="0" smtClean="0"/>
                        <a:t>1</a:t>
                      </a:r>
                      <a:endParaRPr lang="en-US" dirty="0"/>
                    </a:p>
                  </a:txBody>
                  <a:tcPr/>
                </a:tc>
                <a:tc>
                  <a:txBody>
                    <a:bodyPr/>
                    <a:lstStyle/>
                    <a:p>
                      <a:pPr marL="0" marR="0">
                        <a:lnSpc>
                          <a:spcPct val="150000"/>
                        </a:lnSpc>
                        <a:spcBef>
                          <a:spcPts val="0"/>
                        </a:spcBef>
                        <a:spcAft>
                          <a:spcPts val="0"/>
                        </a:spcAft>
                        <a:tabLst>
                          <a:tab pos="1701165" algn="l"/>
                        </a:tabLst>
                      </a:pPr>
                      <a:r>
                        <a:rPr lang="en-US" sz="1200" dirty="0">
                          <a:latin typeface="Times New Roman"/>
                          <a:ea typeface="Calibri"/>
                          <a:cs typeface="Times New Roman"/>
                        </a:rPr>
                        <a:t>workload</a:t>
                      </a:r>
                      <a:endParaRPr lang="en-US" sz="11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19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78</a:t>
                      </a:r>
                      <a:endParaRPr lang="en-US" sz="1100">
                        <a:latin typeface="Calibri"/>
                        <a:ea typeface="Calibri"/>
                        <a:cs typeface="Times New Roman"/>
                      </a:endParaRPr>
                    </a:p>
                  </a:txBody>
                  <a:tcPr marL="68580" marR="68580" marT="0" marB="0"/>
                </a:tc>
              </a:tr>
              <a:tr h="622300">
                <a:tc>
                  <a:txBody>
                    <a:bodyPr/>
                    <a:lstStyle/>
                    <a:p>
                      <a:r>
                        <a:rPr lang="en-US" dirty="0" smtClean="0"/>
                        <a:t>2</a:t>
                      </a:r>
                      <a:endParaRPr lang="en-US" dirty="0"/>
                    </a:p>
                  </a:txBody>
                  <a:tcPr/>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Time pressure and deadlines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29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66</a:t>
                      </a:r>
                      <a:endParaRPr lang="en-US" sz="1100">
                        <a:latin typeface="Calibri"/>
                        <a:ea typeface="Calibri"/>
                        <a:cs typeface="Times New Roman"/>
                      </a:endParaRPr>
                    </a:p>
                  </a:txBody>
                  <a:tcPr marL="68580" marR="68580" marT="0" marB="0"/>
                </a:tc>
              </a:tr>
              <a:tr h="622300">
                <a:tc>
                  <a:txBody>
                    <a:bodyPr/>
                    <a:lstStyle/>
                    <a:p>
                      <a:r>
                        <a:rPr lang="en-US" dirty="0" smtClean="0"/>
                        <a:t>3</a:t>
                      </a:r>
                      <a:endParaRPr lang="en-US" dirty="0"/>
                    </a:p>
                  </a:txBody>
                  <a:tcPr/>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Staff shortages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32</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61</a:t>
                      </a:r>
                      <a:endParaRPr lang="en-US" sz="1100">
                        <a:latin typeface="Calibri"/>
                        <a:ea typeface="Calibri"/>
                        <a:cs typeface="Times New Roman"/>
                      </a:endParaRPr>
                    </a:p>
                  </a:txBody>
                  <a:tcPr marL="68580" marR="68580" marT="0" marB="0"/>
                </a:tc>
              </a:tr>
              <a:tr h="622300">
                <a:tc>
                  <a:txBody>
                    <a:bodyPr/>
                    <a:lstStyle/>
                    <a:p>
                      <a:r>
                        <a:rPr lang="en-US" dirty="0" smtClean="0"/>
                        <a:t>4</a:t>
                      </a:r>
                      <a:endParaRPr lang="en-US" dirty="0"/>
                    </a:p>
                  </a:txBody>
                  <a:tcPr/>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Poor quality of supporting staff</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55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32</a:t>
                      </a:r>
                      <a:endParaRPr lang="en-US" sz="1100">
                        <a:latin typeface="Calibri"/>
                        <a:ea typeface="Calibri"/>
                        <a:cs typeface="Times New Roman"/>
                      </a:endParaRPr>
                    </a:p>
                  </a:txBody>
                  <a:tcPr marL="68580" marR="68580" marT="0" marB="0"/>
                </a:tc>
              </a:tr>
              <a:tr h="622300">
                <a:tc>
                  <a:txBody>
                    <a:bodyPr/>
                    <a:lstStyle/>
                    <a:p>
                      <a:r>
                        <a:rPr lang="en-US" dirty="0" smtClean="0"/>
                        <a:t>5</a:t>
                      </a:r>
                      <a:endParaRPr lang="en-US" dirty="0"/>
                    </a:p>
                  </a:txBody>
                  <a:tcPr/>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Lack of support from senior staff</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26</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44</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dirty="0">
                          <a:latin typeface="Times New Roman"/>
                          <a:ea typeface="Calibri"/>
                          <a:cs typeface="Times New Roman"/>
                        </a:rPr>
                        <a:t>30</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990600" y="1066800"/>
          <a:ext cx="714375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73196"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lang="en-US" sz="12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lang="en-US" sz="12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Analysis 3:   </a:t>
            </a: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lang="en-US" sz="12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lang="en-US" sz="12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Courier New" pitchFamily="49" charset="0"/>
              <a:buChar char="o"/>
              <a:tabLst>
                <a:tab pos="1701800" algn="l"/>
              </a:tabLst>
            </a:pPr>
            <a:r>
              <a:rPr lang="en-US" sz="2400" dirty="0" smtClean="0">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effectLst/>
                <a:latin typeface="Times New Roman" pitchFamily="18" charset="0"/>
                <a:ea typeface="Calibri" pitchFamily="34" charset="0"/>
                <a:cs typeface="Times New Roman" pitchFamily="18" charset="0"/>
              </a:rPr>
              <a:t>78</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nurses said they are facing extreme pressure due to  workload</a:t>
            </a:r>
          </a:p>
          <a:p>
            <a:pPr marL="0" marR="0" lvl="0" indent="0" algn="l" defTabSz="914400" rtl="0" eaLnBrk="1" fontAlgn="base" latinLnBrk="0" hangingPunct="1">
              <a:lnSpc>
                <a:spcPct val="100000"/>
              </a:lnSpc>
              <a:spcBef>
                <a:spcPct val="0"/>
              </a:spcBef>
              <a:spcAft>
                <a:spcPct val="0"/>
              </a:spcAft>
              <a:buClrTx/>
              <a:buSzTx/>
              <a:tabLst>
                <a:tab pos="1701800" algn="l"/>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Courier New" pitchFamily="49" charset="0"/>
              <a:buChar char="o"/>
              <a:tabLst>
                <a:tab pos="1701800" algn="l"/>
              </a:tabLst>
            </a:pPr>
            <a:r>
              <a:rPr lang="en-US" sz="2400" dirty="0" smtClean="0">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66% said they worry about meeting deadlines on time, </a:t>
            </a:r>
          </a:p>
          <a:p>
            <a:pPr marL="0" marR="0" lvl="0" indent="0" algn="l" defTabSz="914400" rtl="0" eaLnBrk="1" fontAlgn="base" latinLnBrk="0" hangingPunct="1">
              <a:lnSpc>
                <a:spcPct val="100000"/>
              </a:lnSpc>
              <a:spcBef>
                <a:spcPct val="0"/>
              </a:spcBef>
              <a:spcAft>
                <a:spcPct val="0"/>
              </a:spcAft>
              <a:buClrTx/>
              <a:buSzTx/>
              <a:buFontTx/>
              <a:buNone/>
              <a:tabLst>
                <a:tab pos="1701800" algn="l"/>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Courier New" pitchFamily="49" charset="0"/>
              <a:buChar char="o"/>
              <a:tabLst>
                <a:tab pos="17018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61% faced pressure due to staff shortage.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534400" cy="1295400"/>
          </a:xfrm>
        </p:spPr>
        <p:txBody>
          <a:bodyPr>
            <a:normAutofit fontScale="90000"/>
          </a:bodyPr>
          <a:lstStyle/>
          <a:p>
            <a:r>
              <a:rPr lang="en-US" dirty="0" smtClean="0"/>
              <a:t>Table 4: Professional commitment of each item on working life of nurses</a:t>
            </a:r>
            <a:br>
              <a:rPr lang="en-US" dirty="0" smtClean="0"/>
            </a:br>
            <a:endParaRPr lang="en-US" dirty="0"/>
          </a:p>
        </p:txBody>
      </p:sp>
      <p:sp>
        <p:nvSpPr>
          <p:cNvPr id="3" name="Subtitle 2"/>
          <p:cNvSpPr>
            <a:spLocks noGrp="1"/>
          </p:cNvSpPr>
          <p:nvPr>
            <p:ph type="subTitle" idx="1"/>
          </p:nvPr>
        </p:nvSpPr>
        <p:spPr>
          <a:xfrm>
            <a:off x="381000" y="1219200"/>
            <a:ext cx="8458200" cy="5410200"/>
          </a:xfrm>
        </p:spPr>
        <p:txBody>
          <a:bodyPr/>
          <a:lstStyle/>
          <a:p>
            <a:endParaRPr lang="en-US" dirty="0"/>
          </a:p>
        </p:txBody>
      </p:sp>
      <p:graphicFrame>
        <p:nvGraphicFramePr>
          <p:cNvPr id="4" name="Table 3"/>
          <p:cNvGraphicFramePr>
            <a:graphicFrameLocks noGrp="1"/>
          </p:cNvGraphicFramePr>
          <p:nvPr/>
        </p:nvGraphicFramePr>
        <p:xfrm>
          <a:off x="1524000" y="13970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graphicFrame>
        <p:nvGraphicFramePr>
          <p:cNvPr id="5" name="Table 4"/>
          <p:cNvGraphicFramePr>
            <a:graphicFrameLocks noGrp="1"/>
          </p:cNvGraphicFramePr>
          <p:nvPr/>
        </p:nvGraphicFramePr>
        <p:xfrm>
          <a:off x="457200" y="1219202"/>
          <a:ext cx="8382000" cy="5359400"/>
        </p:xfrm>
        <a:graphic>
          <a:graphicData uri="http://schemas.openxmlformats.org/drawingml/2006/table">
            <a:tbl>
              <a:tblPr firstRow="1" bandRow="1">
                <a:tableStyleId>{5C22544A-7EE6-4342-B048-85BDC9FD1C3A}</a:tableStyleId>
              </a:tblPr>
              <a:tblGrid>
                <a:gridCol w="914400"/>
                <a:gridCol w="3276600"/>
                <a:gridCol w="1524000"/>
                <a:gridCol w="1524000"/>
                <a:gridCol w="1143000"/>
              </a:tblGrid>
              <a:tr h="889000">
                <a:tc>
                  <a:txBody>
                    <a:bodyPr/>
                    <a:lstStyle/>
                    <a:p>
                      <a:pPr marL="0" marR="0">
                        <a:lnSpc>
                          <a:spcPct val="150000"/>
                        </a:lnSpc>
                        <a:spcBef>
                          <a:spcPts val="0"/>
                        </a:spcBef>
                        <a:spcAft>
                          <a:spcPts val="0"/>
                        </a:spcAft>
                        <a:tabLst>
                          <a:tab pos="1701165" algn="l"/>
                        </a:tabLst>
                      </a:pPr>
                      <a:r>
                        <a:rPr lang="en-US" sz="2000" b="1" dirty="0">
                          <a:solidFill>
                            <a:schemeClr val="tx1"/>
                          </a:solidFill>
                          <a:latin typeface="Times New Roman"/>
                          <a:ea typeface="Calibri"/>
                          <a:cs typeface="Times New Roman"/>
                        </a:rPr>
                        <a:t>S. No</a:t>
                      </a:r>
                      <a:r>
                        <a:rPr lang="en-US" sz="1200" dirty="0">
                          <a:latin typeface="Times New Roman"/>
                          <a:ea typeface="Calibri"/>
                          <a:cs typeface="Times New Roman"/>
                        </a:rPr>
                        <a:t>.</a:t>
                      </a:r>
                      <a:endParaRPr lang="en-US" sz="11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endParaRPr lang="en-US" sz="12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2000" b="1" dirty="0" smtClean="0">
                          <a:solidFill>
                            <a:schemeClr val="tx1"/>
                          </a:solidFill>
                          <a:latin typeface="Times New Roman"/>
                          <a:ea typeface="Calibri"/>
                          <a:cs typeface="Times New Roman"/>
                        </a:rPr>
                        <a:t>Never</a:t>
                      </a:r>
                    </a:p>
                    <a:p>
                      <a:pPr marL="0" marR="0">
                        <a:lnSpc>
                          <a:spcPct val="150000"/>
                        </a:lnSpc>
                        <a:spcBef>
                          <a:spcPts val="0"/>
                        </a:spcBef>
                        <a:spcAft>
                          <a:spcPts val="0"/>
                        </a:spcAft>
                        <a:tabLst>
                          <a:tab pos="1701165" algn="l"/>
                        </a:tabLst>
                      </a:pPr>
                      <a:r>
                        <a:rPr lang="en-US" sz="2000" b="1" dirty="0" smtClean="0">
                          <a:solidFill>
                            <a:schemeClr val="tx1"/>
                          </a:solidFill>
                          <a:latin typeface="Times New Roman"/>
                          <a:ea typeface="Calibri"/>
                          <a:cs typeface="Times New Roman"/>
                        </a:rPr>
                        <a:t> </a:t>
                      </a:r>
                      <a:r>
                        <a:rPr lang="en-US" sz="2000" b="1" dirty="0">
                          <a:solidFill>
                            <a:schemeClr val="tx1"/>
                          </a:solidFill>
                          <a:latin typeface="Times New Roman"/>
                          <a:ea typeface="Calibri"/>
                          <a:cs typeface="Times New Roman"/>
                        </a:rPr>
                        <a:t>(%)</a:t>
                      </a:r>
                      <a:endParaRPr lang="en-US" sz="20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2000" b="1" dirty="0">
                          <a:solidFill>
                            <a:schemeClr val="tx1"/>
                          </a:solidFill>
                          <a:latin typeface="Times New Roman"/>
                          <a:ea typeface="Calibri"/>
                          <a:cs typeface="Times New Roman"/>
                        </a:rPr>
                        <a:t>Sometimes (%)</a:t>
                      </a:r>
                      <a:endParaRPr lang="en-US" sz="2000" dirty="0">
                        <a:solidFill>
                          <a:schemeClr val="tx1"/>
                        </a:solidFill>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2000" b="1" dirty="0">
                          <a:solidFill>
                            <a:schemeClr val="tx1"/>
                          </a:solidFill>
                          <a:latin typeface="Times New Roman"/>
                          <a:ea typeface="Calibri"/>
                          <a:cs typeface="Times New Roman"/>
                        </a:rPr>
                        <a:t>Often (%)  </a:t>
                      </a:r>
                      <a:endParaRPr lang="en-US" sz="2000" dirty="0">
                        <a:solidFill>
                          <a:schemeClr val="tx1"/>
                        </a:solidFill>
                        <a:latin typeface="Calibri"/>
                        <a:ea typeface="Calibri"/>
                        <a:cs typeface="Times New Roman"/>
                      </a:endParaRPr>
                    </a:p>
                  </a:txBody>
                  <a:tcPr marL="68580" marR="68580" marT="0" marB="0"/>
                </a:tc>
              </a:tr>
              <a:tr h="889000">
                <a:tc>
                  <a:txBody>
                    <a:bodyPr/>
                    <a:lstStyle/>
                    <a:p>
                      <a:pPr marL="0" marR="0">
                        <a:lnSpc>
                          <a:spcPct val="150000"/>
                        </a:lnSpc>
                        <a:spcBef>
                          <a:spcPts val="0"/>
                        </a:spcBef>
                        <a:spcAft>
                          <a:spcPts val="0"/>
                        </a:spcAft>
                        <a:tabLst>
                          <a:tab pos="1701165" algn="l"/>
                        </a:tabLst>
                      </a:pPr>
                      <a:r>
                        <a:rPr lang="en-US" sz="1200" b="1" dirty="0">
                          <a:latin typeface="Times New Roman"/>
                          <a:ea typeface="Calibri"/>
                          <a:cs typeface="Times New Roman"/>
                        </a:rPr>
                        <a:t>1.</a:t>
                      </a:r>
                      <a:endParaRPr lang="en-US" sz="11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I am a person who tries to hide</a:t>
                      </a:r>
                      <a:endParaRPr lang="en-US" sz="1100">
                        <a:latin typeface="Calibri"/>
                        <a:ea typeface="Calibri"/>
                        <a:cs typeface="Times New Roman"/>
                      </a:endParaRPr>
                    </a:p>
                    <a:p>
                      <a:pPr marL="0" marR="0">
                        <a:lnSpc>
                          <a:spcPct val="150000"/>
                        </a:lnSpc>
                        <a:spcBef>
                          <a:spcPts val="0"/>
                        </a:spcBef>
                        <a:spcAft>
                          <a:spcPts val="0"/>
                        </a:spcAft>
                        <a:tabLst>
                          <a:tab pos="1701165" algn="l"/>
                        </a:tabLst>
                      </a:pPr>
                      <a:r>
                        <a:rPr lang="en-US" sz="1200">
                          <a:latin typeface="Times New Roman"/>
                          <a:ea typeface="Calibri"/>
                          <a:cs typeface="Times New Roman"/>
                        </a:rPr>
                        <a:t>belonging to the nursing profession</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79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18</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tc>
              </a:tr>
              <a:tr h="889000">
                <a:tc>
                  <a:txBody>
                    <a:bodyPr/>
                    <a:lstStyle/>
                    <a:p>
                      <a:pPr marL="0" marR="0">
                        <a:lnSpc>
                          <a:spcPct val="150000"/>
                        </a:lnSpc>
                        <a:spcBef>
                          <a:spcPts val="0"/>
                        </a:spcBef>
                        <a:spcAft>
                          <a:spcPts val="0"/>
                        </a:spcAft>
                        <a:tabLst>
                          <a:tab pos="1701165" algn="l"/>
                        </a:tabLst>
                      </a:pPr>
                      <a:r>
                        <a:rPr lang="en-US" sz="1200" b="1">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I am a person who is annoyed to say that I am a member of nursing profession</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63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31</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tc>
              </a:tr>
              <a:tr h="889000">
                <a:tc>
                  <a:txBody>
                    <a:bodyPr/>
                    <a:lstStyle/>
                    <a:p>
                      <a:pPr marL="0" marR="0">
                        <a:lnSpc>
                          <a:spcPct val="150000"/>
                        </a:lnSpc>
                        <a:spcBef>
                          <a:spcPts val="0"/>
                        </a:spcBef>
                        <a:spcAft>
                          <a:spcPts val="0"/>
                        </a:spcAft>
                        <a:tabLst>
                          <a:tab pos="1701165" algn="l"/>
                        </a:tabLst>
                      </a:pPr>
                      <a:r>
                        <a:rPr lang="en-US" sz="1200" b="1">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I am a person who criticizes the  nursing profession</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43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51</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tc>
              </a:tr>
              <a:tr h="889000">
                <a:tc>
                  <a:txBody>
                    <a:bodyPr/>
                    <a:lstStyle/>
                    <a:p>
                      <a:pPr marL="0" marR="0">
                        <a:lnSpc>
                          <a:spcPct val="150000"/>
                        </a:lnSpc>
                        <a:spcBef>
                          <a:spcPts val="0"/>
                        </a:spcBef>
                        <a:spcAft>
                          <a:spcPts val="0"/>
                        </a:spcAft>
                        <a:tabLst>
                          <a:tab pos="1701165" algn="l"/>
                        </a:tabLst>
                      </a:pPr>
                      <a:r>
                        <a:rPr lang="en-US" sz="1200" b="1">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I am a person who is glad to belong to the nursing profession.</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58</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33</a:t>
                      </a:r>
                      <a:endParaRPr lang="en-US" sz="1100">
                        <a:latin typeface="Calibri"/>
                        <a:ea typeface="Calibri"/>
                        <a:cs typeface="Times New Roman"/>
                      </a:endParaRPr>
                    </a:p>
                  </a:txBody>
                  <a:tcPr marL="68580" marR="68580" marT="0" marB="0"/>
                </a:tc>
              </a:tr>
              <a:tr h="889000">
                <a:tc>
                  <a:txBody>
                    <a:bodyPr/>
                    <a:lstStyle/>
                    <a:p>
                      <a:pPr marL="0" marR="0">
                        <a:lnSpc>
                          <a:spcPct val="150000"/>
                        </a:lnSpc>
                        <a:spcBef>
                          <a:spcPts val="0"/>
                        </a:spcBef>
                        <a:spcAft>
                          <a:spcPts val="0"/>
                        </a:spcAft>
                        <a:tabLst>
                          <a:tab pos="1701165" algn="l"/>
                        </a:tabLst>
                      </a:pPr>
                      <a:r>
                        <a:rPr lang="en-US" sz="1200" b="1">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a:latin typeface="Times New Roman"/>
                          <a:ea typeface="Calibri"/>
                          <a:cs typeface="Times New Roman"/>
                        </a:rPr>
                        <a:t>I am a person who makes excuses for belonging to the nursing profession</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35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a:latin typeface="Times New Roman"/>
                          <a:ea typeface="Calibri"/>
                          <a:cs typeface="Times New Roman"/>
                        </a:rPr>
                        <a:t>53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tabLst>
                          <a:tab pos="1701165" algn="l"/>
                        </a:tabLst>
                      </a:pPr>
                      <a:r>
                        <a:rPr lang="en-US" sz="1200" dirty="0">
                          <a:latin typeface="Times New Roman"/>
                          <a:ea typeface="Calibri"/>
                          <a:cs typeface="Times New Roman"/>
                        </a:rPr>
                        <a:t>12</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09600" y="838200"/>
          <a:ext cx="73914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57200"/>
            <a:ext cx="7620000" cy="1066800"/>
          </a:xfrm>
        </p:spPr>
        <p:txBody>
          <a:bodyPr>
            <a:normAutofit/>
          </a:bodyPr>
          <a:lstStyle/>
          <a:p>
            <a:r>
              <a:rPr lang="en-US" dirty="0" smtClean="0"/>
              <a:t>Analysis 4:</a:t>
            </a:r>
            <a:endParaRPr lang="en-US" dirty="0"/>
          </a:p>
        </p:txBody>
      </p:sp>
      <p:sp>
        <p:nvSpPr>
          <p:cNvPr id="3" name="Subtitle 2"/>
          <p:cNvSpPr>
            <a:spLocks noGrp="1"/>
          </p:cNvSpPr>
          <p:nvPr>
            <p:ph type="subTitle" idx="1"/>
          </p:nvPr>
        </p:nvSpPr>
        <p:spPr>
          <a:xfrm>
            <a:off x="685800" y="1752600"/>
            <a:ext cx="7772400" cy="4622322"/>
          </a:xfrm>
        </p:spPr>
        <p:txBody>
          <a:bodyPr>
            <a:normAutofit/>
          </a:bodyPr>
          <a:lstStyle/>
          <a:p>
            <a:pPr>
              <a:buFont typeface="Courier New" pitchFamily="49" charset="0"/>
              <a:buChar char="o"/>
            </a:pPr>
            <a:r>
              <a:rPr lang="en-US" sz="2400" dirty="0" smtClean="0"/>
              <a:t>79% said they do not hide their profession.</a:t>
            </a:r>
          </a:p>
          <a:p>
            <a:pPr>
              <a:buFont typeface="Courier New" pitchFamily="49" charset="0"/>
              <a:buChar char="o"/>
            </a:pPr>
            <a:endParaRPr lang="en-US" sz="2400" dirty="0" smtClean="0"/>
          </a:p>
          <a:p>
            <a:pPr>
              <a:buFont typeface="Courier New" pitchFamily="49" charset="0"/>
              <a:buChar char="o"/>
            </a:pPr>
            <a:r>
              <a:rPr lang="en-US" sz="2400" dirty="0" smtClean="0"/>
              <a:t> 63% said they are not annoyed with their   profession.</a:t>
            </a:r>
          </a:p>
          <a:p>
            <a:pPr>
              <a:buFont typeface="Courier New" pitchFamily="49" charset="0"/>
              <a:buChar char="o"/>
            </a:pPr>
            <a:endParaRPr lang="en-US" sz="2400" dirty="0" smtClean="0"/>
          </a:p>
          <a:p>
            <a:pPr>
              <a:buFont typeface="Courier New" pitchFamily="49" charset="0"/>
              <a:buChar char="o"/>
            </a:pPr>
            <a:r>
              <a:rPr lang="en-US" sz="2400" dirty="0" smtClean="0"/>
              <a:t> 58% said most of time they feel glad for their profession and only 12% makes excuses belonging to nursing excuses</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solidFill>
                  <a:schemeClr val="tx1"/>
                </a:solidFill>
              </a:rPr>
              <a:t>Hospital profile</a:t>
            </a:r>
            <a:endParaRPr lang="en-US" dirty="0">
              <a:solidFill>
                <a:schemeClr val="tx1"/>
              </a:solidFill>
            </a:endParaRPr>
          </a:p>
        </p:txBody>
      </p:sp>
      <p:sp>
        <p:nvSpPr>
          <p:cNvPr id="3" name="Content Placeholder 2"/>
          <p:cNvSpPr>
            <a:spLocks noGrp="1"/>
          </p:cNvSpPr>
          <p:nvPr>
            <p:ph sz="quarter" idx="1"/>
          </p:nvPr>
        </p:nvSpPr>
        <p:spPr>
          <a:xfrm>
            <a:off x="457200" y="1143000"/>
            <a:ext cx="7467600" cy="5330952"/>
          </a:xfrm>
        </p:spPr>
        <p:txBody>
          <a:bodyPr>
            <a:normAutofit fontScale="92500" lnSpcReduction="10000"/>
          </a:bodyPr>
          <a:lstStyle/>
          <a:p>
            <a:r>
              <a:rPr lang="en-US" dirty="0" smtClean="0"/>
              <a:t>Holy Family Hospital stands for Health Care Service and not for Health Care Business.</a:t>
            </a:r>
          </a:p>
          <a:p>
            <a:r>
              <a:rPr lang="en-US" dirty="0" smtClean="0"/>
              <a:t>Holy Family Hospital, New Delhi is a 326 bedded multi-specialty hospital run by the New Delhi Holy Family Hospital Society and managed by the Delhi Catholic Archdiocese. It is registered as charitable Non-Profit Organization under the Societies Registration Act XXI of 1860. Founded by the Medical Mission Sisters in 1953, the vision and values of the Founder- Mother (Dr.) Anna  </a:t>
            </a:r>
            <a:r>
              <a:rPr lang="en-US" dirty="0" err="1" smtClean="0"/>
              <a:t>Dengel</a:t>
            </a:r>
            <a:r>
              <a:rPr lang="en-US" dirty="0" smtClean="0"/>
              <a:t>, are an integral part of the philosophy of this hospital.</a:t>
            </a:r>
          </a:p>
          <a:p>
            <a:endParaRPr lang="en-US" dirty="0" smtClean="0"/>
          </a:p>
          <a:p>
            <a:r>
              <a:rPr lang="en-US" dirty="0" smtClean="0"/>
              <a:t>"A Caring Attitude" is the hallmark of all the services offered and not just the dignity but also the divinity in a human person is recognized in all our endeavors".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sz="quarter" idx="1"/>
          </p:nvPr>
        </p:nvSpPr>
        <p:spPr>
          <a:xfrm>
            <a:off x="457200" y="762000"/>
            <a:ext cx="7467600" cy="5711952"/>
          </a:xfrm>
        </p:spPr>
        <p:txBody>
          <a:bodyPr>
            <a:normAutofit fontScale="92500" lnSpcReduction="20000"/>
          </a:bodyPr>
          <a:lstStyle/>
          <a:p>
            <a:endParaRPr lang="en-US" dirty="0" smtClean="0"/>
          </a:p>
          <a:p>
            <a:r>
              <a:rPr lang="en-US" dirty="0" smtClean="0"/>
              <a:t>According to job satisfaction parameters more than half of the nursing staff are satisfied with colleague and management and rest are dissatisfied with their salary.</a:t>
            </a:r>
          </a:p>
          <a:p>
            <a:r>
              <a:rPr lang="en-US" dirty="0" smtClean="0"/>
              <a:t>Nurses’ job satisfaction has received increasing attention and enhancing nurse job satisfaction has been emphasized as a major strategy to recruit and retain qualified nurses.</a:t>
            </a:r>
          </a:p>
          <a:p>
            <a:r>
              <a:rPr lang="en-US" dirty="0" smtClean="0"/>
              <a:t>As per organizational commitment study shows strong organizational commitment and nurses think of hospital well being  they are dedicated to work with organization.</a:t>
            </a:r>
          </a:p>
          <a:p>
            <a:r>
              <a:rPr lang="en-US" dirty="0" smtClean="0"/>
              <a:t> Inspite of it more than half of the nursing staff  still thinks of working to other hospital if they get the similar chance and work.</a:t>
            </a:r>
          </a:p>
          <a:p>
            <a:pPr>
              <a:buNone/>
            </a:pPr>
            <a:r>
              <a:rPr lang="en-US" b="1" u="sng" dirty="0" smtClean="0"/>
              <a:t/>
            </a:r>
            <a:br>
              <a:rPr lang="en-US" b="1" u="sng" dirty="0" smtClean="0"/>
            </a:b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533400"/>
            <a:ext cx="7391400" cy="3170099"/>
          </a:xfrm>
          <a:prstGeom prst="rect">
            <a:avLst/>
          </a:prstGeom>
        </p:spPr>
        <p:txBody>
          <a:bodyPr wrap="square">
            <a:spAutoFit/>
          </a:bodyPr>
          <a:lstStyle/>
          <a:p>
            <a:pPr>
              <a:buFont typeface="Courier New" pitchFamily="49" charset="0"/>
              <a:buChar char="o"/>
            </a:pPr>
            <a:r>
              <a:rPr lang="en-US" dirty="0" smtClean="0"/>
              <a:t> </a:t>
            </a:r>
            <a:r>
              <a:rPr lang="en-US" sz="2000" dirty="0" smtClean="0"/>
              <a:t>As per occupational stress study revealed that because of high workload and shortage of staff nurses are facing extreme pressure to meet the deadlines.</a:t>
            </a:r>
          </a:p>
          <a:p>
            <a:pPr>
              <a:buFont typeface="Courier New" pitchFamily="49" charset="0"/>
              <a:buChar char="o"/>
            </a:pPr>
            <a:endParaRPr lang="en-US" sz="2000" dirty="0" smtClean="0"/>
          </a:p>
          <a:p>
            <a:pPr>
              <a:buFont typeface="Courier New" pitchFamily="49" charset="0"/>
              <a:buChar char="o"/>
            </a:pPr>
            <a:r>
              <a:rPr lang="en-US" sz="2000" dirty="0" smtClean="0"/>
              <a:t>  Inspite, of it Half of the nursing staff don’t feel pressure due to poor quality of supporting staff.</a:t>
            </a:r>
          </a:p>
          <a:p>
            <a:pPr>
              <a:buFont typeface="Courier New" pitchFamily="49" charset="0"/>
              <a:buChar char="o"/>
            </a:pPr>
            <a:endParaRPr lang="en-US" sz="2000" dirty="0" smtClean="0"/>
          </a:p>
          <a:p>
            <a:pPr>
              <a:buFont typeface="Courier New" pitchFamily="49" charset="0"/>
              <a:buChar char="o"/>
            </a:pPr>
            <a:r>
              <a:rPr lang="en-US" sz="2000" dirty="0" smtClean="0"/>
              <a:t>In spite of no future opportunities as well as work pressure nurses are professionally committed and feel happy to share about their profession and acknowledged as staff nurse</a:t>
            </a:r>
            <a:r>
              <a:rPr lang="en-US"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868362"/>
          </a:xfrm>
        </p:spPr>
        <p:txBody>
          <a:bodyPr/>
          <a:lstStyle/>
          <a:p>
            <a:r>
              <a:rPr lang="en-US" dirty="0" smtClean="0"/>
              <a:t>summary</a:t>
            </a:r>
            <a:endParaRPr lang="en-US" dirty="0"/>
          </a:p>
        </p:txBody>
      </p:sp>
      <p:sp>
        <p:nvSpPr>
          <p:cNvPr id="5" name="Content Placeholder 4"/>
          <p:cNvSpPr>
            <a:spLocks noGrp="1"/>
          </p:cNvSpPr>
          <p:nvPr>
            <p:ph sz="quarter" idx="1"/>
          </p:nvPr>
        </p:nvSpPr>
        <p:spPr>
          <a:xfrm>
            <a:off x="457200" y="1143000"/>
            <a:ext cx="7467600" cy="5330952"/>
          </a:xfrm>
        </p:spPr>
        <p:txBody>
          <a:bodyPr>
            <a:normAutofit fontScale="77500" lnSpcReduction="20000"/>
          </a:bodyPr>
          <a:lstStyle/>
          <a:p>
            <a:pPr>
              <a:buNone/>
            </a:pPr>
            <a:endParaRPr lang="en-US" dirty="0" smtClean="0"/>
          </a:p>
          <a:p>
            <a:r>
              <a:rPr lang="en-US" dirty="0" smtClean="0"/>
              <a:t>Nurses are the integrated part of healthcare service delivery system. They are the one who are in direct contact of patient and one who spent the maximum time in patient care. So it is very crucial to assess whether they are satisfied with their job or not. Because the job satisfaction level directly affects their service delivery and nursing turn over.</a:t>
            </a:r>
          </a:p>
          <a:p>
            <a:r>
              <a:rPr lang="en-US" dirty="0" smtClean="0"/>
              <a:t>So this study was conducted with objective to assess job satisfaction of nurse and related factors affecting turn over. The parameters included are organizational commitment, professional commitment, and stress at job site.</a:t>
            </a:r>
          </a:p>
          <a:p>
            <a:r>
              <a:rPr lang="en-US" dirty="0" smtClean="0"/>
              <a:t>80 nurses of Holy family Hospital are selected by convenience sampling method. Questionnaire and observation techniques are used.</a:t>
            </a:r>
          </a:p>
          <a:p>
            <a:r>
              <a:rPr lang="en-US" dirty="0" smtClean="0"/>
              <a:t>On the basis of analysis it is found that the Job Satisfaction comes from staff and management and most of nurses said they have cordial relationship with staff and management; however they are not satisfied with promotion policies and working conditions.</a:t>
            </a:r>
          </a:p>
          <a:p>
            <a:r>
              <a:rPr lang="en-US" dirty="0" smtClean="0"/>
              <a: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457201"/>
            <a:ext cx="7239000" cy="3693319"/>
          </a:xfrm>
          <a:prstGeom prst="rect">
            <a:avLst/>
          </a:prstGeom>
        </p:spPr>
        <p:txBody>
          <a:bodyPr wrap="square">
            <a:spAutoFit/>
          </a:bodyPr>
          <a:lstStyle/>
          <a:p>
            <a:pPr>
              <a:buFont typeface="Courier New" pitchFamily="49" charset="0"/>
              <a:buChar char="o"/>
            </a:pPr>
            <a:r>
              <a:rPr lang="en-US" dirty="0" smtClean="0"/>
              <a:t> It was found that nurses are committed to work with organization, but they believe they could have better opportunity at some other place.</a:t>
            </a:r>
          </a:p>
          <a:p>
            <a:endParaRPr lang="en-US" dirty="0" smtClean="0"/>
          </a:p>
          <a:p>
            <a:pPr>
              <a:buFont typeface="Courier New" pitchFamily="49" charset="0"/>
              <a:buChar char="o"/>
            </a:pPr>
            <a:r>
              <a:rPr lang="en-US" dirty="0" smtClean="0"/>
              <a:t> On asking about occupational stress, study revealed they are facing huge pressure and high workload.</a:t>
            </a:r>
          </a:p>
          <a:p>
            <a:endParaRPr lang="en-US" dirty="0" smtClean="0"/>
          </a:p>
          <a:p>
            <a:pPr>
              <a:buFont typeface="Courier New" pitchFamily="49" charset="0"/>
              <a:buChar char="o"/>
            </a:pPr>
            <a:r>
              <a:rPr lang="en-US" dirty="0" smtClean="0"/>
              <a:t>Through study it was found, they are not completely satisfied with their profession but they are not glad to accept their profession.</a:t>
            </a:r>
          </a:p>
          <a:p>
            <a:r>
              <a:rPr lang="en-US" dirty="0" smtClean="0"/>
              <a:t> </a:t>
            </a:r>
          </a:p>
          <a:p>
            <a:pPr>
              <a:buFont typeface="Courier New" pitchFamily="49" charset="0"/>
              <a:buChar char="o"/>
            </a:pPr>
            <a:r>
              <a:rPr lang="en-US" dirty="0" smtClean="0"/>
              <a:t>Publically they do not hide their profession and there is no rejection also</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references</a:t>
            </a:r>
            <a:endParaRPr lang="en-US" dirty="0"/>
          </a:p>
        </p:txBody>
      </p:sp>
      <p:sp>
        <p:nvSpPr>
          <p:cNvPr id="5" name="Content Placeholder 4"/>
          <p:cNvSpPr>
            <a:spLocks noGrp="1"/>
          </p:cNvSpPr>
          <p:nvPr>
            <p:ph sz="quarter" idx="1"/>
          </p:nvPr>
        </p:nvSpPr>
        <p:spPr>
          <a:xfrm>
            <a:off x="304800" y="1600200"/>
            <a:ext cx="7620000" cy="4873752"/>
          </a:xfrm>
        </p:spPr>
        <p:txBody>
          <a:bodyPr>
            <a:normAutofit/>
          </a:bodyPr>
          <a:lstStyle/>
          <a:p>
            <a:pPr>
              <a:buFont typeface="Courier New" pitchFamily="49" charset="0"/>
              <a:buChar char="o"/>
            </a:pPr>
            <a:r>
              <a:rPr lang="en-US" sz="2000" dirty="0" smtClean="0"/>
              <a:t> Adams, A., Bond, S., 2000. Hospital nurses’ job satisfaction,</a:t>
            </a:r>
          </a:p>
          <a:p>
            <a:pPr>
              <a:buNone/>
            </a:pPr>
            <a:r>
              <a:rPr lang="en-US" sz="2000" dirty="0" smtClean="0"/>
              <a:t>      Individual and organizational characteristics. Journal of Advanced Nursing 32 (3), 536–543.    </a:t>
            </a:r>
          </a:p>
          <a:p>
            <a:pPr>
              <a:buNone/>
            </a:pPr>
            <a:endParaRPr lang="en-US" sz="2000" dirty="0" smtClean="0"/>
          </a:p>
          <a:p>
            <a:pPr>
              <a:buFont typeface="Courier New" pitchFamily="49" charset="0"/>
              <a:buChar char="o"/>
            </a:pPr>
            <a:r>
              <a:rPr lang="en-US" sz="2000" dirty="0" smtClean="0"/>
              <a:t>   </a:t>
            </a:r>
            <a:r>
              <a:rPr lang="en-US" sz="2000" dirty="0" smtClean="0">
                <a:hlinkClick r:id="rId2"/>
              </a:rPr>
              <a:t>www.ncbi.nlm.nih.gov/</a:t>
            </a:r>
            <a:r>
              <a:rPr lang="en-US" sz="2000" b="1" dirty="0" smtClean="0">
                <a:hlinkClick r:id="rId2"/>
              </a:rPr>
              <a:t>pubmed</a:t>
            </a:r>
            <a:r>
              <a:rPr lang="en-US" sz="2000" dirty="0" smtClean="0">
                <a:hlinkClick r:id="rId2"/>
              </a:rPr>
              <a:t>/7624236</a:t>
            </a:r>
            <a:r>
              <a:rPr lang="en-US" sz="2000" dirty="0" smtClean="0"/>
              <a:t> </a:t>
            </a:r>
          </a:p>
          <a:p>
            <a:pPr>
              <a:buNone/>
            </a:pPr>
            <a:endParaRPr lang="en-US" sz="2000" dirty="0" smtClean="0"/>
          </a:p>
          <a:p>
            <a:pPr>
              <a:buFont typeface="Courier New" pitchFamily="49" charset="0"/>
              <a:buChar char="o"/>
            </a:pPr>
            <a:r>
              <a:rPr lang="en-US" sz="2000" u="sng" dirty="0" smtClean="0">
                <a:hlinkClick r:id="rId3"/>
              </a:rPr>
              <a:t>    Irvine DM</a:t>
            </a:r>
            <a:r>
              <a:rPr lang="en-US" sz="2000" baseline="30000" dirty="0" smtClean="0"/>
              <a:t>1</a:t>
            </a:r>
            <a:r>
              <a:rPr lang="en-US" sz="2000" dirty="0" smtClean="0"/>
              <a:t>, </a:t>
            </a:r>
            <a:r>
              <a:rPr lang="en-US" sz="2000" u="sng" dirty="0" smtClean="0">
                <a:hlinkClick r:id="rId4"/>
              </a:rPr>
              <a:t>Evans MG</a:t>
            </a:r>
            <a:r>
              <a:rPr lang="en-US" sz="2000" dirty="0" smtClean="0"/>
              <a:t>. 2013 </a:t>
            </a:r>
            <a:r>
              <a:rPr lang="en-US" sz="2000" b="1" dirty="0" smtClean="0"/>
              <a:t>Attributes of nursing work environment as predictors of registered nurses' job satisfaction and intention to leave.</a:t>
            </a:r>
          </a:p>
          <a:p>
            <a:pPr>
              <a:buFont typeface="Courier New" pitchFamily="49" charset="0"/>
              <a:buChar char="o"/>
            </a:pPr>
            <a:r>
              <a:rPr lang="en-US" sz="2000" u="sng" dirty="0" smtClean="0">
                <a:hlinkClick r:id="rId5"/>
              </a:rPr>
              <a:t>    </a:t>
            </a:r>
            <a:r>
              <a:rPr lang="en-US" sz="2000" u="sng" dirty="0" err="1" smtClean="0">
                <a:hlinkClick r:id="rId5"/>
              </a:rPr>
              <a:t>Coomber</a:t>
            </a:r>
            <a:r>
              <a:rPr lang="en-US" sz="2000" u="sng" dirty="0" smtClean="0">
                <a:hlinkClick r:id="rId5"/>
              </a:rPr>
              <a:t> B</a:t>
            </a:r>
            <a:r>
              <a:rPr lang="en-US" sz="2000" baseline="30000" dirty="0" smtClean="0"/>
              <a:t>1</a:t>
            </a:r>
            <a:r>
              <a:rPr lang="en-US" sz="2000" dirty="0" smtClean="0"/>
              <a:t>, </a:t>
            </a:r>
            <a:r>
              <a:rPr lang="en-US" sz="2000" u="sng" dirty="0" err="1" smtClean="0">
                <a:hlinkClick r:id="rId6"/>
              </a:rPr>
              <a:t>Barriball</a:t>
            </a:r>
            <a:r>
              <a:rPr lang="en-US" sz="2000" u="sng" dirty="0" smtClean="0">
                <a:hlinkClick r:id="rId6"/>
              </a:rPr>
              <a:t> KL</a:t>
            </a:r>
            <a:r>
              <a:rPr lang="en-US" sz="2000" dirty="0" smtClean="0"/>
              <a:t>. 2017 impact of job satisfaction components on intent to leave and  turnover for hospital-based nurses: a review of the research literature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905000"/>
            <a:ext cx="7467600" cy="3124200"/>
          </a:xfrm>
        </p:spPr>
        <p:txBody>
          <a:bodyPr>
            <a:normAutofit/>
          </a:bodyPr>
          <a:lstStyle/>
          <a:p>
            <a:pPr algn="ctr"/>
            <a:r>
              <a:rPr lang="en-US" sz="9600" b="1" dirty="0" smtClean="0">
                <a:solidFill>
                  <a:srgbClr val="C00000"/>
                </a:solidFill>
                <a:effectLst>
                  <a:outerShdw blurRad="38100" dist="38100" dir="2700000" algn="tl">
                    <a:srgbClr val="000000">
                      <a:alpha val="43137"/>
                    </a:srgbClr>
                  </a:outerShdw>
                </a:effectLst>
              </a:rPr>
              <a:t>Thank You</a:t>
            </a:r>
            <a:br>
              <a:rPr lang="en-US" sz="9600" b="1" dirty="0" smtClean="0">
                <a:solidFill>
                  <a:srgbClr val="C00000"/>
                </a:solidFill>
                <a:effectLst>
                  <a:outerShdw blurRad="38100" dist="38100" dir="2700000" algn="tl">
                    <a:srgbClr val="000000">
                      <a:alpha val="43137"/>
                    </a:srgbClr>
                  </a:outerShdw>
                </a:effectLst>
              </a:rPr>
            </a:br>
            <a:endParaRPr lang="en-US" sz="9600" b="1"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bg1"/>
                </a:solidFill>
              </a:rPr>
              <a:t> </a:t>
            </a:r>
            <a:r>
              <a:rPr lang="en-US" sz="2800" b="1" dirty="0" smtClean="0">
                <a:solidFill>
                  <a:schemeClr val="tx1"/>
                </a:solidFill>
              </a:rPr>
              <a:t>AIM OF THE STUDY:-</a:t>
            </a:r>
            <a:endParaRPr lang="en-US" sz="2800" dirty="0">
              <a:solidFill>
                <a:schemeClr val="tx1"/>
              </a:solidFill>
            </a:endParaRPr>
          </a:p>
        </p:txBody>
      </p:sp>
      <p:sp>
        <p:nvSpPr>
          <p:cNvPr id="3" name="Content Placeholder 2"/>
          <p:cNvSpPr>
            <a:spLocks noGrp="1"/>
          </p:cNvSpPr>
          <p:nvPr>
            <p:ph sz="quarter" idx="1"/>
          </p:nvPr>
        </p:nvSpPr>
        <p:spPr>
          <a:xfrm>
            <a:off x="457200" y="1524000"/>
            <a:ext cx="7467600" cy="4724400"/>
          </a:xfrm>
        </p:spPr>
        <p:txBody>
          <a:bodyPr>
            <a:normAutofit fontScale="70000" lnSpcReduction="20000"/>
          </a:bodyPr>
          <a:lstStyle/>
          <a:p>
            <a:r>
              <a:rPr lang="en-US" sz="3000" dirty="0" smtClean="0"/>
              <a:t>The study aimed to explore nurses’ views and experiences regarding different components of their  working lives in Holy Family Hospital </a:t>
            </a:r>
            <a:r>
              <a:rPr lang="en-US" b="1" dirty="0" smtClean="0">
                <a:solidFill>
                  <a:schemeClr val="bg1"/>
                </a:solidFill>
              </a:rPr>
              <a:t>The study aimed to explore nurses’ views and experiences regarding different c </a:t>
            </a:r>
            <a:r>
              <a:rPr lang="en-US" sz="4200" b="1" dirty="0" smtClean="0"/>
              <a:t>Objectives:-            </a:t>
            </a:r>
            <a:endParaRPr lang="en-US" sz="4200" dirty="0" smtClean="0"/>
          </a:p>
          <a:p>
            <a:pPr lvl="0"/>
            <a:r>
              <a:rPr lang="en-US" sz="3100" dirty="0" smtClean="0"/>
              <a:t>To  describe job satisfaction, organizational commitment, professional commitment, occupational stress, role conflict and role ambiguity of nurses.</a:t>
            </a:r>
          </a:p>
          <a:p>
            <a:r>
              <a:rPr lang="en-US" sz="3100" dirty="0" smtClean="0"/>
              <a:t>To find out the factors associated with job satisfaction and its related factors contributing to nursing </a:t>
            </a:r>
            <a:r>
              <a:rPr lang="en-US" sz="3100" dirty="0" err="1" smtClean="0"/>
              <a:t>turnover.</a:t>
            </a:r>
            <a:r>
              <a:rPr lang="en-US" b="1" dirty="0" err="1" smtClean="0">
                <a:solidFill>
                  <a:schemeClr val="bg1"/>
                </a:solidFill>
              </a:rPr>
              <a:t>workinvn</a:t>
            </a:r>
            <a:r>
              <a:rPr lang="en-US" b="1" dirty="0" smtClean="0">
                <a:solidFill>
                  <a:schemeClr val="bg1"/>
                </a:solidFill>
              </a:rPr>
              <a:t> Holy Family Hospital The study aimed to explore nurses’ views and experiences regarding different components of their working lives in Holy Family Hospital he study aimed to explore nurses’ views and experiences regarding different components of their working lives in Holy Family Hospital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dirty="0" smtClean="0">
                <a:solidFill>
                  <a:schemeClr val="tx1"/>
                </a:solidFill>
              </a:rPr>
              <a:t>REVIEW OF LITERATURE</a:t>
            </a:r>
            <a:endParaRPr lang="en-US" dirty="0">
              <a:solidFill>
                <a:schemeClr val="tx1"/>
              </a:solidFill>
            </a:endParaRPr>
          </a:p>
        </p:txBody>
      </p:sp>
      <p:sp>
        <p:nvSpPr>
          <p:cNvPr id="3" name="Content Placeholder 2"/>
          <p:cNvSpPr>
            <a:spLocks noGrp="1"/>
          </p:cNvSpPr>
          <p:nvPr>
            <p:ph sz="quarter" idx="1"/>
          </p:nvPr>
        </p:nvSpPr>
        <p:spPr>
          <a:xfrm>
            <a:off x="457200" y="1219200"/>
            <a:ext cx="8001000" cy="5638800"/>
          </a:xfrm>
        </p:spPr>
        <p:txBody>
          <a:bodyPr>
            <a:normAutofit fontScale="77500" lnSpcReduction="20000"/>
          </a:bodyPr>
          <a:lstStyle/>
          <a:p>
            <a:pPr>
              <a:buNone/>
            </a:pPr>
            <a:r>
              <a:rPr lang="en-US" b="1" dirty="0" smtClean="0">
                <a:solidFill>
                  <a:schemeClr val="bg1"/>
                </a:solidFill>
              </a:rPr>
              <a:t>1   </a:t>
            </a:r>
            <a:r>
              <a:rPr lang="en-US" dirty="0" smtClean="0">
                <a:solidFill>
                  <a:schemeClr val="bg1"/>
                </a:solidFill>
              </a:rPr>
              <a:t>Impact of job satisfaction components on intent  to leave and </a:t>
            </a:r>
            <a:r>
              <a:rPr lang="en-US" dirty="0" smtClean="0"/>
              <a:t>Author: </a:t>
            </a:r>
            <a:r>
              <a:rPr lang="en-US" u="sng" dirty="0" err="1" smtClean="0">
                <a:hlinkClick r:id="rId2"/>
              </a:rPr>
              <a:t>Coomber</a:t>
            </a:r>
            <a:r>
              <a:rPr lang="en-US" u="sng" dirty="0" smtClean="0">
                <a:hlinkClick r:id="rId2"/>
              </a:rPr>
              <a:t> B</a:t>
            </a:r>
            <a:r>
              <a:rPr lang="en-US" baseline="30000" dirty="0" smtClean="0"/>
              <a:t>1</a:t>
            </a:r>
            <a:r>
              <a:rPr lang="en-US" dirty="0" smtClean="0"/>
              <a:t>, </a:t>
            </a:r>
            <a:r>
              <a:rPr lang="en-US" u="sng" dirty="0" err="1" smtClean="0">
                <a:hlinkClick r:id="rId3"/>
              </a:rPr>
              <a:t>Barriball</a:t>
            </a:r>
            <a:r>
              <a:rPr lang="en-US" u="sng" dirty="0" smtClean="0">
                <a:hlinkClick r:id="rId3"/>
              </a:rPr>
              <a:t> KL</a:t>
            </a:r>
            <a:r>
              <a:rPr lang="en-US" dirty="0" smtClean="0"/>
              <a:t>.</a:t>
            </a:r>
          </a:p>
          <a:p>
            <a:r>
              <a:rPr lang="en-US" dirty="0" smtClean="0"/>
              <a:t>The United Kingdom (UK), alongside other industrialized countries, is experiencing a shortage of nurses partly due to low retention rates. Job satisfaction has been highlighted as a contributing factor to intent to leave and turnover. </a:t>
            </a:r>
          </a:p>
          <a:p>
            <a:r>
              <a:rPr lang="en-US" dirty="0" smtClean="0"/>
              <a:t>The aim of this paper is to explore the impact of job satisfaction components on intent to leave and turnover for hospital-based nurses in order to identify the most influential factors.</a:t>
            </a:r>
          </a:p>
          <a:p>
            <a:r>
              <a:rPr lang="en-US" dirty="0" smtClean="0"/>
              <a:t>To achieve this, a systematic search of the literature was undertaken to identify relevant international research. </a:t>
            </a:r>
          </a:p>
          <a:p>
            <a:r>
              <a:rPr lang="en-US" dirty="0" smtClean="0"/>
              <a:t> Four recurrent themes were identified in the literature: leadership, educational attainment, pay and stress. </a:t>
            </a:r>
          </a:p>
          <a:p>
            <a:r>
              <a:rPr lang="en-US" dirty="0" smtClean="0"/>
              <a:t>The key findings suggest that stress and leadership issues continue to exert influence on dissatisfaction and turnover for nurses. Level of education achieved and pay were found to be associated with job satisfaction, although the results for these factors were not consistent. Investigating possible changes over time in sources of dissatisfaction revealed that factors related to the work environment rather than individual or demographic factors were still of most importance to nurses' turnover intentions. </a:t>
            </a:r>
            <a:endParaRPr lang="en-US" b="1" dirty="0" smtClean="0">
              <a:solidFill>
                <a:schemeClr val="bg1"/>
              </a:solidFill>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1524000"/>
          </a:xfrm>
        </p:spPr>
        <p:txBody>
          <a:bodyPr>
            <a:normAutofit fontScale="90000"/>
          </a:bodyPr>
          <a:lstStyle/>
          <a:p>
            <a:pPr lvl="0"/>
            <a:r>
              <a:rPr lang="en-US" sz="2400" b="1" dirty="0" smtClean="0"/>
              <a:t>Occupational stress, job satisfaction, and working environment among Icelandic nurses: a cross-sectional questionnaire survey.</a:t>
            </a:r>
            <a:br>
              <a:rPr lang="en-US" sz="2400" b="1" dirty="0" smtClean="0"/>
            </a:br>
            <a:r>
              <a:rPr lang="en-US" sz="2400" dirty="0" smtClean="0"/>
              <a:t>Author: </a:t>
            </a:r>
            <a:r>
              <a:rPr lang="en-US" sz="2400" u="sng" dirty="0" err="1" smtClean="0">
                <a:solidFill>
                  <a:schemeClr val="tx1"/>
                </a:solidFill>
                <a:hlinkClick r:id="rId2"/>
              </a:rPr>
              <a:t>Sveinsdóttir</a:t>
            </a:r>
            <a:r>
              <a:rPr lang="en-US" sz="2400" u="sng" dirty="0" smtClean="0">
                <a:solidFill>
                  <a:schemeClr val="tx1"/>
                </a:solidFill>
                <a:hlinkClick r:id="rId2"/>
              </a:rPr>
              <a:t> H</a:t>
            </a:r>
            <a:r>
              <a:rPr lang="en-US" sz="2400" baseline="30000" dirty="0" smtClean="0">
                <a:solidFill>
                  <a:schemeClr val="tx1"/>
                </a:solidFill>
              </a:rPr>
              <a:t>1</a:t>
            </a:r>
            <a:r>
              <a:rPr lang="en-US" sz="2400" dirty="0" smtClean="0">
                <a:solidFill>
                  <a:schemeClr val="tx1"/>
                </a:solidFill>
              </a:rPr>
              <a:t>, </a:t>
            </a:r>
            <a:r>
              <a:rPr lang="en-US" sz="2400" u="sng" dirty="0" err="1" smtClean="0">
                <a:solidFill>
                  <a:schemeClr val="tx1"/>
                </a:solidFill>
                <a:hlinkClick r:id="rId3"/>
              </a:rPr>
              <a:t>Biering</a:t>
            </a:r>
            <a:r>
              <a:rPr lang="en-US" sz="2400" u="sng" dirty="0" smtClean="0">
                <a:solidFill>
                  <a:schemeClr val="tx1"/>
                </a:solidFill>
                <a:hlinkClick r:id="rId3"/>
              </a:rPr>
              <a:t> P</a:t>
            </a:r>
            <a:r>
              <a:rPr lang="en-US" sz="2400" dirty="0" smtClean="0">
                <a:solidFill>
                  <a:schemeClr val="tx1"/>
                </a:solidFill>
              </a:rPr>
              <a:t>, </a:t>
            </a:r>
            <a:r>
              <a:rPr lang="en-US" sz="2400" u="sng" dirty="0" err="1" smtClean="0">
                <a:solidFill>
                  <a:schemeClr val="tx1"/>
                </a:solidFill>
                <a:hlinkClick r:id="rId4"/>
              </a:rPr>
              <a:t>Ramel</a:t>
            </a:r>
            <a:r>
              <a:rPr lang="en-US" sz="2400" u="sng" dirty="0" smtClean="0">
                <a:solidFill>
                  <a:schemeClr val="tx1"/>
                </a:solidFill>
                <a:hlinkClick r:id="rId4"/>
              </a:rPr>
              <a:t> A</a:t>
            </a:r>
            <a:r>
              <a:rPr lang="en-US" sz="2400" dirty="0" smtClean="0">
                <a:solidFill>
                  <a:schemeClr val="tx1"/>
                </a:solidFill>
              </a:rPr>
              <a:t>.</a:t>
            </a:r>
            <a:r>
              <a:rPr lang="en-US" sz="2000" dirty="0" smtClean="0"/>
              <a:t/>
            </a:r>
            <a:br>
              <a:rPr lang="en-US" sz="2000" dirty="0" smtClean="0"/>
            </a:br>
            <a:endParaRPr lang="en-US" sz="2000" dirty="0"/>
          </a:p>
        </p:txBody>
      </p:sp>
      <p:sp>
        <p:nvSpPr>
          <p:cNvPr id="3" name="Content Placeholder 2"/>
          <p:cNvSpPr>
            <a:spLocks noGrp="1"/>
          </p:cNvSpPr>
          <p:nvPr>
            <p:ph sz="quarter" idx="1"/>
          </p:nvPr>
        </p:nvSpPr>
        <p:spPr>
          <a:xfrm>
            <a:off x="228600" y="1447800"/>
            <a:ext cx="8763000" cy="5181600"/>
          </a:xfrm>
        </p:spPr>
        <p:txBody>
          <a:bodyPr>
            <a:normAutofit lnSpcReduction="10000"/>
          </a:bodyPr>
          <a:lstStyle/>
          <a:p>
            <a:r>
              <a:rPr lang="en-US" sz="1800" dirty="0" smtClean="0"/>
              <a:t>Nurses' occupational stress decreases job satisfaction, increases turnover rate, and reduces nursing quality</a:t>
            </a:r>
          </a:p>
          <a:p>
            <a:r>
              <a:rPr lang="en-US" sz="1800" dirty="0" smtClean="0"/>
              <a:t> The purpose of this study was to explore what factors contribute to work-related stress among Icelandic nurses working within and outside the hospital environment. </a:t>
            </a:r>
          </a:p>
          <a:p>
            <a:r>
              <a:rPr lang="en-US" sz="1800" dirty="0" smtClean="0"/>
              <a:t>The study used a cross-sectional survey . The study population was composed of all working nurses registered at the Icelandic Nurses' Association (INA). </a:t>
            </a:r>
          </a:p>
          <a:p>
            <a:r>
              <a:rPr lang="en-US" sz="1800" dirty="0" smtClean="0"/>
              <a:t>Questionnaires were posted to 522 (23.4%) randomly selected participants. The response rate was 42% (N=219), representing 9.8% of the population. Data was analyzed from 206 nurses.</a:t>
            </a:r>
          </a:p>
          <a:p>
            <a:r>
              <a:rPr lang="en-US" sz="1800" dirty="0" smtClean="0"/>
              <a:t> Data was gathered on demographic information and indicators of working conditions, occupational stress, workload, and job satisfaction. </a:t>
            </a:r>
          </a:p>
          <a:p>
            <a:r>
              <a:rPr lang="en-US" sz="1800" dirty="0" smtClean="0"/>
              <a:t>The findings suggest that the strenuous conditions of Icelandic nurses are felt more severely among hospital nurses than among nurses working outside hospital settings. The study identified which sources of occupational stress are specific to each of the two groups. The study found several factors that contribute to work-related stress. These findings can be used to guide preventive measures to diminish occupational stress among Icelandic nurses.</a:t>
            </a:r>
          </a:p>
          <a:p>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chemeClr val="tx1"/>
                </a:solidFill>
              </a:rPr>
              <a:t>METHODOLOGY</a:t>
            </a:r>
            <a:endParaRPr lang="en-US" b="1" dirty="0">
              <a:solidFill>
                <a:schemeClr val="tx1"/>
              </a:solidFill>
            </a:endParaRPr>
          </a:p>
        </p:txBody>
      </p:sp>
      <p:sp>
        <p:nvSpPr>
          <p:cNvPr id="3" name="Content Placeholder 2"/>
          <p:cNvSpPr>
            <a:spLocks noGrp="1"/>
          </p:cNvSpPr>
          <p:nvPr>
            <p:ph sz="quarter" idx="1"/>
          </p:nvPr>
        </p:nvSpPr>
        <p:spPr>
          <a:xfrm>
            <a:off x="457200" y="1066800"/>
            <a:ext cx="7467600" cy="5407152"/>
          </a:xfrm>
        </p:spPr>
        <p:txBody>
          <a:bodyPr>
            <a:normAutofit fontScale="70000" lnSpcReduction="20000"/>
          </a:bodyPr>
          <a:lstStyle/>
          <a:p>
            <a:pPr lvl="0"/>
            <a:r>
              <a:rPr lang="en-US" sz="2900" dirty="0" smtClean="0"/>
              <a:t>The study was conducted in Holy Family hospital, New Delhi.  </a:t>
            </a:r>
          </a:p>
          <a:p>
            <a:pPr lvl="0"/>
            <a:r>
              <a:rPr lang="en-US" sz="2900" dirty="0" smtClean="0"/>
              <a:t>Staff nurses were included in the study.</a:t>
            </a:r>
          </a:p>
          <a:p>
            <a:pPr lvl="0"/>
            <a:r>
              <a:rPr lang="en-US" sz="2900" dirty="0" smtClean="0"/>
              <a:t>All Female Staff Nurse were selected on a convenience basis. </a:t>
            </a:r>
          </a:p>
          <a:p>
            <a:pPr lvl="0"/>
            <a:r>
              <a:rPr lang="en-US" sz="2900" dirty="0" smtClean="0"/>
              <a:t>Questionnaire is being developed for nurses to acknowledge job satisfaction and related factors associated with their turn over.</a:t>
            </a:r>
          </a:p>
          <a:p>
            <a:pPr lvl="0"/>
            <a:r>
              <a:rPr lang="en-US" sz="2900" b="1" u="sng" dirty="0" smtClean="0"/>
              <a:t>Study Area</a:t>
            </a:r>
            <a:r>
              <a:rPr lang="en-US" sz="2900" b="1" dirty="0" smtClean="0"/>
              <a:t>:</a:t>
            </a:r>
            <a:r>
              <a:rPr lang="en-US" sz="2900" dirty="0" smtClean="0"/>
              <a:t> OKHLA, New Delhi</a:t>
            </a:r>
          </a:p>
          <a:p>
            <a:pPr lvl="0"/>
            <a:r>
              <a:rPr lang="en-US" sz="2900" b="1" u="sng" dirty="0" smtClean="0"/>
              <a:t>Study design:</a:t>
            </a:r>
            <a:r>
              <a:rPr lang="en-US" sz="2900" dirty="0" smtClean="0"/>
              <a:t> A cross-sectional study involving 80 nursing staff of the Hospital.</a:t>
            </a:r>
          </a:p>
          <a:p>
            <a:pPr lvl="0"/>
            <a:r>
              <a:rPr lang="en-US" sz="2900" b="1" u="sng" dirty="0" smtClean="0"/>
              <a:t>Time:</a:t>
            </a:r>
            <a:r>
              <a:rPr lang="en-US" sz="2900" dirty="0" smtClean="0"/>
              <a:t> 3</a:t>
            </a:r>
            <a:r>
              <a:rPr lang="en-US" sz="2900" baseline="30000" dirty="0" smtClean="0"/>
              <a:t>rd</a:t>
            </a:r>
            <a:r>
              <a:rPr lang="en-US" sz="2900" dirty="0" smtClean="0"/>
              <a:t> March to 15</a:t>
            </a:r>
            <a:r>
              <a:rPr lang="en-US" sz="2900" baseline="30000" dirty="0" smtClean="0"/>
              <a:t>th</a:t>
            </a:r>
            <a:r>
              <a:rPr lang="en-US" sz="2900" dirty="0" smtClean="0"/>
              <a:t> May 2014.</a:t>
            </a:r>
          </a:p>
          <a:p>
            <a:pPr lvl="0"/>
            <a:r>
              <a:rPr lang="en-US" sz="2900" b="1" u="sng" dirty="0" smtClean="0"/>
              <a:t>Study population:</a:t>
            </a:r>
            <a:r>
              <a:rPr lang="en-US" sz="2900" b="1" dirty="0" smtClean="0"/>
              <a:t> </a:t>
            </a:r>
            <a:r>
              <a:rPr lang="en-US" sz="2900" dirty="0" smtClean="0"/>
              <a:t>Staff nurse of Holy Family Hospital.</a:t>
            </a:r>
          </a:p>
          <a:p>
            <a:pPr lvl="0"/>
            <a:r>
              <a:rPr lang="en-US" sz="2900" b="1" u="sng" dirty="0" smtClean="0"/>
              <a:t>Sample size and method:</a:t>
            </a:r>
            <a:r>
              <a:rPr lang="en-US" sz="2900" b="1" dirty="0" smtClean="0"/>
              <a:t> </a:t>
            </a:r>
            <a:r>
              <a:rPr lang="en-US" sz="2900" dirty="0" smtClean="0"/>
              <a:t>convenience sample consisted of 80 staff nurse.</a:t>
            </a:r>
          </a:p>
          <a:p>
            <a:pPr lvl="0"/>
            <a:r>
              <a:rPr lang="en-US" sz="2900" b="1" u="sng" dirty="0" smtClean="0"/>
              <a:t>Tools         :</a:t>
            </a:r>
            <a:r>
              <a:rPr lang="en-US" sz="2900" dirty="0" smtClean="0"/>
              <a:t> Questionnaire 	</a:t>
            </a:r>
          </a:p>
          <a:p>
            <a:pPr lvl="0"/>
            <a:r>
              <a:rPr lang="en-US" sz="2900" b="1" u="sng" dirty="0" smtClean="0"/>
              <a:t>Statistical analysis:</a:t>
            </a:r>
            <a:r>
              <a:rPr lang="en-US" sz="2900" dirty="0" smtClean="0"/>
              <a:t> Percentage was calculated and graphical representation.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chemeClr val="tx1"/>
                </a:solidFill>
              </a:rPr>
              <a:t>DATA ANALYSIS</a:t>
            </a:r>
            <a:endParaRPr lang="en-US" b="1" dirty="0">
              <a:solidFill>
                <a:schemeClr val="tx1"/>
              </a:solidFill>
            </a:endParaRPr>
          </a:p>
        </p:txBody>
      </p:sp>
      <p:sp>
        <p:nvSpPr>
          <p:cNvPr id="3" name="Content Placeholder 2"/>
          <p:cNvSpPr>
            <a:spLocks noGrp="1"/>
          </p:cNvSpPr>
          <p:nvPr>
            <p:ph sz="quarter" idx="1"/>
          </p:nvPr>
        </p:nvSpPr>
        <p:spPr>
          <a:xfrm>
            <a:off x="457200" y="1219200"/>
            <a:ext cx="7467600" cy="5334000"/>
          </a:xfrm>
        </p:spPr>
        <p:txBody>
          <a:bodyPr/>
          <a:lstStyle/>
          <a:p>
            <a:pPr>
              <a:buNone/>
            </a:pPr>
            <a:r>
              <a:rPr lang="en-US" b="1" dirty="0" smtClean="0"/>
              <a:t>Data analysis is taken which is based on 4 components of the working life of nurses</a:t>
            </a:r>
            <a:r>
              <a:rPr lang="en-US" dirty="0" smtClean="0"/>
              <a:t>:-</a:t>
            </a:r>
          </a:p>
          <a:p>
            <a:pPr>
              <a:buNone/>
            </a:pPr>
            <a:endParaRPr lang="en-US" dirty="0" smtClean="0"/>
          </a:p>
          <a:p>
            <a:pPr lvl="0"/>
            <a:r>
              <a:rPr lang="en-US" sz="2000" dirty="0" smtClean="0"/>
              <a:t>Job satisfaction of each item on working life of nurses.</a:t>
            </a:r>
          </a:p>
          <a:p>
            <a:pPr lvl="0"/>
            <a:r>
              <a:rPr lang="en-US" sz="2000" dirty="0" smtClean="0"/>
              <a:t>Organizational commitment of each item on working life of nurses.</a:t>
            </a:r>
          </a:p>
          <a:p>
            <a:pPr lvl="0"/>
            <a:r>
              <a:rPr lang="en-US" sz="2000" dirty="0" smtClean="0"/>
              <a:t>Occupational stress of each item on working life of nurses.</a:t>
            </a:r>
          </a:p>
          <a:p>
            <a:pPr lvl="0"/>
            <a:r>
              <a:rPr lang="en-US" sz="2000" dirty="0" smtClean="0"/>
              <a:t>Professional commitment of each item on working life of nurses</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620000" cy="1066800"/>
          </a:xfrm>
        </p:spPr>
        <p:txBody>
          <a:bodyPr>
            <a:normAutofit fontScale="90000"/>
          </a:bodyPr>
          <a:lstStyle/>
          <a:p>
            <a:r>
              <a:rPr lang="en-US" sz="2400" b="1" dirty="0" smtClean="0"/>
              <a:t>Table 1: Job satisfaction on working life of nurses</a:t>
            </a:r>
            <a:r>
              <a:rPr lang="en-US" dirty="0" smtClean="0"/>
              <a:t/>
            </a:r>
            <a:br>
              <a:rPr lang="en-US" dirty="0" smtClean="0"/>
            </a:br>
            <a:endParaRPr lang="en-US" dirty="0"/>
          </a:p>
        </p:txBody>
      </p:sp>
      <p:graphicFrame>
        <p:nvGraphicFramePr>
          <p:cNvPr id="4" name="Content Placeholder 3"/>
          <p:cNvGraphicFramePr>
            <a:graphicFrameLocks noGrp="1"/>
          </p:cNvGraphicFramePr>
          <p:nvPr>
            <p:ph sz="quarter" idx="1"/>
          </p:nvPr>
        </p:nvGraphicFramePr>
        <p:xfrm>
          <a:off x="228600" y="1066800"/>
          <a:ext cx="8382000" cy="4837508"/>
        </p:xfrm>
        <a:graphic>
          <a:graphicData uri="http://schemas.openxmlformats.org/drawingml/2006/table">
            <a:tbl>
              <a:tblPr firstRow="1" bandRow="1">
                <a:tableStyleId>{5C22544A-7EE6-4342-B048-85BDC9FD1C3A}</a:tableStyleId>
              </a:tblPr>
              <a:tblGrid>
                <a:gridCol w="914400"/>
                <a:gridCol w="2438400"/>
                <a:gridCol w="1676400"/>
                <a:gridCol w="1676400"/>
                <a:gridCol w="1676400"/>
              </a:tblGrid>
              <a:tr h="603174">
                <a:tc>
                  <a:txBody>
                    <a:bodyPr/>
                    <a:lstStyle/>
                    <a:p>
                      <a:r>
                        <a:rPr lang="en-US" dirty="0" smtClean="0">
                          <a:solidFill>
                            <a:schemeClr val="tx1"/>
                          </a:solidFill>
                        </a:rPr>
                        <a:t>S.NO</a:t>
                      </a:r>
                      <a:endParaRPr lang="en-US" dirty="0">
                        <a:solidFill>
                          <a:schemeClr val="tx1"/>
                        </a:solidFill>
                      </a:endParaRPr>
                    </a:p>
                  </a:txBody>
                  <a:tcPr/>
                </a:tc>
                <a:tc>
                  <a:txBody>
                    <a:bodyPr/>
                    <a:lstStyle/>
                    <a:p>
                      <a:endParaRPr lang="en-US" dirty="0"/>
                    </a:p>
                  </a:txBody>
                  <a:tcPr/>
                </a:tc>
                <a:tc>
                  <a:txBody>
                    <a:bodyPr/>
                    <a:lstStyle/>
                    <a:p>
                      <a:pPr marL="0" marR="0" algn="just">
                        <a:lnSpc>
                          <a:spcPct val="150000"/>
                        </a:lnSpc>
                        <a:spcBef>
                          <a:spcPts val="0"/>
                        </a:spcBef>
                        <a:spcAft>
                          <a:spcPts val="0"/>
                        </a:spcAft>
                        <a:tabLst>
                          <a:tab pos="2529205" algn="l"/>
                        </a:tabLst>
                      </a:pPr>
                      <a:r>
                        <a:rPr lang="en-US" sz="1400" b="1" dirty="0" smtClean="0">
                          <a:solidFill>
                            <a:schemeClr val="tx1"/>
                          </a:solidFill>
                          <a:latin typeface="Times New Roman"/>
                          <a:ea typeface="Calibri"/>
                          <a:cs typeface="Times New Roman"/>
                        </a:rPr>
                        <a:t>Dissatisfied</a:t>
                      </a:r>
                      <a:endParaRPr lang="en-US" sz="1400" dirty="0">
                        <a:solidFill>
                          <a:schemeClr val="tx1"/>
                        </a:solidFill>
                        <a:latin typeface="Calibri"/>
                        <a:ea typeface="Calibri"/>
                        <a:cs typeface="Times New Roman"/>
                      </a:endParaRPr>
                    </a:p>
                    <a:p>
                      <a:pPr marL="0" marR="0" algn="just">
                        <a:lnSpc>
                          <a:spcPct val="150000"/>
                        </a:lnSpc>
                        <a:spcBef>
                          <a:spcPts val="0"/>
                        </a:spcBef>
                        <a:spcAft>
                          <a:spcPts val="0"/>
                        </a:spcAft>
                        <a:tabLst>
                          <a:tab pos="2529205" algn="l"/>
                        </a:tabLst>
                      </a:pPr>
                      <a:r>
                        <a:rPr lang="en-US" sz="1400" b="1" dirty="0">
                          <a:solidFill>
                            <a:schemeClr val="tx1"/>
                          </a:solidFill>
                          <a:latin typeface="Times New Roman"/>
                          <a:ea typeface="Calibri"/>
                          <a:cs typeface="Times New Roman"/>
                        </a:rPr>
                        <a:t>(%)</a:t>
                      </a:r>
                      <a:endParaRPr lang="en-US" sz="1400" dirty="0">
                        <a:solidFill>
                          <a:schemeClr val="tx1"/>
                        </a:solidFill>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400" b="1" dirty="0" smtClean="0">
                          <a:solidFill>
                            <a:schemeClr val="tx1"/>
                          </a:solidFill>
                          <a:latin typeface="Times New Roman"/>
                          <a:ea typeface="Calibri"/>
                          <a:cs typeface="Times New Roman"/>
                        </a:rPr>
                        <a:t>Neither </a:t>
                      </a:r>
                      <a:r>
                        <a:rPr lang="en-US" sz="1400" b="1" dirty="0">
                          <a:solidFill>
                            <a:schemeClr val="tx1"/>
                          </a:solidFill>
                          <a:latin typeface="Times New Roman"/>
                          <a:ea typeface="Calibri"/>
                          <a:cs typeface="Times New Roman"/>
                        </a:rPr>
                        <a:t>satisfied nor dissatisfied (%)</a:t>
                      </a:r>
                      <a:endParaRPr lang="en-US" sz="1400" dirty="0">
                        <a:solidFill>
                          <a:schemeClr val="tx1"/>
                        </a:solidFill>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400" b="1" dirty="0">
                          <a:solidFill>
                            <a:schemeClr val="tx1"/>
                          </a:solidFill>
                          <a:latin typeface="Times New Roman"/>
                          <a:ea typeface="Calibri"/>
                          <a:cs typeface="Times New Roman"/>
                        </a:rPr>
                        <a:t>  </a:t>
                      </a:r>
                      <a:r>
                        <a:rPr lang="en-US" sz="1400" b="1" dirty="0" smtClean="0">
                          <a:solidFill>
                            <a:schemeClr val="tx1"/>
                          </a:solidFill>
                          <a:latin typeface="Times New Roman"/>
                          <a:ea typeface="Calibri"/>
                          <a:cs typeface="Times New Roman"/>
                        </a:rPr>
                        <a:t>satisfied </a:t>
                      </a:r>
                      <a:endParaRPr lang="en-US" sz="1400" dirty="0">
                        <a:solidFill>
                          <a:schemeClr val="tx1"/>
                        </a:solidFill>
                        <a:latin typeface="Calibri"/>
                        <a:ea typeface="Calibri"/>
                        <a:cs typeface="Times New Roman"/>
                      </a:endParaRPr>
                    </a:p>
                    <a:p>
                      <a:pPr marL="0" marR="0" algn="just">
                        <a:lnSpc>
                          <a:spcPct val="150000"/>
                        </a:lnSpc>
                        <a:spcBef>
                          <a:spcPts val="0"/>
                        </a:spcBef>
                        <a:spcAft>
                          <a:spcPts val="0"/>
                        </a:spcAft>
                        <a:tabLst>
                          <a:tab pos="2529205" algn="l"/>
                        </a:tabLst>
                      </a:pPr>
                      <a:r>
                        <a:rPr lang="en-US" sz="1400" b="1" dirty="0">
                          <a:solidFill>
                            <a:schemeClr val="tx1"/>
                          </a:solidFill>
                          <a:latin typeface="Times New Roman"/>
                          <a:ea typeface="Calibri"/>
                          <a:cs typeface="Times New Roman"/>
                        </a:rPr>
                        <a:t>(%)                </a:t>
                      </a:r>
                      <a:endParaRPr lang="en-US" sz="1400" dirty="0">
                        <a:solidFill>
                          <a:schemeClr val="tx1"/>
                        </a:solidFill>
                        <a:latin typeface="Calibri"/>
                        <a:ea typeface="Calibri"/>
                        <a:cs typeface="Times New Roman"/>
                      </a:endParaRPr>
                    </a:p>
                  </a:txBody>
                  <a:tcPr marL="68580" marR="68580" marT="0" marB="0"/>
                </a:tc>
              </a:tr>
              <a:tr h="603174">
                <a:tc>
                  <a:txBody>
                    <a:bodyPr/>
                    <a:lstStyle/>
                    <a:p>
                      <a:r>
                        <a:rPr lang="en-US" dirty="0" smtClean="0"/>
                        <a:t>1</a:t>
                      </a:r>
                      <a:endParaRPr lang="en-US" dirty="0"/>
                    </a:p>
                  </a:txBody>
                  <a:tcPr/>
                </a:tc>
                <a:tc>
                  <a:txBody>
                    <a:bodyPr/>
                    <a:lstStyle/>
                    <a:p>
                      <a:pPr marL="0" marR="0" algn="just">
                        <a:lnSpc>
                          <a:spcPct val="150000"/>
                        </a:lnSpc>
                        <a:spcBef>
                          <a:spcPts val="0"/>
                        </a:spcBef>
                        <a:spcAft>
                          <a:spcPts val="0"/>
                        </a:spcAft>
                        <a:tabLst>
                          <a:tab pos="2529205" algn="l"/>
                        </a:tabLst>
                      </a:pPr>
                      <a:r>
                        <a:rPr lang="en-US" sz="1200" dirty="0">
                          <a:latin typeface="Times New Roman"/>
                          <a:ea typeface="Calibri"/>
                          <a:cs typeface="Times New Roman"/>
                        </a:rPr>
                        <a:t>Your immediate manager</a:t>
                      </a:r>
                      <a:endParaRPr lang="en-US" sz="11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dirty="0">
                          <a:latin typeface="Times New Roman"/>
                          <a:ea typeface="Calibri"/>
                          <a:cs typeface="Times New Roman"/>
                        </a:rPr>
                        <a:t>      8     </a:t>
                      </a:r>
                      <a:endParaRPr lang="en-US" sz="11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13</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dirty="0">
                          <a:latin typeface="Times New Roman"/>
                          <a:ea typeface="Calibri"/>
                          <a:cs typeface="Times New Roman"/>
                        </a:rPr>
                        <a:t> 79</a:t>
                      </a:r>
                      <a:endParaRPr lang="en-US" sz="1100" dirty="0">
                        <a:latin typeface="Calibri"/>
                        <a:ea typeface="Calibri"/>
                        <a:cs typeface="Times New Roman"/>
                      </a:endParaRPr>
                    </a:p>
                  </a:txBody>
                  <a:tcPr marL="68580" marR="68580" marT="0" marB="0"/>
                </a:tc>
              </a:tr>
              <a:tr h="603174">
                <a:tc>
                  <a:txBody>
                    <a:bodyPr/>
                    <a:lstStyle/>
                    <a:p>
                      <a:r>
                        <a:rPr lang="en-US" dirty="0" smtClean="0"/>
                        <a:t>2</a:t>
                      </a:r>
                      <a:endParaRPr lang="en-US" dirty="0"/>
                    </a:p>
                  </a:txBody>
                  <a:tcPr/>
                </a:tc>
                <a:tc>
                  <a:txBody>
                    <a:bodyPr/>
                    <a:lstStyle/>
                    <a:p>
                      <a:pPr marL="0" marR="0" algn="just">
                        <a:lnSpc>
                          <a:spcPct val="150000"/>
                        </a:lnSpc>
                        <a:spcBef>
                          <a:spcPts val="0"/>
                        </a:spcBef>
                        <a:spcAft>
                          <a:spcPts val="0"/>
                        </a:spcAft>
                        <a:tabLst>
                          <a:tab pos="2529205" algn="l"/>
                        </a:tabLst>
                      </a:pPr>
                      <a:r>
                        <a:rPr lang="en-US" sz="1200">
                          <a:latin typeface="Times New Roman"/>
                          <a:ea typeface="Calibri"/>
                          <a:cs typeface="Times New Roman"/>
                        </a:rPr>
                        <a:t>Your fellow workers</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15</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4</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81</a:t>
                      </a:r>
                      <a:endParaRPr lang="en-US" sz="1100">
                        <a:latin typeface="Calibri"/>
                        <a:ea typeface="Calibri"/>
                        <a:cs typeface="Times New Roman"/>
                      </a:endParaRPr>
                    </a:p>
                  </a:txBody>
                  <a:tcPr marL="68580" marR="68580" marT="0" marB="0"/>
                </a:tc>
              </a:tr>
              <a:tr h="603174">
                <a:tc>
                  <a:txBody>
                    <a:bodyPr/>
                    <a:lstStyle/>
                    <a:p>
                      <a:r>
                        <a:rPr lang="en-US" dirty="0" smtClean="0"/>
                        <a:t>3</a:t>
                      </a:r>
                      <a:endParaRPr lang="en-US" dirty="0"/>
                    </a:p>
                  </a:txBody>
                  <a:tcPr/>
                </a:tc>
                <a:tc>
                  <a:txBody>
                    <a:bodyPr/>
                    <a:lstStyle/>
                    <a:p>
                      <a:pPr marL="0" marR="0" algn="just">
                        <a:lnSpc>
                          <a:spcPct val="150000"/>
                        </a:lnSpc>
                        <a:spcBef>
                          <a:spcPts val="0"/>
                        </a:spcBef>
                        <a:spcAft>
                          <a:spcPts val="0"/>
                        </a:spcAft>
                        <a:tabLst>
                          <a:tab pos="2529205" algn="l"/>
                        </a:tabLst>
                      </a:pPr>
                      <a:r>
                        <a:rPr lang="en-US" sz="1200">
                          <a:latin typeface="Times New Roman"/>
                          <a:ea typeface="Calibri"/>
                          <a:cs typeface="Times New Roman"/>
                        </a:rPr>
                        <a:t>The rate of pay for nurses</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73</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21</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6</a:t>
                      </a:r>
                      <a:endParaRPr lang="en-US" sz="1100">
                        <a:latin typeface="Calibri"/>
                        <a:ea typeface="Calibri"/>
                        <a:cs typeface="Times New Roman"/>
                      </a:endParaRPr>
                    </a:p>
                  </a:txBody>
                  <a:tcPr marL="68580" marR="68580" marT="0" marB="0"/>
                </a:tc>
              </a:tr>
              <a:tr h="892366">
                <a:tc>
                  <a:txBody>
                    <a:bodyPr/>
                    <a:lstStyle/>
                    <a:p>
                      <a:r>
                        <a:rPr lang="en-US" dirty="0" smtClean="0"/>
                        <a:t>4</a:t>
                      </a:r>
                      <a:endParaRPr lang="en-US" dirty="0"/>
                    </a:p>
                  </a:txBody>
                  <a:tcPr/>
                </a:tc>
                <a:tc>
                  <a:txBody>
                    <a:bodyPr/>
                    <a:lstStyle/>
                    <a:p>
                      <a:pPr marL="0" marR="0" algn="just">
                        <a:lnSpc>
                          <a:spcPct val="150000"/>
                        </a:lnSpc>
                        <a:spcBef>
                          <a:spcPts val="0"/>
                        </a:spcBef>
                        <a:spcAft>
                          <a:spcPts val="0"/>
                        </a:spcAft>
                        <a:tabLst>
                          <a:tab pos="2529205" algn="l"/>
                        </a:tabLst>
                      </a:pPr>
                      <a:r>
                        <a:rPr lang="en-US" sz="1200">
                          <a:latin typeface="Times New Roman"/>
                          <a:ea typeface="Calibri"/>
                          <a:cs typeface="Times New Roman"/>
                        </a:rPr>
                        <a:t>Relations between management and staff</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4</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34</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62</a:t>
                      </a:r>
                      <a:endParaRPr lang="en-US" sz="1100">
                        <a:latin typeface="Calibri"/>
                        <a:ea typeface="Calibri"/>
                        <a:cs typeface="Times New Roman"/>
                      </a:endParaRPr>
                    </a:p>
                  </a:txBody>
                  <a:tcPr marL="68580" marR="68580" marT="0" marB="0"/>
                </a:tc>
              </a:tr>
              <a:tr h="603174">
                <a:tc>
                  <a:txBody>
                    <a:bodyPr/>
                    <a:lstStyle/>
                    <a:p>
                      <a:r>
                        <a:rPr lang="en-US" dirty="0" smtClean="0"/>
                        <a:t>5</a:t>
                      </a:r>
                      <a:endParaRPr lang="en-US" dirty="0"/>
                    </a:p>
                  </a:txBody>
                  <a:tcPr/>
                </a:tc>
                <a:tc>
                  <a:txBody>
                    <a:bodyPr/>
                    <a:lstStyle/>
                    <a:p>
                      <a:pPr marL="0" marR="0" algn="just">
                        <a:lnSpc>
                          <a:spcPct val="150000"/>
                        </a:lnSpc>
                        <a:spcBef>
                          <a:spcPts val="0"/>
                        </a:spcBef>
                        <a:spcAft>
                          <a:spcPts val="0"/>
                        </a:spcAft>
                        <a:tabLst>
                          <a:tab pos="2529205" algn="l"/>
                        </a:tabLst>
                      </a:pPr>
                      <a:r>
                        <a:rPr lang="en-US" sz="1200">
                          <a:latin typeface="Times New Roman"/>
                          <a:ea typeface="Calibri"/>
                          <a:cs typeface="Times New Roman"/>
                        </a:rPr>
                        <a:t>Future chance of promotion</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22</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64</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14</a:t>
                      </a:r>
                      <a:endParaRPr lang="en-US" sz="1100">
                        <a:latin typeface="Calibri"/>
                        <a:ea typeface="Calibri"/>
                        <a:cs typeface="Times New Roman"/>
                      </a:endParaRPr>
                    </a:p>
                  </a:txBody>
                  <a:tcPr marL="68580" marR="68580" marT="0" marB="0"/>
                </a:tc>
              </a:tr>
              <a:tr h="892366">
                <a:tc>
                  <a:txBody>
                    <a:bodyPr/>
                    <a:lstStyle/>
                    <a:p>
                      <a:r>
                        <a:rPr lang="en-US" dirty="0" smtClean="0"/>
                        <a:t>6</a:t>
                      </a:r>
                      <a:endParaRPr lang="en-US" dirty="0"/>
                    </a:p>
                  </a:txBody>
                  <a:tcPr/>
                </a:tc>
                <a:tc>
                  <a:txBody>
                    <a:bodyPr/>
                    <a:lstStyle/>
                    <a:p>
                      <a:pPr marL="0" marR="0" algn="just">
                        <a:lnSpc>
                          <a:spcPct val="150000"/>
                        </a:lnSpc>
                        <a:spcBef>
                          <a:spcPts val="0"/>
                        </a:spcBef>
                        <a:spcAft>
                          <a:spcPts val="0"/>
                        </a:spcAft>
                        <a:tabLst>
                          <a:tab pos="2529205" algn="l"/>
                        </a:tabLst>
                      </a:pPr>
                      <a:r>
                        <a:rPr lang="en-US" sz="1200" dirty="0">
                          <a:latin typeface="Times New Roman"/>
                          <a:ea typeface="Calibri"/>
                          <a:cs typeface="Times New Roman"/>
                        </a:rPr>
                        <a:t>The physical conditions in which you work</a:t>
                      </a:r>
                      <a:endParaRPr lang="en-US" sz="11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39</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a:latin typeface="Times New Roman"/>
                          <a:ea typeface="Calibri"/>
                          <a:cs typeface="Times New Roman"/>
                        </a:rPr>
                        <a:t>   32</a:t>
                      </a:r>
                      <a:endParaRPr lang="en-US" sz="11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tabLst>
                          <a:tab pos="2529205" algn="l"/>
                        </a:tabLst>
                      </a:pPr>
                      <a:r>
                        <a:rPr lang="en-US" sz="1200" b="1" dirty="0">
                          <a:latin typeface="Times New Roman"/>
                          <a:ea typeface="Calibri"/>
                          <a:cs typeface="Times New Roman"/>
                        </a:rPr>
                        <a:t> 29</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1143000"/>
          <a:ext cx="79248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413</TotalTime>
  <Words>1763</Words>
  <Application>Microsoft Office PowerPoint</Application>
  <PresentationFormat>On-screen Show (4:3)</PresentationFormat>
  <Paragraphs>249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 </vt:lpstr>
      <vt:lpstr>Hospital profile</vt:lpstr>
      <vt:lpstr> AIM OF THE STUDY:-</vt:lpstr>
      <vt:lpstr>REVIEW OF LITERATURE</vt:lpstr>
      <vt:lpstr>Occupational stress, job satisfaction, and working environment among Icelandic nurses: a cross-sectional questionnaire survey. Author: Sveinsdóttir H1, Biering P, Ramel A. </vt:lpstr>
      <vt:lpstr>METHODOLOGY</vt:lpstr>
      <vt:lpstr>DATA ANALYSIS</vt:lpstr>
      <vt:lpstr>Table 1: Job satisfaction on working life of nurses </vt:lpstr>
      <vt:lpstr>Slide 9</vt:lpstr>
      <vt:lpstr>ANALYSIS 1:-</vt:lpstr>
      <vt:lpstr> Table 2: Organizational commitment of each item on working life of nurses</vt:lpstr>
      <vt:lpstr>Slide 12</vt:lpstr>
      <vt:lpstr>Analysis 2:-</vt:lpstr>
      <vt:lpstr> Table 3: Occupational stress of each item on working life of nurses</vt:lpstr>
      <vt:lpstr>Slide 15</vt:lpstr>
      <vt:lpstr>Slide 16</vt:lpstr>
      <vt:lpstr>Table 4: Professional commitment of each item on working life of nurses </vt:lpstr>
      <vt:lpstr>Slide 18</vt:lpstr>
      <vt:lpstr>Analysis 4:</vt:lpstr>
      <vt:lpstr>conclusion</vt:lpstr>
      <vt:lpstr>Slide 21</vt:lpstr>
      <vt:lpstr>summary</vt:lpstr>
      <vt:lpstr>Slide 23</vt:lpstr>
      <vt:lpstr>references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MALNUTRITION IN CHILDREN</dc:title>
  <dc:creator>lalit kumar</dc:creator>
  <cp:lastModifiedBy>sonal</cp:lastModifiedBy>
  <cp:revision>88</cp:revision>
  <dcterms:created xsi:type="dcterms:W3CDTF">2012-11-05T09:59:11Z</dcterms:created>
  <dcterms:modified xsi:type="dcterms:W3CDTF">2014-05-22T09:02:08Z</dcterms:modified>
</cp:coreProperties>
</file>