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11" r:id="rId1"/>
  </p:sldMasterIdLst>
  <p:notesMasterIdLst>
    <p:notesMasterId r:id="rId51"/>
  </p:notesMasterIdLst>
  <p:handoutMasterIdLst>
    <p:handoutMasterId r:id="rId52"/>
  </p:handoutMasterIdLst>
  <p:sldIdLst>
    <p:sldId id="375" r:id="rId2"/>
    <p:sldId id="444" r:id="rId3"/>
    <p:sldId id="450" r:id="rId4"/>
    <p:sldId id="433" r:id="rId5"/>
    <p:sldId id="425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42" r:id="rId18"/>
    <p:sldId id="364" r:id="rId19"/>
    <p:sldId id="380" r:id="rId20"/>
    <p:sldId id="365" r:id="rId21"/>
    <p:sldId id="377" r:id="rId22"/>
    <p:sldId id="382" r:id="rId23"/>
    <p:sldId id="370" r:id="rId24"/>
    <p:sldId id="449" r:id="rId25"/>
    <p:sldId id="371" r:id="rId26"/>
    <p:sldId id="434" r:id="rId27"/>
    <p:sldId id="372" r:id="rId28"/>
    <p:sldId id="373" r:id="rId29"/>
    <p:sldId id="343" r:id="rId30"/>
    <p:sldId id="471" r:id="rId31"/>
    <p:sldId id="472" r:id="rId32"/>
    <p:sldId id="470" r:id="rId33"/>
    <p:sldId id="475" r:id="rId34"/>
    <p:sldId id="451" r:id="rId35"/>
    <p:sldId id="474" r:id="rId36"/>
    <p:sldId id="452" r:id="rId37"/>
    <p:sldId id="453" r:id="rId38"/>
    <p:sldId id="454" r:id="rId39"/>
    <p:sldId id="455" r:id="rId40"/>
    <p:sldId id="473" r:id="rId41"/>
    <p:sldId id="457" r:id="rId42"/>
    <p:sldId id="458" r:id="rId43"/>
    <p:sldId id="479" r:id="rId44"/>
    <p:sldId id="477" r:id="rId45"/>
    <p:sldId id="476" r:id="rId46"/>
    <p:sldId id="480" r:id="rId47"/>
    <p:sldId id="481" r:id="rId48"/>
    <p:sldId id="482" r:id="rId49"/>
    <p:sldId id="483" r:id="rId50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2000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2000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2000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2000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mmer, Jodi" initials="" lastIdx="79" clrIdx="0"/>
  <p:cmAuthor id="1" name="Youngraven, Leah" initials="" lastIdx="20" clrIdx="1"/>
  <p:cmAuthor id="2" name="Brittain, Dorothy" initials="" lastIdx="1" clrIdx="2"/>
  <p:cmAuthor id="3" name="Currie, Myles" initials="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A6"/>
    <a:srgbClr val="002776"/>
    <a:srgbClr val="7F7F7F"/>
    <a:srgbClr val="92D400"/>
    <a:srgbClr val="72C7E7"/>
    <a:srgbClr val="3C8A2D"/>
    <a:srgbClr val="C9DD03"/>
    <a:srgbClr val="97A602"/>
    <a:srgbClr val="6D9F00"/>
    <a:srgbClr val="2D6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7698" autoAdjust="0"/>
  </p:normalViewPr>
  <p:slideViewPr>
    <p:cSldViewPr snapToGrid="0">
      <p:cViewPr>
        <p:scale>
          <a:sx n="70" d="100"/>
          <a:sy n="70" d="100"/>
        </p:scale>
        <p:origin x="-1398" y="-168"/>
      </p:cViewPr>
      <p:guideLst>
        <p:guide orient="horz" pos="882"/>
        <p:guide orient="horz" pos="491"/>
        <p:guide orient="horz" pos="158"/>
        <p:guide orient="horz" pos="4166"/>
        <p:guide orient="horz" pos="727"/>
        <p:guide orient="horz" pos="4274"/>
        <p:guide orient="horz" pos="3960"/>
        <p:guide pos="2882"/>
        <p:guide pos="255"/>
        <p:guide pos="5504"/>
        <p:guide pos="2982"/>
        <p:guide pos="2778"/>
        <p:guide pos="369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2622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ansal\Desktop\Copy%20of%20Consolidated%20Daily%20Dashboard%20for%20CHI%20(Epic)%20split%20by%20MBO_v35_259903287733032646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ansal\Desktop\Copy%20of%20Consolidated%20Daily%20Dashboard%20for%20CHI%20(Epic)%20split%20by%20MBO_v35_259903287733032646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ansal\Desktop\Copy%20of%20Consolidated%20Daily%20Dashboard%20for%20CHI%20(Epic)%20split%20by%20MBO_v35_259903287733032646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ansal\Desktop\Copy%20of%20Consolidated%20Daily%20Dashboard%20for%20CHI%20(Epic)%20split%20by%20MBO_v35_259903287733032646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TYPES OF REQUEST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Sheet2!$C$23:$C$24</c:f>
              <c:strCache>
                <c:ptCount val="2"/>
                <c:pt idx="0">
                  <c:v>Incident</c:v>
                </c:pt>
                <c:pt idx="1">
                  <c:v>Service request</c:v>
                </c:pt>
              </c:strCache>
            </c:strRef>
          </c:cat>
          <c:val>
            <c:numRef>
              <c:f>Sheet2!$D$23:$D$24</c:f>
              <c:numCache>
                <c:formatCode>General</c:formatCode>
                <c:ptCount val="2"/>
                <c:pt idx="0">
                  <c:v>37</c:v>
                </c:pt>
                <c:pt idx="1">
                  <c:v>55</c:v>
                </c:pt>
              </c:numCache>
            </c:numRef>
          </c:val>
        </c:ser>
        <c:shape val="cylinder"/>
        <c:axId val="64545920"/>
        <c:axId val="64547456"/>
        <c:axId val="0"/>
      </c:bar3DChart>
      <c:catAx>
        <c:axId val="64545920"/>
        <c:scaling>
          <c:orientation val="minMax"/>
        </c:scaling>
        <c:axPos val="b"/>
        <c:majorTickMark val="none"/>
        <c:tickLblPos val="nextTo"/>
        <c:crossAx val="64547456"/>
        <c:crosses val="autoZero"/>
        <c:auto val="1"/>
        <c:lblAlgn val="ctr"/>
        <c:lblOffset val="100"/>
      </c:catAx>
      <c:valAx>
        <c:axId val="64547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4545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en-US"/>
          </a:p>
        </c:txPr>
      </c:dTable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IMPACT STATUS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Sheet1!$C$4:$C$7</c:f>
              <c:strCache>
                <c:ptCount val="4"/>
                <c:pt idx="0">
                  <c:v>1-Extensive/Widespread</c:v>
                </c:pt>
                <c:pt idx="1">
                  <c:v>2-Significant/Large</c:v>
                </c:pt>
                <c:pt idx="2">
                  <c:v>3-Moderate/Limited</c:v>
                </c:pt>
                <c:pt idx="3">
                  <c:v>4-Minor/Localized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22</c:v>
                </c:pt>
                <c:pt idx="3">
                  <c:v>61</c:v>
                </c:pt>
              </c:numCache>
            </c:numRef>
          </c:val>
        </c:ser>
        <c:shape val="box"/>
        <c:axId val="64898176"/>
        <c:axId val="64899712"/>
        <c:axId val="0"/>
      </c:bar3DChart>
      <c:catAx>
        <c:axId val="64898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899712"/>
        <c:crosses val="autoZero"/>
        <c:auto val="1"/>
        <c:lblAlgn val="ctr"/>
        <c:lblOffset val="100"/>
      </c:catAx>
      <c:valAx>
        <c:axId val="64899712"/>
        <c:scaling>
          <c:orientation val="minMax"/>
        </c:scaling>
        <c:axPos val="l"/>
        <c:majorGridlines/>
        <c:numFmt formatCode="General" sourceLinked="1"/>
        <c:tickLblPos val="nextTo"/>
        <c:crossAx val="64898176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URGENCY</a:t>
            </a:r>
            <a:r>
              <a:rPr lang="en-US" baseline="0" dirty="0" smtClean="0"/>
              <a:t> OF TICKETS</a:t>
            </a:r>
            <a:endParaRPr lang="en-US" dirty="0"/>
          </a:p>
        </c:rich>
      </c:tx>
      <c:layout>
        <c:manualLayout>
          <c:xMode val="edge"/>
          <c:yMode val="edge"/>
          <c:x val="0.32616545527962904"/>
          <c:y val="2.257940116207834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howCatName val="1"/>
            <c:showPercent val="1"/>
            <c:showLeaderLines val="1"/>
          </c:dLbls>
          <c:cat>
            <c:strRef>
              <c:f>Sheet1!$C$14:$C$17</c:f>
              <c:strCache>
                <c:ptCount val="4"/>
                <c:pt idx="0">
                  <c:v>Critical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Sheet1!$D$14:$D$17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19</c:v>
                </c:pt>
                <c:pt idx="3">
                  <c:v>63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Sheet1!$U$24:$U$30</c:f>
              <c:strCache>
                <c:ptCount val="7"/>
                <c:pt idx="0">
                  <c:v>ADS/Interface</c:v>
                </c:pt>
                <c:pt idx="1">
                  <c:v>Barcode issue</c:v>
                </c:pt>
                <c:pt idx="2">
                  <c:v>Charging issue</c:v>
                </c:pt>
                <c:pt idx="3">
                  <c:v>Dispensing</c:v>
                </c:pt>
                <c:pt idx="4">
                  <c:v>Medication Orders</c:v>
                </c:pt>
                <c:pt idx="5">
                  <c:v>Others</c:v>
                </c:pt>
                <c:pt idx="6">
                  <c:v>Reporting</c:v>
                </c:pt>
              </c:strCache>
            </c:strRef>
          </c:cat>
          <c:val>
            <c:numRef>
              <c:f>Sheet1!$V$24:$V$30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61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0E115-0FC9-43B6-93FD-2545C9ACD1F3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</dgm:pt>
    <dgm:pt modelId="{F2B000A9-373F-41C9-A9B6-519451022E83}">
      <dgm:prSet phldrT="[Text]" custT="1"/>
      <dgm:spPr/>
      <dgm:t>
        <a:bodyPr/>
        <a:lstStyle/>
        <a:p>
          <a:r>
            <a:rPr lang="en-US" sz="3600" dirty="0" smtClean="0"/>
            <a:t>Stage 1</a:t>
          </a:r>
        </a:p>
        <a:p>
          <a:r>
            <a:rPr lang="en-US" sz="2400" dirty="0" smtClean="0"/>
            <a:t>Data Capturing and sharing </a:t>
          </a:r>
          <a:endParaRPr lang="en-US" sz="2400" dirty="0"/>
        </a:p>
      </dgm:t>
    </dgm:pt>
    <dgm:pt modelId="{20875E13-7CA2-40F4-BDBB-944312CB7436}" type="parTrans" cxnId="{F93516E8-6D57-4F78-BC0C-CDD3F32D6209}">
      <dgm:prSet/>
      <dgm:spPr/>
      <dgm:t>
        <a:bodyPr/>
        <a:lstStyle/>
        <a:p>
          <a:endParaRPr lang="en-US"/>
        </a:p>
      </dgm:t>
    </dgm:pt>
    <dgm:pt modelId="{B35B7168-1E60-4456-A191-2526BACD599B}" type="sibTrans" cxnId="{F93516E8-6D57-4F78-BC0C-CDD3F32D6209}">
      <dgm:prSet/>
      <dgm:spPr/>
      <dgm:t>
        <a:bodyPr/>
        <a:lstStyle/>
        <a:p>
          <a:endParaRPr lang="en-US"/>
        </a:p>
      </dgm:t>
    </dgm:pt>
    <dgm:pt modelId="{134CCFF7-7738-4A60-B7AC-5AA7DF250264}">
      <dgm:prSet phldrT="[Text]" custT="1"/>
      <dgm:spPr/>
      <dgm:t>
        <a:bodyPr/>
        <a:lstStyle/>
        <a:p>
          <a:r>
            <a:rPr lang="en-US" sz="3600" dirty="0" smtClean="0"/>
            <a:t>Stage 2</a:t>
          </a:r>
        </a:p>
        <a:p>
          <a:r>
            <a:rPr lang="en-US" sz="2400" dirty="0" smtClean="0"/>
            <a:t>Advanced clinical processes</a:t>
          </a:r>
          <a:endParaRPr lang="en-US" sz="2400" dirty="0"/>
        </a:p>
      </dgm:t>
    </dgm:pt>
    <dgm:pt modelId="{612BC55C-EC84-4AF0-92F9-94106855F354}" type="parTrans" cxnId="{F04B50DA-35BF-4D6F-A837-4BA8D5314C9E}">
      <dgm:prSet/>
      <dgm:spPr/>
      <dgm:t>
        <a:bodyPr/>
        <a:lstStyle/>
        <a:p>
          <a:endParaRPr lang="en-US"/>
        </a:p>
      </dgm:t>
    </dgm:pt>
    <dgm:pt modelId="{CF55826C-CE99-49A6-BE25-596EF662408E}" type="sibTrans" cxnId="{F04B50DA-35BF-4D6F-A837-4BA8D5314C9E}">
      <dgm:prSet/>
      <dgm:spPr/>
      <dgm:t>
        <a:bodyPr/>
        <a:lstStyle/>
        <a:p>
          <a:endParaRPr lang="en-US"/>
        </a:p>
      </dgm:t>
    </dgm:pt>
    <dgm:pt modelId="{29F6EFCB-3EE7-4594-A31D-9D58B316369F}">
      <dgm:prSet phldrT="[Text]" custT="1"/>
      <dgm:spPr/>
      <dgm:t>
        <a:bodyPr/>
        <a:lstStyle/>
        <a:p>
          <a:r>
            <a:rPr lang="en-US" sz="3600" dirty="0" smtClean="0"/>
            <a:t>Stage 3</a:t>
          </a:r>
        </a:p>
        <a:p>
          <a:r>
            <a:rPr lang="en-US" sz="2400" dirty="0" smtClean="0"/>
            <a:t>     Improved Outcomes</a:t>
          </a:r>
          <a:endParaRPr lang="en-US" sz="2400" dirty="0"/>
        </a:p>
      </dgm:t>
    </dgm:pt>
    <dgm:pt modelId="{6EF9C884-2187-43A0-8C62-9A0AAB930AE6}" type="parTrans" cxnId="{F1672416-5D3E-46F2-8C3C-137862D244FC}">
      <dgm:prSet/>
      <dgm:spPr/>
      <dgm:t>
        <a:bodyPr/>
        <a:lstStyle/>
        <a:p>
          <a:endParaRPr lang="en-US"/>
        </a:p>
      </dgm:t>
    </dgm:pt>
    <dgm:pt modelId="{7717E564-A7CB-4F10-B369-00B6C5F7E242}" type="sibTrans" cxnId="{F1672416-5D3E-46F2-8C3C-137862D244FC}">
      <dgm:prSet/>
      <dgm:spPr/>
      <dgm:t>
        <a:bodyPr/>
        <a:lstStyle/>
        <a:p>
          <a:endParaRPr lang="en-US"/>
        </a:p>
      </dgm:t>
    </dgm:pt>
    <dgm:pt modelId="{5D0F43DD-9067-4A41-B60B-0ED4CB1ECC98}" type="pres">
      <dgm:prSet presAssocID="{8230E115-0FC9-43B6-93FD-2545C9ACD1F3}" presName="arrowDiagram" presStyleCnt="0">
        <dgm:presLayoutVars>
          <dgm:chMax val="5"/>
          <dgm:dir/>
          <dgm:resizeHandles val="exact"/>
        </dgm:presLayoutVars>
      </dgm:prSet>
      <dgm:spPr/>
    </dgm:pt>
    <dgm:pt modelId="{7C5AEA34-A357-4BAA-AD7F-58F91F164B04}" type="pres">
      <dgm:prSet presAssocID="{8230E115-0FC9-43B6-93FD-2545C9ACD1F3}" presName="arrow" presStyleLbl="bgShp" presStyleIdx="0" presStyleCnt="1"/>
      <dgm:spPr/>
    </dgm:pt>
    <dgm:pt modelId="{57C204F3-4F6A-4069-BAB6-A908D5618A3C}" type="pres">
      <dgm:prSet presAssocID="{8230E115-0FC9-43B6-93FD-2545C9ACD1F3}" presName="arrowDiagram3" presStyleCnt="0"/>
      <dgm:spPr/>
    </dgm:pt>
    <dgm:pt modelId="{FB98CD75-9C3D-4392-823C-768E61D6C65C}" type="pres">
      <dgm:prSet presAssocID="{F2B000A9-373F-41C9-A9B6-519451022E83}" presName="bullet3a" presStyleLbl="node1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ED53C64E-B4FD-4166-B990-4374CD10CA8A}" type="pres">
      <dgm:prSet presAssocID="{F2B000A9-373F-41C9-A9B6-519451022E83}" presName="textBox3a" presStyleLbl="revTx" presStyleIdx="0" presStyleCnt="3" custScaleX="185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42214-C8F7-418E-8140-ACE47F6672D1}" type="pres">
      <dgm:prSet presAssocID="{134CCFF7-7738-4A60-B7AC-5AA7DF250264}" presName="bullet3b" presStyleLbl="node1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17C24185-12DE-47A6-AF6D-A257562FC687}" type="pres">
      <dgm:prSet presAssocID="{134CCFF7-7738-4A60-B7AC-5AA7DF250264}" presName="textBox3b" presStyleLbl="revTx" presStyleIdx="1" presStyleCnt="3" custScaleX="162410" custScaleY="94440" custLinFactNeighborY="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F2B43-176D-4502-9151-2FC0884325E9}" type="pres">
      <dgm:prSet presAssocID="{29F6EFCB-3EE7-4594-A31D-9D58B316369F}" presName="bullet3c" presStyleLbl="node1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73CA3890-4694-47F6-BC90-675894EA96D0}" type="pres">
      <dgm:prSet presAssocID="{29F6EFCB-3EE7-4594-A31D-9D58B316369F}" presName="textBox3c" presStyleLbl="revTx" presStyleIdx="2" presStyleCnt="3" custScaleX="19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516E8-6D57-4F78-BC0C-CDD3F32D6209}" srcId="{8230E115-0FC9-43B6-93FD-2545C9ACD1F3}" destId="{F2B000A9-373F-41C9-A9B6-519451022E83}" srcOrd="0" destOrd="0" parTransId="{20875E13-7CA2-40F4-BDBB-944312CB7436}" sibTransId="{B35B7168-1E60-4456-A191-2526BACD599B}"/>
    <dgm:cxn modelId="{F04B50DA-35BF-4D6F-A837-4BA8D5314C9E}" srcId="{8230E115-0FC9-43B6-93FD-2545C9ACD1F3}" destId="{134CCFF7-7738-4A60-B7AC-5AA7DF250264}" srcOrd="1" destOrd="0" parTransId="{612BC55C-EC84-4AF0-92F9-94106855F354}" sibTransId="{CF55826C-CE99-49A6-BE25-596EF662408E}"/>
    <dgm:cxn modelId="{7F742279-EFB6-4992-9979-B96FAB4BEB37}" type="presOf" srcId="{8230E115-0FC9-43B6-93FD-2545C9ACD1F3}" destId="{5D0F43DD-9067-4A41-B60B-0ED4CB1ECC98}" srcOrd="0" destOrd="0" presId="urn:microsoft.com/office/officeart/2005/8/layout/arrow2"/>
    <dgm:cxn modelId="{0B9D503A-DC5F-41D3-9F19-F3FADB8B5385}" type="presOf" srcId="{29F6EFCB-3EE7-4594-A31D-9D58B316369F}" destId="{73CA3890-4694-47F6-BC90-675894EA96D0}" srcOrd="0" destOrd="0" presId="urn:microsoft.com/office/officeart/2005/8/layout/arrow2"/>
    <dgm:cxn modelId="{D9BAE61C-876A-4AB6-89F5-11E4294FC727}" type="presOf" srcId="{134CCFF7-7738-4A60-B7AC-5AA7DF250264}" destId="{17C24185-12DE-47A6-AF6D-A257562FC687}" srcOrd="0" destOrd="0" presId="urn:microsoft.com/office/officeart/2005/8/layout/arrow2"/>
    <dgm:cxn modelId="{A1068C4B-76E1-4F78-B612-F98B92570344}" type="presOf" srcId="{F2B000A9-373F-41C9-A9B6-519451022E83}" destId="{ED53C64E-B4FD-4166-B990-4374CD10CA8A}" srcOrd="0" destOrd="0" presId="urn:microsoft.com/office/officeart/2005/8/layout/arrow2"/>
    <dgm:cxn modelId="{F1672416-5D3E-46F2-8C3C-137862D244FC}" srcId="{8230E115-0FC9-43B6-93FD-2545C9ACD1F3}" destId="{29F6EFCB-3EE7-4594-A31D-9D58B316369F}" srcOrd="2" destOrd="0" parTransId="{6EF9C884-2187-43A0-8C62-9A0AAB930AE6}" sibTransId="{7717E564-A7CB-4F10-B369-00B6C5F7E242}"/>
    <dgm:cxn modelId="{03A19542-8CB5-4FFD-9B60-EB2491C3AF1B}" type="presParOf" srcId="{5D0F43DD-9067-4A41-B60B-0ED4CB1ECC98}" destId="{7C5AEA34-A357-4BAA-AD7F-58F91F164B04}" srcOrd="0" destOrd="0" presId="urn:microsoft.com/office/officeart/2005/8/layout/arrow2"/>
    <dgm:cxn modelId="{57F9F4D6-75A4-4C7B-AA14-74094178D482}" type="presParOf" srcId="{5D0F43DD-9067-4A41-B60B-0ED4CB1ECC98}" destId="{57C204F3-4F6A-4069-BAB6-A908D5618A3C}" srcOrd="1" destOrd="0" presId="urn:microsoft.com/office/officeart/2005/8/layout/arrow2"/>
    <dgm:cxn modelId="{A3FA21DA-81EB-4549-A7D9-DADEDBAE0052}" type="presParOf" srcId="{57C204F3-4F6A-4069-BAB6-A908D5618A3C}" destId="{FB98CD75-9C3D-4392-823C-768E61D6C65C}" srcOrd="0" destOrd="0" presId="urn:microsoft.com/office/officeart/2005/8/layout/arrow2"/>
    <dgm:cxn modelId="{9781F7AF-68AD-4CE2-A9B8-3068CEEFB6E9}" type="presParOf" srcId="{57C204F3-4F6A-4069-BAB6-A908D5618A3C}" destId="{ED53C64E-B4FD-4166-B990-4374CD10CA8A}" srcOrd="1" destOrd="0" presId="urn:microsoft.com/office/officeart/2005/8/layout/arrow2"/>
    <dgm:cxn modelId="{35464927-7825-4898-8C48-3C674EFA33BC}" type="presParOf" srcId="{57C204F3-4F6A-4069-BAB6-A908D5618A3C}" destId="{63D42214-C8F7-418E-8140-ACE47F6672D1}" srcOrd="2" destOrd="0" presId="urn:microsoft.com/office/officeart/2005/8/layout/arrow2"/>
    <dgm:cxn modelId="{AF9F5A5A-45FD-4850-8B42-6561AA994523}" type="presParOf" srcId="{57C204F3-4F6A-4069-BAB6-A908D5618A3C}" destId="{17C24185-12DE-47A6-AF6D-A257562FC687}" srcOrd="3" destOrd="0" presId="urn:microsoft.com/office/officeart/2005/8/layout/arrow2"/>
    <dgm:cxn modelId="{7E2748D1-3D7E-45D1-B5F8-4AC7F770DD81}" type="presParOf" srcId="{57C204F3-4F6A-4069-BAB6-A908D5618A3C}" destId="{96FF2B43-176D-4502-9151-2FC0884325E9}" srcOrd="4" destOrd="0" presId="urn:microsoft.com/office/officeart/2005/8/layout/arrow2"/>
    <dgm:cxn modelId="{62F61102-775D-4F33-BDA9-A9C415BDDDBD}" type="presParOf" srcId="{57C204F3-4F6A-4069-BAB6-A908D5618A3C}" destId="{73CA3890-4694-47F6-BC90-675894EA96D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7281E-B471-4983-A6BA-26F301DADE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1185A-5485-4FED-BDB3-D67BE3435A3E}">
      <dgm:prSet phldrT="[Text]"/>
      <dgm:spPr/>
      <dgm:t>
        <a:bodyPr/>
        <a:lstStyle/>
        <a:p>
          <a:r>
            <a:rPr lang="en-US" dirty="0" smtClean="0"/>
            <a:t>Restoration</a:t>
          </a:r>
          <a:endParaRPr lang="en-US" dirty="0"/>
        </a:p>
      </dgm:t>
    </dgm:pt>
    <dgm:pt modelId="{4293294F-9FEE-46EB-AB7A-1BF4F42AE39F}" type="parTrans" cxnId="{2777B0F6-61D5-4520-BED7-2B9AEB4D8093}">
      <dgm:prSet/>
      <dgm:spPr/>
      <dgm:t>
        <a:bodyPr/>
        <a:lstStyle/>
        <a:p>
          <a:endParaRPr lang="en-US"/>
        </a:p>
      </dgm:t>
    </dgm:pt>
    <dgm:pt modelId="{48D98EA2-E97C-440C-8CD3-514A1B8C6968}" type="sibTrans" cxnId="{2777B0F6-61D5-4520-BED7-2B9AEB4D8093}">
      <dgm:prSet/>
      <dgm:spPr/>
      <dgm:t>
        <a:bodyPr/>
        <a:lstStyle/>
        <a:p>
          <a:endParaRPr lang="en-US"/>
        </a:p>
      </dgm:t>
    </dgm:pt>
    <dgm:pt modelId="{C2D59257-40AE-4A39-AE1E-0076A1A2BF68}">
      <dgm:prSet phldrT="[Text]"/>
      <dgm:spPr/>
      <dgm:t>
        <a:bodyPr/>
        <a:lstStyle/>
        <a:p>
          <a:endParaRPr lang="en-US" dirty="0"/>
        </a:p>
      </dgm:t>
    </dgm:pt>
    <dgm:pt modelId="{40B8CE9D-245B-49BB-B112-00BED89A58E0}" type="parTrans" cxnId="{23B377CB-94E8-432E-A507-4DA9BA9FA326}">
      <dgm:prSet/>
      <dgm:spPr/>
      <dgm:t>
        <a:bodyPr/>
        <a:lstStyle/>
        <a:p>
          <a:endParaRPr lang="en-US"/>
        </a:p>
      </dgm:t>
    </dgm:pt>
    <dgm:pt modelId="{3720F671-8EE2-4DAA-8BEE-58D4BE55A4E4}" type="sibTrans" cxnId="{23B377CB-94E8-432E-A507-4DA9BA9FA326}">
      <dgm:prSet/>
      <dgm:spPr/>
      <dgm:t>
        <a:bodyPr/>
        <a:lstStyle/>
        <a:p>
          <a:endParaRPr lang="en-US"/>
        </a:p>
      </dgm:t>
    </dgm:pt>
    <dgm:pt modelId="{34D9B994-0D28-4D44-92AE-499D59DF75A5}">
      <dgm:prSet phldrT="[Text]"/>
      <dgm:spPr/>
      <dgm:t>
        <a:bodyPr/>
        <a:lstStyle/>
        <a:p>
          <a:r>
            <a:rPr lang="en-US" dirty="0" smtClean="0"/>
            <a:t>Service Request</a:t>
          </a:r>
          <a:endParaRPr lang="en-US" dirty="0"/>
        </a:p>
      </dgm:t>
    </dgm:pt>
    <dgm:pt modelId="{C9D39E03-5CFD-4D3B-A3BD-8F3308494E91}" type="parTrans" cxnId="{D23AF9EF-BC10-4C3D-9936-114A91DCCA16}">
      <dgm:prSet/>
      <dgm:spPr/>
      <dgm:t>
        <a:bodyPr/>
        <a:lstStyle/>
        <a:p>
          <a:endParaRPr lang="en-US"/>
        </a:p>
      </dgm:t>
    </dgm:pt>
    <dgm:pt modelId="{52C35798-53FA-494E-8450-E61E36CFA2AD}" type="sibTrans" cxnId="{D23AF9EF-BC10-4C3D-9936-114A91DCCA16}">
      <dgm:prSet/>
      <dgm:spPr/>
      <dgm:t>
        <a:bodyPr/>
        <a:lstStyle/>
        <a:p>
          <a:endParaRPr lang="en-US"/>
        </a:p>
      </dgm:t>
    </dgm:pt>
    <dgm:pt modelId="{046AC25F-F839-475E-A808-4504BF72ECC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Any configuration</a:t>
          </a:r>
          <a:endParaRPr lang="en-US" dirty="0"/>
        </a:p>
      </dgm:t>
    </dgm:pt>
    <dgm:pt modelId="{504FE913-2D39-4E9C-9272-79AABD514DD1}" type="parTrans" cxnId="{A33075A9-4B32-4593-BDA8-311FF77200A6}">
      <dgm:prSet/>
      <dgm:spPr/>
      <dgm:t>
        <a:bodyPr/>
        <a:lstStyle/>
        <a:p>
          <a:endParaRPr lang="en-US"/>
        </a:p>
      </dgm:t>
    </dgm:pt>
    <dgm:pt modelId="{0093FF58-AA51-40E9-A065-E4963312FE5F}" type="sibTrans" cxnId="{A33075A9-4B32-4593-BDA8-311FF77200A6}">
      <dgm:prSet/>
      <dgm:spPr/>
      <dgm:t>
        <a:bodyPr/>
        <a:lstStyle/>
        <a:p>
          <a:endParaRPr lang="en-US"/>
        </a:p>
      </dgm:t>
    </dgm:pt>
    <dgm:pt modelId="{19F38878-512B-4911-9AD2-018692613A0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Any problem</a:t>
          </a:r>
        </a:p>
      </dgm:t>
    </dgm:pt>
    <dgm:pt modelId="{C251E471-235C-46F0-840E-77D1E7BB5CEC}" type="parTrans" cxnId="{32C4D4FC-948A-432C-A305-7D75DA193B8A}">
      <dgm:prSet/>
      <dgm:spPr/>
      <dgm:t>
        <a:bodyPr/>
        <a:lstStyle/>
        <a:p>
          <a:endParaRPr lang="en-US"/>
        </a:p>
      </dgm:t>
    </dgm:pt>
    <dgm:pt modelId="{17F3B348-DFA4-4706-841F-EF7970E401B3}" type="sibTrans" cxnId="{32C4D4FC-948A-432C-A305-7D75DA193B8A}">
      <dgm:prSet/>
      <dgm:spPr/>
      <dgm:t>
        <a:bodyPr/>
        <a:lstStyle/>
        <a:p>
          <a:endParaRPr lang="en-US"/>
        </a:p>
      </dgm:t>
    </dgm:pt>
    <dgm:pt modelId="{0FB1AF72-6801-4685-A815-53BF3F5DFC50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Hampers work</a:t>
          </a:r>
        </a:p>
      </dgm:t>
    </dgm:pt>
    <dgm:pt modelId="{FB47D3C1-9822-4131-A669-8EE0713BB6CA}" type="parTrans" cxnId="{389AE0C8-0CEB-49B9-BEA5-A2D4A4BD21CB}">
      <dgm:prSet/>
      <dgm:spPr/>
      <dgm:t>
        <a:bodyPr/>
        <a:lstStyle/>
        <a:p>
          <a:endParaRPr lang="en-US"/>
        </a:p>
      </dgm:t>
    </dgm:pt>
    <dgm:pt modelId="{284F277A-D7D0-4878-8E3C-9D780324C1BE}" type="sibTrans" cxnId="{389AE0C8-0CEB-49B9-BEA5-A2D4A4BD21CB}">
      <dgm:prSet/>
      <dgm:spPr/>
      <dgm:t>
        <a:bodyPr/>
        <a:lstStyle/>
        <a:p>
          <a:endParaRPr lang="en-US"/>
        </a:p>
      </dgm:t>
    </dgm:pt>
    <dgm:pt modelId="{E8540C1C-D199-4941-9E24-CD7EDC685BE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Don’t interfere with the working</a:t>
          </a:r>
          <a:endParaRPr lang="en-US" dirty="0"/>
        </a:p>
      </dgm:t>
    </dgm:pt>
    <dgm:pt modelId="{C051D09D-3952-4C7F-BD56-76D94D22822B}" type="parTrans" cxnId="{5D9FF411-CF2B-4139-981B-342735D2817E}">
      <dgm:prSet/>
      <dgm:spPr/>
      <dgm:t>
        <a:bodyPr/>
        <a:lstStyle/>
        <a:p>
          <a:endParaRPr lang="en-US"/>
        </a:p>
      </dgm:t>
    </dgm:pt>
    <dgm:pt modelId="{60F2E5E9-29F7-404A-9614-56F98B5FF439}" type="sibTrans" cxnId="{5D9FF411-CF2B-4139-981B-342735D2817E}">
      <dgm:prSet/>
      <dgm:spPr/>
      <dgm:t>
        <a:bodyPr/>
        <a:lstStyle/>
        <a:p>
          <a:endParaRPr lang="en-US"/>
        </a:p>
      </dgm:t>
    </dgm:pt>
    <dgm:pt modelId="{74AEB78D-2B11-44DC-B87F-8F42CFF6234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 additional functionality</a:t>
          </a:r>
          <a:endParaRPr lang="en-US" dirty="0"/>
        </a:p>
      </dgm:t>
    </dgm:pt>
    <dgm:pt modelId="{00753D6D-D3EA-4EB4-92B6-16B6B6927795}" type="parTrans" cxnId="{8FED2B18-66A2-4EE9-BAE7-B8BAE35715AC}">
      <dgm:prSet/>
      <dgm:spPr/>
      <dgm:t>
        <a:bodyPr/>
        <a:lstStyle/>
        <a:p>
          <a:endParaRPr lang="en-US"/>
        </a:p>
      </dgm:t>
    </dgm:pt>
    <dgm:pt modelId="{6080BF22-566E-4B8D-BEE3-1EAB85407E73}" type="sibTrans" cxnId="{8FED2B18-66A2-4EE9-BAE7-B8BAE35715AC}">
      <dgm:prSet/>
      <dgm:spPr/>
      <dgm:t>
        <a:bodyPr/>
        <a:lstStyle/>
        <a:p>
          <a:endParaRPr lang="en-US"/>
        </a:p>
      </dgm:t>
    </dgm:pt>
    <dgm:pt modelId="{7A1E2530-0387-4843-9CF8-B0EEED5EC1C5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Any Break fix</a:t>
          </a:r>
        </a:p>
      </dgm:t>
    </dgm:pt>
    <dgm:pt modelId="{AD2C9F65-F19A-4CB4-BC4C-BCC35D11E63F}" type="parTrans" cxnId="{8011D5D1-11ED-494F-BF5B-697FD334A852}">
      <dgm:prSet/>
      <dgm:spPr/>
    </dgm:pt>
    <dgm:pt modelId="{6DA17540-21FA-479D-96A2-141CC0D7F99E}" type="sibTrans" cxnId="{8011D5D1-11ED-494F-BF5B-697FD334A852}">
      <dgm:prSet/>
      <dgm:spPr/>
    </dgm:pt>
    <dgm:pt modelId="{C35309BF-5D31-4702-BD0B-49BCCE18BA13}" type="pres">
      <dgm:prSet presAssocID="{5B17281E-B471-4983-A6BA-26F301DADE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629194-7F19-4B46-881C-40433423B407}" type="pres">
      <dgm:prSet presAssocID="{6251185A-5485-4FED-BDB3-D67BE3435A3E}" presName="linNode" presStyleCnt="0"/>
      <dgm:spPr/>
    </dgm:pt>
    <dgm:pt modelId="{8ED7F95D-E1DD-42A9-84A6-54B3DC691900}" type="pres">
      <dgm:prSet presAssocID="{6251185A-5485-4FED-BDB3-D67BE3435A3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1A49-8940-4344-BAA2-001927519394}" type="pres">
      <dgm:prSet presAssocID="{6251185A-5485-4FED-BDB3-D67BE3435A3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2D788-FC32-4911-8621-44E25E08C7B0}" type="pres">
      <dgm:prSet presAssocID="{48D98EA2-E97C-440C-8CD3-514A1B8C6968}" presName="spacing" presStyleCnt="0"/>
      <dgm:spPr/>
    </dgm:pt>
    <dgm:pt modelId="{2BFB2103-EA24-4839-970A-AAB40441C86E}" type="pres">
      <dgm:prSet presAssocID="{34D9B994-0D28-4D44-92AE-499D59DF75A5}" presName="linNode" presStyleCnt="0"/>
      <dgm:spPr/>
    </dgm:pt>
    <dgm:pt modelId="{8D10DEAA-1864-4132-A97A-3B17668DF62A}" type="pres">
      <dgm:prSet presAssocID="{34D9B994-0D28-4D44-92AE-499D59DF75A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D2DC-8227-491B-B93B-4C068897EEFD}" type="pres">
      <dgm:prSet presAssocID="{34D9B994-0D28-4D44-92AE-499D59DF75A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7B0F6-61D5-4520-BED7-2B9AEB4D8093}" srcId="{5B17281E-B471-4983-A6BA-26F301DADE73}" destId="{6251185A-5485-4FED-BDB3-D67BE3435A3E}" srcOrd="0" destOrd="0" parTransId="{4293294F-9FEE-46EB-AB7A-1BF4F42AE39F}" sibTransId="{48D98EA2-E97C-440C-8CD3-514A1B8C6968}"/>
    <dgm:cxn modelId="{342EB9F9-AC6F-405E-BAAD-AC499185340A}" type="presOf" srcId="{7A1E2530-0387-4843-9CF8-B0EEED5EC1C5}" destId="{B5381A49-8940-4344-BAA2-001927519394}" srcOrd="0" destOrd="3" presId="urn:microsoft.com/office/officeart/2005/8/layout/vList6"/>
    <dgm:cxn modelId="{32C4D4FC-948A-432C-A305-7D75DA193B8A}" srcId="{6251185A-5485-4FED-BDB3-D67BE3435A3E}" destId="{19F38878-512B-4911-9AD2-018692613A06}" srcOrd="1" destOrd="0" parTransId="{C251E471-235C-46F0-840E-77D1E7BB5CEC}" sibTransId="{17F3B348-DFA4-4706-841F-EF7970E401B3}"/>
    <dgm:cxn modelId="{D23AF9EF-BC10-4C3D-9936-114A91DCCA16}" srcId="{5B17281E-B471-4983-A6BA-26F301DADE73}" destId="{34D9B994-0D28-4D44-92AE-499D59DF75A5}" srcOrd="1" destOrd="0" parTransId="{C9D39E03-5CFD-4D3B-A3BD-8F3308494E91}" sibTransId="{52C35798-53FA-494E-8450-E61E36CFA2AD}"/>
    <dgm:cxn modelId="{9A045EAD-3759-4719-B5F7-619B6968DB19}" type="presOf" srcId="{C2D59257-40AE-4A39-AE1E-0076A1A2BF68}" destId="{B5381A49-8940-4344-BAA2-001927519394}" srcOrd="0" destOrd="0" presId="urn:microsoft.com/office/officeart/2005/8/layout/vList6"/>
    <dgm:cxn modelId="{9B609F5A-65D7-4BBB-8D5F-8AFA7ABCA52F}" type="presOf" srcId="{046AC25F-F839-475E-A808-4504BF72ECC0}" destId="{D6B2D2DC-8227-491B-B93B-4C068897EEFD}" srcOrd="0" destOrd="0" presId="urn:microsoft.com/office/officeart/2005/8/layout/vList6"/>
    <dgm:cxn modelId="{8FED2B18-66A2-4EE9-BAE7-B8BAE35715AC}" srcId="{34D9B994-0D28-4D44-92AE-499D59DF75A5}" destId="{74AEB78D-2B11-44DC-B87F-8F42CFF62342}" srcOrd="2" destOrd="0" parTransId="{00753D6D-D3EA-4EB4-92B6-16B6B6927795}" sibTransId="{6080BF22-566E-4B8D-BEE3-1EAB85407E73}"/>
    <dgm:cxn modelId="{3E9DC174-9E56-4D82-ACDD-7F7D48E4DC3D}" type="presOf" srcId="{E8540C1C-D199-4941-9E24-CD7EDC685BE7}" destId="{D6B2D2DC-8227-491B-B93B-4C068897EEFD}" srcOrd="0" destOrd="1" presId="urn:microsoft.com/office/officeart/2005/8/layout/vList6"/>
    <dgm:cxn modelId="{BCABD37A-818A-415B-8E08-F7C07FD56B7B}" type="presOf" srcId="{34D9B994-0D28-4D44-92AE-499D59DF75A5}" destId="{8D10DEAA-1864-4132-A97A-3B17668DF62A}" srcOrd="0" destOrd="0" presId="urn:microsoft.com/office/officeart/2005/8/layout/vList6"/>
    <dgm:cxn modelId="{23B377CB-94E8-432E-A507-4DA9BA9FA326}" srcId="{6251185A-5485-4FED-BDB3-D67BE3435A3E}" destId="{C2D59257-40AE-4A39-AE1E-0076A1A2BF68}" srcOrd="0" destOrd="0" parTransId="{40B8CE9D-245B-49BB-B112-00BED89A58E0}" sibTransId="{3720F671-8EE2-4DAA-8BEE-58D4BE55A4E4}"/>
    <dgm:cxn modelId="{F45F971F-B49F-4730-BC5E-8D9832C26B36}" type="presOf" srcId="{5B17281E-B471-4983-A6BA-26F301DADE73}" destId="{C35309BF-5D31-4702-BD0B-49BCCE18BA13}" srcOrd="0" destOrd="0" presId="urn:microsoft.com/office/officeart/2005/8/layout/vList6"/>
    <dgm:cxn modelId="{5BE6CDD2-1C7E-4EA3-856E-BDB1011D3B9B}" type="presOf" srcId="{0FB1AF72-6801-4685-A815-53BF3F5DFC50}" destId="{B5381A49-8940-4344-BAA2-001927519394}" srcOrd="0" destOrd="2" presId="urn:microsoft.com/office/officeart/2005/8/layout/vList6"/>
    <dgm:cxn modelId="{A33075A9-4B32-4593-BDA8-311FF77200A6}" srcId="{34D9B994-0D28-4D44-92AE-499D59DF75A5}" destId="{046AC25F-F839-475E-A808-4504BF72ECC0}" srcOrd="0" destOrd="0" parTransId="{504FE913-2D39-4E9C-9272-79AABD514DD1}" sibTransId="{0093FF58-AA51-40E9-A065-E4963312FE5F}"/>
    <dgm:cxn modelId="{1239B1EB-BDC3-45A6-B1FC-4BC992BAF4B5}" type="presOf" srcId="{19F38878-512B-4911-9AD2-018692613A06}" destId="{B5381A49-8940-4344-BAA2-001927519394}" srcOrd="0" destOrd="1" presId="urn:microsoft.com/office/officeart/2005/8/layout/vList6"/>
    <dgm:cxn modelId="{8011D5D1-11ED-494F-BF5B-697FD334A852}" srcId="{6251185A-5485-4FED-BDB3-D67BE3435A3E}" destId="{7A1E2530-0387-4843-9CF8-B0EEED5EC1C5}" srcOrd="3" destOrd="0" parTransId="{AD2C9F65-F19A-4CB4-BC4C-BCC35D11E63F}" sibTransId="{6DA17540-21FA-479D-96A2-141CC0D7F99E}"/>
    <dgm:cxn modelId="{9ED01D77-D24C-4085-B8F9-18AF64668758}" type="presOf" srcId="{6251185A-5485-4FED-BDB3-D67BE3435A3E}" destId="{8ED7F95D-E1DD-42A9-84A6-54B3DC691900}" srcOrd="0" destOrd="0" presId="urn:microsoft.com/office/officeart/2005/8/layout/vList6"/>
    <dgm:cxn modelId="{FECAA3EE-0535-4AED-9EAA-037209C85A6A}" type="presOf" srcId="{74AEB78D-2B11-44DC-B87F-8F42CFF62342}" destId="{D6B2D2DC-8227-491B-B93B-4C068897EEFD}" srcOrd="0" destOrd="2" presId="urn:microsoft.com/office/officeart/2005/8/layout/vList6"/>
    <dgm:cxn modelId="{389AE0C8-0CEB-49B9-BEA5-A2D4A4BD21CB}" srcId="{6251185A-5485-4FED-BDB3-D67BE3435A3E}" destId="{0FB1AF72-6801-4685-A815-53BF3F5DFC50}" srcOrd="2" destOrd="0" parTransId="{FB47D3C1-9822-4131-A669-8EE0713BB6CA}" sibTransId="{284F277A-D7D0-4878-8E3C-9D780324C1BE}"/>
    <dgm:cxn modelId="{5D9FF411-CF2B-4139-981B-342735D2817E}" srcId="{34D9B994-0D28-4D44-92AE-499D59DF75A5}" destId="{E8540C1C-D199-4941-9E24-CD7EDC685BE7}" srcOrd="1" destOrd="0" parTransId="{C051D09D-3952-4C7F-BD56-76D94D22822B}" sibTransId="{60F2E5E9-29F7-404A-9614-56F98B5FF439}"/>
    <dgm:cxn modelId="{29002C26-2F0E-4B71-8140-584D18C71BF8}" type="presParOf" srcId="{C35309BF-5D31-4702-BD0B-49BCCE18BA13}" destId="{92629194-7F19-4B46-881C-40433423B407}" srcOrd="0" destOrd="0" presId="urn:microsoft.com/office/officeart/2005/8/layout/vList6"/>
    <dgm:cxn modelId="{6A9C5C15-6AF1-4F2A-9526-45436F9CDD5D}" type="presParOf" srcId="{92629194-7F19-4B46-881C-40433423B407}" destId="{8ED7F95D-E1DD-42A9-84A6-54B3DC691900}" srcOrd="0" destOrd="0" presId="urn:microsoft.com/office/officeart/2005/8/layout/vList6"/>
    <dgm:cxn modelId="{2CE286A2-0B48-42EA-BD67-EED0C13EC85B}" type="presParOf" srcId="{92629194-7F19-4B46-881C-40433423B407}" destId="{B5381A49-8940-4344-BAA2-001927519394}" srcOrd="1" destOrd="0" presId="urn:microsoft.com/office/officeart/2005/8/layout/vList6"/>
    <dgm:cxn modelId="{F0FE9133-67CE-42A0-9854-E7E5909CD311}" type="presParOf" srcId="{C35309BF-5D31-4702-BD0B-49BCCE18BA13}" destId="{7922D788-FC32-4911-8621-44E25E08C7B0}" srcOrd="1" destOrd="0" presId="urn:microsoft.com/office/officeart/2005/8/layout/vList6"/>
    <dgm:cxn modelId="{B6392BAF-C2D3-4982-A408-3D0D69B69DA4}" type="presParOf" srcId="{C35309BF-5D31-4702-BD0B-49BCCE18BA13}" destId="{2BFB2103-EA24-4839-970A-AAB40441C86E}" srcOrd="2" destOrd="0" presId="urn:microsoft.com/office/officeart/2005/8/layout/vList6"/>
    <dgm:cxn modelId="{F9AB3E48-D780-4036-B366-EF4D41F76DFA}" type="presParOf" srcId="{2BFB2103-EA24-4839-970A-AAB40441C86E}" destId="{8D10DEAA-1864-4132-A97A-3B17668DF62A}" srcOrd="0" destOrd="0" presId="urn:microsoft.com/office/officeart/2005/8/layout/vList6"/>
    <dgm:cxn modelId="{60A5C666-74B3-4A63-A17D-9CAC9F097BAD}" type="presParOf" srcId="{2BFB2103-EA24-4839-970A-AAB40441C86E}" destId="{D6B2D2DC-8227-491B-B93B-4C068897EE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AEA34-A357-4BAA-AD7F-58F91F164B04}">
      <dsp:nvSpPr>
        <dsp:cNvPr id="0" name=""/>
        <dsp:cNvSpPr/>
      </dsp:nvSpPr>
      <dsp:spPr>
        <a:xfrm>
          <a:off x="290596" y="0"/>
          <a:ext cx="7813040" cy="48831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8CD75-9C3D-4392-823C-768E61D6C65C}">
      <dsp:nvSpPr>
        <dsp:cNvPr id="0" name=""/>
        <dsp:cNvSpPr/>
      </dsp:nvSpPr>
      <dsp:spPr>
        <a:xfrm>
          <a:off x="1282852" y="3370350"/>
          <a:ext cx="203139" cy="20313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3C64E-B4FD-4166-B990-4374CD10CA8A}">
      <dsp:nvSpPr>
        <dsp:cNvPr id="0" name=""/>
        <dsp:cNvSpPr/>
      </dsp:nvSpPr>
      <dsp:spPr>
        <a:xfrm>
          <a:off x="604746" y="3471919"/>
          <a:ext cx="3379789" cy="141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3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Stage 1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Capturing and sharing </a:t>
          </a:r>
          <a:endParaRPr lang="en-US" sz="2400" kern="1200" dirty="0"/>
        </a:p>
      </dsp:txBody>
      <dsp:txXfrm>
        <a:off x="604746" y="3471919"/>
        <a:ext cx="3379789" cy="1411230"/>
      </dsp:txXfrm>
    </dsp:sp>
    <dsp:sp modelId="{63D42214-C8F7-418E-8140-ACE47F6672D1}">
      <dsp:nvSpPr>
        <dsp:cNvPr id="0" name=""/>
        <dsp:cNvSpPr/>
      </dsp:nvSpPr>
      <dsp:spPr>
        <a:xfrm>
          <a:off x="3075944" y="2043109"/>
          <a:ext cx="367212" cy="3672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4185-12DE-47A6-AF6D-A257562FC687}">
      <dsp:nvSpPr>
        <dsp:cNvPr id="0" name=""/>
        <dsp:cNvSpPr/>
      </dsp:nvSpPr>
      <dsp:spPr>
        <a:xfrm>
          <a:off x="2674417" y="2374414"/>
          <a:ext cx="3045397" cy="250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78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Stage 2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Advanced clinical processes</a:t>
          </a:r>
          <a:endParaRPr lang="en-US" sz="2400" kern="1200" dirty="0"/>
        </a:p>
      </dsp:txBody>
      <dsp:txXfrm>
        <a:off x="2674417" y="2374414"/>
        <a:ext cx="3045397" cy="2508735"/>
      </dsp:txXfrm>
    </dsp:sp>
    <dsp:sp modelId="{96FF2B43-176D-4502-9151-2FC0884325E9}">
      <dsp:nvSpPr>
        <dsp:cNvPr id="0" name=""/>
        <dsp:cNvSpPr/>
      </dsp:nvSpPr>
      <dsp:spPr>
        <a:xfrm>
          <a:off x="5232343" y="1235436"/>
          <a:ext cx="507847" cy="5078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A3890-4694-47F6-BC90-675894EA96D0}">
      <dsp:nvSpPr>
        <dsp:cNvPr id="0" name=""/>
        <dsp:cNvSpPr/>
      </dsp:nvSpPr>
      <dsp:spPr>
        <a:xfrm>
          <a:off x="4623633" y="1489360"/>
          <a:ext cx="3600398" cy="339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98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Stage 3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Improved Outcomes</a:t>
          </a:r>
          <a:endParaRPr lang="en-US" sz="2400" kern="1200" dirty="0"/>
        </a:p>
      </dsp:txBody>
      <dsp:txXfrm>
        <a:off x="4623633" y="1489360"/>
        <a:ext cx="3600398" cy="3393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81A49-8940-4344-BAA2-001927519394}">
      <dsp:nvSpPr>
        <dsp:cNvPr id="0" name=""/>
        <dsp:cNvSpPr/>
      </dsp:nvSpPr>
      <dsp:spPr>
        <a:xfrm>
          <a:off x="2438399" y="528"/>
          <a:ext cx="3657600" cy="2059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Any problem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Hampers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Any Break fix</a:t>
          </a:r>
        </a:p>
      </dsp:txBody>
      <dsp:txXfrm>
        <a:off x="2438399" y="528"/>
        <a:ext cx="3657600" cy="2059658"/>
      </dsp:txXfrm>
    </dsp:sp>
    <dsp:sp modelId="{8ED7F95D-E1DD-42A9-84A6-54B3DC691900}">
      <dsp:nvSpPr>
        <dsp:cNvPr id="0" name=""/>
        <dsp:cNvSpPr/>
      </dsp:nvSpPr>
      <dsp:spPr>
        <a:xfrm>
          <a:off x="0" y="528"/>
          <a:ext cx="2438400" cy="2059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Restoration</a:t>
          </a:r>
          <a:endParaRPr lang="en-US" sz="3200" kern="1200" dirty="0"/>
        </a:p>
      </dsp:txBody>
      <dsp:txXfrm>
        <a:off x="0" y="528"/>
        <a:ext cx="2438400" cy="2059658"/>
      </dsp:txXfrm>
    </dsp:sp>
    <dsp:sp modelId="{D6B2D2DC-8227-491B-B93B-4C068897EEFD}">
      <dsp:nvSpPr>
        <dsp:cNvPr id="0" name=""/>
        <dsp:cNvSpPr/>
      </dsp:nvSpPr>
      <dsp:spPr>
        <a:xfrm>
          <a:off x="2438400" y="2266152"/>
          <a:ext cx="3657600" cy="2059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Any configuration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Don’t interfere with the working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An additional functionality</a:t>
          </a:r>
          <a:endParaRPr lang="en-US" sz="2000" kern="1200" dirty="0"/>
        </a:p>
      </dsp:txBody>
      <dsp:txXfrm>
        <a:off x="2438400" y="2266152"/>
        <a:ext cx="3657600" cy="2059658"/>
      </dsp:txXfrm>
    </dsp:sp>
    <dsp:sp modelId="{8D10DEAA-1864-4132-A97A-3B17668DF62A}">
      <dsp:nvSpPr>
        <dsp:cNvPr id="0" name=""/>
        <dsp:cNvSpPr/>
      </dsp:nvSpPr>
      <dsp:spPr>
        <a:xfrm>
          <a:off x="0" y="2266152"/>
          <a:ext cx="2438400" cy="2059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Service Request</a:t>
          </a:r>
          <a:endParaRPr lang="en-US" sz="3200" kern="1200" dirty="0"/>
        </a:p>
      </dsp:txBody>
      <dsp:txXfrm>
        <a:off x="0" y="2266152"/>
        <a:ext cx="2438400" cy="205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algn="l" defTabSz="635000">
              <a:spcBef>
                <a:spcPct val="0"/>
              </a:spcBef>
              <a:defRPr sz="800" b="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algn="r" defTabSz="635000">
              <a:spcBef>
                <a:spcPct val="0"/>
              </a:spcBef>
              <a:defRPr sz="800" b="0"/>
            </a:lvl1pPr>
          </a:lstStyle>
          <a:p>
            <a:fld id="{55F4F54F-BFE9-4158-8CC4-DD040336CB83}" type="datetimeFigureOut">
              <a:rPr lang="en-US"/>
              <a:pPr/>
              <a:t>5/5/2014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algn="l" defTabSz="635000">
              <a:spcBef>
                <a:spcPct val="0"/>
              </a:spcBef>
              <a:defRPr sz="800" b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algn="r" defTabSz="635000">
              <a:spcBef>
                <a:spcPct val="0"/>
              </a:spcBef>
              <a:defRPr sz="800" b="0"/>
            </a:lvl1pPr>
          </a:lstStyle>
          <a:p>
            <a:fld id="{4A1FC2AB-82DE-43D4-878D-2B0CA2799E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792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algn="l" defTabSz="635000">
              <a:spcBef>
                <a:spcPct val="0"/>
              </a:spcBef>
              <a:defRPr sz="1200" b="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algn="r" defTabSz="635000">
              <a:spcBef>
                <a:spcPct val="0"/>
              </a:spcBef>
              <a:defRPr sz="1200" b="0"/>
            </a:lvl1pPr>
          </a:lstStyle>
          <a:p>
            <a:fld id="{48C56040-B352-4CF8-B5D5-F47EA68AB32D}" type="datetimeFigureOut">
              <a:rPr lang="en-US"/>
              <a:pPr/>
              <a:t>5/5/2014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91" tIns="69696" rIns="139391" bIns="6969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84213" y="4416425"/>
            <a:ext cx="5489575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algn="l" defTabSz="635000">
              <a:spcBef>
                <a:spcPct val="0"/>
              </a:spcBef>
              <a:defRPr sz="1200" b="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algn="r" defTabSz="635000">
              <a:spcBef>
                <a:spcPct val="0"/>
              </a:spcBef>
              <a:defRPr sz="1200" b="0"/>
            </a:lvl1pPr>
          </a:lstStyle>
          <a:p>
            <a:fld id="{F6715F80-3722-40A8-A13B-913CAEEA0A9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177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Font typeface="Arial" pitchFamily="34" charset="0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indent="-112713" algn="l" rtl="0" eaLnBrk="0" fontAlgn="base" hangingPunct="0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7013" indent="-111125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1313" indent="-112713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4025" indent="-111125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5" name="Rectangle 5"/>
          <p:cNvSpPr>
            <a:spLocks noGrp="1"/>
          </p:cNvSpPr>
          <p:nvPr>
            <p:ph type="body" idx="1"/>
          </p:nvPr>
        </p:nvSpPr>
        <p:spPr>
          <a:xfrm>
            <a:off x="684214" y="4416428"/>
            <a:ext cx="5489575" cy="170383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883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5F80-3722-40A8-A13B-913CAEEA0A9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773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5117451" cy="48828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7259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 bwMode="gray">
          <a:xfrm>
            <a:off x="4724400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538374"/>
            <a:ext cx="4690872" cy="83576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32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pic>
        <p:nvPicPr>
          <p:cNvPr id="120844" name="Picture 12" descr="DEL_DCS_PR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3D01-D384-4B7C-BF36-D7BCE22DC57D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0C28-EC5B-4289-AC3D-9AEBC1245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883" r:id="rId16"/>
    <p:sldLayoutId id="2147483904" r:id="rId17"/>
    <p:sldLayoutId id="2147483906" r:id="rId18"/>
    <p:sldLayoutId id="214748389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4"/>
          <p:cNvSpPr>
            <a:spLocks noGrp="1"/>
          </p:cNvSpPr>
          <p:nvPr>
            <p:ph type="ctrTitle"/>
          </p:nvPr>
        </p:nvSpPr>
        <p:spPr>
          <a:xfrm>
            <a:off x="0" y="1333210"/>
            <a:ext cx="8510889" cy="1273894"/>
          </a:xfrm>
        </p:spPr>
        <p:txBody>
          <a:bodyPr>
            <a:normAutofit fontScale="90000"/>
          </a:bodyPr>
          <a:lstStyle/>
          <a:p>
            <a:pPr>
              <a:lnSpc>
                <a:spcPts val="3230"/>
              </a:lnSpc>
            </a:pPr>
            <a:r>
              <a:rPr lang="en-US" sz="3200" dirty="0">
                <a:solidFill>
                  <a:srgbClr val="1F497D"/>
                </a:solidFill>
              </a:rPr>
              <a:t/>
            </a:r>
            <a:br>
              <a:rPr lang="en-US" sz="3200" dirty="0">
                <a:solidFill>
                  <a:srgbClr val="1F497D"/>
                </a:solidFill>
              </a:rPr>
            </a:br>
            <a:r>
              <a:rPr lang="en-US" b="1" dirty="0">
                <a:solidFill>
                  <a:srgbClr val="92D400"/>
                </a:solidFill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92D400"/>
                </a:solidFill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13" name="Rectangle 35"/>
          <p:cNvSpPr>
            <a:spLocks noGrp="1"/>
          </p:cNvSpPr>
          <p:nvPr>
            <p:ph type="subTitle" idx="1"/>
          </p:nvPr>
        </p:nvSpPr>
        <p:spPr>
          <a:xfrm>
            <a:off x="443174" y="6117166"/>
            <a:ext cx="3405972" cy="373150"/>
          </a:xfrm>
        </p:spPr>
        <p:txBody>
          <a:bodyPr anchor="ctr">
            <a:normAutofit fontScale="70000" lnSpcReduction="20000"/>
          </a:bodyPr>
          <a:lstStyle/>
          <a:p>
            <a:pPr>
              <a:spcBef>
                <a:spcPts val="538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May 05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, 2014</a:t>
            </a:r>
            <a:endParaRPr lang="en-US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4"/>
          <p:cNvSpPr txBox="1">
            <a:spLocks/>
          </p:cNvSpPr>
          <p:nvPr/>
        </p:nvSpPr>
        <p:spPr bwMode="gray">
          <a:xfrm>
            <a:off x="586944" y="543170"/>
            <a:ext cx="8067958" cy="3714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smtClean="0"/>
              <a:t>DISSERTATION</a:t>
            </a:r>
          </a:p>
          <a:p>
            <a:pPr algn="ctr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&amp;</a:t>
            </a:r>
          </a:p>
          <a:p>
            <a:pPr algn="ctr"/>
            <a:endParaRPr lang="en-US" sz="4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4000" dirty="0" smtClean="0"/>
              <a:t>CASE STUDY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5" name="Rectangle 34"/>
          <p:cNvSpPr txBox="1">
            <a:spLocks/>
          </p:cNvSpPr>
          <p:nvPr/>
        </p:nvSpPr>
        <p:spPr bwMode="gray">
          <a:xfrm>
            <a:off x="1823340" y="5075773"/>
            <a:ext cx="6905040" cy="1098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US" dirty="0" smtClean="0"/>
              <a:t>By:</a:t>
            </a:r>
          </a:p>
          <a:p>
            <a:pPr algn="r"/>
            <a:r>
              <a:rPr lang="en-US" dirty="0" err="1" smtClean="0"/>
              <a:t>Deepa</a:t>
            </a:r>
            <a:r>
              <a:rPr lang="en-US" dirty="0" smtClean="0"/>
              <a:t> </a:t>
            </a:r>
            <a:r>
              <a:rPr lang="en-US" dirty="0" err="1" smtClean="0"/>
              <a:t>Kansal</a:t>
            </a:r>
            <a:endParaRPr lang="en-US" dirty="0" smtClean="0"/>
          </a:p>
          <a:p>
            <a:pPr algn="r"/>
            <a:r>
              <a:rPr lang="en-US" dirty="0" smtClean="0"/>
              <a:t>Naman Thukral</a:t>
            </a:r>
          </a:p>
        </p:txBody>
      </p:sp>
    </p:spTree>
    <p:extLst>
      <p:ext uri="{BB962C8B-B14F-4D97-AF65-F5344CB8AC3E}">
        <p14:creationId xmlns:p14="http://schemas.microsoft.com/office/powerpoint/2010/main" xmlns="" val="40442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hukral\Desktop\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326"/>
            <a:ext cx="9144000" cy="65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29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 HEALTHCARE SYSTEM</a:t>
            </a:r>
            <a:endParaRPr lang="en-US" dirty="0"/>
          </a:p>
        </p:txBody>
      </p:sp>
      <p:sp>
        <p:nvSpPr>
          <p:cNvPr id="1866" name="TextBox 1865"/>
          <p:cNvSpPr txBox="1"/>
          <p:nvPr/>
        </p:nvSpPr>
        <p:spPr>
          <a:xfrm>
            <a:off x="432483" y="1124463"/>
            <a:ext cx="82913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Private insurance is basis of health </a:t>
            </a:r>
            <a:r>
              <a:rPr lang="en-US" sz="2000" b="0" dirty="0" smtClean="0">
                <a:latin typeface="+mn-lt"/>
              </a:rPr>
              <a:t>system.</a:t>
            </a:r>
            <a:endParaRPr lang="en-US" sz="2000" b="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US system is dominated by private insurance but it is not </a:t>
            </a:r>
            <a:r>
              <a:rPr lang="en-US" sz="2000" b="0" dirty="0" smtClean="0">
                <a:latin typeface="+mn-lt"/>
              </a:rPr>
              <a:t>compulsory</a:t>
            </a:r>
            <a:endParaRPr lang="en-US" sz="2000" b="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Employer sponsored insurance is most </a:t>
            </a:r>
            <a:r>
              <a:rPr lang="en-US" sz="2000" b="0" dirty="0" smtClean="0">
                <a:latin typeface="+mn-lt"/>
              </a:rPr>
              <a:t>common.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Individual insurance, where people pay their own premium, covers the self employed and people who cannot obtain insurance through their employer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Insurance </a:t>
            </a:r>
            <a:r>
              <a:rPr lang="en-US" sz="2000" b="0" dirty="0">
                <a:latin typeface="+mn-lt"/>
              </a:rPr>
              <a:t>plans are administered by private </a:t>
            </a:r>
            <a:r>
              <a:rPr lang="en-US" sz="2000" b="0" dirty="0" smtClean="0">
                <a:latin typeface="+mn-lt"/>
              </a:rPr>
              <a:t>companies.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Medicare is a tax financed federal programme for people of 65 or </a:t>
            </a:r>
            <a:r>
              <a:rPr lang="en-US" sz="2000" b="0" dirty="0" smtClean="0">
                <a:latin typeface="+mn-lt"/>
              </a:rPr>
              <a:t>over.</a:t>
            </a:r>
            <a:endParaRPr lang="en-US" sz="2000" b="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Medicaid covers low income </a:t>
            </a:r>
            <a:r>
              <a:rPr lang="en-US" sz="2000" b="0" dirty="0" smtClean="0">
                <a:latin typeface="+mn-lt"/>
              </a:rPr>
              <a:t>families.</a:t>
            </a:r>
            <a:endParaRPr lang="en-US" sz="2000" b="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404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37" y="552893"/>
            <a:ext cx="8389089" cy="54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9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r="966" b="22708"/>
          <a:stretch/>
        </p:blipFill>
        <p:spPr bwMode="auto">
          <a:xfrm>
            <a:off x="163140" y="914398"/>
            <a:ext cx="8778240" cy="52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4338" y="278438"/>
            <a:ext cx="8330184" cy="677108"/>
          </a:xfrm>
        </p:spPr>
        <p:txBody>
          <a:bodyPr/>
          <a:lstStyle/>
          <a:p>
            <a:r>
              <a:rPr lang="en-US" dirty="0" smtClean="0"/>
              <a:t>STRUCTURE AND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3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1478" y="1392865"/>
            <a:ext cx="8330184" cy="45627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Health is a state subject.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state has its own healthcare delivery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State- Responsible for functioning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Federal (Central) Govt. – Policy making and planning and funding of national health programmes.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Health Insurance is in its infancy.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Around 2.2 % population is covered in under private health insurance while rural health penetration is less than 10%.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Central and state government schemes – RSBY, ESIS &amp; CGHS.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RSBY – Rashtriya Swasthya Bima Yojana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ESIS- Employees’ State Insurance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CGHS – Central Government Heath Scheme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4338" y="309215"/>
            <a:ext cx="8330184" cy="615553"/>
          </a:xfrm>
        </p:spPr>
        <p:txBody>
          <a:bodyPr/>
          <a:lstStyle/>
          <a:p>
            <a:r>
              <a:rPr lang="en-US" sz="4000" dirty="0" smtClean="0"/>
              <a:t>INDIAN HEALTHCARE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533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8343" y="1359698"/>
            <a:ext cx="8506047" cy="3848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The existing health insurance schemes available in India can be broadly categorized as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Voluntary or private for profit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Government run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Insurance offered by NGOs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Employer based schemes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414338" y="309215"/>
            <a:ext cx="8330184" cy="615553"/>
          </a:xfrm>
        </p:spPr>
        <p:txBody>
          <a:bodyPr/>
          <a:lstStyle/>
          <a:p>
            <a:r>
              <a:rPr lang="en-US" sz="4000" dirty="0" smtClean="0"/>
              <a:t>INDIAN HEALTH INSURANCE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946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11479" y="1671625"/>
            <a:ext cx="8317993" cy="44422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Three tier </a:t>
            </a:r>
            <a:r>
              <a:rPr lang="en-US" sz="2000" dirty="0" smtClean="0"/>
              <a:t>Model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Government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Private 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Public-Private Model</a:t>
            </a:r>
          </a:p>
          <a:p>
            <a:pPr marL="744538" lvl="2" indent="-3429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Outpatient </a:t>
            </a:r>
            <a:r>
              <a:rPr lang="en-US" sz="2000" dirty="0" smtClean="0"/>
              <a:t>Coverage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To avoid hospitalization</a:t>
            </a:r>
          </a:p>
          <a:p>
            <a:pPr marL="744538" lvl="2" indent="-3429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Switch from patient care to preventive </a:t>
            </a:r>
            <a:r>
              <a:rPr lang="en-US" sz="2000" dirty="0" smtClean="0"/>
              <a:t>cure.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Reduce cost of insurance operations, including a reduction in claims</a:t>
            </a:r>
          </a:p>
          <a:p>
            <a:pPr marL="744538" lvl="2" indent="-3429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Reduce premium and collection costs and Tax </a:t>
            </a:r>
            <a:r>
              <a:rPr lang="en-US" sz="2000" dirty="0" smtClean="0"/>
              <a:t>Incentives</a:t>
            </a:r>
          </a:p>
          <a:p>
            <a:pPr marL="744538" lvl="2" indent="-342900"/>
            <a:r>
              <a:rPr lang="en-US" sz="2000" dirty="0" smtClean="0">
                <a:solidFill>
                  <a:schemeClr val="tx1"/>
                </a:solidFill>
              </a:rPr>
              <a:t>Speed up the creation of critical mass.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338" y="288041"/>
            <a:ext cx="8330184" cy="1231106"/>
          </a:xfrm>
        </p:spPr>
        <p:txBody>
          <a:bodyPr/>
          <a:lstStyle/>
          <a:p>
            <a:r>
              <a:rPr lang="en-US" sz="4000" dirty="0" smtClean="0"/>
              <a:t>RECOMMENDATIONS FOR INDIAN INDUSTRY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6573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55784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OBJECTIVE 2: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MEANINGFUL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36396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154050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2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chemeClr val="tx1"/>
                </a:solidFill>
              </a:rPr>
              <a:t>Meaningful Use is using certified EHR technology to </a:t>
            </a:r>
            <a:r>
              <a:rPr lang="en-US" b="1" dirty="0">
                <a:solidFill>
                  <a:schemeClr val="tx1"/>
                </a:solidFill>
              </a:rPr>
              <a:t>Improve quality, safety, efficiency, and reduce health </a:t>
            </a:r>
            <a:r>
              <a:rPr lang="en-US" b="1" dirty="0" smtClean="0">
                <a:solidFill>
                  <a:schemeClr val="tx1"/>
                </a:solidFill>
              </a:rPr>
              <a:t>disparities</a:t>
            </a: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Improve </a:t>
            </a:r>
            <a:r>
              <a:rPr lang="en-US" b="1" dirty="0">
                <a:solidFill>
                  <a:schemeClr val="tx1"/>
                </a:solidFill>
              </a:rPr>
              <a:t>care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Maintaining </a:t>
            </a:r>
            <a:r>
              <a:rPr lang="en-US" b="1" dirty="0">
                <a:solidFill>
                  <a:schemeClr val="tx1"/>
                </a:solidFill>
              </a:rPr>
              <a:t>privacy and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Meaningful </a:t>
            </a: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dirty="0">
                <a:solidFill>
                  <a:schemeClr val="tx1"/>
                </a:solidFill>
              </a:rPr>
              <a:t>mandated in law </a:t>
            </a:r>
            <a:r>
              <a:rPr lang="en-US" dirty="0">
                <a:solidFill>
                  <a:schemeClr val="tx1"/>
                </a:solidFill>
              </a:rPr>
              <a:t>to receive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2363" name="Rectangle 27"/>
          <p:cNvSpPr>
            <a:spLocks noGrp="1"/>
          </p:cNvSpPr>
          <p:nvPr>
            <p:ph type="title"/>
          </p:nvPr>
        </p:nvSpPr>
        <p:spPr bwMode="gray">
          <a:xfrm>
            <a:off x="414338" y="309216"/>
            <a:ext cx="8330184" cy="615553"/>
          </a:xfrm>
        </p:spPr>
        <p:txBody>
          <a:bodyPr/>
          <a:lstStyle/>
          <a:p>
            <a:r>
              <a:rPr lang="en-US" sz="4000" dirty="0" smtClean="0"/>
              <a:t>MEANINGFUL USE </a:t>
            </a:r>
          </a:p>
        </p:txBody>
      </p:sp>
    </p:spTree>
    <p:extLst>
      <p:ext uri="{BB962C8B-B14F-4D97-AF65-F5344CB8AC3E}">
        <p14:creationId xmlns:p14="http://schemas.microsoft.com/office/powerpoint/2010/main" xmlns="" val="41801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25127" y="1699282"/>
            <a:ext cx="8330184" cy="4882896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certified EHR in a </a:t>
            </a:r>
            <a:r>
              <a:rPr lang="en-US" b="1" dirty="0">
                <a:solidFill>
                  <a:schemeClr val="tx1"/>
                </a:solidFill>
              </a:rPr>
              <a:t>meaningful manner</a:t>
            </a:r>
            <a:r>
              <a:rPr lang="en-US" dirty="0">
                <a:solidFill>
                  <a:schemeClr val="tx1"/>
                </a:solidFill>
              </a:rPr>
              <a:t> (e.g., e-prescribing)	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certified EHR technology for </a:t>
            </a:r>
            <a:r>
              <a:rPr lang="en-US" b="1" dirty="0">
                <a:solidFill>
                  <a:schemeClr val="tx1"/>
                </a:solidFill>
              </a:rPr>
              <a:t>electronic exchange of health information</a:t>
            </a:r>
            <a:r>
              <a:rPr lang="en-US" dirty="0">
                <a:solidFill>
                  <a:schemeClr val="tx1"/>
                </a:solidFill>
              </a:rPr>
              <a:t> to improve quality of health care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certified EHR technology to </a:t>
            </a:r>
            <a:r>
              <a:rPr lang="en-US" b="1" dirty="0">
                <a:solidFill>
                  <a:schemeClr val="tx1"/>
                </a:solidFill>
              </a:rPr>
              <a:t>submit clinical quality measures(CQM) and other such measures selected by the Secretary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1439"/>
            <a:ext cx="8330184" cy="1231106"/>
          </a:xfrm>
        </p:spPr>
        <p:txBody>
          <a:bodyPr/>
          <a:lstStyle/>
          <a:p>
            <a:r>
              <a:rPr lang="en-US" sz="4000" dirty="0" smtClean="0"/>
              <a:t>MAIN COMPONENTS OF </a:t>
            </a:r>
            <a:br>
              <a:rPr lang="en-US" sz="4000" dirty="0" smtClean="0"/>
            </a:br>
            <a:r>
              <a:rPr lang="en-US" sz="4000" dirty="0" smtClean="0"/>
              <a:t>MEANINGFUL 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22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6257545" cy="48828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Dissertation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Case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78438"/>
            <a:ext cx="8330184" cy="67710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920286690"/>
              </p:ext>
            </p:extLst>
          </p:nvPr>
        </p:nvGraphicFramePr>
        <p:xfrm>
          <a:off x="411163" y="1398588"/>
          <a:ext cx="8514628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9215"/>
            <a:ext cx="8330184" cy="615553"/>
          </a:xfrm>
        </p:spPr>
        <p:txBody>
          <a:bodyPr/>
          <a:lstStyle/>
          <a:p>
            <a:r>
              <a:rPr lang="en-US" sz="4000" dirty="0" smtClean="0"/>
              <a:t>STAGES OF MEANINGFUL USE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2785729" y="3306726"/>
            <a:ext cx="3019647" cy="2200939"/>
          </a:xfrm>
          <a:prstGeom prst="ellipse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18573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sz="quarter" idx="12"/>
          </p:nvPr>
        </p:nvSpPr>
        <p:spPr>
          <a:xfrm>
            <a:off x="873456" y="1364777"/>
            <a:ext cx="3598803" cy="170597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ligible </a:t>
            </a:r>
            <a:r>
              <a:rPr lang="en-US" b="1" dirty="0">
                <a:solidFill>
                  <a:schemeClr val="tx1"/>
                </a:solidFill>
              </a:rPr>
              <a:t>professionals </a:t>
            </a:r>
            <a:r>
              <a:rPr lang="en-US" b="1" dirty="0" smtClean="0">
                <a:solidFill>
                  <a:schemeClr val="tx1"/>
                </a:solidFill>
              </a:rPr>
              <a:t>are: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17 </a:t>
            </a:r>
            <a:r>
              <a:rPr lang="en-US" sz="2000" dirty="0">
                <a:solidFill>
                  <a:schemeClr val="tx1"/>
                </a:solidFill>
              </a:rPr>
              <a:t>core </a:t>
            </a:r>
            <a:r>
              <a:rPr lang="en-US" sz="2000" dirty="0" smtClean="0">
                <a:solidFill>
                  <a:schemeClr val="tx1"/>
                </a:solidFill>
              </a:rPr>
              <a:t>objectives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>
                <a:solidFill>
                  <a:schemeClr val="tx1"/>
                </a:solidFill>
              </a:rPr>
              <a:t>out of 6 from menu set objectives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14338" y="-60116"/>
            <a:ext cx="8330184" cy="1354217"/>
          </a:xfrm>
        </p:spPr>
        <p:txBody>
          <a:bodyPr/>
          <a:lstStyle/>
          <a:p>
            <a:r>
              <a:rPr lang="en-US" dirty="0" smtClean="0"/>
              <a:t>MEANINGFUL USE CRITERIA FOR STAGE 2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flipV="1">
            <a:off x="850604" y="3145777"/>
            <a:ext cx="7135155" cy="1068288"/>
          </a:xfrm>
          <a:prstGeom prst="triangle">
            <a:avLst>
              <a:gd name="adj" fmla="val 5023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74605" y="3186721"/>
            <a:ext cx="17077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PHARMACY </a:t>
            </a:r>
          </a:p>
          <a:p>
            <a:pPr algn="ctr"/>
            <a:r>
              <a:rPr lang="en-US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RELEVANCE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gray">
          <a:xfrm>
            <a:off x="4761485" y="1357088"/>
            <a:ext cx="4054969" cy="1727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401638" marR="0" indent="-2317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569913" marR="0" indent="-1682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L="796925" marR="0" indent="-2270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L="666750" marR="0" indent="-1666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Eligible hospitals are: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16 core 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 out of 6 from menu set objectives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/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gray">
          <a:xfrm>
            <a:off x="1774209" y="3577988"/>
            <a:ext cx="2893325" cy="2536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Eligible hospitals are: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6 core objectives</a:t>
            </a:r>
          </a:p>
          <a:p>
            <a:pPr marL="285750" indent="-285750"/>
            <a:endParaRPr lang="en-US" sz="2000" b="0" dirty="0" smtClean="0"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gray">
          <a:xfrm>
            <a:off x="4697105" y="3580263"/>
            <a:ext cx="2893325" cy="2536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Eligible hospitals are: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dirty="0" smtClean="0">
                <a:latin typeface="+mn-lt"/>
              </a:rPr>
              <a:t>1 menu set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objective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85750" indent="-285750"/>
            <a:endParaRPr lang="en-US" sz="2000" b="0" dirty="0" smtClean="0"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960703"/>
              </p:ext>
            </p:extLst>
          </p:nvPr>
        </p:nvGraphicFramePr>
        <p:xfrm>
          <a:off x="83128" y="85061"/>
          <a:ext cx="8965179" cy="517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947"/>
                <a:gridCol w="6173937"/>
                <a:gridCol w="2241295"/>
              </a:tblGrid>
              <a:tr h="850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S.No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Eligible Hospital Core Objectives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EHR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Functionality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5574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Use computerized provider order entry (CPOE) for medication, laboratory, and radiology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Medication Orders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5574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>
                          <a:effectLst/>
                        </a:rPr>
                        <a:t>Use clinical decision support to improve performance on high-priority health conditions.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Medication Alerts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5574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>
                          <a:effectLst/>
                        </a:rPr>
                        <a:t>Provide patients the ability to view online, download, and transmit information about a hospital admission.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sz="15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Portal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7242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>
                          <a:effectLst/>
                        </a:rPr>
                        <a:t> Generate lists of patients by specific conditions to use for quality improvement, reduction of disparities, research, or outreach.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Reporting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9656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>
                          <a:effectLst/>
                        </a:rPr>
                        <a:t>The eligible hospital </a:t>
                      </a:r>
                      <a:r>
                        <a:rPr lang="en-US" sz="1500" dirty="0" smtClean="0">
                          <a:effectLst/>
                        </a:rPr>
                        <a:t>who </a:t>
                      </a:r>
                      <a:r>
                        <a:rPr lang="en-US" sz="1500" dirty="0">
                          <a:effectLst/>
                        </a:rPr>
                        <a:t>receives a patient from another setting of care or provider of care or believes an encounter is relevant should perform medication reconciliation.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Medication Reconciliation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9656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dirty="0">
                          <a:effectLst/>
                        </a:rPr>
                        <a:t>Automatically track medications from order to administration using assistive technologies in conjunction with an electronic medication administration record (</a:t>
                      </a:r>
                      <a:r>
                        <a:rPr lang="en-US" sz="1500" dirty="0" err="1">
                          <a:effectLst/>
                        </a:rPr>
                        <a:t>eMAR</a:t>
                      </a:r>
                      <a:r>
                        <a:rPr lang="en-US" sz="1500" dirty="0">
                          <a:effectLst/>
                        </a:rPr>
                        <a:t>).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eMAR</a:t>
                      </a:r>
                      <a:r>
                        <a:rPr lang="en-US" sz="15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79202"/>
              </p:ext>
            </p:extLst>
          </p:nvPr>
        </p:nvGraphicFramePr>
        <p:xfrm>
          <a:off x="79665" y="5454502"/>
          <a:ext cx="8977745" cy="935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542"/>
                <a:gridCol w="5998766"/>
                <a:gridCol w="2244437"/>
              </a:tblGrid>
              <a:tr h="328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S.No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Eligible Hospital Menu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Objectives</a:t>
                      </a: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Our EHR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  <a:tr h="60712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  <a:buFont typeface="+mj-lt"/>
                        <a:buNone/>
                      </a:pPr>
                      <a:r>
                        <a:rPr lang="en-US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 smtClean="0"/>
                        <a:t>Generate and transmit permissible discharge prescriptions electronically (</a:t>
                      </a:r>
                      <a:r>
                        <a:rPr lang="en-US" sz="1600" b="0" dirty="0" err="1" smtClean="0"/>
                        <a:t>eRx</a:t>
                      </a:r>
                      <a:r>
                        <a:rPr lang="en-US" sz="1600" b="0" dirty="0" smtClean="0"/>
                        <a:t>).</a:t>
                      </a:r>
                      <a:endParaRPr lang="en-US" sz="1600" b="0" dirty="0"/>
                    </a:p>
                  </a:txBody>
                  <a:tcPr marL="13018" marR="130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75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E-Prescription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018" marR="130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9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80" y="381277"/>
            <a:ext cx="6087551" cy="3693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OBJECTIVE 2-CONCLUSION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625" y="1338044"/>
            <a:ext cx="7980219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Our EHR has </a:t>
            </a:r>
            <a:r>
              <a:rPr lang="en-US" sz="2000" b="0" dirty="0">
                <a:latin typeface="+mn-lt"/>
              </a:rPr>
              <a:t>a strong track record of providing products and the change </a:t>
            </a:r>
            <a:r>
              <a:rPr lang="en-US" sz="2000" b="0" dirty="0" smtClean="0">
                <a:latin typeface="+mn-lt"/>
              </a:rPr>
              <a:t>management required to achieve meaningful use.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Takes first </a:t>
            </a:r>
            <a:r>
              <a:rPr lang="en-US" sz="2000" b="0" dirty="0">
                <a:latin typeface="+mn-lt"/>
              </a:rPr>
              <a:t>place in the race to obtain Meaningful Use incentive dollars</a:t>
            </a:r>
            <a:r>
              <a:rPr lang="en-US" sz="2000" b="0" dirty="0" smtClean="0">
                <a:latin typeface="+mn-lt"/>
              </a:rPr>
              <a:t>.</a:t>
            </a:r>
          </a:p>
          <a:p>
            <a:pPr algn="l"/>
            <a:endParaRPr lang="en-US" sz="2000" b="0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In the data released by the Centers for Medicare and Medicaid Services (CMS) and analyzed by Modern Healthcare magazine, the top-ranked EHR vendor among clinicians who received incentives was our EHR Systems. </a:t>
            </a:r>
            <a:endParaRPr lang="en-US" sz="2000" b="0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42736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70532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OBJECTIVE 3: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PHARMACY BUSINESS PROCESSES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283" y="2700670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282" y="4800955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98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26" y="300327"/>
            <a:ext cx="6977565" cy="732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EMR PHARMACY MODULE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936" y="1023569"/>
            <a:ext cx="82192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Pharmacy is a key component of EMR </a:t>
            </a:r>
            <a:r>
              <a:rPr lang="en-US" sz="2000" b="0" dirty="0" smtClean="0">
                <a:latin typeface="+mn-lt"/>
              </a:rPr>
              <a:t>medication </a:t>
            </a:r>
            <a:r>
              <a:rPr lang="en-US" sz="2000" b="0" dirty="0">
                <a:latin typeface="+mn-lt"/>
              </a:rPr>
              <a:t>ordering </a:t>
            </a:r>
            <a:r>
              <a:rPr lang="en-US" sz="2000" b="0" dirty="0" smtClean="0">
                <a:latin typeface="+mn-lt"/>
              </a:rPr>
              <a:t>and Administrative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P</a:t>
            </a:r>
            <a:r>
              <a:rPr lang="en-US" sz="2000" b="0" dirty="0" smtClean="0">
                <a:latin typeface="+mn-lt"/>
              </a:rPr>
              <a:t>harmacists </a:t>
            </a:r>
            <a:r>
              <a:rPr lang="en-US" sz="2000" b="0" dirty="0">
                <a:latin typeface="+mn-lt"/>
              </a:rPr>
              <a:t>can monitor medication treatment and improve medical outcomes</a:t>
            </a:r>
            <a:endParaRPr lang="en-US" sz="2000" b="0" dirty="0" smtClean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u="sng" dirty="0">
                <a:latin typeface="+mn-lt"/>
              </a:rPr>
              <a:t>F</a:t>
            </a:r>
            <a:r>
              <a:rPr lang="en-US" sz="2000" u="sng" dirty="0" smtClean="0">
                <a:latin typeface="+mn-lt"/>
              </a:rPr>
              <a:t>ew </a:t>
            </a:r>
            <a:r>
              <a:rPr lang="en-US" sz="2000" u="sng" dirty="0">
                <a:latin typeface="+mn-lt"/>
              </a:rPr>
              <a:t>Ancillary systems </a:t>
            </a:r>
            <a:r>
              <a:rPr lang="en-US" sz="2000" u="sng" dirty="0" smtClean="0">
                <a:latin typeface="+mn-lt"/>
              </a:rPr>
              <a:t>are:</a:t>
            </a:r>
          </a:p>
          <a:p>
            <a:pPr algn="l"/>
            <a:endParaRPr lang="en-US" sz="2000" dirty="0">
              <a:latin typeface="+mn-lt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Dispensing System: Decentralized </a:t>
            </a:r>
            <a:r>
              <a:rPr lang="en-US" sz="2000" b="0" dirty="0">
                <a:latin typeface="+mn-lt"/>
              </a:rPr>
              <a:t>medicine dispensing </a:t>
            </a:r>
            <a:r>
              <a:rPr lang="en-US" sz="2000" b="0" dirty="0" smtClean="0">
                <a:latin typeface="+mn-lt"/>
              </a:rPr>
              <a:t>system</a:t>
            </a:r>
          </a:p>
          <a:p>
            <a:pPr lvl="0" algn="l"/>
            <a:endParaRPr lang="en-US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Inventory Medical Management System: Provides </a:t>
            </a:r>
            <a:r>
              <a:rPr lang="en-US" sz="2000" b="0" dirty="0">
                <a:latin typeface="+mn-lt"/>
              </a:rPr>
              <a:t>integration of inventory, workflow, packaging and a </a:t>
            </a:r>
            <a:r>
              <a:rPr lang="en-US" sz="2000" b="0" dirty="0" smtClean="0">
                <a:latin typeface="+mn-lt"/>
              </a:rPr>
              <a:t>drug Inventory solution.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b="0" dirty="0">
              <a:latin typeface="+mn-lt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Intervention Management: </a:t>
            </a:r>
            <a:r>
              <a:rPr lang="en-US" sz="2000" b="0" dirty="0">
                <a:latin typeface="+mn-lt"/>
              </a:rPr>
              <a:t>Clinical Surveillance tool that helps clinician’s document interventions more effectively</a:t>
            </a:r>
          </a:p>
        </p:txBody>
      </p:sp>
    </p:spTree>
    <p:extLst>
      <p:ext uri="{BB962C8B-B14F-4D97-AF65-F5344CB8AC3E}">
        <p14:creationId xmlns:p14="http://schemas.microsoft.com/office/powerpoint/2010/main" xmlns="" val="364265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619400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FOCUS AREAS :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DISPENSING SYSTEM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REPORTING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283" y="2128373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9123" y="4799499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11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242" y="113289"/>
            <a:ext cx="5351014" cy="732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DISPENSING SYSTEM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34" y="987553"/>
            <a:ext cx="8587047" cy="250954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It </a:t>
            </a:r>
            <a:r>
              <a:rPr lang="en-US" sz="2000" dirty="0">
                <a:solidFill>
                  <a:schemeClr val="tx1"/>
                </a:solidFill>
              </a:rPr>
              <a:t>ensures safe and efficient dispensing of medication by doctors.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Medication Station </a:t>
            </a:r>
            <a:r>
              <a:rPr lang="en-US" sz="2000" dirty="0">
                <a:solidFill>
                  <a:schemeClr val="tx1"/>
                </a:solidFill>
              </a:rPr>
              <a:t>system is a cabinet-based storage system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Using </a:t>
            </a:r>
            <a:r>
              <a:rPr lang="en-US" sz="2000" dirty="0">
                <a:solidFill>
                  <a:schemeClr val="tx1"/>
                </a:solidFill>
              </a:rPr>
              <a:t>a computer in the </a:t>
            </a:r>
            <a:r>
              <a:rPr lang="en-US" sz="2000" dirty="0" smtClean="0">
                <a:solidFill>
                  <a:schemeClr val="tx1"/>
                </a:solidFill>
              </a:rPr>
              <a:t>Medication Station </a:t>
            </a:r>
            <a:r>
              <a:rPr lang="en-US" sz="2000" dirty="0">
                <a:solidFill>
                  <a:schemeClr val="tx1"/>
                </a:solidFill>
              </a:rPr>
              <a:t>main cabinet, users </a:t>
            </a:r>
            <a:r>
              <a:rPr lang="en-US" sz="2000" dirty="0" smtClean="0">
                <a:solidFill>
                  <a:schemeClr val="tx1"/>
                </a:solidFill>
              </a:rPr>
              <a:t>access </a:t>
            </a:r>
            <a:r>
              <a:rPr lang="en-US" sz="2000" dirty="0">
                <a:solidFill>
                  <a:schemeClr val="tx1"/>
                </a:solidFill>
              </a:rPr>
              <a:t>the contents of the medications stored in the cabinets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Users </a:t>
            </a:r>
            <a:r>
              <a:rPr lang="en-US" sz="2000" dirty="0">
                <a:solidFill>
                  <a:schemeClr val="tx1"/>
                </a:solidFill>
              </a:rPr>
              <a:t>can unlock and open drawers in the cabinets and access the </a:t>
            </a:r>
            <a:r>
              <a:rPr lang="en-US" sz="2000" dirty="0" smtClean="0">
                <a:solidFill>
                  <a:schemeClr val="tx1"/>
                </a:solidFill>
              </a:rPr>
              <a:t>contents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Machine generated alternative text: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74" y="2966484"/>
            <a:ext cx="5839690" cy="3729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644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04" y="941696"/>
            <a:ext cx="8005156" cy="14376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COMMUNICATION BETWEEN EHR AND PHARMACY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547941"/>
            <a:ext cx="9143999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The </a:t>
            </a:r>
            <a:r>
              <a:rPr lang="en-US" sz="1600" b="0" dirty="0" smtClean="0">
                <a:latin typeface="+mn-lt"/>
              </a:rPr>
              <a:t>pharmacy </a:t>
            </a:r>
            <a:r>
              <a:rPr lang="en-US" sz="1600" b="0" dirty="0">
                <a:latin typeface="+mn-lt"/>
              </a:rPr>
              <a:t>order message, from system after being verified </a:t>
            </a:r>
            <a:r>
              <a:rPr lang="en-US" sz="1600" b="0" dirty="0" smtClean="0">
                <a:latin typeface="+mn-lt"/>
              </a:rPr>
              <a:t>in Pharmacy </a:t>
            </a:r>
            <a:r>
              <a:rPr lang="en-US" sz="1600" b="0" dirty="0">
                <a:latin typeface="+mn-lt"/>
              </a:rPr>
              <a:t>either goes to </a:t>
            </a:r>
            <a:r>
              <a:rPr lang="en-US" sz="1600" b="0" dirty="0" smtClean="0">
                <a:latin typeface="+mn-lt"/>
              </a:rPr>
              <a:t>Dispensing System </a:t>
            </a:r>
            <a:r>
              <a:rPr lang="en-US" sz="1600" b="0" dirty="0">
                <a:latin typeface="+mn-lt"/>
              </a:rPr>
              <a:t>or </a:t>
            </a:r>
            <a:r>
              <a:rPr lang="en-US" sz="1600" b="0" dirty="0" smtClean="0">
                <a:latin typeface="+mn-lt"/>
              </a:rPr>
              <a:t>Inventory management </a:t>
            </a:r>
            <a:r>
              <a:rPr lang="en-US" sz="1600" b="0" dirty="0">
                <a:latin typeface="+mn-lt"/>
              </a:rPr>
              <a:t>but not both, whereas all RDE messages are sent to </a:t>
            </a:r>
            <a:r>
              <a:rPr lang="en-US" sz="1600" b="0" dirty="0" smtClean="0">
                <a:latin typeface="+mn-lt"/>
              </a:rPr>
              <a:t>Intervention.</a:t>
            </a:r>
            <a:endParaRPr lang="en-US" sz="1600" b="0" dirty="0"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A</a:t>
            </a:r>
            <a:r>
              <a:rPr lang="en-US" sz="1600" b="0" dirty="0" smtClean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dispense message which is sent to system each time a medication is dispensed from </a:t>
            </a:r>
            <a:r>
              <a:rPr lang="en-US" sz="1600" b="0" dirty="0" smtClean="0">
                <a:latin typeface="+mn-lt"/>
              </a:rPr>
              <a:t>Medication Station</a:t>
            </a:r>
            <a:r>
              <a:rPr lang="en-US" sz="1600" b="0" dirty="0">
                <a:latin typeface="+mn-lt"/>
              </a:rPr>
              <a:t>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+mn-lt"/>
              </a:rPr>
              <a:t>Load/Unload message </a:t>
            </a:r>
            <a:r>
              <a:rPr lang="en-US" sz="1600" b="0" dirty="0">
                <a:latin typeface="+mn-lt"/>
              </a:rPr>
              <a:t>is sent to System each time medicines are loaded or unloaded in </a:t>
            </a:r>
            <a:r>
              <a:rPr lang="en-US" sz="1600" b="0" dirty="0" smtClean="0">
                <a:latin typeface="+mn-lt"/>
              </a:rPr>
              <a:t>Dispensing Medication Station.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 Load/Unload message is sent so that System can update its database and accordingly the </a:t>
            </a:r>
            <a:r>
              <a:rPr lang="en-US" sz="1600" b="0" dirty="0" smtClean="0">
                <a:latin typeface="+mn-lt"/>
              </a:rPr>
              <a:t>Medication List </a:t>
            </a:r>
            <a:r>
              <a:rPr lang="en-US" sz="1600" b="0" dirty="0">
                <a:latin typeface="+mn-lt"/>
              </a:rPr>
              <a:t>is populated in System.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56" y="768096"/>
            <a:ext cx="7990608" cy="37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3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3229" y="1386199"/>
            <a:ext cx="8137098" cy="48141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Physicians, </a:t>
            </a:r>
            <a:r>
              <a:rPr lang="en-US" sz="2000" dirty="0" smtClean="0"/>
              <a:t>Nurses, etc. </a:t>
            </a:r>
            <a:r>
              <a:rPr lang="en-US" sz="2000" dirty="0"/>
              <a:t>with meaningful information as per individual </a:t>
            </a:r>
            <a:r>
              <a:rPr lang="en-US" sz="2000" dirty="0" smtClean="0"/>
              <a:t>requirement</a:t>
            </a:r>
          </a:p>
          <a:p>
            <a:pPr marL="342900" indent="-342900">
              <a:buNone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Reporting in Epic can be classified into </a:t>
            </a:r>
          </a:p>
          <a:p>
            <a:pPr marL="863199" lvl="3" indent="-285750"/>
            <a:r>
              <a:rPr lang="en-US" sz="2000" dirty="0">
                <a:solidFill>
                  <a:schemeClr val="tx1"/>
                </a:solidFill>
              </a:rPr>
              <a:t>Native Epic Functionality Reports</a:t>
            </a:r>
          </a:p>
          <a:p>
            <a:pPr marL="863199" lvl="3" indent="-285750"/>
            <a:r>
              <a:rPr lang="en-US" sz="2000" dirty="0">
                <a:solidFill>
                  <a:schemeClr val="tx1"/>
                </a:solidFill>
              </a:rPr>
              <a:t>Workbench Reports</a:t>
            </a:r>
          </a:p>
          <a:p>
            <a:pPr marL="863199" lvl="3" indent="-285750"/>
            <a:r>
              <a:rPr lang="en-US" sz="2000" dirty="0">
                <a:solidFill>
                  <a:schemeClr val="tx1"/>
                </a:solidFill>
              </a:rPr>
              <a:t>Hyperspace </a:t>
            </a:r>
            <a:r>
              <a:rPr lang="en-US" sz="2000" dirty="0" smtClean="0">
                <a:solidFill>
                  <a:schemeClr val="tx1"/>
                </a:solidFill>
              </a:rPr>
              <a:t>Reports</a:t>
            </a:r>
          </a:p>
          <a:p>
            <a:pPr marL="863199" lvl="3" indent="-285750"/>
            <a:r>
              <a:rPr lang="en-US" sz="2000" dirty="0" smtClean="0">
                <a:solidFill>
                  <a:schemeClr val="tx1"/>
                </a:solidFill>
              </a:rPr>
              <a:t>C-Reports</a:t>
            </a:r>
          </a:p>
          <a:p>
            <a:pPr marL="863199" lvl="3" indent="-28575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50436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C-Reports </a:t>
            </a:r>
            <a:r>
              <a:rPr lang="en-US" sz="2000" dirty="0"/>
              <a:t>is a Business Intelligence application used to design and generate reports from a wide range of Data sources.</a:t>
            </a:r>
          </a:p>
          <a:p>
            <a:pPr marL="350436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67911" lvl="1" indent="-285750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82439" y="176005"/>
            <a:ext cx="8330184" cy="615553"/>
          </a:xfrm>
        </p:spPr>
        <p:txBody>
          <a:bodyPr/>
          <a:lstStyle/>
          <a:p>
            <a:r>
              <a:rPr lang="en-US" sz="4000" dirty="0" smtClean="0"/>
              <a:t>REPORTING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6748001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28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DISSERTATION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: A REVIEW ON THE PROCESSES OF ELECTRONIC MEDICAL RECORD (EMR) WITH RESPECT TO U.S HEALTHCARE SYSTEM FOCUSING ON BUSINESS PROCESS FOR PHARMACY AND MEANINGFUL USE OF EMR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8818" y="1674905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323" y="5288635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1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90" y="668740"/>
            <a:ext cx="8005156" cy="143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50" t="14778" r="20258" b="13547"/>
          <a:stretch>
            <a:fillRect/>
          </a:stretch>
        </p:blipFill>
        <p:spPr bwMode="auto">
          <a:xfrm>
            <a:off x="655093" y="887104"/>
            <a:ext cx="7861110" cy="57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03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338" y="307095"/>
            <a:ext cx="8330184" cy="615553"/>
          </a:xfrm>
        </p:spPr>
        <p:txBody>
          <a:bodyPr/>
          <a:lstStyle/>
          <a:p>
            <a:r>
              <a:rPr lang="en-US" sz="4000" dirty="0" smtClean="0"/>
              <a:t>WHY USE DATABASE?</a:t>
            </a:r>
            <a:endParaRPr lang="en-US" sz="40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5575" y="1064524"/>
            <a:ext cx="8311415" cy="2497542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</a:rPr>
              <a:t>Operational Reports use data stored in </a:t>
            </a:r>
            <a:r>
              <a:rPr lang="en-US" sz="1800" dirty="0" smtClean="0">
                <a:solidFill>
                  <a:schemeClr val="tx1"/>
                </a:solidFill>
              </a:rPr>
              <a:t>a database(1), </a:t>
            </a:r>
            <a:r>
              <a:rPr lang="en-US" sz="1800" dirty="0">
                <a:solidFill>
                  <a:schemeClr val="tx1"/>
                </a:solidFill>
              </a:rPr>
              <a:t>hence it provides ‘Real-Time’ information about patients, medications, etc.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C-Reports </a:t>
            </a:r>
            <a:r>
              <a:rPr lang="en-US" sz="1800" dirty="0">
                <a:solidFill>
                  <a:schemeClr val="tx1"/>
                </a:solidFill>
              </a:rPr>
              <a:t>need to access ‘Large’ amounts of data and using data stored </a:t>
            </a:r>
            <a:r>
              <a:rPr lang="en-US" sz="1800" dirty="0" smtClean="0">
                <a:solidFill>
                  <a:schemeClr val="tx1"/>
                </a:solidFill>
              </a:rPr>
              <a:t>in databse-1 </a:t>
            </a:r>
            <a:r>
              <a:rPr lang="en-US" sz="1800" dirty="0">
                <a:solidFill>
                  <a:schemeClr val="tx1"/>
                </a:solidFill>
              </a:rPr>
              <a:t>can slow down the Production Server used by Physician/RN’s. Hence, an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800" dirty="0" smtClean="0"/>
              <a:t>      </a:t>
            </a:r>
            <a:r>
              <a:rPr lang="en-US" sz="1800" dirty="0" smtClean="0">
                <a:solidFill>
                  <a:schemeClr val="tx1"/>
                </a:solidFill>
              </a:rPr>
              <a:t>ETL</a:t>
            </a:r>
            <a:r>
              <a:rPr lang="en-US" sz="1800" dirty="0">
                <a:solidFill>
                  <a:schemeClr val="tx1"/>
                </a:solidFill>
              </a:rPr>
              <a:t>( Extract, Transform, Load ) Process is used to store data from </a:t>
            </a:r>
            <a:r>
              <a:rPr lang="en-US" sz="1800" dirty="0" smtClean="0">
                <a:solidFill>
                  <a:schemeClr val="tx1"/>
                </a:solidFill>
              </a:rPr>
              <a:t>Database -1 </a:t>
            </a:r>
            <a:r>
              <a:rPr lang="en-US" sz="1800" dirty="0">
                <a:solidFill>
                  <a:schemeClr val="tx1"/>
                </a:solidFill>
              </a:rPr>
              <a:t>to </a:t>
            </a:r>
            <a:r>
              <a:rPr lang="en-US" sz="1800" dirty="0" smtClean="0">
                <a:solidFill>
                  <a:schemeClr val="tx1"/>
                </a:solidFill>
              </a:rPr>
              <a:t>C- </a:t>
            </a:r>
            <a:r>
              <a:rPr lang="en-US" sz="1800" dirty="0">
                <a:solidFill>
                  <a:schemeClr val="tx1"/>
                </a:solidFill>
              </a:rPr>
              <a:t>Database.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Therefore, </a:t>
            </a:r>
            <a:r>
              <a:rPr lang="en-US" sz="1800" dirty="0" smtClean="0">
                <a:solidFill>
                  <a:schemeClr val="tx1"/>
                </a:solidFill>
              </a:rPr>
              <a:t>C-Reports </a:t>
            </a:r>
            <a:r>
              <a:rPr lang="en-US" sz="1800" dirty="0">
                <a:solidFill>
                  <a:schemeClr val="tx1"/>
                </a:solidFill>
              </a:rPr>
              <a:t>run on Clarity Database without affecting </a:t>
            </a:r>
            <a:r>
              <a:rPr lang="en-US" sz="1800" dirty="0" smtClean="0">
                <a:solidFill>
                  <a:schemeClr val="tx1"/>
                </a:solidFill>
              </a:rPr>
              <a:t>database.</a:t>
            </a:r>
          </a:p>
          <a:p>
            <a:pPr algn="just"/>
            <a:endParaRPr lang="en-US" sz="1800" dirty="0"/>
          </a:p>
        </p:txBody>
      </p:sp>
      <p:pic>
        <p:nvPicPr>
          <p:cNvPr id="7" name="Picture 3" descr="C:\Users\nathukral\Desktop\chronical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40888"/>
          <a:stretch/>
        </p:blipFill>
        <p:spPr bwMode="auto">
          <a:xfrm>
            <a:off x="905197" y="3657599"/>
            <a:ext cx="7113180" cy="35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7171194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Case Study: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Review the Workflow of Ticketing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5170" y="1813566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283" y="4618075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To understand the ticketing workflow</a:t>
            </a:r>
          </a:p>
          <a:p>
            <a:pPr lvl="0"/>
            <a:r>
              <a:rPr lang="en-US" dirty="0" smtClean="0"/>
              <a:t>To Analyze the trends of the tickets &amp; bucket them according to the priority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338" y="307094"/>
            <a:ext cx="8330184" cy="615553"/>
          </a:xfrm>
        </p:spPr>
        <p:txBody>
          <a:bodyPr/>
          <a:lstStyle/>
          <a:p>
            <a:r>
              <a:rPr lang="en-US" sz="4000" dirty="0" smtClean="0"/>
              <a:t>OBJECTIVE</a:t>
            </a:r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187356"/>
            <a:ext cx="8190261" cy="50945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an end user is facing any problem in relation to any functionality, they submit a request on </a:t>
            </a:r>
            <a:r>
              <a:rPr lang="en-US" dirty="0" smtClean="0">
                <a:solidFill>
                  <a:schemeClr val="tx1"/>
                </a:solidFill>
              </a:rPr>
              <a:t>Helpdesk, the </a:t>
            </a:r>
            <a:r>
              <a:rPr lang="en-US" dirty="0">
                <a:solidFill>
                  <a:schemeClr val="tx1"/>
                </a:solidFill>
              </a:rPr>
              <a:t>ticket </a:t>
            </a:r>
            <a:r>
              <a:rPr lang="en-US" dirty="0" smtClean="0">
                <a:solidFill>
                  <a:schemeClr val="tx1"/>
                </a:solidFill>
              </a:rPr>
              <a:t>was raised which is </a:t>
            </a:r>
            <a:r>
              <a:rPr lang="en-US" dirty="0">
                <a:solidFill>
                  <a:schemeClr val="tx1"/>
                </a:solidFill>
              </a:rPr>
              <a:t>called as Incident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7860" y="445692"/>
            <a:ext cx="8330184" cy="615553"/>
          </a:xfrm>
        </p:spPr>
        <p:txBody>
          <a:bodyPr/>
          <a:lstStyle/>
          <a:p>
            <a:r>
              <a:rPr lang="en-US" sz="4000" dirty="0" smtClean="0"/>
              <a:t>TICKETING OVERVIEW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73875" y="2060813"/>
          <a:ext cx="6096000" cy="432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9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8459566" cy="48828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service-level agreement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SLA</a:t>
            </a:r>
            <a:r>
              <a:rPr lang="en-US" dirty="0">
                <a:solidFill>
                  <a:schemeClr val="tx1"/>
                </a:solidFill>
              </a:rPr>
              <a:t>) is a part of a service contract where a service is formally defined.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Different </a:t>
            </a:r>
            <a:r>
              <a:rPr lang="en-US" dirty="0">
                <a:solidFill>
                  <a:schemeClr val="tx1"/>
                </a:solidFill>
              </a:rPr>
              <a:t>kind of SLA is: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chemeClr val="tx1"/>
                </a:solidFill>
              </a:rPr>
              <a:t>Response </a:t>
            </a:r>
            <a:r>
              <a:rPr lang="en-US" b="1" dirty="0">
                <a:solidFill>
                  <a:schemeClr val="tx1"/>
                </a:solidFill>
              </a:rPr>
              <a:t>SLA</a:t>
            </a:r>
            <a:r>
              <a:rPr lang="en-US" dirty="0">
                <a:solidFill>
                  <a:schemeClr val="tx1"/>
                </a:solidFill>
              </a:rPr>
              <a:t>-Time to address the issue and response to the end </a:t>
            </a:r>
            <a:r>
              <a:rPr lang="en-US" dirty="0" smtClean="0">
                <a:solidFill>
                  <a:schemeClr val="tx1"/>
                </a:solidFill>
              </a:rPr>
              <a:t>user</a:t>
            </a:r>
          </a:p>
          <a:p>
            <a:r>
              <a:rPr lang="en-US" b="1" dirty="0">
                <a:solidFill>
                  <a:schemeClr val="tx1"/>
                </a:solidFill>
              </a:rPr>
              <a:t>Resolution SLA</a:t>
            </a:r>
            <a:r>
              <a:rPr lang="en-US" dirty="0">
                <a:solidFill>
                  <a:schemeClr val="tx1"/>
                </a:solidFill>
              </a:rPr>
              <a:t>-Time to resolve the problem of the user and fix the issue.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7094"/>
            <a:ext cx="8330184" cy="615553"/>
          </a:xfrm>
        </p:spPr>
        <p:txBody>
          <a:bodyPr/>
          <a:lstStyle/>
          <a:p>
            <a:r>
              <a:rPr lang="en-US" sz="4000" dirty="0" smtClean="0"/>
              <a:t>SERVICE LEVEL AGREEMEENT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107974"/>
          <a:ext cx="7961193" cy="193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731"/>
                <a:gridCol w="2653731"/>
                <a:gridCol w="2653731"/>
              </a:tblGrid>
              <a:tr h="484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Priority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Response SLA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Resolution SLA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Critical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&lt;15 minutes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&lt;4 hrs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&lt;60 minutes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&lt;8 hrs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&lt; 1 business day**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&lt;3 business days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2100" y="6257008"/>
            <a:ext cx="511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**Business day- is considered every official working day of the week.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2" y="1281685"/>
            <a:ext cx="8389937" cy="486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9215"/>
            <a:ext cx="8330184" cy="615553"/>
          </a:xfrm>
        </p:spPr>
        <p:txBody>
          <a:bodyPr/>
          <a:lstStyle/>
          <a:p>
            <a:r>
              <a:rPr lang="en-US" sz="4000" dirty="0" smtClean="0"/>
              <a:t>TICKET CREATION WORKFLOW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84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64" y="768096"/>
            <a:ext cx="7339584" cy="55136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9"/>
            <a:ext cx="9144000" cy="926609"/>
          </a:xfrm>
        </p:spPr>
        <p:txBody>
          <a:bodyPr/>
          <a:lstStyle/>
          <a:p>
            <a:r>
              <a:rPr lang="en-US" sz="4000" dirty="0"/>
              <a:t>TICKET </a:t>
            </a:r>
            <a:r>
              <a:rPr lang="en-US" sz="4000" dirty="0" smtClean="0"/>
              <a:t>RESOLUTION WORKFLOW (Current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365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76" y="621792"/>
            <a:ext cx="8351520" cy="62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61120" cy="545910"/>
          </a:xfrm>
        </p:spPr>
        <p:txBody>
          <a:bodyPr/>
          <a:lstStyle/>
          <a:p>
            <a:r>
              <a:rPr lang="en-US" sz="2800" dirty="0"/>
              <a:t>TICKET RESOLUTION WORKFLOW </a:t>
            </a:r>
            <a:r>
              <a:rPr lang="en-US" sz="2800" dirty="0" smtClean="0"/>
              <a:t>– INCIDENTS (PROPOSED)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583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420" y="670560"/>
            <a:ext cx="6348780" cy="5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784" y="60209"/>
            <a:ext cx="7001065" cy="861774"/>
          </a:xfrm>
        </p:spPr>
        <p:txBody>
          <a:bodyPr/>
          <a:lstStyle/>
          <a:p>
            <a:r>
              <a:rPr lang="en-US" sz="2800" dirty="0"/>
              <a:t>TICKET RESOLUTION WORKFLOW – </a:t>
            </a:r>
            <a:r>
              <a:rPr lang="en-US" sz="2800" dirty="0" smtClean="0"/>
              <a:t>REQUEST </a:t>
            </a:r>
            <a:r>
              <a:rPr lang="en-US" sz="2800" dirty="0"/>
              <a:t>(PROPOSED)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288" y="2223623"/>
            <a:ext cx="5453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YES</a:t>
            </a:r>
            <a:endParaRPr lang="en-US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192" y="1798391"/>
            <a:ext cx="5453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YES</a:t>
            </a:r>
            <a:endParaRPr lang="en-US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446" y="1229975"/>
            <a:ext cx="4539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endParaRPr lang="en-US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822" y="2223622"/>
            <a:ext cx="45397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endParaRPr lang="en-US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4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understand the objective of achieving meaningful use in respect to </a:t>
            </a:r>
            <a:r>
              <a:rPr lang="en-US" dirty="0" smtClean="0">
                <a:solidFill>
                  <a:schemeClr val="tx1"/>
                </a:solidFill>
              </a:rPr>
              <a:t>Pharmacy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analyze the processes of a Healthcare Enterprise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determine the difference between the U.S and Indian healthcare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0307" name="Rectangle 19"/>
          <p:cNvSpPr>
            <a:spLocks noGrp="1"/>
          </p:cNvSpPr>
          <p:nvPr>
            <p:ph type="title"/>
          </p:nvPr>
        </p:nvSpPr>
        <p:spPr bwMode="gray">
          <a:xfrm>
            <a:off x="359747" y="423976"/>
            <a:ext cx="8330184" cy="1292662"/>
          </a:xfrm>
        </p:spPr>
        <p:txBody>
          <a:bodyPr/>
          <a:lstStyle/>
          <a:p>
            <a:r>
              <a:rPr lang="en-US" sz="4000" u="sng" dirty="0" smtClean="0"/>
              <a:t>OBJECTIVES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116419"/>
            <a:ext cx="8465215" cy="7171194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TOOLS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5170" y="1813566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169" y="3894743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8402912" cy="48828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is the tool which has all the information of the issue which comes from the end users. </a:t>
            </a:r>
          </a:p>
          <a:p>
            <a:r>
              <a:rPr lang="en-US" dirty="0">
                <a:solidFill>
                  <a:schemeClr val="tx1"/>
                </a:solidFill>
              </a:rPr>
              <a:t>Certain capabilities of </a:t>
            </a:r>
            <a:r>
              <a:rPr lang="en-US" dirty="0" smtClean="0">
                <a:solidFill>
                  <a:schemeClr val="tx1"/>
                </a:solidFill>
              </a:rPr>
              <a:t> Incident Management tool used: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helps to classify the incident into different form such as </a:t>
            </a:r>
            <a:r>
              <a:rPr lang="en-US" dirty="0" smtClean="0">
                <a:solidFill>
                  <a:schemeClr val="tx1"/>
                </a:solidFill>
              </a:rPr>
              <a:t>create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can generate report in the spreadsheet which can be easily assessed.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contains all the details regarding the issue like we can view Notes, summary, priority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also helps to tract the status of the tickets and the progress of it can be documented in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9215"/>
            <a:ext cx="8330184" cy="615553"/>
          </a:xfrm>
        </p:spPr>
        <p:txBody>
          <a:bodyPr/>
          <a:lstStyle/>
          <a:p>
            <a:r>
              <a:rPr lang="en-US" sz="4000" dirty="0" smtClean="0"/>
              <a:t>INCIDENT MANAGEMENT TOOLS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8447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240674510"/>
              </p:ext>
            </p:extLst>
          </p:nvPr>
        </p:nvGraphicFramePr>
        <p:xfrm>
          <a:off x="411164" y="4603898"/>
          <a:ext cx="8381961" cy="1838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222"/>
                <a:gridCol w="3179135"/>
                <a:gridCol w="3136604"/>
              </a:tblGrid>
              <a:tr h="4800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Resources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day Support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 call Support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</a:tr>
              <a:tr h="452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 Call Analyst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Responsible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Responsible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</a:tr>
              <a:tr h="452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Lead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Responsible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Responsible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</a:tr>
              <a:tr h="452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Responsible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Informed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23" marR="5772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690" y="0"/>
            <a:ext cx="8330184" cy="615553"/>
          </a:xfrm>
        </p:spPr>
        <p:txBody>
          <a:bodyPr/>
          <a:lstStyle/>
          <a:p>
            <a:r>
              <a:rPr lang="en-US" sz="4000" dirty="0" smtClean="0"/>
              <a:t>ON CALL SCHEDULER</a:t>
            </a:r>
            <a:endParaRPr lang="en-US" sz="4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163" y="170151"/>
            <a:ext cx="828627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Scheduling of Analysts duties for the week is done using this tool.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All support activities beyond the working hours mainly weekends and holidays is called On-Call.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Coverage of support work beyond the weekly hours would fall under on call. On call is on rotational basis.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Managers and Team leads has access to edit it and others have the access to view it.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First point of contact is the Primary Analyst. In case the Primary contact is not available then there is Secondary Analyst as the next point of contact.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8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</p:nvPr>
        </p:nvGraphicFramePr>
        <p:xfrm>
          <a:off x="354841" y="811734"/>
          <a:ext cx="8502556" cy="254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/>
                <a:gridCol w="2183521"/>
                <a:gridCol w="5591194"/>
              </a:tblGrid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Guideline Definition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5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Critical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Critical. Needs immediate action. Issue impedes patient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Urgent.  Action is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Non-Urgent.  No immediate action is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25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n-US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Urgent. Can be fixed later.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259307"/>
            <a:ext cx="8330184" cy="723332"/>
          </a:xfrm>
        </p:spPr>
        <p:txBody>
          <a:bodyPr/>
          <a:lstStyle/>
          <a:p>
            <a:r>
              <a:rPr lang="en-US" dirty="0" smtClean="0"/>
              <a:t>Definitions for Urgency: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74685" y="4428390"/>
          <a:ext cx="85144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92"/>
                <a:gridCol w="2210938"/>
                <a:gridCol w="5527344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Guideline Definition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Extensive/Widespread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Occurring across all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clinics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Significant/Large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Affecting an entire clinic; occurring in more than 1 clinic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Moderate/Limited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Affecting numerous users in a clinic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Minor/Localized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Affecting single or small number of users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gray">
          <a:xfrm>
            <a:off x="402965" y="3477087"/>
            <a:ext cx="8330184" cy="135421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Definitions for Impact: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7094"/>
            <a:ext cx="8330184" cy="615553"/>
          </a:xfrm>
        </p:spPr>
        <p:txBody>
          <a:bodyPr/>
          <a:lstStyle/>
          <a:p>
            <a:r>
              <a:rPr lang="en-US" sz="4000" dirty="0" smtClean="0"/>
              <a:t>STUDY FINDINGS &amp; ANALYSIS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86855" y="1433015"/>
          <a:ext cx="7779224" cy="47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-62238"/>
            <a:ext cx="8330184" cy="135421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</p:nvPr>
        </p:nvGraphicFramePr>
        <p:xfrm>
          <a:off x="887104" y="3439236"/>
          <a:ext cx="7765577" cy="30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900752" y="313898"/>
          <a:ext cx="7765576" cy="297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07094"/>
            <a:ext cx="8330184" cy="615553"/>
          </a:xfrm>
        </p:spPr>
        <p:txBody>
          <a:bodyPr/>
          <a:lstStyle/>
          <a:p>
            <a:r>
              <a:rPr lang="en-US" sz="4000" dirty="0" smtClean="0"/>
              <a:t>TICKETING ISSUE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</p:nvPr>
        </p:nvGraphicFramePr>
        <p:xfrm>
          <a:off x="411162" y="1398588"/>
          <a:ext cx="8036801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11479" y="1399032"/>
            <a:ext cx="7749882" cy="4882896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THANKS 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YOU !!!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6728" y="248373"/>
            <a:ext cx="8352430" cy="627864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MEANINGFUL USE ATTESTATION VISUALIZATION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436" r="58295" b="4597"/>
          <a:stretch/>
        </p:blipFill>
        <p:spPr>
          <a:xfrm>
            <a:off x="179901" y="5873966"/>
            <a:ext cx="8728365" cy="696191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 cstate="print"/>
          <a:srcRect r="22384" b="10543"/>
          <a:stretch>
            <a:fillRect/>
          </a:stretch>
        </p:blipFill>
        <p:spPr>
          <a:xfrm>
            <a:off x="504967" y="856477"/>
            <a:ext cx="8471880" cy="4875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33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219" y="376320"/>
            <a:ext cx="7568148" cy="366254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PRODUCT WISE ATTESTATION DATA OF EMR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175" r="58409" b="4597"/>
          <a:stretch/>
        </p:blipFill>
        <p:spPr>
          <a:xfrm>
            <a:off x="0" y="5953991"/>
            <a:ext cx="9008918" cy="748144"/>
          </a:xfrm>
          <a:prstGeom prst="rect">
            <a:avLst/>
          </a:prstGeom>
        </p:spPr>
      </p:pic>
      <p:pic>
        <p:nvPicPr>
          <p:cNvPr id="6" name="Picture 5" descr="core.png"/>
          <p:cNvPicPr>
            <a:picLocks noChangeAspect="1"/>
          </p:cNvPicPr>
          <p:nvPr/>
        </p:nvPicPr>
        <p:blipFill>
          <a:blip r:embed="rId3" cstate="print"/>
          <a:srcRect l="4030" t="4400" r="15075" b="39456"/>
          <a:stretch>
            <a:fillRect/>
          </a:stretch>
        </p:blipFill>
        <p:spPr>
          <a:xfrm>
            <a:off x="368489" y="1050878"/>
            <a:ext cx="8584442" cy="4831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62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6447" y="1419367"/>
            <a:ext cx="8465215" cy="6868246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Objective 1: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U.S. &amp; Indian Healthcare System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5170" y="1595202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4716" y="4154052"/>
            <a:ext cx="86549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"/>
            <a:ext cx="90106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0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hukral\Desktop\PROVI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057"/>
            <a:ext cx="9144000" cy="66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9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hukral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hukral\Desktop\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5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1618</Words>
  <Application>Microsoft Office PowerPoint</Application>
  <PresentationFormat>On-screen Show (4:3)</PresentationFormat>
  <Paragraphs>335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 </vt:lpstr>
      <vt:lpstr>AGENDA</vt:lpstr>
      <vt:lpstr>Slide 2</vt:lpstr>
      <vt:lpstr>OBJECTIVES  </vt:lpstr>
      <vt:lpstr>Slide 4</vt:lpstr>
      <vt:lpstr>Slide 5</vt:lpstr>
      <vt:lpstr>Slide 6</vt:lpstr>
      <vt:lpstr>Slide 7</vt:lpstr>
      <vt:lpstr>Slide 8</vt:lpstr>
      <vt:lpstr>Slide 9</vt:lpstr>
      <vt:lpstr>U.S HEALTHCARE SYSTEM</vt:lpstr>
      <vt:lpstr>Slide 11</vt:lpstr>
      <vt:lpstr>STRUCTURE AND ORGANIZATION</vt:lpstr>
      <vt:lpstr>INDIAN HEALTHCARE SYSTEM</vt:lpstr>
      <vt:lpstr>INDIAN HEALTH INSURANCE SYSTEM</vt:lpstr>
      <vt:lpstr>RECOMMENDATIONS FOR INDIAN INDUSTRY</vt:lpstr>
      <vt:lpstr>Slide 16</vt:lpstr>
      <vt:lpstr>MEANINGFUL USE </vt:lpstr>
      <vt:lpstr>MAIN COMPONENTS OF  MEANINGFUL USE</vt:lpstr>
      <vt:lpstr>STAGES OF MEANINGFUL USE</vt:lpstr>
      <vt:lpstr>MEANINGFUL USE CRITERIA FOR STAGE 2</vt:lpstr>
      <vt:lpstr>Slide 21</vt:lpstr>
      <vt:lpstr>Slide 22</vt:lpstr>
      <vt:lpstr>Slide 23</vt:lpstr>
      <vt:lpstr>EMR PHARMACY MODULE</vt:lpstr>
      <vt:lpstr>Slide 25</vt:lpstr>
      <vt:lpstr>DISPENSING SYSTEM</vt:lpstr>
      <vt:lpstr>COMMUNICATION BETWEEN EHR AND PHARMACY    </vt:lpstr>
      <vt:lpstr>REPORTING</vt:lpstr>
      <vt:lpstr>REPORTS </vt:lpstr>
      <vt:lpstr>WHY USE DATABASE?</vt:lpstr>
      <vt:lpstr>Slide 31</vt:lpstr>
      <vt:lpstr>OBJECTIVE</vt:lpstr>
      <vt:lpstr>TICKETING OVERVIEW</vt:lpstr>
      <vt:lpstr>SERVICE LEVEL AGREEMEENT</vt:lpstr>
      <vt:lpstr>TICKET CREATION WORKFLOW</vt:lpstr>
      <vt:lpstr>TICKET RESOLUTION WORKFLOW (Current)</vt:lpstr>
      <vt:lpstr>TICKET RESOLUTION WORKFLOW – INCIDENTS (PROPOSED)</vt:lpstr>
      <vt:lpstr>TICKET RESOLUTION WORKFLOW – REQUEST (PROPOSED)</vt:lpstr>
      <vt:lpstr>Slide 39</vt:lpstr>
      <vt:lpstr>INCIDENT MANAGEMENT TOOLS </vt:lpstr>
      <vt:lpstr>ON CALL SCHEDULER</vt:lpstr>
      <vt:lpstr>Definitions for Urgency: </vt:lpstr>
      <vt:lpstr>STUDY FINDINGS &amp; ANALYSIS</vt:lpstr>
      <vt:lpstr> </vt:lpstr>
      <vt:lpstr>TICKETING ISSUE</vt:lpstr>
      <vt:lpstr>Slide 46</vt:lpstr>
      <vt:lpstr>MEANINGFUL USE ATTESTATION VISUALIZATION</vt:lpstr>
      <vt:lpstr>PRODUCT WISE ATTESTATION DATA OF EMR</vt:lpstr>
    </vt:vector>
  </TitlesOfParts>
  <Company>Deloitte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  A review on the processes of Electronic Medical Record (EMR) with respect to U.S Healthcare system focusing on Business process for Pharmacy and Meaningful use of EMR</dc:title>
  <dc:creator>Thukral, Naman</dc:creator>
  <dc:description>US07 3May11</dc:description>
  <cp:lastModifiedBy>deepa kansal</cp:lastModifiedBy>
  <cp:revision>140</cp:revision>
  <dcterms:created xsi:type="dcterms:W3CDTF">2014-04-28T11:03:27Z</dcterms:created>
  <dcterms:modified xsi:type="dcterms:W3CDTF">2014-05-05T03:28:24Z</dcterms:modified>
</cp:coreProperties>
</file>