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9" r:id="rId2"/>
    <p:sldId id="260" r:id="rId3"/>
    <p:sldId id="261" r:id="rId4"/>
    <p:sldId id="262" r:id="rId5"/>
    <p:sldId id="263" r:id="rId6"/>
    <p:sldId id="264" r:id="rId7"/>
    <p:sldId id="265" r:id="rId8"/>
    <p:sldId id="306" r:id="rId9"/>
    <p:sldId id="266" r:id="rId10"/>
    <p:sldId id="267" r:id="rId11"/>
    <p:sldId id="268" r:id="rId12"/>
    <p:sldId id="304" r:id="rId13"/>
    <p:sldId id="30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3" r:id="rId37"/>
    <p:sldId id="300" r:id="rId38"/>
    <p:sldId id="299" r:id="rId39"/>
    <p:sldId id="298" r:id="rId40"/>
    <p:sldId id="297" r:id="rId41"/>
    <p:sldId id="296" r:id="rId42"/>
    <p:sldId id="295" r:id="rId43"/>
    <p:sldId id="294" r:id="rId44"/>
    <p:sldId id="293" r:id="rId45"/>
    <p:sldId id="292" r:id="rId46"/>
    <p:sldId id="291" r:id="rId47"/>
    <p:sldId id="257" r:id="rId48"/>
    <p:sldId id="301" r:id="rId49"/>
    <p:sldId id="307" r:id="rId50"/>
    <p:sldId id="302" r:id="rId5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14"/>
            <c:spPr>
              <a:solidFill>
                <a:schemeClr val="tx1"/>
              </a:solidFill>
            </c:spPr>
          </c:dPt>
          <c:dLbls>
            <c:txPr>
              <a:bodyPr/>
              <a:lstStyle/>
              <a:p>
                <a:pPr>
                  <a:defRPr lang="en-IN" b="1">
                    <a:latin typeface="Times" pitchFamily="18" charset="0"/>
                    <a:cs typeface="Times" pitchFamily="18" charset="0"/>
                  </a:defRPr>
                </a:pPr>
                <a:endParaRPr lang="en-US"/>
              </a:p>
            </c:txPr>
            <c:showVal val="1"/>
          </c:dLbls>
          <c:cat>
            <c:strRef>
              <c:f>'Sheet1'!$A$2:$A$16</c:f>
              <c:strCache>
                <c:ptCount val="15"/>
                <c:pt idx="0">
                  <c:v>AAC 1</c:v>
                </c:pt>
                <c:pt idx="1">
                  <c:v>AAC 2</c:v>
                </c:pt>
                <c:pt idx="2">
                  <c:v>AAC 3</c:v>
                </c:pt>
                <c:pt idx="3">
                  <c:v>AAC 4</c:v>
                </c:pt>
                <c:pt idx="4">
                  <c:v>AAC 5</c:v>
                </c:pt>
                <c:pt idx="5">
                  <c:v>AAC 6</c:v>
                </c:pt>
                <c:pt idx="6">
                  <c:v>AAC 7</c:v>
                </c:pt>
                <c:pt idx="7">
                  <c:v>AAC 8</c:v>
                </c:pt>
                <c:pt idx="8">
                  <c:v>AAC 9</c:v>
                </c:pt>
                <c:pt idx="9">
                  <c:v>AAC 10</c:v>
                </c:pt>
                <c:pt idx="10">
                  <c:v>AAC 11</c:v>
                </c:pt>
                <c:pt idx="11">
                  <c:v>AAC 12</c:v>
                </c:pt>
                <c:pt idx="12">
                  <c:v>AAC13</c:v>
                </c:pt>
                <c:pt idx="13">
                  <c:v>AAC 14</c:v>
                </c:pt>
                <c:pt idx="14">
                  <c:v>AVERAGE SCORE </c:v>
                </c:pt>
              </c:strCache>
            </c:strRef>
          </c:cat>
          <c:val>
            <c:numRef>
              <c:f>'Sheet1'!$B$2:$B$16</c:f>
              <c:numCache>
                <c:formatCode>General</c:formatCode>
                <c:ptCount val="15"/>
                <c:pt idx="0">
                  <c:v>5</c:v>
                </c:pt>
                <c:pt idx="1">
                  <c:v>2.5</c:v>
                </c:pt>
                <c:pt idx="2">
                  <c:v>1</c:v>
                </c:pt>
                <c:pt idx="3">
                  <c:v>4</c:v>
                </c:pt>
                <c:pt idx="4">
                  <c:v>6</c:v>
                </c:pt>
                <c:pt idx="5">
                  <c:v>3.13</c:v>
                </c:pt>
                <c:pt idx="6">
                  <c:v>0</c:v>
                </c:pt>
                <c:pt idx="7">
                  <c:v>2</c:v>
                </c:pt>
                <c:pt idx="8">
                  <c:v>6.1099999999999985</c:v>
                </c:pt>
                <c:pt idx="9">
                  <c:v>0</c:v>
                </c:pt>
                <c:pt idx="10">
                  <c:v>1</c:v>
                </c:pt>
                <c:pt idx="11">
                  <c:v>4.29</c:v>
                </c:pt>
                <c:pt idx="12">
                  <c:v>3.75</c:v>
                </c:pt>
                <c:pt idx="13">
                  <c:v>5.71</c:v>
                </c:pt>
                <c:pt idx="14">
                  <c:v>3.18</c:v>
                </c:pt>
              </c:numCache>
            </c:numRef>
          </c:val>
        </c:ser>
        <c:dLbls>
          <c:showVal val="1"/>
        </c:dLbls>
        <c:gapWidth val="75"/>
        <c:shape val="cylinder"/>
        <c:axId val="101931648"/>
        <c:axId val="101933440"/>
        <c:axId val="0"/>
      </c:bar3DChart>
      <c:catAx>
        <c:axId val="101931648"/>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1933440"/>
        <c:crosses val="autoZero"/>
        <c:auto val="1"/>
        <c:lblAlgn val="ctr"/>
        <c:lblOffset val="100"/>
      </c:catAx>
      <c:valAx>
        <c:axId val="101933440"/>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1931648"/>
        <c:crosses val="autoZero"/>
        <c:crossBetween val="between"/>
        <c:majorUnit val="1"/>
        <c:minorUnit val="1"/>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bar3DChart>
        <c:barDir val="col"/>
        <c:grouping val="clustered"/>
        <c:ser>
          <c:idx val="0"/>
          <c:order val="0"/>
          <c:tx>
            <c:strRef>
              <c:f>'Sheet1'!$B$1</c:f>
              <c:strCache>
                <c:ptCount val="1"/>
                <c:pt idx="0">
                  <c:v>STANDARDS</c:v>
                </c:pt>
              </c:strCache>
            </c:strRef>
          </c:tx>
          <c:spPr>
            <a:solidFill>
              <a:srgbClr val="C00000"/>
            </a:solidFill>
          </c:spPr>
          <c:dPt>
            <c:idx val="7"/>
            <c:spPr>
              <a:solidFill>
                <a:schemeClr val="tx1"/>
              </a:solidFill>
            </c:spPr>
          </c:dPt>
          <c:dLbls>
            <c:txPr>
              <a:bodyPr/>
              <a:lstStyle/>
              <a:p>
                <a:pPr>
                  <a:defRPr lang="en-IN"/>
                </a:pPr>
                <a:endParaRPr lang="en-US"/>
              </a:p>
            </c:txPr>
            <c:showVal val="1"/>
          </c:dLbls>
          <c:cat>
            <c:strRef>
              <c:f>'Sheet1'!$A$2:$A$9</c:f>
              <c:strCache>
                <c:ptCount val="8"/>
                <c:pt idx="0">
                  <c:v>IMS 1</c:v>
                </c:pt>
                <c:pt idx="1">
                  <c:v>IMS 2</c:v>
                </c:pt>
                <c:pt idx="2">
                  <c:v>IMS 3</c:v>
                </c:pt>
                <c:pt idx="3">
                  <c:v>IMS 4</c:v>
                </c:pt>
                <c:pt idx="4">
                  <c:v>IMS 5</c:v>
                </c:pt>
                <c:pt idx="5">
                  <c:v>IMS 6</c:v>
                </c:pt>
                <c:pt idx="6">
                  <c:v>IMS 7</c:v>
                </c:pt>
                <c:pt idx="7">
                  <c:v>Average Score</c:v>
                </c:pt>
              </c:strCache>
            </c:strRef>
          </c:cat>
          <c:val>
            <c:numRef>
              <c:f>'Sheet1'!$B$2:$B$9</c:f>
              <c:numCache>
                <c:formatCode>General</c:formatCode>
                <c:ptCount val="8"/>
                <c:pt idx="0">
                  <c:v>1</c:v>
                </c:pt>
                <c:pt idx="1">
                  <c:v>3</c:v>
                </c:pt>
                <c:pt idx="2">
                  <c:v>2.14</c:v>
                </c:pt>
                <c:pt idx="3">
                  <c:v>3.75</c:v>
                </c:pt>
                <c:pt idx="4">
                  <c:v>0</c:v>
                </c:pt>
                <c:pt idx="5">
                  <c:v>0</c:v>
                </c:pt>
                <c:pt idx="6">
                  <c:v>0</c:v>
                </c:pt>
                <c:pt idx="7">
                  <c:v>2.9499999999999997</c:v>
                </c:pt>
              </c:numCache>
            </c:numRef>
          </c:val>
        </c:ser>
        <c:dLbls>
          <c:showVal val="1"/>
        </c:dLbls>
        <c:gapWidth val="75"/>
        <c:shape val="cylinder"/>
        <c:axId val="101595392"/>
        <c:axId val="101605376"/>
        <c:axId val="0"/>
      </c:bar3DChart>
      <c:catAx>
        <c:axId val="101595392"/>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1605376"/>
        <c:crosses val="autoZero"/>
        <c:auto val="1"/>
        <c:lblAlgn val="ctr"/>
        <c:lblOffset val="100"/>
      </c:catAx>
      <c:valAx>
        <c:axId val="101605376"/>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1595392"/>
        <c:crosses val="autoZero"/>
        <c:crossBetween val="between"/>
        <c:majorUnit val="1"/>
        <c:minorUnit val="1"/>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SCORES</c:v>
                </c:pt>
              </c:strCache>
            </c:strRef>
          </c:tx>
          <c:spPr>
            <a:solidFill>
              <a:srgbClr val="C00000"/>
            </a:solidFill>
          </c:spPr>
          <c:dPt>
            <c:idx val="10"/>
            <c:spPr>
              <a:solidFill>
                <a:schemeClr val="tx1"/>
              </a:solidFill>
            </c:spPr>
          </c:dPt>
          <c:dLbls>
            <c:txPr>
              <a:bodyPr/>
              <a:lstStyle/>
              <a:p>
                <a:pPr>
                  <a:defRPr lang="en-IN"/>
                </a:pPr>
                <a:endParaRPr lang="en-US"/>
              </a:p>
            </c:txPr>
            <c:showVal val="1"/>
          </c:dLbls>
          <c:cat>
            <c:strRef>
              <c:f>Sheet1!$A$2:$A$12</c:f>
              <c:strCache>
                <c:ptCount val="11"/>
                <c:pt idx="0">
                  <c:v>AAC</c:v>
                </c:pt>
                <c:pt idx="1">
                  <c:v>COP</c:v>
                </c:pt>
                <c:pt idx="2">
                  <c:v>MOM</c:v>
                </c:pt>
                <c:pt idx="3">
                  <c:v>PRE</c:v>
                </c:pt>
                <c:pt idx="4">
                  <c:v>HIC</c:v>
                </c:pt>
                <c:pt idx="5">
                  <c:v>CQI</c:v>
                </c:pt>
                <c:pt idx="6">
                  <c:v>ROM</c:v>
                </c:pt>
                <c:pt idx="7">
                  <c:v>FMS</c:v>
                </c:pt>
                <c:pt idx="8">
                  <c:v>HRM</c:v>
                </c:pt>
                <c:pt idx="9">
                  <c:v>IMS</c:v>
                </c:pt>
                <c:pt idx="10">
                  <c:v>AVERAGE </c:v>
                </c:pt>
              </c:strCache>
            </c:strRef>
          </c:cat>
          <c:val>
            <c:numRef>
              <c:f>Sheet1!$B$2:$B$12</c:f>
              <c:numCache>
                <c:formatCode>General</c:formatCode>
                <c:ptCount val="11"/>
                <c:pt idx="0">
                  <c:v>3.18</c:v>
                </c:pt>
                <c:pt idx="1">
                  <c:v>2.11</c:v>
                </c:pt>
                <c:pt idx="2">
                  <c:v>2.5</c:v>
                </c:pt>
                <c:pt idx="3">
                  <c:v>3.38</c:v>
                </c:pt>
                <c:pt idx="4">
                  <c:v>0.72000000000000064</c:v>
                </c:pt>
                <c:pt idx="5">
                  <c:v>0.63000000000000178</c:v>
                </c:pt>
                <c:pt idx="6">
                  <c:v>2.5</c:v>
                </c:pt>
                <c:pt idx="7">
                  <c:v>1.25</c:v>
                </c:pt>
                <c:pt idx="8">
                  <c:v>2.9499999999999997</c:v>
                </c:pt>
                <c:pt idx="9">
                  <c:v>1.41</c:v>
                </c:pt>
                <c:pt idx="10">
                  <c:v>2.06</c:v>
                </c:pt>
              </c:numCache>
            </c:numRef>
          </c:val>
        </c:ser>
        <c:dLbls>
          <c:showVal val="1"/>
        </c:dLbls>
        <c:gapWidth val="75"/>
        <c:shape val="cylinder"/>
        <c:axId val="102935168"/>
        <c:axId val="102941056"/>
        <c:axId val="0"/>
      </c:bar3DChart>
      <c:catAx>
        <c:axId val="102935168"/>
        <c:scaling>
          <c:orientation val="minMax"/>
        </c:scaling>
        <c:axPos val="b"/>
        <c:majorTickMark val="none"/>
        <c:tickLblPos val="nextTo"/>
        <c:txPr>
          <a:bodyPr/>
          <a:lstStyle/>
          <a:p>
            <a:pPr>
              <a:defRPr lang="en-IN" sz="800" b="1">
                <a:latin typeface="Times New Roman" pitchFamily="18" charset="0"/>
                <a:cs typeface="Times New Roman" pitchFamily="18" charset="0"/>
              </a:defRPr>
            </a:pPr>
            <a:endParaRPr lang="en-US"/>
          </a:p>
        </c:txPr>
        <c:crossAx val="102941056"/>
        <c:crosses val="autoZero"/>
        <c:auto val="1"/>
        <c:lblAlgn val="ctr"/>
        <c:lblOffset val="100"/>
      </c:catAx>
      <c:valAx>
        <c:axId val="102941056"/>
        <c:scaling>
          <c:orientation val="minMax"/>
          <c:max val="10"/>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935168"/>
        <c:crosses val="autoZero"/>
        <c:crossBetween val="between"/>
      </c:valAx>
    </c:plotArea>
    <c:legend>
      <c:legendPos val="b"/>
      <c:txPr>
        <a:bodyPr/>
        <a:lstStyle/>
        <a:p>
          <a:pPr>
            <a:defRPr lang="en-IN" b="1" i="1">
              <a:latin typeface="Times New Roman" pitchFamily="18" charset="0"/>
              <a:cs typeface="Times New Roman" pitchFamily="18" charset="0"/>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20"/>
            <c:spPr>
              <a:solidFill>
                <a:schemeClr val="tx1"/>
              </a:solidFill>
            </c:spPr>
          </c:dPt>
          <c:dLbls>
            <c:txPr>
              <a:bodyPr/>
              <a:lstStyle/>
              <a:p>
                <a:pPr>
                  <a:defRPr lang="en-IN"/>
                </a:pPr>
                <a:endParaRPr lang="en-US"/>
              </a:p>
            </c:txPr>
            <c:showVal val="1"/>
          </c:dLbls>
          <c:cat>
            <c:strRef>
              <c:f>'Sheet1'!$A$2:$A$22</c:f>
              <c:strCache>
                <c:ptCount val="21"/>
                <c:pt idx="0">
                  <c:v>COP 1</c:v>
                </c:pt>
                <c:pt idx="1">
                  <c:v>COP 2</c:v>
                </c:pt>
                <c:pt idx="2">
                  <c:v>COP 3</c:v>
                </c:pt>
                <c:pt idx="3">
                  <c:v>COP 4</c:v>
                </c:pt>
                <c:pt idx="4">
                  <c:v>COP 5</c:v>
                </c:pt>
                <c:pt idx="5">
                  <c:v>COP 6</c:v>
                </c:pt>
                <c:pt idx="6">
                  <c:v>COP 7</c:v>
                </c:pt>
                <c:pt idx="7">
                  <c:v>COP 8</c:v>
                </c:pt>
                <c:pt idx="8">
                  <c:v>COP 9</c:v>
                </c:pt>
                <c:pt idx="9">
                  <c:v>COP 10</c:v>
                </c:pt>
                <c:pt idx="10">
                  <c:v>COP 11</c:v>
                </c:pt>
                <c:pt idx="11">
                  <c:v>COP 12</c:v>
                </c:pt>
                <c:pt idx="12">
                  <c:v>COP13</c:v>
                </c:pt>
                <c:pt idx="13">
                  <c:v>COP 14</c:v>
                </c:pt>
                <c:pt idx="14">
                  <c:v>COP 15</c:v>
                </c:pt>
                <c:pt idx="15">
                  <c:v>COP 16</c:v>
                </c:pt>
                <c:pt idx="16">
                  <c:v>COP 17</c:v>
                </c:pt>
                <c:pt idx="17">
                  <c:v>COP 18</c:v>
                </c:pt>
                <c:pt idx="18">
                  <c:v>COP 19</c:v>
                </c:pt>
                <c:pt idx="19">
                  <c:v>COP 20</c:v>
                </c:pt>
                <c:pt idx="20">
                  <c:v>Average Score</c:v>
                </c:pt>
              </c:strCache>
            </c:strRef>
          </c:cat>
          <c:val>
            <c:numRef>
              <c:f>'Sheet1'!$B$2:$B$22</c:f>
              <c:numCache>
                <c:formatCode>General</c:formatCode>
                <c:ptCount val="21"/>
                <c:pt idx="0">
                  <c:v>3.75</c:v>
                </c:pt>
                <c:pt idx="1">
                  <c:v>2.14</c:v>
                </c:pt>
                <c:pt idx="2">
                  <c:v>4.38</c:v>
                </c:pt>
                <c:pt idx="3">
                  <c:v>0</c:v>
                </c:pt>
                <c:pt idx="4">
                  <c:v>2.86</c:v>
                </c:pt>
                <c:pt idx="5">
                  <c:v>2.86</c:v>
                </c:pt>
                <c:pt idx="6">
                  <c:v>0</c:v>
                </c:pt>
                <c:pt idx="7">
                  <c:v>0</c:v>
                </c:pt>
                <c:pt idx="8">
                  <c:v>1</c:v>
                </c:pt>
                <c:pt idx="9">
                  <c:v>3.57</c:v>
                </c:pt>
                <c:pt idx="10">
                  <c:v>2.5</c:v>
                </c:pt>
                <c:pt idx="11">
                  <c:v>5</c:v>
                </c:pt>
                <c:pt idx="12">
                  <c:v>3.64</c:v>
                </c:pt>
                <c:pt idx="13">
                  <c:v>3.18</c:v>
                </c:pt>
                <c:pt idx="14">
                  <c:v>0</c:v>
                </c:pt>
                <c:pt idx="15">
                  <c:v>0</c:v>
                </c:pt>
                <c:pt idx="16">
                  <c:v>0</c:v>
                </c:pt>
                <c:pt idx="17">
                  <c:v>0</c:v>
                </c:pt>
                <c:pt idx="18">
                  <c:v>3.3299999999999987</c:v>
                </c:pt>
                <c:pt idx="19">
                  <c:v>1</c:v>
                </c:pt>
                <c:pt idx="20">
                  <c:v>2.11</c:v>
                </c:pt>
              </c:numCache>
            </c:numRef>
          </c:val>
        </c:ser>
        <c:dLbls>
          <c:showVal val="1"/>
        </c:dLbls>
        <c:gapWidth val="75"/>
        <c:shape val="cylinder"/>
        <c:axId val="101991936"/>
        <c:axId val="101993472"/>
        <c:axId val="0"/>
      </c:bar3DChart>
      <c:catAx>
        <c:axId val="101991936"/>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1993472"/>
        <c:crosses val="autoZero"/>
        <c:auto val="1"/>
        <c:lblAlgn val="ctr"/>
        <c:lblOffset val="100"/>
      </c:catAx>
      <c:valAx>
        <c:axId val="101993472"/>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1991936"/>
        <c:crosses val="autoZero"/>
        <c:crossBetween val="between"/>
        <c:majorUnit val="1"/>
        <c:minorUnit val="1"/>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13"/>
            <c:spPr>
              <a:solidFill>
                <a:schemeClr val="tx1"/>
              </a:solidFill>
            </c:spPr>
          </c:dPt>
          <c:dLbls>
            <c:txPr>
              <a:bodyPr/>
              <a:lstStyle/>
              <a:p>
                <a:pPr>
                  <a:defRPr lang="en-IN" b="1"/>
                </a:pPr>
                <a:endParaRPr lang="en-US"/>
              </a:p>
            </c:txPr>
            <c:showVal val="1"/>
          </c:dLbls>
          <c:cat>
            <c:strRef>
              <c:f>'Sheet1'!$A$2:$A$15</c:f>
              <c:strCache>
                <c:ptCount val="14"/>
                <c:pt idx="0">
                  <c:v>MOM 1</c:v>
                </c:pt>
                <c:pt idx="1">
                  <c:v>MOM 2</c:v>
                </c:pt>
                <c:pt idx="2">
                  <c:v>MOM 3</c:v>
                </c:pt>
                <c:pt idx="3">
                  <c:v>MOM 4</c:v>
                </c:pt>
                <c:pt idx="4">
                  <c:v>MOM 5</c:v>
                </c:pt>
                <c:pt idx="5">
                  <c:v>MOM 6</c:v>
                </c:pt>
                <c:pt idx="6">
                  <c:v>MOM 7</c:v>
                </c:pt>
                <c:pt idx="7">
                  <c:v>MOM 8</c:v>
                </c:pt>
                <c:pt idx="8">
                  <c:v>MOM 9</c:v>
                </c:pt>
                <c:pt idx="9">
                  <c:v>MOM 10</c:v>
                </c:pt>
                <c:pt idx="10">
                  <c:v>MOM 11</c:v>
                </c:pt>
                <c:pt idx="11">
                  <c:v>MOM 12</c:v>
                </c:pt>
                <c:pt idx="12">
                  <c:v>MOM 13</c:v>
                </c:pt>
                <c:pt idx="13">
                  <c:v>Average Score</c:v>
                </c:pt>
              </c:strCache>
            </c:strRef>
          </c:cat>
          <c:val>
            <c:numRef>
              <c:f>'Sheet1'!$B$2:$B$15</c:f>
              <c:numCache>
                <c:formatCode>General</c:formatCode>
                <c:ptCount val="14"/>
                <c:pt idx="0">
                  <c:v>2.5</c:v>
                </c:pt>
                <c:pt idx="1">
                  <c:v>4</c:v>
                </c:pt>
                <c:pt idx="2">
                  <c:v>2.86</c:v>
                </c:pt>
                <c:pt idx="3">
                  <c:v>2.5</c:v>
                </c:pt>
                <c:pt idx="4">
                  <c:v>1.6700000000000008</c:v>
                </c:pt>
                <c:pt idx="5">
                  <c:v>4</c:v>
                </c:pt>
                <c:pt idx="6">
                  <c:v>2.5</c:v>
                </c:pt>
                <c:pt idx="7">
                  <c:v>0</c:v>
                </c:pt>
                <c:pt idx="8">
                  <c:v>0</c:v>
                </c:pt>
                <c:pt idx="9">
                  <c:v>0</c:v>
                </c:pt>
                <c:pt idx="10">
                  <c:v>0</c:v>
                </c:pt>
                <c:pt idx="11">
                  <c:v>0</c:v>
                </c:pt>
                <c:pt idx="12">
                  <c:v>5</c:v>
                </c:pt>
                <c:pt idx="13">
                  <c:v>2.5</c:v>
                </c:pt>
              </c:numCache>
            </c:numRef>
          </c:val>
        </c:ser>
        <c:dLbls>
          <c:showVal val="1"/>
        </c:dLbls>
        <c:gapWidth val="75"/>
        <c:shape val="cylinder"/>
        <c:axId val="102026624"/>
        <c:axId val="102028416"/>
        <c:axId val="0"/>
      </c:bar3DChart>
      <c:catAx>
        <c:axId val="102026624"/>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028416"/>
        <c:crosses val="autoZero"/>
        <c:auto val="1"/>
        <c:lblAlgn val="ctr"/>
        <c:lblOffset val="100"/>
      </c:catAx>
      <c:valAx>
        <c:axId val="102028416"/>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026624"/>
        <c:crosses val="autoZero"/>
        <c:crossBetween val="between"/>
        <c:majorUnit val="1"/>
        <c:minorUnit val="1"/>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7"/>
            <c:spPr>
              <a:solidFill>
                <a:schemeClr val="tx1"/>
              </a:solidFill>
            </c:spPr>
          </c:dPt>
          <c:dLbls>
            <c:txPr>
              <a:bodyPr/>
              <a:lstStyle/>
              <a:p>
                <a:pPr>
                  <a:defRPr lang="en-IN" b="1"/>
                </a:pPr>
                <a:endParaRPr lang="en-US"/>
              </a:p>
            </c:txPr>
            <c:showVal val="1"/>
          </c:dLbls>
          <c:cat>
            <c:strRef>
              <c:f>'Sheet1'!$A$2:$A$9</c:f>
              <c:strCache>
                <c:ptCount val="8"/>
                <c:pt idx="0">
                  <c:v>PRE 1</c:v>
                </c:pt>
                <c:pt idx="1">
                  <c:v>PRE 2</c:v>
                </c:pt>
                <c:pt idx="2">
                  <c:v>PRE 3</c:v>
                </c:pt>
                <c:pt idx="3">
                  <c:v>PRE 4</c:v>
                </c:pt>
                <c:pt idx="4">
                  <c:v>PRE 5</c:v>
                </c:pt>
                <c:pt idx="5">
                  <c:v>PRE 6</c:v>
                </c:pt>
                <c:pt idx="6">
                  <c:v>PRE 7</c:v>
                </c:pt>
                <c:pt idx="7">
                  <c:v>Average Score</c:v>
                </c:pt>
              </c:strCache>
            </c:strRef>
          </c:cat>
          <c:val>
            <c:numRef>
              <c:f>'Sheet1'!$B$2:$B$9</c:f>
              <c:numCache>
                <c:formatCode>General</c:formatCode>
                <c:ptCount val="8"/>
                <c:pt idx="0">
                  <c:v>2</c:v>
                </c:pt>
                <c:pt idx="1">
                  <c:v>3.5</c:v>
                </c:pt>
                <c:pt idx="2">
                  <c:v>5</c:v>
                </c:pt>
                <c:pt idx="3">
                  <c:v>0</c:v>
                </c:pt>
                <c:pt idx="4">
                  <c:v>4.38</c:v>
                </c:pt>
                <c:pt idx="5">
                  <c:v>3.75</c:v>
                </c:pt>
                <c:pt idx="6">
                  <c:v>5</c:v>
                </c:pt>
                <c:pt idx="7">
                  <c:v>3.38</c:v>
                </c:pt>
              </c:numCache>
            </c:numRef>
          </c:val>
        </c:ser>
        <c:dLbls>
          <c:showVal val="1"/>
        </c:dLbls>
        <c:gapWidth val="75"/>
        <c:shape val="cylinder"/>
        <c:axId val="102164352"/>
        <c:axId val="102165888"/>
        <c:axId val="0"/>
      </c:bar3DChart>
      <c:catAx>
        <c:axId val="102164352"/>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165888"/>
        <c:crosses val="autoZero"/>
        <c:auto val="1"/>
        <c:lblAlgn val="ctr"/>
        <c:lblOffset val="100"/>
      </c:catAx>
      <c:valAx>
        <c:axId val="102165888"/>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164352"/>
        <c:crosses val="autoZero"/>
        <c:crossBetween val="between"/>
        <c:majorUnit val="1"/>
        <c:minorUnit val="1"/>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9"/>
            <c:spPr>
              <a:solidFill>
                <a:schemeClr val="tx1"/>
              </a:solidFill>
            </c:spPr>
          </c:dPt>
          <c:dLbls>
            <c:txPr>
              <a:bodyPr/>
              <a:lstStyle/>
              <a:p>
                <a:pPr>
                  <a:defRPr lang="en-IN" b="1"/>
                </a:pPr>
                <a:endParaRPr lang="en-US"/>
              </a:p>
            </c:txPr>
            <c:showVal val="1"/>
          </c:dLbls>
          <c:cat>
            <c:strRef>
              <c:f>'Sheet1'!$A$2:$A$11</c:f>
              <c:strCache>
                <c:ptCount val="10"/>
                <c:pt idx="0">
                  <c:v>HIC 1</c:v>
                </c:pt>
                <c:pt idx="1">
                  <c:v>HIC 2</c:v>
                </c:pt>
                <c:pt idx="2">
                  <c:v>HIC 3</c:v>
                </c:pt>
                <c:pt idx="3">
                  <c:v>HIC 4</c:v>
                </c:pt>
                <c:pt idx="4">
                  <c:v>HIC 5</c:v>
                </c:pt>
                <c:pt idx="5">
                  <c:v>HIC 6</c:v>
                </c:pt>
                <c:pt idx="6">
                  <c:v>HIC 7</c:v>
                </c:pt>
                <c:pt idx="7">
                  <c:v>HIC 8</c:v>
                </c:pt>
                <c:pt idx="8">
                  <c:v>HIC 9</c:v>
                </c:pt>
                <c:pt idx="9">
                  <c:v>Average Score</c:v>
                </c:pt>
              </c:strCache>
            </c:strRef>
          </c:cat>
          <c:val>
            <c:numRef>
              <c:f>'Sheet1'!$B$2:$B$11</c:f>
              <c:numCache>
                <c:formatCode>General</c:formatCode>
                <c:ptCount val="10"/>
                <c:pt idx="0">
                  <c:v>0</c:v>
                </c:pt>
                <c:pt idx="1">
                  <c:v>0</c:v>
                </c:pt>
                <c:pt idx="2">
                  <c:v>0</c:v>
                </c:pt>
                <c:pt idx="3">
                  <c:v>0</c:v>
                </c:pt>
                <c:pt idx="4">
                  <c:v>2.5</c:v>
                </c:pt>
                <c:pt idx="5">
                  <c:v>0</c:v>
                </c:pt>
                <c:pt idx="6">
                  <c:v>0</c:v>
                </c:pt>
                <c:pt idx="7">
                  <c:v>4</c:v>
                </c:pt>
                <c:pt idx="8">
                  <c:v>0</c:v>
                </c:pt>
                <c:pt idx="9">
                  <c:v>0.72000000000000042</c:v>
                </c:pt>
              </c:numCache>
            </c:numRef>
          </c:val>
        </c:ser>
        <c:dLbls>
          <c:showVal val="1"/>
        </c:dLbls>
        <c:gapWidth val="75"/>
        <c:shape val="cylinder"/>
        <c:axId val="102334848"/>
        <c:axId val="102336384"/>
        <c:axId val="0"/>
      </c:bar3DChart>
      <c:catAx>
        <c:axId val="102334848"/>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336384"/>
        <c:crosses val="autoZero"/>
        <c:auto val="1"/>
        <c:lblAlgn val="ctr"/>
        <c:lblOffset val="100"/>
      </c:catAx>
      <c:valAx>
        <c:axId val="102336384"/>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334848"/>
        <c:crosses val="autoZero"/>
        <c:crossBetween val="between"/>
        <c:majorUnit val="1"/>
        <c:minorUnit val="1"/>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8"/>
            <c:spPr>
              <a:solidFill>
                <a:schemeClr val="tx1"/>
              </a:solidFill>
            </c:spPr>
          </c:dPt>
          <c:dLbls>
            <c:txPr>
              <a:bodyPr/>
              <a:lstStyle/>
              <a:p>
                <a:pPr>
                  <a:defRPr lang="en-IN" b="1"/>
                </a:pPr>
                <a:endParaRPr lang="en-US"/>
              </a:p>
            </c:txPr>
            <c:showVal val="1"/>
          </c:dLbls>
          <c:cat>
            <c:strRef>
              <c:f>'Sheet1'!$A$2:$A$10</c:f>
              <c:strCache>
                <c:ptCount val="9"/>
                <c:pt idx="0">
                  <c:v>CQI 1</c:v>
                </c:pt>
                <c:pt idx="1">
                  <c:v>CQI 2</c:v>
                </c:pt>
                <c:pt idx="2">
                  <c:v>CQI 3</c:v>
                </c:pt>
                <c:pt idx="3">
                  <c:v>CQI 4</c:v>
                </c:pt>
                <c:pt idx="4">
                  <c:v>CQI 5</c:v>
                </c:pt>
                <c:pt idx="5">
                  <c:v>CQI 6</c:v>
                </c:pt>
                <c:pt idx="6">
                  <c:v>CQI 7</c:v>
                </c:pt>
                <c:pt idx="7">
                  <c:v>CQI 8</c:v>
                </c:pt>
                <c:pt idx="8">
                  <c:v>Average Score</c:v>
                </c:pt>
              </c:strCache>
            </c:strRef>
          </c:cat>
          <c:val>
            <c:numRef>
              <c:f>'Sheet1'!$B$2:$B$10</c:f>
              <c:numCache>
                <c:formatCode>General</c:formatCode>
                <c:ptCount val="9"/>
                <c:pt idx="0">
                  <c:v>0</c:v>
                </c:pt>
                <c:pt idx="1">
                  <c:v>0</c:v>
                </c:pt>
                <c:pt idx="2">
                  <c:v>0</c:v>
                </c:pt>
                <c:pt idx="3">
                  <c:v>0</c:v>
                </c:pt>
                <c:pt idx="4">
                  <c:v>0</c:v>
                </c:pt>
                <c:pt idx="5">
                  <c:v>0</c:v>
                </c:pt>
                <c:pt idx="6">
                  <c:v>5</c:v>
                </c:pt>
                <c:pt idx="7">
                  <c:v>0</c:v>
                </c:pt>
                <c:pt idx="8">
                  <c:v>0.63000000000000045</c:v>
                </c:pt>
              </c:numCache>
            </c:numRef>
          </c:val>
        </c:ser>
        <c:dLbls>
          <c:showVal val="1"/>
        </c:dLbls>
        <c:gapWidth val="75"/>
        <c:shape val="cylinder"/>
        <c:axId val="102472320"/>
        <c:axId val="102474112"/>
        <c:axId val="0"/>
      </c:bar3DChart>
      <c:catAx>
        <c:axId val="102472320"/>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474112"/>
        <c:crosses val="autoZero"/>
        <c:auto val="1"/>
        <c:lblAlgn val="ctr"/>
        <c:lblOffset val="100"/>
      </c:catAx>
      <c:valAx>
        <c:axId val="102474112"/>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472320"/>
        <c:crosses val="autoZero"/>
        <c:crossBetween val="between"/>
        <c:majorUnit val="1"/>
        <c:minorUnit val="1"/>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6"/>
            <c:spPr>
              <a:solidFill>
                <a:schemeClr val="tx1"/>
              </a:solidFill>
            </c:spPr>
          </c:dPt>
          <c:dLbls>
            <c:txPr>
              <a:bodyPr/>
              <a:lstStyle/>
              <a:p>
                <a:pPr>
                  <a:defRPr lang="en-IN"/>
                </a:pPr>
                <a:endParaRPr lang="en-US"/>
              </a:p>
            </c:txPr>
            <c:showVal val="1"/>
          </c:dLbls>
          <c:cat>
            <c:strRef>
              <c:f>'Sheet1'!$A$2:$A$8</c:f>
              <c:strCache>
                <c:ptCount val="7"/>
                <c:pt idx="0">
                  <c:v>ROM 1</c:v>
                </c:pt>
                <c:pt idx="1">
                  <c:v>ROM 2</c:v>
                </c:pt>
                <c:pt idx="2">
                  <c:v>ROM 3</c:v>
                </c:pt>
                <c:pt idx="3">
                  <c:v>ROM 4</c:v>
                </c:pt>
                <c:pt idx="4">
                  <c:v>ROM 5</c:v>
                </c:pt>
                <c:pt idx="5">
                  <c:v>ROM 6</c:v>
                </c:pt>
                <c:pt idx="6">
                  <c:v>Average Score</c:v>
                </c:pt>
              </c:strCache>
            </c:strRef>
          </c:cat>
          <c:val>
            <c:numRef>
              <c:f>'Sheet1'!$B$2:$B$8</c:f>
              <c:numCache>
                <c:formatCode>General</c:formatCode>
                <c:ptCount val="7"/>
                <c:pt idx="0">
                  <c:v>2.7800000000000002</c:v>
                </c:pt>
                <c:pt idx="1">
                  <c:v>1.25</c:v>
                </c:pt>
                <c:pt idx="2">
                  <c:v>1.25</c:v>
                </c:pt>
                <c:pt idx="3">
                  <c:v>5.83</c:v>
                </c:pt>
                <c:pt idx="4">
                  <c:v>1.36</c:v>
                </c:pt>
                <c:pt idx="5">
                  <c:v>2.5</c:v>
                </c:pt>
                <c:pt idx="6">
                  <c:v>2.5</c:v>
                </c:pt>
              </c:numCache>
            </c:numRef>
          </c:val>
        </c:ser>
        <c:dLbls>
          <c:showVal val="1"/>
        </c:dLbls>
        <c:gapWidth val="75"/>
        <c:shape val="cylinder"/>
        <c:axId val="102585472"/>
        <c:axId val="102587008"/>
        <c:axId val="0"/>
      </c:bar3DChart>
      <c:catAx>
        <c:axId val="102585472"/>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587008"/>
        <c:crosses val="autoZero"/>
        <c:auto val="1"/>
        <c:lblAlgn val="ctr"/>
        <c:lblOffset val="100"/>
      </c:catAx>
      <c:valAx>
        <c:axId val="102587008"/>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585472"/>
        <c:crosses val="autoZero"/>
        <c:crossBetween val="between"/>
        <c:majorUnit val="1"/>
        <c:minorUnit val="1"/>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8"/>
            <c:spPr>
              <a:solidFill>
                <a:schemeClr val="tx1"/>
              </a:solidFill>
            </c:spPr>
          </c:dPt>
          <c:dLbls>
            <c:txPr>
              <a:bodyPr/>
              <a:lstStyle/>
              <a:p>
                <a:pPr>
                  <a:defRPr lang="en-IN"/>
                </a:pPr>
                <a:endParaRPr lang="en-US"/>
              </a:p>
            </c:txPr>
            <c:showVal val="1"/>
          </c:dLbls>
          <c:cat>
            <c:strRef>
              <c:f>'Sheet1'!$A$2:$A$10</c:f>
              <c:strCache>
                <c:ptCount val="9"/>
                <c:pt idx="0">
                  <c:v>FMS 1</c:v>
                </c:pt>
                <c:pt idx="1">
                  <c:v>FMS 2</c:v>
                </c:pt>
                <c:pt idx="2">
                  <c:v>FMS 3</c:v>
                </c:pt>
                <c:pt idx="3">
                  <c:v>FMS 4</c:v>
                </c:pt>
                <c:pt idx="4">
                  <c:v>FMS 5</c:v>
                </c:pt>
                <c:pt idx="5">
                  <c:v>FMS 6</c:v>
                </c:pt>
                <c:pt idx="6">
                  <c:v>FMS 7</c:v>
                </c:pt>
                <c:pt idx="7">
                  <c:v>FMS 8</c:v>
                </c:pt>
                <c:pt idx="8">
                  <c:v>Average Score</c:v>
                </c:pt>
              </c:strCache>
            </c:strRef>
          </c:cat>
          <c:val>
            <c:numRef>
              <c:f>'Sheet1'!$B$2:$B$10</c:f>
              <c:numCache>
                <c:formatCode>General</c:formatCode>
                <c:ptCount val="9"/>
                <c:pt idx="0">
                  <c:v>2.5</c:v>
                </c:pt>
                <c:pt idx="1">
                  <c:v>2.73</c:v>
                </c:pt>
                <c:pt idx="2">
                  <c:v>1.6700000000000008</c:v>
                </c:pt>
                <c:pt idx="3">
                  <c:v>1.43</c:v>
                </c:pt>
                <c:pt idx="4">
                  <c:v>1.6700000000000008</c:v>
                </c:pt>
                <c:pt idx="5">
                  <c:v>0</c:v>
                </c:pt>
                <c:pt idx="6">
                  <c:v>0</c:v>
                </c:pt>
                <c:pt idx="7">
                  <c:v>0</c:v>
                </c:pt>
                <c:pt idx="8">
                  <c:v>1.25</c:v>
                </c:pt>
              </c:numCache>
            </c:numRef>
          </c:val>
        </c:ser>
        <c:dLbls>
          <c:showVal val="1"/>
        </c:dLbls>
        <c:gapWidth val="75"/>
        <c:shape val="cylinder"/>
        <c:axId val="102616448"/>
        <c:axId val="102626432"/>
        <c:axId val="0"/>
      </c:bar3DChart>
      <c:catAx>
        <c:axId val="102616448"/>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626432"/>
        <c:crosses val="autoZero"/>
        <c:auto val="1"/>
        <c:lblAlgn val="ctr"/>
        <c:lblOffset val="100"/>
      </c:catAx>
      <c:valAx>
        <c:axId val="102626432"/>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616448"/>
        <c:crosses val="autoZero"/>
        <c:crossBetween val="between"/>
        <c:majorUnit val="1"/>
        <c:minorUnit val="1"/>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C00000"/>
            </a:solidFill>
          </c:spPr>
          <c:dPt>
            <c:idx val="10"/>
            <c:spPr>
              <a:solidFill>
                <a:schemeClr val="tx1"/>
              </a:solidFill>
            </c:spPr>
          </c:dPt>
          <c:dLbls>
            <c:txPr>
              <a:bodyPr/>
              <a:lstStyle/>
              <a:p>
                <a:pPr>
                  <a:defRPr lang="en-IN"/>
                </a:pPr>
                <a:endParaRPr lang="en-US"/>
              </a:p>
            </c:txPr>
            <c:showVal val="1"/>
          </c:dLbls>
          <c:cat>
            <c:strRef>
              <c:f>'Sheet1'!$A$2:$A$12</c:f>
              <c:strCache>
                <c:ptCount val="11"/>
                <c:pt idx="0">
                  <c:v>HRM 1</c:v>
                </c:pt>
                <c:pt idx="1">
                  <c:v>HRM 2</c:v>
                </c:pt>
                <c:pt idx="2">
                  <c:v>HRM 3</c:v>
                </c:pt>
                <c:pt idx="3">
                  <c:v>HRM 4</c:v>
                </c:pt>
                <c:pt idx="4">
                  <c:v>HRM 5</c:v>
                </c:pt>
                <c:pt idx="5">
                  <c:v>HRM 6</c:v>
                </c:pt>
                <c:pt idx="6">
                  <c:v>HRM 7</c:v>
                </c:pt>
                <c:pt idx="7">
                  <c:v>HRM 8</c:v>
                </c:pt>
                <c:pt idx="8">
                  <c:v>HRM 9</c:v>
                </c:pt>
                <c:pt idx="9">
                  <c:v>HRM 10</c:v>
                </c:pt>
                <c:pt idx="10">
                  <c:v>Average Score</c:v>
                </c:pt>
              </c:strCache>
            </c:strRef>
          </c:cat>
          <c:val>
            <c:numRef>
              <c:f>'Sheet1'!$B$2:$B$12</c:f>
              <c:numCache>
                <c:formatCode>General</c:formatCode>
                <c:ptCount val="11"/>
                <c:pt idx="0">
                  <c:v>2.5</c:v>
                </c:pt>
                <c:pt idx="1">
                  <c:v>0</c:v>
                </c:pt>
                <c:pt idx="2">
                  <c:v>2.5</c:v>
                </c:pt>
                <c:pt idx="3">
                  <c:v>0</c:v>
                </c:pt>
                <c:pt idx="4">
                  <c:v>5</c:v>
                </c:pt>
                <c:pt idx="5">
                  <c:v>2.86</c:v>
                </c:pt>
                <c:pt idx="6">
                  <c:v>2.5</c:v>
                </c:pt>
                <c:pt idx="7">
                  <c:v>2.5</c:v>
                </c:pt>
                <c:pt idx="8">
                  <c:v>5.83</c:v>
                </c:pt>
                <c:pt idx="9">
                  <c:v>5.83</c:v>
                </c:pt>
                <c:pt idx="10">
                  <c:v>2.9499999999999997</c:v>
                </c:pt>
              </c:numCache>
            </c:numRef>
          </c:val>
        </c:ser>
        <c:dLbls>
          <c:showVal val="1"/>
        </c:dLbls>
        <c:gapWidth val="75"/>
        <c:shape val="cylinder"/>
        <c:axId val="102901632"/>
        <c:axId val="102903168"/>
        <c:axId val="0"/>
      </c:bar3DChart>
      <c:catAx>
        <c:axId val="102901632"/>
        <c:scaling>
          <c:orientation val="minMax"/>
        </c:scaling>
        <c:axPos val="b"/>
        <c:majorTickMark val="none"/>
        <c:tickLblPos val="nextTo"/>
        <c:txPr>
          <a:bodyPr/>
          <a:lstStyle/>
          <a:p>
            <a:pPr>
              <a:defRPr lang="en-IN" b="1">
                <a:latin typeface="Times" pitchFamily="18" charset="0"/>
                <a:cs typeface="Times" pitchFamily="18" charset="0"/>
              </a:defRPr>
            </a:pPr>
            <a:endParaRPr lang="en-US"/>
          </a:p>
        </c:txPr>
        <c:crossAx val="102903168"/>
        <c:crosses val="autoZero"/>
        <c:auto val="1"/>
        <c:lblAlgn val="ctr"/>
        <c:lblOffset val="100"/>
      </c:catAx>
      <c:valAx>
        <c:axId val="102903168"/>
        <c:scaling>
          <c:orientation val="minMax"/>
          <c:max val="10"/>
          <c:min val="1"/>
        </c:scaling>
        <c:axPos val="l"/>
        <c:numFmt formatCode="General" sourceLinked="1"/>
        <c:majorTickMark val="none"/>
        <c:tickLblPos val="nextTo"/>
        <c:txPr>
          <a:bodyPr/>
          <a:lstStyle/>
          <a:p>
            <a:pPr>
              <a:defRPr lang="en-IN" b="1">
                <a:latin typeface="Times" pitchFamily="18" charset="0"/>
                <a:cs typeface="Times" pitchFamily="18" charset="0"/>
              </a:defRPr>
            </a:pPr>
            <a:endParaRPr lang="en-US"/>
          </a:p>
        </c:txPr>
        <c:crossAx val="102901632"/>
        <c:crosses val="autoZero"/>
        <c:crossBetween val="between"/>
        <c:majorUnit val="1"/>
        <c:minorUnit val="1"/>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29FDD-616B-41BF-BE22-BD8A2814FFBA}" type="datetimeFigureOut">
              <a:rPr lang="en-IN" smtClean="0"/>
              <a:pPr/>
              <a:t>6/19/2014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6C2AE-4B6D-4D6F-A892-1C20F829672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69E4E98-7B98-4FC5-B7BF-A9AF175FA08E}" type="slidenum">
              <a:rPr lang="en-US" smtClean="0">
                <a:latin typeface="Times New Roman" pitchFamily="18" charset="0"/>
              </a:rPr>
              <a:pPr/>
              <a:t>1</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IN" smtClean="0"/>
          </a:p>
        </p:txBody>
      </p:sp>
      <p:sp>
        <p:nvSpPr>
          <p:cNvPr id="34820" name="Slide Number Placeholder 3"/>
          <p:cNvSpPr>
            <a:spLocks noGrp="1"/>
          </p:cNvSpPr>
          <p:nvPr>
            <p:ph type="sldNum" sz="quarter" idx="5"/>
          </p:nvPr>
        </p:nvSpPr>
        <p:spPr>
          <a:noFill/>
        </p:spPr>
        <p:txBody>
          <a:bodyPr/>
          <a:lstStyle/>
          <a:p>
            <a:fld id="{8797C097-F397-4E9A-9358-89094235DF1B}"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83886D-5EE6-4291-9273-F9D4AE655AE1}"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1D630BF-74E3-4065-878B-46AC52F4CAF3}"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48D29E3-29C4-4577-8E12-0CA082010756}"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5652" name="Rectangle 4"/>
          <p:cNvSpPr>
            <a:spLocks noGrp="1" noChangeArrowheads="1"/>
          </p:cNvSpPr>
          <p:nvPr>
            <p:ph type="ctrTitle" sz="quarter"/>
          </p:nvPr>
        </p:nvSpPr>
        <p:spPr>
          <a:xfrm>
            <a:off x="839788" y="2286000"/>
            <a:ext cx="8304212" cy="1524000"/>
          </a:xfrm>
        </p:spPr>
        <p:txBody>
          <a:bodyPr anchor="b"/>
          <a:lstStyle>
            <a:lvl1pPr>
              <a:lnSpc>
                <a:spcPct val="80000"/>
              </a:lnSpc>
              <a:defRPr sz="6000"/>
            </a:lvl1pPr>
          </a:lstStyle>
          <a:p>
            <a:r>
              <a:rPr lang="en-US"/>
              <a:t>Click to edit Master 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A4765868-F717-4CB2-9210-02B4FCB211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303512A-D305-4032-8BC2-0040C4BB498C}"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95656F1-30E4-41F0-A3A7-5211227F61B3}"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6847C5B-E042-4542-BC72-8A42427B1600}"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B0F22C9F-58C7-4F7F-BECA-2B41A0D5ED4D}"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A4EDB57A-E538-4832-BEC2-12195035831A}"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9455F560-6981-46A0-AE1B-12E288F88AA3}"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A2A781A-6256-449B-AC72-76D378F7675B}"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BF80BC1-67F3-4113-9C9A-7EF12AC1F4C3}"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DAEF3E-DE2A-4071-93AE-1CFA84805FB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4098" name="Rectangle 6"/>
          <p:cNvSpPr>
            <a:spLocks noGrp="1" noChangeArrowheads="1"/>
          </p:cNvSpPr>
          <p:nvPr>
            <p:ph type="ctrTitle" sz="quarter"/>
          </p:nvPr>
        </p:nvSpPr>
        <p:spPr>
          <a:xfrm>
            <a:off x="685800" y="1341438"/>
            <a:ext cx="8458200" cy="1220787"/>
          </a:xfrm>
        </p:spPr>
        <p:txBody>
          <a:bodyPr>
            <a:normAutofit/>
          </a:bodyPr>
          <a:lstStyle/>
          <a:p>
            <a:pPr eaLnBrk="1" hangingPunct="1"/>
            <a:r>
              <a:rPr lang="en-US" sz="4000" b="1" dirty="0" smtClean="0">
                <a:solidFill>
                  <a:schemeClr val="tx1"/>
                </a:solidFill>
                <a:latin typeface="Times" pitchFamily="18" charset="0"/>
                <a:cs typeface="Times" pitchFamily="18" charset="0"/>
              </a:rPr>
              <a:t>“A Study on Gap Analysis of District Women’s Hospital, Jhansi”</a:t>
            </a:r>
            <a:endParaRPr lang="en-IN" sz="5400" b="1" dirty="0" smtClean="0">
              <a:solidFill>
                <a:schemeClr val="tx1"/>
              </a:solidFill>
              <a:latin typeface="Times" pitchFamily="18" charset="0"/>
              <a:cs typeface="Times" pitchFamily="18" charset="0"/>
            </a:endParaRPr>
          </a:p>
        </p:txBody>
      </p:sp>
      <p:sp>
        <p:nvSpPr>
          <p:cNvPr id="4100" name="Rectangle 15"/>
          <p:cNvSpPr>
            <a:spLocks noChangeArrowheads="1"/>
          </p:cNvSpPr>
          <p:nvPr/>
        </p:nvSpPr>
        <p:spPr bwMode="auto">
          <a:xfrm>
            <a:off x="0" y="0"/>
            <a:ext cx="228600" cy="6858000"/>
          </a:xfrm>
          <a:prstGeom prst="rect">
            <a:avLst/>
          </a:prstGeom>
          <a:solidFill>
            <a:srgbClr val="8F0A29"/>
          </a:solidFill>
          <a:ln w="9525">
            <a:noFill/>
            <a:miter lim="800000"/>
            <a:headEnd/>
            <a:tailEnd/>
          </a:ln>
        </p:spPr>
        <p:txBody>
          <a:bodyPr wrap="none" anchor="ctr"/>
          <a:lstStyle/>
          <a:p>
            <a:pPr algn="ctr"/>
            <a:endParaRPr lang="en-IN" b="1">
              <a:latin typeface="Times" pitchFamily="18" charset="0"/>
              <a:cs typeface="Times" pitchFamily="18" charset="0"/>
            </a:endParaRPr>
          </a:p>
        </p:txBody>
      </p:sp>
      <p:sp>
        <p:nvSpPr>
          <p:cNvPr id="4101" name="Rectangle 16"/>
          <p:cNvSpPr>
            <a:spLocks noChangeArrowheads="1"/>
          </p:cNvSpPr>
          <p:nvPr/>
        </p:nvSpPr>
        <p:spPr bwMode="auto">
          <a:xfrm>
            <a:off x="228600" y="0"/>
            <a:ext cx="228600" cy="6858000"/>
          </a:xfrm>
          <a:prstGeom prst="rect">
            <a:avLst/>
          </a:prstGeom>
          <a:solidFill>
            <a:srgbClr val="005E5E"/>
          </a:solidFill>
          <a:ln w="9525">
            <a:noFill/>
            <a:miter lim="800000"/>
            <a:headEnd/>
            <a:tailEnd/>
          </a:ln>
        </p:spPr>
        <p:txBody>
          <a:bodyPr wrap="none" anchor="ctr"/>
          <a:lstStyle/>
          <a:p>
            <a:pPr algn="ctr"/>
            <a:endParaRPr lang="en-IN" b="1">
              <a:latin typeface="Times" pitchFamily="18" charset="0"/>
              <a:cs typeface="Times" pitchFamily="18" charset="0"/>
            </a:endParaRPr>
          </a:p>
        </p:txBody>
      </p:sp>
      <p:pic>
        <p:nvPicPr>
          <p:cNvPr id="4102" name="Picture 18" descr="yellowline.gif                                                 00000010Macintosh HD                   ABA78158:"/>
          <p:cNvPicPr>
            <a:picLocks noChangeAspect="1" noChangeArrowheads="1"/>
          </p:cNvPicPr>
          <p:nvPr/>
        </p:nvPicPr>
        <p:blipFill>
          <a:blip r:embed="rId4" cstate="print"/>
          <a:srcRect/>
          <a:stretch>
            <a:fillRect/>
          </a:stretch>
        </p:blipFill>
        <p:spPr bwMode="auto">
          <a:xfrm>
            <a:off x="1619250" y="2565400"/>
            <a:ext cx="7173913" cy="52388"/>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611560" y="188640"/>
            <a:ext cx="1943100" cy="1296144"/>
          </a:xfrm>
          <a:prstGeom prst="rect">
            <a:avLst/>
          </a:prstGeom>
          <a:noFill/>
          <a:ln w="9525">
            <a:noFill/>
            <a:miter lim="800000"/>
            <a:headEnd/>
            <a:tailEnd/>
          </a:ln>
        </p:spPr>
      </p:pic>
      <p:pic>
        <p:nvPicPr>
          <p:cNvPr id="4104" name="Picture 9" descr="C:\Users\samar\Desktop\Dessertation\avatar.jpg"/>
          <p:cNvPicPr>
            <a:picLocks noChangeAspect="1" noChangeArrowheads="1"/>
          </p:cNvPicPr>
          <p:nvPr/>
        </p:nvPicPr>
        <p:blipFill>
          <a:blip r:embed="rId6" cstate="print"/>
          <a:srcRect/>
          <a:stretch>
            <a:fillRect/>
          </a:stretch>
        </p:blipFill>
        <p:spPr bwMode="auto">
          <a:xfrm>
            <a:off x="6732240" y="188640"/>
            <a:ext cx="2160588" cy="1196975"/>
          </a:xfrm>
          <a:prstGeom prst="rect">
            <a:avLst/>
          </a:prstGeom>
          <a:noFill/>
          <a:ln w="9525">
            <a:noFill/>
            <a:miter lim="800000"/>
            <a:headEnd/>
            <a:tailEnd/>
          </a:ln>
        </p:spPr>
      </p:pic>
      <p:pic>
        <p:nvPicPr>
          <p:cNvPr id="4105" name="Picture 11" descr="C:\My Documents\My Pictures\cainlogo.jpg"/>
          <p:cNvPicPr>
            <a:picLocks noChangeAspect="1" noChangeArrowheads="1"/>
          </p:cNvPicPr>
          <p:nvPr/>
        </p:nvPicPr>
        <p:blipFill>
          <a:blip r:embed="rId7" cstate="print"/>
          <a:srcRect/>
          <a:stretch>
            <a:fillRect/>
          </a:stretch>
        </p:blipFill>
        <p:spPr bwMode="auto">
          <a:xfrm>
            <a:off x="0" y="6019800"/>
            <a:ext cx="782638" cy="838200"/>
          </a:xfrm>
          <a:prstGeom prst="rect">
            <a:avLst/>
          </a:prstGeom>
          <a:noFill/>
          <a:ln w="9525">
            <a:noFill/>
            <a:miter lim="800000"/>
            <a:headEnd/>
            <a:tailEnd/>
          </a:ln>
        </p:spPr>
      </p:pic>
      <p:sp>
        <p:nvSpPr>
          <p:cNvPr id="4106" name="Rectangle 10"/>
          <p:cNvSpPr>
            <a:spLocks noChangeArrowheads="1"/>
          </p:cNvSpPr>
          <p:nvPr/>
        </p:nvSpPr>
        <p:spPr bwMode="auto">
          <a:xfrm>
            <a:off x="3203575" y="2781300"/>
            <a:ext cx="3744913" cy="1846659"/>
          </a:xfrm>
          <a:prstGeom prst="rect">
            <a:avLst/>
          </a:prstGeom>
          <a:noFill/>
          <a:ln w="9525">
            <a:noFill/>
            <a:miter lim="800000"/>
            <a:headEnd/>
            <a:tailEnd/>
          </a:ln>
        </p:spPr>
        <p:txBody>
          <a:bodyPr>
            <a:spAutoFit/>
          </a:bodyPr>
          <a:lstStyle/>
          <a:p>
            <a:pPr algn="ctr"/>
            <a:r>
              <a:rPr lang="en-IN" sz="1600" b="1" u="sng">
                <a:latin typeface="Times" pitchFamily="18" charset="0"/>
                <a:cs typeface="Times" pitchFamily="18" charset="0"/>
              </a:rPr>
              <a:t>ORGANIZATION SUPERVISOR</a:t>
            </a:r>
          </a:p>
          <a:p>
            <a:pPr algn="ctr"/>
            <a:endParaRPr lang="en-IN" sz="1600" b="1" u="sng">
              <a:latin typeface="Times" pitchFamily="18" charset="0"/>
              <a:cs typeface="Times" pitchFamily="18" charset="0"/>
            </a:endParaRPr>
          </a:p>
          <a:p>
            <a:pPr algn="ctr"/>
            <a:r>
              <a:rPr lang="en-US" sz="1600" b="1">
                <a:latin typeface="Times" pitchFamily="18" charset="0"/>
                <a:cs typeface="Times" pitchFamily="18" charset="0"/>
              </a:rPr>
              <a:t>Dr. Bidhan Das   </a:t>
            </a:r>
          </a:p>
          <a:p>
            <a:pPr algn="ctr"/>
            <a:r>
              <a:rPr lang="en-US" sz="1600" b="1">
                <a:latin typeface="Times" pitchFamily="18" charset="0"/>
                <a:cs typeface="Times" pitchFamily="18" charset="0"/>
              </a:rPr>
              <a:t>  Managing Director,</a:t>
            </a:r>
            <a:endParaRPr lang="en-IN" sz="1600" b="1">
              <a:latin typeface="Times" pitchFamily="18" charset="0"/>
              <a:cs typeface="Times" pitchFamily="18" charset="0"/>
            </a:endParaRPr>
          </a:p>
          <a:p>
            <a:pPr algn="ctr"/>
            <a:r>
              <a:rPr lang="en-US" sz="1600" b="1">
                <a:latin typeface="Times" pitchFamily="18" charset="0"/>
                <a:cs typeface="Times" pitchFamily="18" charset="0"/>
              </a:rPr>
              <a:t>  Octavo Solutions Pvt. Ltd.</a:t>
            </a:r>
            <a:endParaRPr lang="en-IN" sz="1600" b="1">
              <a:latin typeface="Times" pitchFamily="18" charset="0"/>
              <a:cs typeface="Times" pitchFamily="18" charset="0"/>
            </a:endParaRPr>
          </a:p>
          <a:p>
            <a:pPr algn="ctr"/>
            <a:r>
              <a:rPr lang="en-US" sz="1600" b="1">
                <a:latin typeface="Times" pitchFamily="18" charset="0"/>
                <a:cs typeface="Times" pitchFamily="18" charset="0"/>
              </a:rPr>
              <a:t>  New Delhi</a:t>
            </a:r>
            <a:endParaRPr lang="en-IN" sz="1600" b="1">
              <a:latin typeface="Times" pitchFamily="18" charset="0"/>
              <a:cs typeface="Times" pitchFamily="18" charset="0"/>
            </a:endParaRPr>
          </a:p>
          <a:p>
            <a:pPr algn="ctr"/>
            <a:r>
              <a:rPr lang="en-IN" b="1">
                <a:latin typeface="Times" pitchFamily="18" charset="0"/>
                <a:cs typeface="Times" pitchFamily="18" charset="0"/>
              </a:rPr>
              <a:t> </a:t>
            </a:r>
          </a:p>
        </p:txBody>
      </p:sp>
      <p:sp>
        <p:nvSpPr>
          <p:cNvPr id="4107" name="Rectangle 11"/>
          <p:cNvSpPr>
            <a:spLocks noChangeArrowheads="1"/>
          </p:cNvSpPr>
          <p:nvPr/>
        </p:nvSpPr>
        <p:spPr bwMode="auto">
          <a:xfrm>
            <a:off x="755650" y="4581525"/>
            <a:ext cx="3384550" cy="2062163"/>
          </a:xfrm>
          <a:prstGeom prst="rect">
            <a:avLst/>
          </a:prstGeom>
          <a:noFill/>
          <a:ln w="9525">
            <a:noFill/>
            <a:miter lim="800000"/>
            <a:headEnd/>
            <a:tailEnd/>
          </a:ln>
        </p:spPr>
        <p:txBody>
          <a:bodyPr>
            <a:spAutoFit/>
          </a:bodyPr>
          <a:lstStyle/>
          <a:p>
            <a:pPr algn="ctr"/>
            <a:r>
              <a:rPr lang="en-IN" sz="1600" b="1" u="sng" dirty="0">
                <a:latin typeface="Times" pitchFamily="18" charset="0"/>
                <a:cs typeface="Times" pitchFamily="18" charset="0"/>
              </a:rPr>
              <a:t>PROJECT GUIDE</a:t>
            </a:r>
          </a:p>
          <a:p>
            <a:pPr algn="ctr"/>
            <a:r>
              <a:rPr lang="en-IN" sz="1600" b="1" u="sng" dirty="0">
                <a:latin typeface="Times" pitchFamily="18" charset="0"/>
                <a:cs typeface="Times" pitchFamily="18" charset="0"/>
              </a:rPr>
              <a:t> </a:t>
            </a:r>
          </a:p>
          <a:p>
            <a:pPr algn="ctr"/>
            <a:r>
              <a:rPr lang="en-US" sz="1600" b="1" dirty="0">
                <a:latin typeface="Times" pitchFamily="18" charset="0"/>
                <a:cs typeface="Times" pitchFamily="18" charset="0"/>
              </a:rPr>
              <a:t>Mr. A.K. </a:t>
            </a:r>
            <a:r>
              <a:rPr lang="en-US" sz="1600" b="1" dirty="0" err="1">
                <a:latin typeface="Times" pitchFamily="18" charset="0"/>
                <a:cs typeface="Times" pitchFamily="18" charset="0"/>
              </a:rPr>
              <a:t>Aggarwal</a:t>
            </a:r>
            <a:endParaRPr lang="en-IN" sz="1600" b="1" dirty="0">
              <a:latin typeface="Times" pitchFamily="18" charset="0"/>
              <a:cs typeface="Times" pitchFamily="18" charset="0"/>
            </a:endParaRPr>
          </a:p>
          <a:p>
            <a:pPr algn="ctr"/>
            <a:r>
              <a:rPr lang="en-US" sz="1600" b="1" dirty="0">
                <a:latin typeface="Times" pitchFamily="18" charset="0"/>
                <a:cs typeface="Times" pitchFamily="18" charset="0"/>
              </a:rPr>
              <a:t> </a:t>
            </a:r>
            <a:r>
              <a:rPr lang="en-US" sz="1600" b="1" i="1" dirty="0">
                <a:latin typeface="Times" pitchFamily="18" charset="0"/>
                <a:cs typeface="Times" pitchFamily="18" charset="0"/>
              </a:rPr>
              <a:t>Dean </a:t>
            </a:r>
            <a:r>
              <a:rPr lang="en-US" sz="1600" b="1" dirty="0">
                <a:latin typeface="Times" pitchFamily="18" charset="0"/>
                <a:cs typeface="Times" pitchFamily="18" charset="0"/>
              </a:rPr>
              <a:t/>
            </a:r>
            <a:br>
              <a:rPr lang="en-US" sz="1600" b="1" dirty="0">
                <a:latin typeface="Times" pitchFamily="18" charset="0"/>
                <a:cs typeface="Times" pitchFamily="18" charset="0"/>
              </a:rPr>
            </a:br>
            <a:r>
              <a:rPr lang="en-US" sz="1600" b="1" dirty="0">
                <a:latin typeface="Times" pitchFamily="18" charset="0"/>
                <a:cs typeface="Times" pitchFamily="18" charset="0"/>
              </a:rPr>
              <a:t>INTERNATIONAL INSTITUTE OF HEALTH MANAGEMENT RESEARCH, MEW DELHI</a:t>
            </a:r>
            <a:endParaRPr lang="en-IN" sz="1600" b="1" dirty="0">
              <a:latin typeface="Times" pitchFamily="18" charset="0"/>
              <a:cs typeface="Times" pitchFamily="18" charset="0"/>
            </a:endParaRPr>
          </a:p>
          <a:p>
            <a:pPr algn="ctr"/>
            <a:r>
              <a:rPr lang="en-IN" sz="1600" b="1" dirty="0">
                <a:latin typeface="Times" pitchFamily="18" charset="0"/>
                <a:cs typeface="Times" pitchFamily="18" charset="0"/>
              </a:rPr>
              <a:t> </a:t>
            </a:r>
          </a:p>
        </p:txBody>
      </p:sp>
      <p:sp>
        <p:nvSpPr>
          <p:cNvPr id="4108" name="Rectangle 12"/>
          <p:cNvSpPr>
            <a:spLocks noChangeArrowheads="1"/>
          </p:cNvSpPr>
          <p:nvPr/>
        </p:nvSpPr>
        <p:spPr bwMode="auto">
          <a:xfrm>
            <a:off x="5508625" y="4005064"/>
            <a:ext cx="3635375" cy="1631216"/>
          </a:xfrm>
          <a:prstGeom prst="rect">
            <a:avLst/>
          </a:prstGeom>
          <a:noFill/>
          <a:ln w="9525">
            <a:noFill/>
            <a:miter lim="800000"/>
            <a:headEnd/>
            <a:tailEnd/>
          </a:ln>
        </p:spPr>
        <p:txBody>
          <a:bodyPr>
            <a:spAutoFit/>
          </a:bodyPr>
          <a:lstStyle/>
          <a:p>
            <a:pPr algn="ctr"/>
            <a:endParaRPr lang="en-IN" b="1" dirty="0">
              <a:latin typeface="Times" pitchFamily="18" charset="0"/>
              <a:cs typeface="Times" pitchFamily="18" charset="0"/>
            </a:endParaRPr>
          </a:p>
          <a:p>
            <a:pPr algn="ctr"/>
            <a:endParaRPr lang="en-IN" b="1" dirty="0">
              <a:latin typeface="Times" pitchFamily="18" charset="0"/>
              <a:cs typeface="Times" pitchFamily="18" charset="0"/>
            </a:endParaRPr>
          </a:p>
          <a:p>
            <a:pPr algn="ctr"/>
            <a:r>
              <a:rPr lang="en-IN" sz="1600" b="1" dirty="0">
                <a:latin typeface="Times" pitchFamily="18" charset="0"/>
                <a:cs typeface="Times" pitchFamily="18" charset="0"/>
              </a:rPr>
              <a:t>               </a:t>
            </a:r>
            <a:r>
              <a:rPr lang="en-IN" sz="1600" b="1" u="sng" dirty="0">
                <a:latin typeface="Times" pitchFamily="18" charset="0"/>
                <a:cs typeface="Times" pitchFamily="18" charset="0"/>
              </a:rPr>
              <a:t>PROJECT BY</a:t>
            </a:r>
          </a:p>
          <a:p>
            <a:pPr algn="ctr"/>
            <a:endParaRPr lang="en-IN" sz="1600" b="1" u="sng" dirty="0">
              <a:latin typeface="Times" pitchFamily="18" charset="0"/>
              <a:cs typeface="Times" pitchFamily="18" charset="0"/>
            </a:endParaRPr>
          </a:p>
          <a:p>
            <a:pPr algn="ctr"/>
            <a:r>
              <a:rPr lang="en-IN" sz="1600" b="1" dirty="0">
                <a:latin typeface="Times" pitchFamily="18" charset="0"/>
                <a:cs typeface="Times" pitchFamily="18" charset="0"/>
              </a:rPr>
              <a:t>              Dr. Shruti Sharma</a:t>
            </a:r>
          </a:p>
          <a:p>
            <a:pPr algn="ctr"/>
            <a:r>
              <a:rPr lang="en-IN" sz="1600" b="1" dirty="0">
                <a:latin typeface="Times" pitchFamily="18" charset="0"/>
                <a:cs typeface="Times" pitchFamily="18" charset="0"/>
              </a:rPr>
              <a:t>                IIHMR, Delhi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i="1" dirty="0" smtClean="0">
                <a:latin typeface="Times" charset="0"/>
                <a:cs typeface="Times" charset="0"/>
              </a:rPr>
              <a:t>METHODOLOGY</a:t>
            </a:r>
            <a:endParaRPr lang="en-IN" b="1" i="1" dirty="0" smtClean="0">
              <a:latin typeface="Times" charset="0"/>
              <a:cs typeface="Times" charset="0"/>
            </a:endParaRPr>
          </a:p>
        </p:txBody>
      </p:sp>
      <p:sp>
        <p:nvSpPr>
          <p:cNvPr id="11267" name="Content Placeholder 2"/>
          <p:cNvSpPr>
            <a:spLocks noGrp="1"/>
          </p:cNvSpPr>
          <p:nvPr>
            <p:ph sz="quarter" idx="1"/>
          </p:nvPr>
        </p:nvSpPr>
        <p:spPr>
          <a:xfrm>
            <a:off x="611560" y="1124744"/>
            <a:ext cx="7772400" cy="5400600"/>
          </a:xfrm>
        </p:spPr>
        <p:txBody>
          <a:bodyPr>
            <a:normAutofit lnSpcReduction="10000"/>
          </a:bodyPr>
          <a:lstStyle/>
          <a:p>
            <a:pPr eaLnBrk="1" hangingPunct="1">
              <a:buFont typeface="Times" charset="0"/>
              <a:buNone/>
            </a:pPr>
            <a:r>
              <a:rPr lang="en-IN" sz="1800" b="1" dirty="0" smtClean="0">
                <a:latin typeface="Times" charset="0"/>
                <a:cs typeface="Times" charset="0"/>
              </a:rPr>
              <a:t>STUDY DESIGN:</a:t>
            </a:r>
          </a:p>
          <a:p>
            <a:pPr eaLnBrk="1" hangingPunct="1"/>
            <a:r>
              <a:rPr lang="en-IN" sz="1600" b="1" dirty="0" smtClean="0">
                <a:latin typeface="Times" charset="0"/>
                <a:cs typeface="Times" charset="0"/>
              </a:rPr>
              <a:t>    Non-experimental observational study</a:t>
            </a:r>
          </a:p>
          <a:p>
            <a:pPr eaLnBrk="1" hangingPunct="1">
              <a:buNone/>
            </a:pPr>
            <a:endParaRPr lang="en-IN" sz="1600" b="1" dirty="0" smtClean="0">
              <a:latin typeface="Times" charset="0"/>
              <a:cs typeface="Times" charset="0"/>
            </a:endParaRPr>
          </a:p>
          <a:p>
            <a:pPr eaLnBrk="1" hangingPunct="1">
              <a:buFont typeface="Times" charset="0"/>
              <a:buNone/>
            </a:pPr>
            <a:r>
              <a:rPr lang="en-IN" sz="1800" b="1" dirty="0" smtClean="0">
                <a:latin typeface="Times" charset="0"/>
                <a:cs typeface="Times" charset="0"/>
              </a:rPr>
              <a:t>DATA COLLECTION TOOLS:</a:t>
            </a:r>
          </a:p>
          <a:p>
            <a:pPr eaLnBrk="1" hangingPunct="1"/>
            <a:r>
              <a:rPr lang="en-IN" sz="1600" b="1" dirty="0" smtClean="0">
                <a:latin typeface="Times" charset="0"/>
                <a:cs typeface="Times" charset="0"/>
              </a:rPr>
              <a:t>Interview and discussions with staff and head of the departments.</a:t>
            </a:r>
          </a:p>
          <a:p>
            <a:pPr eaLnBrk="1" hangingPunct="1"/>
            <a:r>
              <a:rPr lang="en-IN" sz="1600" b="1" dirty="0" smtClean="0">
                <a:latin typeface="Times" charset="0"/>
                <a:cs typeface="Times" charset="0"/>
              </a:rPr>
              <a:t>Checklists</a:t>
            </a:r>
          </a:p>
          <a:p>
            <a:pPr eaLnBrk="1" hangingPunct="1"/>
            <a:r>
              <a:rPr lang="en-IN" sz="1600" b="1" dirty="0" smtClean="0">
                <a:latin typeface="Times" charset="0"/>
                <a:cs typeface="Times" charset="0"/>
              </a:rPr>
              <a:t>Observation Using available information</a:t>
            </a:r>
          </a:p>
          <a:p>
            <a:pPr eaLnBrk="1" hangingPunct="1"/>
            <a:r>
              <a:rPr lang="en-IN" sz="1600" b="1" dirty="0" smtClean="0">
                <a:latin typeface="Times" charset="0"/>
                <a:cs typeface="Times" charset="0"/>
              </a:rPr>
              <a:t>NABH tool kit</a:t>
            </a:r>
          </a:p>
          <a:p>
            <a:pPr eaLnBrk="1" hangingPunct="1">
              <a:buNone/>
            </a:pPr>
            <a:endParaRPr lang="en-IN" sz="1600" b="1" dirty="0" smtClean="0">
              <a:latin typeface="Times" charset="0"/>
              <a:cs typeface="Times" charset="0"/>
            </a:endParaRPr>
          </a:p>
          <a:p>
            <a:pPr eaLnBrk="1" hangingPunct="1">
              <a:buFont typeface="Times" charset="0"/>
              <a:buNone/>
            </a:pPr>
            <a:r>
              <a:rPr lang="en-IN" sz="1800" b="1" dirty="0" smtClean="0">
                <a:latin typeface="Times" charset="0"/>
                <a:cs typeface="Times" charset="0"/>
              </a:rPr>
              <a:t>STUDY TIME:</a:t>
            </a:r>
          </a:p>
          <a:p>
            <a:pPr eaLnBrk="1" hangingPunct="1"/>
            <a:r>
              <a:rPr lang="en-IN" sz="1600" b="1" dirty="0" smtClean="0">
                <a:latin typeface="Times" charset="0"/>
                <a:cs typeface="Times" charset="0"/>
              </a:rPr>
              <a:t> 3 months</a:t>
            </a:r>
          </a:p>
          <a:p>
            <a:pPr eaLnBrk="1" hangingPunct="1"/>
            <a:endParaRPr lang="en-IN" sz="1600" b="1" dirty="0" smtClean="0">
              <a:latin typeface="Times" charset="0"/>
              <a:cs typeface="Times" charset="0"/>
            </a:endParaRPr>
          </a:p>
          <a:p>
            <a:pPr eaLnBrk="1" hangingPunct="1">
              <a:buFont typeface="Times" charset="0"/>
              <a:buNone/>
            </a:pPr>
            <a:r>
              <a:rPr lang="en-US" sz="1800" b="1" dirty="0" smtClean="0">
                <a:latin typeface="Times" charset="0"/>
                <a:cs typeface="Times" charset="0"/>
              </a:rPr>
              <a:t>PRIMARY DATA:</a:t>
            </a:r>
          </a:p>
          <a:p>
            <a:pPr eaLnBrk="1" hangingPunct="1"/>
            <a:r>
              <a:rPr lang="en-US" sz="1600" b="1" dirty="0" smtClean="0">
                <a:latin typeface="Times" charset="0"/>
                <a:cs typeface="Times" charset="0"/>
              </a:rPr>
              <a:t>Direct observation</a:t>
            </a:r>
          </a:p>
          <a:p>
            <a:pPr eaLnBrk="1" hangingPunct="1"/>
            <a:r>
              <a:rPr lang="en-US" sz="1600" b="1" dirty="0" smtClean="0">
                <a:latin typeface="Times" charset="0"/>
                <a:cs typeface="Times" charset="0"/>
              </a:rPr>
              <a:t>Interview</a:t>
            </a:r>
            <a:r>
              <a:rPr lang="en-IN" sz="1600" b="1" dirty="0" smtClean="0">
                <a:latin typeface="Times" charset="0"/>
                <a:cs typeface="Times" charset="0"/>
              </a:rPr>
              <a:t> </a:t>
            </a:r>
          </a:p>
          <a:p>
            <a:pPr eaLnBrk="1" hangingPunct="1">
              <a:buNone/>
            </a:pPr>
            <a:endParaRPr lang="en-IN" sz="1600" b="1" dirty="0" smtClean="0">
              <a:latin typeface="Times" charset="0"/>
              <a:cs typeface="Times" charset="0"/>
            </a:endParaRPr>
          </a:p>
          <a:p>
            <a:pPr eaLnBrk="1" hangingPunct="1">
              <a:buFont typeface="Times" charset="0"/>
              <a:buNone/>
            </a:pPr>
            <a:r>
              <a:rPr lang="en-US" sz="1800" b="1" dirty="0" smtClean="0">
                <a:latin typeface="Times" charset="0"/>
                <a:cs typeface="Times" charset="0"/>
              </a:rPr>
              <a:t>SECONDARY DATA:</a:t>
            </a:r>
          </a:p>
          <a:p>
            <a:pPr eaLnBrk="1" hangingPunct="1"/>
            <a:r>
              <a:rPr lang="en-US" sz="1600" b="1" dirty="0" smtClean="0">
                <a:latin typeface="Times" charset="0"/>
                <a:cs typeface="Times" charset="0"/>
              </a:rPr>
              <a:t>Records of various departments</a:t>
            </a:r>
          </a:p>
          <a:p>
            <a:pPr eaLnBrk="1" hangingPunct="1">
              <a:buFont typeface="Times" charset="0"/>
              <a:buNone/>
            </a:pPr>
            <a:endParaRPr lang="en-IN" sz="1600" b="1" dirty="0" smtClean="0">
              <a:latin typeface="Times" charset="0"/>
              <a:cs typeface="Times" charset="0"/>
            </a:endParaRPr>
          </a:p>
          <a:p>
            <a:pPr eaLnBrk="1" hangingPunct="1"/>
            <a:endParaRPr lang="en-IN" sz="1600" b="1" dirty="0" smtClean="0">
              <a:latin typeface="Times" charset="0"/>
              <a:cs typeface="Times" charset="0"/>
            </a:endParaRPr>
          </a:p>
        </p:txBody>
      </p:sp>
      <p:sp>
        <p:nvSpPr>
          <p:cNvPr id="11268" name="Slide Number Placeholder 3"/>
          <p:cNvSpPr>
            <a:spLocks noGrp="1"/>
          </p:cNvSpPr>
          <p:nvPr>
            <p:ph type="sldNum" sz="quarter" idx="4294967295"/>
          </p:nvPr>
        </p:nvSpPr>
        <p:spPr>
          <a:xfrm>
            <a:off x="8129016" y="5734050"/>
            <a:ext cx="609600" cy="521208"/>
          </a:xfrm>
          <a:prstGeom prst="rect">
            <a:avLst/>
          </a:prstGeom>
          <a:noFill/>
        </p:spPr>
        <p:txBody>
          <a:bodyPr/>
          <a:lstStyle/>
          <a:p>
            <a:fld id="{A4CAED20-9634-462E-81A1-F98A4247174B}" type="slidenum">
              <a:rPr lang="en-US" smtClean="0"/>
              <a:pPr/>
              <a:t>10</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55650" y="2997200"/>
            <a:ext cx="8001000" cy="1219200"/>
          </a:xfrm>
        </p:spPr>
        <p:txBody>
          <a:bodyPr>
            <a:normAutofit fontScale="90000"/>
          </a:bodyPr>
          <a:lstStyle/>
          <a:p>
            <a:r>
              <a:rPr lang="en-US" sz="4900" b="1" i="1" dirty="0" smtClean="0">
                <a:latin typeface="Times" charset="0"/>
                <a:cs typeface="Times" charset="0"/>
              </a:rPr>
              <a:t>GAP ANALYSIS</a:t>
            </a:r>
            <a:r>
              <a:rPr lang="en-US" sz="4600" dirty="0" smtClean="0">
                <a:latin typeface="Times" charset="0"/>
                <a:cs typeface="Times" charset="0"/>
              </a:rPr>
              <a:t/>
            </a:r>
            <a:br>
              <a:rPr lang="en-US" sz="4600" dirty="0" smtClean="0">
                <a:latin typeface="Times" charset="0"/>
                <a:cs typeface="Times" charset="0"/>
              </a:rPr>
            </a:br>
            <a:r>
              <a:rPr lang="en-US" sz="4600" dirty="0" smtClean="0">
                <a:latin typeface="Times" charset="0"/>
                <a:cs typeface="Times" charset="0"/>
              </a:rPr>
              <a:t/>
            </a:r>
            <a:br>
              <a:rPr lang="en-US" sz="4600" dirty="0" smtClean="0">
                <a:latin typeface="Times" charset="0"/>
                <a:cs typeface="Times" charset="0"/>
              </a:rPr>
            </a:br>
            <a:r>
              <a:rPr lang="en-US" sz="2000" b="1" dirty="0" smtClean="0">
                <a:latin typeface="Times" charset="0"/>
                <a:cs typeface="Times" charset="0"/>
              </a:rPr>
              <a:t>MAJOR GAPS</a:t>
            </a:r>
            <a:r>
              <a:rPr lang="en-US" dirty="0" smtClean="0">
                <a:latin typeface="Times" charset="0"/>
                <a:cs typeface="Times" charset="0"/>
              </a:rPr>
              <a:t/>
            </a:r>
            <a:br>
              <a:rPr lang="en-US" dirty="0" smtClean="0">
                <a:latin typeface="Times" charset="0"/>
                <a:cs typeface="Times" charset="0"/>
              </a:rPr>
            </a:br>
            <a:endParaRPr lang="en-IN" dirty="0" smtClean="0">
              <a:latin typeface="Times" charset="0"/>
              <a:cs typeface="Times" charset="0"/>
            </a:endParaRPr>
          </a:p>
        </p:txBody>
      </p:sp>
      <p:sp>
        <p:nvSpPr>
          <p:cNvPr id="12291" name="Slide Number Placeholder 3"/>
          <p:cNvSpPr>
            <a:spLocks noGrp="1"/>
          </p:cNvSpPr>
          <p:nvPr>
            <p:ph type="sldNum" sz="quarter" idx="4294967295"/>
          </p:nvPr>
        </p:nvSpPr>
        <p:spPr>
          <a:xfrm>
            <a:off x="8129016" y="5734050"/>
            <a:ext cx="609600" cy="521208"/>
          </a:xfrm>
          <a:prstGeom prst="rect">
            <a:avLst/>
          </a:prstGeom>
          <a:noFill/>
        </p:spPr>
        <p:txBody>
          <a:bodyPr/>
          <a:lstStyle/>
          <a:p>
            <a:fld id="{C3BC1CB0-E624-485C-9D2A-1CA697F7E32C}" type="slidenum">
              <a:rPr lang="en-US" smtClean="0"/>
              <a:pPr/>
              <a:t>11</a:t>
            </a:fld>
            <a:endParaRPr lang="en-US" smtClean="0"/>
          </a:p>
        </p:txBody>
      </p:sp>
      <p:pic>
        <p:nvPicPr>
          <p:cNvPr id="4"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pic>
        <p:nvPicPr>
          <p:cNvPr id="4" name="Picture 3" descr="C:\Users\INDIA\Desktop\UP Gap\Pics All U.P Zone 4\DWH Jhansi\OT PPC fans.JPG"/>
          <p:cNvPicPr/>
          <p:nvPr/>
        </p:nvPicPr>
        <p:blipFill>
          <a:blip r:embed="rId3" cstate="print"/>
          <a:srcRect/>
          <a:stretch>
            <a:fillRect/>
          </a:stretch>
        </p:blipFill>
        <p:spPr bwMode="auto">
          <a:xfrm>
            <a:off x="395536" y="404664"/>
            <a:ext cx="3528392" cy="4824536"/>
          </a:xfrm>
          <a:prstGeom prst="rect">
            <a:avLst/>
          </a:prstGeom>
          <a:noFill/>
          <a:ln w="9525">
            <a:noFill/>
            <a:miter lim="800000"/>
            <a:headEnd/>
            <a:tailEnd/>
          </a:ln>
        </p:spPr>
      </p:pic>
      <p:pic>
        <p:nvPicPr>
          <p:cNvPr id="5" name="Picture 4" descr="C:\Users\INDIA\Desktop\UP Gap\Pics All U.P Zone 4\DWH Jhansi\OT PPC window AC.JPG"/>
          <p:cNvPicPr/>
          <p:nvPr/>
        </p:nvPicPr>
        <p:blipFill>
          <a:blip r:embed="rId4" cstate="print"/>
          <a:srcRect/>
          <a:stretch>
            <a:fillRect/>
          </a:stretch>
        </p:blipFill>
        <p:spPr bwMode="auto">
          <a:xfrm>
            <a:off x="4788024" y="404664"/>
            <a:ext cx="3744416" cy="4824536"/>
          </a:xfrm>
          <a:prstGeom prst="rect">
            <a:avLst/>
          </a:prstGeom>
          <a:noFill/>
          <a:ln w="9525">
            <a:noFill/>
            <a:miter lim="800000"/>
            <a:headEnd/>
            <a:tailEnd/>
          </a:ln>
        </p:spPr>
      </p:pic>
      <p:sp>
        <p:nvSpPr>
          <p:cNvPr id="68609" name="Rectangle 1"/>
          <p:cNvSpPr>
            <a:spLocks noChangeArrowheads="1"/>
          </p:cNvSpPr>
          <p:nvPr/>
        </p:nvSpPr>
        <p:spPr bwMode="auto">
          <a:xfrm>
            <a:off x="-396552" y="5517232"/>
            <a:ext cx="749609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 pos="3657600" algn="l"/>
              </a:tabLst>
            </a:pP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                                                    Ceiling fans and window AC in OT (Main)</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pic>
        <p:nvPicPr>
          <p:cNvPr id="4" name="Content Placeholder 3" descr="C:\Users\INDIA\Desktop\UP Gap\Pics All U.P Zone 4\DWH Jhansi\OT post op ...jpg"/>
          <p:cNvPicPr>
            <a:picLocks noGrp="1"/>
          </p:cNvPicPr>
          <p:nvPr>
            <p:ph idx="1"/>
          </p:nvPr>
        </p:nvPicPr>
        <p:blipFill>
          <a:blip r:embed="rId3" cstate="print"/>
          <a:srcRect/>
          <a:stretch>
            <a:fillRect/>
          </a:stretch>
        </p:blipFill>
        <p:spPr bwMode="auto">
          <a:xfrm>
            <a:off x="323528" y="620688"/>
            <a:ext cx="3744416" cy="4536504"/>
          </a:xfrm>
          <a:prstGeom prst="rect">
            <a:avLst/>
          </a:prstGeom>
          <a:noFill/>
          <a:ln w="9525">
            <a:noFill/>
            <a:miter lim="800000"/>
            <a:headEnd/>
            <a:tailEnd/>
          </a:ln>
        </p:spPr>
      </p:pic>
      <p:sp>
        <p:nvSpPr>
          <p:cNvPr id="70657" name="Rectangle 1"/>
          <p:cNvSpPr>
            <a:spLocks noChangeArrowheads="1"/>
          </p:cNvSpPr>
          <p:nvPr/>
        </p:nvSpPr>
        <p:spPr bwMode="auto">
          <a:xfrm>
            <a:off x="323528" y="5247873"/>
            <a:ext cx="38164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 pos="3657600" algn="l"/>
              </a:tabLst>
            </a:pP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Non functional Post Op room due to lack of nurses</a:t>
            </a:r>
            <a:endParaRPr kumimoji="0" lang="en-US" sz="2000" b="0" i="0" u="none" strike="noStrike" cap="none" normalizeH="0" baseline="0" dirty="0" smtClean="0">
              <a:ln>
                <a:noFill/>
              </a:ln>
              <a:solidFill>
                <a:schemeClr val="tx1"/>
              </a:solidFill>
              <a:effectLst/>
              <a:latin typeface="Arial" pitchFamily="34" charset="0"/>
            </a:endParaRPr>
          </a:p>
        </p:txBody>
      </p:sp>
      <p:pic>
        <p:nvPicPr>
          <p:cNvPr id="7" name="Picture 6" descr="C:\Users\INDIA\Desktop\UP Gap\Pics All U.P Zone 4\DWH Jhansi\stores ..records .JPG"/>
          <p:cNvPicPr/>
          <p:nvPr/>
        </p:nvPicPr>
        <p:blipFill>
          <a:blip r:embed="rId4" cstate="print"/>
          <a:srcRect/>
          <a:stretch>
            <a:fillRect/>
          </a:stretch>
        </p:blipFill>
        <p:spPr bwMode="auto">
          <a:xfrm>
            <a:off x="4788024" y="620688"/>
            <a:ext cx="3744416" cy="4536504"/>
          </a:xfrm>
          <a:prstGeom prst="rect">
            <a:avLst/>
          </a:prstGeom>
          <a:noFill/>
          <a:ln w="9525">
            <a:noFill/>
            <a:miter lim="800000"/>
            <a:headEnd/>
            <a:tailEnd/>
          </a:ln>
        </p:spPr>
      </p:pic>
      <p:sp>
        <p:nvSpPr>
          <p:cNvPr id="70658" name="Rectangle 2"/>
          <p:cNvSpPr>
            <a:spLocks noChangeArrowheads="1"/>
          </p:cNvSpPr>
          <p:nvPr/>
        </p:nvSpPr>
        <p:spPr bwMode="auto">
          <a:xfrm>
            <a:off x="4788024" y="5202823"/>
            <a:ext cx="38884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 pos="3657600" algn="l"/>
              </a:tabLst>
            </a:pP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No system of indexing/filing of records</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US" b="1" i="1" dirty="0" smtClean="0">
                <a:solidFill>
                  <a:schemeClr val="tx1"/>
                </a:solidFill>
                <a:latin typeface="Times" charset="0"/>
                <a:cs typeface="Times" charset="0"/>
              </a:rPr>
              <a:t>EMERGENCY</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b="1" dirty="0" smtClean="0">
              <a:solidFill>
                <a:schemeClr val="tx1"/>
              </a:solidFill>
              <a:latin typeface="Times" charset="0"/>
              <a:cs typeface="Times" charset="0"/>
            </a:endParaRPr>
          </a:p>
        </p:txBody>
      </p:sp>
      <p:sp>
        <p:nvSpPr>
          <p:cNvPr id="13316" name="Content Placeholder 9"/>
          <p:cNvSpPr>
            <a:spLocks noGrp="1"/>
          </p:cNvSpPr>
          <p:nvPr>
            <p:ph sz="quarter" idx="1"/>
          </p:nvPr>
        </p:nvSpPr>
        <p:spPr/>
        <p:txBody>
          <a:bodyPr/>
          <a:lstStyle/>
          <a:p>
            <a:pPr eaLnBrk="1" fontAlgn="t" hangingPunct="1">
              <a:lnSpc>
                <a:spcPct val="150000"/>
              </a:lnSpc>
              <a:buFont typeface="Helvetica" charset="0"/>
              <a:buAutoNum type="arabicPeriod"/>
            </a:pPr>
            <a:r>
              <a:rPr lang="en-IN" sz="1800" b="1" dirty="0" smtClean="0">
                <a:latin typeface="Times" charset="0"/>
                <a:cs typeface="Times" charset="0"/>
              </a:rPr>
              <a:t>Emergency department do not have a separate entrance</a:t>
            </a:r>
          </a:p>
          <a:p>
            <a:pPr eaLnBrk="1" fontAlgn="t" hangingPunct="1">
              <a:lnSpc>
                <a:spcPct val="150000"/>
              </a:lnSpc>
              <a:buFont typeface="Helvetica" charset="0"/>
              <a:buAutoNum type="arabicPeriod"/>
            </a:pPr>
            <a:r>
              <a:rPr lang="en-IN" sz="1800" b="1" dirty="0" smtClean="0">
                <a:latin typeface="Times" charset="0"/>
                <a:cs typeface="Times" charset="0"/>
              </a:rPr>
              <a:t>Emergency signage is not  visible from the road with proper lighting and signs</a:t>
            </a:r>
            <a:endParaRPr lang="en-IN" sz="1800" dirty="0" smtClean="0">
              <a:latin typeface="Times" charset="0"/>
              <a:cs typeface="Times" charset="0"/>
            </a:endParaRPr>
          </a:p>
          <a:p>
            <a:pPr eaLnBrk="1" fontAlgn="t" hangingPunct="1">
              <a:lnSpc>
                <a:spcPct val="150000"/>
              </a:lnSpc>
              <a:buFont typeface="Helvetica" charset="0"/>
              <a:buAutoNum type="arabicPeriod"/>
            </a:pPr>
            <a:r>
              <a:rPr lang="en-IN" sz="1800" b="1" dirty="0" smtClean="0">
                <a:latin typeface="Times" charset="0"/>
                <a:cs typeface="Times" charset="0"/>
              </a:rPr>
              <a:t>Emergency Crash Cart , Defibrillator and cardiac monitor is not available</a:t>
            </a:r>
            <a:endParaRPr lang="en-IN" sz="1800" dirty="0" smtClean="0">
              <a:latin typeface="Times" charset="0"/>
              <a:cs typeface="Times" charset="0"/>
            </a:endParaRPr>
          </a:p>
          <a:p>
            <a:pPr eaLnBrk="1" fontAlgn="t" hangingPunct="1">
              <a:lnSpc>
                <a:spcPct val="150000"/>
              </a:lnSpc>
              <a:buFont typeface="Helvetica" charset="0"/>
              <a:buAutoNum type="arabicPeriod"/>
            </a:pPr>
            <a:r>
              <a:rPr lang="en-IN" sz="1800" b="1" dirty="0" smtClean="0">
                <a:latin typeface="Times" charset="0"/>
                <a:cs typeface="Times" charset="0"/>
              </a:rPr>
              <a:t>There is no system to review all imaging by a radiologist within 24 hours </a:t>
            </a:r>
            <a:endParaRPr lang="en-IN" sz="1800" dirty="0" smtClean="0">
              <a:latin typeface="Times" charset="0"/>
              <a:cs typeface="Times" charset="0"/>
            </a:endParaRPr>
          </a:p>
          <a:p>
            <a:pPr eaLnBrk="1" fontAlgn="t" hangingPunct="1">
              <a:lnSpc>
                <a:spcPct val="150000"/>
              </a:lnSpc>
              <a:buFont typeface="Helvetica" charset="0"/>
              <a:buAutoNum type="arabicPeriod"/>
            </a:pPr>
            <a:r>
              <a:rPr lang="en-IN" sz="1800" b="1" dirty="0" smtClean="0">
                <a:latin typeface="Times" charset="0"/>
                <a:cs typeface="Times" charset="0"/>
              </a:rPr>
              <a:t>Unavailability of facilities to perform acute blood test and receive results within one hour for Arterial blood gases, Full blood picture, urea and electrolytes, plasma, glucose, Blood levels for common overdose medication/agents, Coagulation studies</a:t>
            </a:r>
          </a:p>
          <a:p>
            <a:pPr eaLnBrk="1" fontAlgn="t" hangingPunct="1">
              <a:lnSpc>
                <a:spcPct val="150000"/>
              </a:lnSpc>
              <a:buFont typeface="Helvetica" charset="0"/>
              <a:buAutoNum type="arabicPeriod"/>
            </a:pPr>
            <a:r>
              <a:rPr lang="en-IN" sz="1800" b="1" dirty="0" smtClean="0">
                <a:latin typeface="Times" charset="0"/>
                <a:cs typeface="Times" charset="0"/>
              </a:rPr>
              <a:t>Staff is not trained in BLS/ACLS</a:t>
            </a:r>
            <a:endParaRPr lang="en-IN" sz="1800" dirty="0" smtClean="0">
              <a:latin typeface="Times" charset="0"/>
              <a:cs typeface="Times" charset="0"/>
            </a:endParaRPr>
          </a:p>
          <a:p>
            <a:pPr>
              <a:lnSpc>
                <a:spcPct val="150000"/>
              </a:lnSpc>
              <a:buFont typeface="Helvetica" charset="0"/>
              <a:buAutoNum type="arabicPeriod"/>
            </a:pPr>
            <a:endParaRPr lang="en-IN" sz="1600" dirty="0" smtClean="0">
              <a:latin typeface="Times" charset="0"/>
              <a:cs typeface="Times" charset="0"/>
            </a:endParaRPr>
          </a:p>
        </p:txBody>
      </p:sp>
      <p:sp>
        <p:nvSpPr>
          <p:cNvPr id="13315" name="Slide Number Placeholder 3"/>
          <p:cNvSpPr>
            <a:spLocks noGrp="1"/>
          </p:cNvSpPr>
          <p:nvPr>
            <p:ph type="sldNum" sz="quarter" idx="4294967295"/>
          </p:nvPr>
        </p:nvSpPr>
        <p:spPr>
          <a:xfrm>
            <a:off x="8129016" y="5734050"/>
            <a:ext cx="609600" cy="521208"/>
          </a:xfrm>
          <a:prstGeom prst="rect">
            <a:avLst/>
          </a:prstGeom>
          <a:noFill/>
        </p:spPr>
        <p:txBody>
          <a:bodyPr/>
          <a:lstStyle/>
          <a:p>
            <a:fld id="{600F1424-3E4C-4295-A018-0C9A138076B9}" type="slidenum">
              <a:rPr lang="en-US" smtClean="0"/>
              <a:pPr/>
              <a:t>14</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srcRect/>
          <a:stretch>
            <a:fillRect/>
          </a:stretch>
        </p:blipFill>
        <p:spPr bwMode="auto">
          <a:xfrm>
            <a:off x="6524625" y="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14338" name="Title 1"/>
          <p:cNvSpPr>
            <a:spLocks noGrp="1"/>
          </p:cNvSpPr>
          <p:nvPr>
            <p:ph type="title"/>
          </p:nvPr>
        </p:nvSpPr>
        <p:spPr>
          <a:xfrm>
            <a:off x="684213" y="836613"/>
            <a:ext cx="8001000" cy="815975"/>
          </a:xfrm>
        </p:spPr>
        <p:txBody>
          <a:bodyPr/>
          <a:lstStyle/>
          <a:p>
            <a:r>
              <a:rPr lang="en-US" sz="2000" b="1" dirty="0" smtClean="0">
                <a:solidFill>
                  <a:srgbClr val="003300"/>
                </a:solidFill>
                <a:latin typeface="Times" charset="0"/>
                <a:cs typeface="Times" charset="0"/>
              </a:rPr>
              <a:t>RECOMMENDATIONS</a:t>
            </a:r>
            <a:endParaRPr lang="en-IN" sz="2000" b="1" dirty="0" smtClean="0">
              <a:solidFill>
                <a:srgbClr val="003300"/>
              </a:solidFill>
              <a:latin typeface="Times" charset="0"/>
              <a:cs typeface="Times" charset="0"/>
            </a:endParaRPr>
          </a:p>
        </p:txBody>
      </p:sp>
      <p:sp>
        <p:nvSpPr>
          <p:cNvPr id="14339" name="Content Placeholder 2"/>
          <p:cNvSpPr>
            <a:spLocks noGrp="1"/>
          </p:cNvSpPr>
          <p:nvPr>
            <p:ph sz="quarter" idx="1"/>
          </p:nvPr>
        </p:nvSpPr>
        <p:spPr>
          <a:xfrm>
            <a:off x="611560" y="1700808"/>
            <a:ext cx="7772400" cy="4752975"/>
          </a:xfrm>
        </p:spPr>
        <p:txBody>
          <a:bodyPr/>
          <a:lstStyle/>
          <a:p>
            <a:pPr marL="514350" indent="-514350">
              <a:lnSpc>
                <a:spcPct val="150000"/>
              </a:lnSpc>
              <a:buFont typeface="Helvetica" charset="0"/>
              <a:buAutoNum type="arabicPeriod"/>
            </a:pPr>
            <a:r>
              <a:rPr lang="en-IN" sz="1600" b="1" dirty="0" smtClean="0">
                <a:latin typeface="Times" charset="0"/>
                <a:cs typeface="Times" charset="0"/>
              </a:rPr>
              <a:t>Department should have a separate entrance</a:t>
            </a:r>
          </a:p>
          <a:p>
            <a:pPr marL="514350" indent="-514350">
              <a:lnSpc>
                <a:spcPct val="150000"/>
              </a:lnSpc>
              <a:buFont typeface="Helvetica" charset="0"/>
              <a:buAutoNum type="arabicPeriod"/>
            </a:pPr>
            <a:r>
              <a:rPr lang="en-IN" sz="1600" dirty="0" smtClean="0">
                <a:latin typeface="Times" charset="0"/>
                <a:cs typeface="Times" charset="0"/>
              </a:rPr>
              <a:t> </a:t>
            </a:r>
            <a:r>
              <a:rPr lang="en-IN" sz="1600" b="1" dirty="0" smtClean="0">
                <a:latin typeface="Times" charset="0"/>
                <a:cs typeface="Times" charset="0"/>
              </a:rPr>
              <a:t>Emergency signage should be placed with proper lighting and signs so that it will be visible from the main road</a:t>
            </a:r>
          </a:p>
          <a:p>
            <a:pPr marL="514350" indent="-514350">
              <a:lnSpc>
                <a:spcPct val="150000"/>
              </a:lnSpc>
              <a:buFont typeface="Helvetica" charset="0"/>
              <a:buAutoNum type="arabicPeriod"/>
            </a:pPr>
            <a:r>
              <a:rPr lang="en-IN" sz="1600" dirty="0" smtClean="0">
                <a:latin typeface="Times" charset="0"/>
                <a:cs typeface="Times" charset="0"/>
              </a:rPr>
              <a:t> </a:t>
            </a:r>
            <a:r>
              <a:rPr lang="en-IN" sz="1600" b="1" dirty="0" smtClean="0">
                <a:latin typeface="Times" charset="0"/>
                <a:cs typeface="Times" charset="0"/>
              </a:rPr>
              <a:t>Emergency crash cart, Defibrillator &amp; Cardiac Monitor need to be purchased</a:t>
            </a:r>
          </a:p>
          <a:p>
            <a:pPr marL="514350" indent="-514350">
              <a:lnSpc>
                <a:spcPct val="150000"/>
              </a:lnSpc>
              <a:buFont typeface="Helvetica" charset="0"/>
              <a:buAutoNum type="arabicPeriod"/>
            </a:pPr>
            <a:r>
              <a:rPr lang="en-IN" sz="1600" dirty="0" smtClean="0">
                <a:latin typeface="Times" charset="0"/>
                <a:cs typeface="Times" charset="0"/>
              </a:rPr>
              <a:t> </a:t>
            </a:r>
            <a:r>
              <a:rPr lang="en-IN" sz="1600" b="1" dirty="0" smtClean="0">
                <a:latin typeface="Times" charset="0"/>
                <a:cs typeface="Times" charset="0"/>
              </a:rPr>
              <a:t>Radiologist should be available 24x7</a:t>
            </a:r>
            <a:r>
              <a:rPr lang="en-IN" sz="1600" dirty="0" smtClean="0">
                <a:latin typeface="Times" charset="0"/>
                <a:cs typeface="Times" charset="0"/>
              </a:rPr>
              <a:t> </a:t>
            </a:r>
          </a:p>
          <a:p>
            <a:pPr marL="514350" indent="-514350">
              <a:lnSpc>
                <a:spcPct val="150000"/>
              </a:lnSpc>
              <a:buFont typeface="Helvetica" charset="0"/>
              <a:buAutoNum type="arabicPeriod"/>
            </a:pPr>
            <a:r>
              <a:rPr lang="en-IN" sz="1600" b="1" dirty="0" smtClean="0">
                <a:latin typeface="Times" charset="0"/>
                <a:cs typeface="Times" charset="0"/>
              </a:rPr>
              <a:t>Acute blood test need to be performed and receive results within one hour for Arterial blood gases, Full blood picture, urea and electrolytes, plasma, glucose, Blood levels for common overdose medication/agents, Coagulation studies</a:t>
            </a:r>
          </a:p>
          <a:p>
            <a:pPr marL="514350" indent="-514350">
              <a:lnSpc>
                <a:spcPct val="150000"/>
              </a:lnSpc>
              <a:buFont typeface="Helvetica" charset="0"/>
              <a:buAutoNum type="arabicPeriod"/>
            </a:pPr>
            <a:r>
              <a:rPr lang="en-IN" sz="1600" b="1" dirty="0" smtClean="0">
                <a:latin typeface="Times" charset="0"/>
                <a:cs typeface="Times" charset="0"/>
              </a:rPr>
              <a:t>Staff should be  trained in BLS/ACLS</a:t>
            </a:r>
          </a:p>
        </p:txBody>
      </p:sp>
      <p:pic>
        <p:nvPicPr>
          <p:cNvPr id="26626" name="Picture 2"/>
          <p:cNvPicPr>
            <a:picLocks noChangeAspect="1" noChangeArrowheads="1"/>
          </p:cNvPicPr>
          <p:nvPr/>
        </p:nvPicPr>
        <p:blipFill>
          <a:blip r:embed="rId3" cstate="print"/>
          <a:srcRect/>
          <a:stretch>
            <a:fillRect/>
          </a:stretch>
        </p:blipFill>
        <p:spPr bwMode="auto">
          <a:xfrm>
            <a:off x="6732240" y="188640"/>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15362" name="Title 1"/>
          <p:cNvSpPr>
            <a:spLocks noGrp="1"/>
          </p:cNvSpPr>
          <p:nvPr>
            <p:ph type="title"/>
          </p:nvPr>
        </p:nvSpPr>
        <p:spPr/>
        <p:txBody>
          <a:bodyPr/>
          <a:lstStyle/>
          <a:p>
            <a:r>
              <a:rPr lang="en-US" b="1" i="1" dirty="0" smtClean="0">
                <a:solidFill>
                  <a:schemeClr val="tx1"/>
                </a:solidFill>
                <a:latin typeface="Times" charset="0"/>
                <a:cs typeface="Times" charset="0"/>
              </a:rPr>
              <a:t>OPD</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15364" name="Content Placeholder 5"/>
          <p:cNvSpPr>
            <a:spLocks noGrp="1"/>
          </p:cNvSpPr>
          <p:nvPr>
            <p:ph sz="quarter" idx="1"/>
          </p:nvPr>
        </p:nvSpPr>
        <p:spPr>
          <a:xfrm>
            <a:off x="683568" y="1340768"/>
            <a:ext cx="7772400" cy="4114800"/>
          </a:xfrm>
        </p:spPr>
        <p:txBody>
          <a:bodyPr/>
          <a:lstStyle/>
          <a:p>
            <a:pPr eaLnBrk="1" fontAlgn="t" hangingPunct="1">
              <a:lnSpc>
                <a:spcPct val="200000"/>
              </a:lnSpc>
              <a:buFont typeface="Helvetica" charset="0"/>
              <a:buAutoNum type="arabicPeriod"/>
            </a:pPr>
            <a:r>
              <a:rPr lang="en-IN" sz="1800" b="1" dirty="0" smtClean="0">
                <a:latin typeface="Times" charset="0"/>
                <a:cs typeface="Times" charset="0"/>
              </a:rPr>
              <a:t>Unavailability of enquiry counter</a:t>
            </a:r>
          </a:p>
          <a:p>
            <a:pPr eaLnBrk="1" fontAlgn="t" hangingPunct="1">
              <a:lnSpc>
                <a:spcPct val="200000"/>
              </a:lnSpc>
              <a:buFont typeface="Helvetica" charset="0"/>
              <a:buAutoNum type="arabicPeriod"/>
            </a:pPr>
            <a:r>
              <a:rPr lang="en-IN" sz="1800" b="1" dirty="0" smtClean="0">
                <a:latin typeface="Times" charset="0"/>
                <a:cs typeface="Times" charset="0"/>
              </a:rPr>
              <a:t>Unavailability of separate queue for differently able</a:t>
            </a:r>
          </a:p>
          <a:p>
            <a:pPr eaLnBrk="1" fontAlgn="t" hangingPunct="1">
              <a:lnSpc>
                <a:spcPct val="200000"/>
              </a:lnSpc>
              <a:buFont typeface="Helvetica" charset="0"/>
              <a:buAutoNum type="arabicPeriod"/>
            </a:pPr>
            <a:r>
              <a:rPr lang="en-IN" sz="1800" b="1" dirty="0" smtClean="0">
                <a:latin typeface="Times" charset="0"/>
                <a:cs typeface="Times" charset="0"/>
              </a:rPr>
              <a:t>Unavailability of separate and functional toilet for differently able</a:t>
            </a:r>
          </a:p>
          <a:p>
            <a:pPr eaLnBrk="1" fontAlgn="t" hangingPunct="1">
              <a:lnSpc>
                <a:spcPct val="200000"/>
              </a:lnSpc>
              <a:buFont typeface="Helvetica" charset="0"/>
              <a:buAutoNum type="arabicPeriod"/>
            </a:pPr>
            <a:r>
              <a:rPr lang="en-IN" sz="1800" b="1" dirty="0" smtClean="0">
                <a:latin typeface="Times" charset="0"/>
                <a:cs typeface="Times" charset="0"/>
              </a:rPr>
              <a:t>Citizen charter and Patient charter are not  displayed</a:t>
            </a:r>
          </a:p>
          <a:p>
            <a:pPr eaLnBrk="1" fontAlgn="t" hangingPunct="1">
              <a:lnSpc>
                <a:spcPct val="200000"/>
              </a:lnSpc>
              <a:buFont typeface="Helvetica" charset="0"/>
              <a:buAutoNum type="arabicPeriod"/>
            </a:pPr>
            <a:r>
              <a:rPr lang="en-IN" sz="1800" b="1" dirty="0" smtClean="0">
                <a:latin typeface="Times" charset="0"/>
                <a:cs typeface="Times" charset="0"/>
              </a:rPr>
              <a:t>Unavailability of dedicated registration clerk</a:t>
            </a:r>
          </a:p>
          <a:p>
            <a:pPr eaLnBrk="1" fontAlgn="t" hangingPunct="1">
              <a:lnSpc>
                <a:spcPct val="200000"/>
              </a:lnSpc>
              <a:buFont typeface="Helvetica" charset="0"/>
              <a:buAutoNum type="arabicPeriod"/>
            </a:pPr>
            <a:r>
              <a:rPr lang="en-IN" sz="1800" b="1" dirty="0" smtClean="0">
                <a:latin typeface="Times" charset="0"/>
                <a:cs typeface="Times" charset="0"/>
              </a:rPr>
              <a:t>Unavailability of nurse to direct patients to specific OPDs</a:t>
            </a:r>
          </a:p>
          <a:p>
            <a:pPr eaLnBrk="1" fontAlgn="t" hangingPunct="1">
              <a:lnSpc>
                <a:spcPct val="200000"/>
              </a:lnSpc>
              <a:buFont typeface="Helvetica" charset="0"/>
              <a:buAutoNum type="arabicPeriod"/>
            </a:pPr>
            <a:r>
              <a:rPr lang="en-IN" sz="1800" b="1" dirty="0" smtClean="0">
                <a:latin typeface="Times" charset="0"/>
                <a:cs typeface="Times" charset="0"/>
              </a:rPr>
              <a:t>UHID not generated </a:t>
            </a:r>
          </a:p>
          <a:p>
            <a:endParaRPr lang="en-IN" sz="1600" dirty="0" smtClean="0">
              <a:latin typeface="Times" charset="0"/>
              <a:cs typeface="Times" charset="0"/>
            </a:endParaRPr>
          </a:p>
        </p:txBody>
      </p:sp>
      <p:pic>
        <p:nvPicPr>
          <p:cNvPr id="35843" name="Picture 3"/>
          <p:cNvPicPr>
            <a:picLocks noChangeAspect="1" noChangeArrowheads="1"/>
          </p:cNvPicPr>
          <p:nvPr/>
        </p:nvPicPr>
        <p:blipFill>
          <a:blip r:embed="rId3" cstate="print"/>
          <a:srcRect/>
          <a:stretch>
            <a:fillRect/>
          </a:stretch>
        </p:blipFill>
        <p:spPr bwMode="auto">
          <a:xfrm>
            <a:off x="6156176" y="332656"/>
            <a:ext cx="2657475"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467544" y="1628800"/>
            <a:ext cx="8229600" cy="4525963"/>
          </a:xfrm>
        </p:spPr>
        <p:txBody>
          <a:bodyPr/>
          <a:lstStyle/>
          <a:p>
            <a:pPr>
              <a:lnSpc>
                <a:spcPct val="200000"/>
              </a:lnSpc>
              <a:buFont typeface="Helvetica" charset="0"/>
              <a:buAutoNum type="arabicPeriod"/>
            </a:pPr>
            <a:r>
              <a:rPr lang="en-IN" sz="1800" b="1" dirty="0" smtClean="0">
                <a:latin typeface="Times" charset="0"/>
                <a:cs typeface="Times" charset="0"/>
              </a:rPr>
              <a:t>Enquiry counter need to be constructed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Separate queue for differently able should be made available</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Separate and functional toilet availability for differently able should be there</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Citizen charter and Patient charter are to be  displayed in the OPD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Dedicated registration clerk need to be appointed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Nurse should be made available to direct patients to specific OPDs</a:t>
            </a:r>
          </a:p>
          <a:p>
            <a:pPr>
              <a:lnSpc>
                <a:spcPct val="200000"/>
              </a:lnSpc>
              <a:buFont typeface="Helvetica" charset="0"/>
              <a:buAutoNum type="arabicPeriod"/>
            </a:pPr>
            <a:r>
              <a:rPr lang="en-IN" sz="1800" dirty="0" smtClean="0">
                <a:latin typeface="Times" charset="0"/>
                <a:cs typeface="Times" charset="0"/>
              </a:rPr>
              <a:t> </a:t>
            </a:r>
            <a:r>
              <a:rPr lang="en-IN" sz="1800" b="1" dirty="0" smtClean="0">
                <a:latin typeface="Times" charset="0"/>
                <a:cs typeface="Times" charset="0"/>
              </a:rPr>
              <a:t>UHID need to be generated</a:t>
            </a:r>
            <a:r>
              <a:rPr lang="en-IN" sz="1800" dirty="0" smtClean="0">
                <a:latin typeface="Times" charset="0"/>
                <a:cs typeface="Times" charset="0"/>
              </a:rPr>
              <a:t> </a:t>
            </a:r>
          </a:p>
          <a:p>
            <a:pPr>
              <a:buFont typeface="Times" charset="0"/>
              <a:buNone/>
            </a:pPr>
            <a:endParaRPr lang="en-IN" sz="1600" dirty="0" smtClean="0">
              <a:latin typeface="Times" charset="0"/>
              <a:cs typeface="Times" charset="0"/>
            </a:endParaRPr>
          </a:p>
        </p:txBody>
      </p:sp>
      <p:sp>
        <p:nvSpPr>
          <p:cNvPr id="16388" name="Slide Number Placeholder 3"/>
          <p:cNvSpPr>
            <a:spLocks noGrp="1"/>
          </p:cNvSpPr>
          <p:nvPr>
            <p:ph type="sldNum" sz="quarter" idx="4294967295"/>
          </p:nvPr>
        </p:nvSpPr>
        <p:spPr>
          <a:xfrm>
            <a:off x="8129016" y="5734050"/>
            <a:ext cx="609600" cy="521208"/>
          </a:xfrm>
          <a:prstGeom prst="rect">
            <a:avLst/>
          </a:prstGeom>
          <a:noFill/>
        </p:spPr>
        <p:txBody>
          <a:bodyPr/>
          <a:lstStyle/>
          <a:p>
            <a:fld id="{297881ED-E695-446F-95B9-36D0AE604F1B}" type="slidenum">
              <a:rPr lang="en-US" smtClean="0"/>
              <a:pPr/>
              <a:t>17</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2987824" y="764704"/>
            <a:ext cx="2642583" cy="369332"/>
          </a:xfrm>
          <a:prstGeom prst="rect">
            <a:avLst/>
          </a:prstGeom>
        </p:spPr>
        <p:txBody>
          <a:bodyPr wrap="none">
            <a:spAutoFit/>
          </a:bodyPr>
          <a:lstStyle/>
          <a:p>
            <a:r>
              <a:rPr lang="en-US" b="1" dirty="0" smtClean="0">
                <a:solidFill>
                  <a:srgbClr val="003300"/>
                </a:solidFill>
                <a:latin typeface="Times" charset="0"/>
                <a:cs typeface="Times" charset="0"/>
              </a:rPr>
              <a:t>RECOMMENDATIONS</a:t>
            </a:r>
            <a:endParaRPr lang="en-IN" dirty="0"/>
          </a:p>
        </p:txBody>
      </p:sp>
      <p:pic>
        <p:nvPicPr>
          <p:cNvPr id="27650" name="Picture 2"/>
          <p:cNvPicPr>
            <a:picLocks noChangeAspect="1" noChangeArrowheads="1"/>
          </p:cNvPicPr>
          <p:nvPr/>
        </p:nvPicPr>
        <p:blipFill>
          <a:blip r:embed="rId3" cstate="print"/>
          <a:srcRect/>
          <a:stretch>
            <a:fillRect/>
          </a:stretch>
        </p:blipFill>
        <p:spPr bwMode="auto">
          <a:xfrm>
            <a:off x="6732240" y="188640"/>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i="1" dirty="0" smtClean="0">
                <a:solidFill>
                  <a:schemeClr val="tx1"/>
                </a:solidFill>
                <a:latin typeface="Times" charset="0"/>
                <a:cs typeface="Times" charset="0"/>
              </a:rPr>
              <a:t>LABORATORY</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17412" name="Content Placeholder 8"/>
          <p:cNvSpPr>
            <a:spLocks noGrp="1"/>
          </p:cNvSpPr>
          <p:nvPr>
            <p:ph sz="quarter" idx="1"/>
          </p:nvPr>
        </p:nvSpPr>
        <p:spPr>
          <a:xfrm>
            <a:off x="539552" y="1844824"/>
            <a:ext cx="8229600" cy="4525963"/>
          </a:xfrm>
        </p:spPr>
        <p:txBody>
          <a:bodyPr/>
          <a:lstStyle/>
          <a:p>
            <a:pPr eaLnBrk="1" fontAlgn="t" hangingPunct="1">
              <a:lnSpc>
                <a:spcPct val="150000"/>
              </a:lnSpc>
              <a:buFont typeface="Helvetica" charset="0"/>
              <a:buAutoNum type="arabicPeriod"/>
            </a:pPr>
            <a:r>
              <a:rPr lang="en-IN" sz="1600" b="1" dirty="0" smtClean="0">
                <a:latin typeface="Times" charset="0"/>
                <a:cs typeface="Times" charset="0"/>
              </a:rPr>
              <a:t>No separate demarcation of sample collection area</a:t>
            </a:r>
            <a:endParaRPr lang="en-IN" sz="1600" dirty="0" smtClean="0">
              <a:latin typeface="Times" charset="0"/>
              <a:cs typeface="Times" charset="0"/>
            </a:endParaRPr>
          </a:p>
          <a:p>
            <a:pPr eaLnBrk="1" fontAlgn="t" hangingPunct="1">
              <a:lnSpc>
                <a:spcPct val="150000"/>
              </a:lnSpc>
              <a:buFont typeface="Helvetica" charset="0"/>
              <a:buAutoNum type="arabicPeriod"/>
            </a:pPr>
            <a:r>
              <a:rPr lang="en-IN" sz="1600" b="1" dirty="0" smtClean="0">
                <a:latin typeface="Times" charset="0"/>
                <a:cs typeface="Times" charset="0"/>
              </a:rPr>
              <a:t>Unavailability of pathologist</a:t>
            </a:r>
            <a:endParaRPr lang="en-IN" sz="1600" dirty="0" smtClean="0">
              <a:latin typeface="Times" charset="0"/>
              <a:cs typeface="Times" charset="0"/>
            </a:endParaRPr>
          </a:p>
          <a:p>
            <a:pPr eaLnBrk="1" fontAlgn="t" hangingPunct="1">
              <a:lnSpc>
                <a:spcPct val="150000"/>
              </a:lnSpc>
              <a:buFont typeface="Helvetica" charset="0"/>
              <a:buAutoNum type="arabicPeriod"/>
            </a:pPr>
            <a:r>
              <a:rPr lang="en-IN" sz="1600" b="1" dirty="0" smtClean="0">
                <a:latin typeface="Times" charset="0"/>
                <a:cs typeface="Times" charset="0"/>
              </a:rPr>
              <a:t>Scope of services not displayed</a:t>
            </a:r>
            <a:endParaRPr lang="en-IN" sz="1600" dirty="0" smtClean="0">
              <a:latin typeface="Times" charset="0"/>
              <a:cs typeface="Times" charset="0"/>
            </a:endParaRPr>
          </a:p>
          <a:p>
            <a:pPr eaLnBrk="1" fontAlgn="t" hangingPunct="1">
              <a:lnSpc>
                <a:spcPct val="150000"/>
              </a:lnSpc>
              <a:buFont typeface="Helvetica" charset="0"/>
              <a:buAutoNum type="arabicPeriod"/>
            </a:pPr>
            <a:r>
              <a:rPr lang="en-IN" sz="1600" b="1" dirty="0" smtClean="0">
                <a:latin typeface="Times" charset="0"/>
                <a:cs typeface="Times" charset="0"/>
              </a:rPr>
              <a:t>Critical results are not defined, reported and documented</a:t>
            </a:r>
            <a:endParaRPr lang="en-IN" sz="1600" dirty="0" smtClean="0">
              <a:latin typeface="Times" charset="0"/>
              <a:cs typeface="Times" charset="0"/>
            </a:endParaRPr>
          </a:p>
          <a:p>
            <a:pPr eaLnBrk="1" fontAlgn="t" hangingPunct="1">
              <a:lnSpc>
                <a:spcPct val="150000"/>
              </a:lnSpc>
              <a:buFont typeface="Helvetica" charset="0"/>
              <a:buAutoNum type="arabicPeriod"/>
            </a:pPr>
            <a:r>
              <a:rPr lang="en-IN" sz="1600" b="1" dirty="0" smtClean="0">
                <a:latin typeface="Times" charset="0"/>
                <a:cs typeface="Times" charset="0"/>
              </a:rPr>
              <a:t>Labelling of sample is not done properly</a:t>
            </a:r>
          </a:p>
          <a:p>
            <a:pPr eaLnBrk="1" fontAlgn="t" hangingPunct="1">
              <a:lnSpc>
                <a:spcPct val="150000"/>
              </a:lnSpc>
              <a:buFont typeface="Helvetica" charset="0"/>
              <a:buAutoNum type="arabicPeriod"/>
            </a:pPr>
            <a:r>
              <a:rPr lang="en-US" sz="1600" b="1" dirty="0" smtClean="0">
                <a:latin typeface="Times" charset="0"/>
                <a:cs typeface="Times" charset="0"/>
              </a:rPr>
              <a:t>In radiology department AERB approval is not acquired</a:t>
            </a:r>
            <a:endParaRPr lang="en-IN" sz="1600" dirty="0" smtClean="0">
              <a:latin typeface="Times" charset="0"/>
              <a:cs typeface="Times" charset="0"/>
            </a:endParaRPr>
          </a:p>
          <a:p>
            <a:endParaRPr lang="en-IN" sz="1600" dirty="0" smtClean="0">
              <a:latin typeface="Times" charset="0"/>
              <a:cs typeface="Times" charset="0"/>
            </a:endParaRPr>
          </a:p>
        </p:txBody>
      </p:sp>
      <p:sp>
        <p:nvSpPr>
          <p:cNvPr id="17411" name="Slide Number Placeholder 3"/>
          <p:cNvSpPr>
            <a:spLocks noGrp="1"/>
          </p:cNvSpPr>
          <p:nvPr>
            <p:ph type="sldNum" sz="quarter" idx="4294967295"/>
          </p:nvPr>
        </p:nvSpPr>
        <p:spPr>
          <a:xfrm>
            <a:off x="8129016" y="5734050"/>
            <a:ext cx="609600" cy="521208"/>
          </a:xfrm>
          <a:prstGeom prst="rect">
            <a:avLst/>
          </a:prstGeom>
          <a:noFill/>
        </p:spPr>
        <p:txBody>
          <a:bodyPr/>
          <a:lstStyle/>
          <a:p>
            <a:fld id="{4C6EC888-F7BB-46B5-BE7E-5C02D3191EFF}" type="slidenum">
              <a:rPr lang="en-US" smtClean="0"/>
              <a:pPr/>
              <a:t>18</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72302"/>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5"/>
          <p:cNvSpPr>
            <a:spLocks noGrp="1"/>
          </p:cNvSpPr>
          <p:nvPr>
            <p:ph sz="quarter" idx="1"/>
          </p:nvPr>
        </p:nvSpPr>
        <p:spPr>
          <a:xfrm>
            <a:off x="685800" y="1628775"/>
            <a:ext cx="7772400" cy="4467225"/>
          </a:xfrm>
        </p:spPr>
        <p:txBody>
          <a:bodyPr/>
          <a:lstStyle/>
          <a:p>
            <a:pPr>
              <a:lnSpc>
                <a:spcPct val="150000"/>
              </a:lnSpc>
              <a:buFont typeface="Helvetica" charset="0"/>
              <a:buAutoNum type="arabicPeriod"/>
            </a:pPr>
            <a:r>
              <a:rPr lang="en-IN" sz="1600" b="1" smtClean="0">
                <a:latin typeface="Times" charset="0"/>
                <a:cs typeface="Times" charset="0"/>
              </a:rPr>
              <a:t>Separate demarcation of sample collection area need to be done</a:t>
            </a:r>
          </a:p>
          <a:p>
            <a:pPr>
              <a:lnSpc>
                <a:spcPct val="150000"/>
              </a:lnSpc>
              <a:buFont typeface="Helvetica" charset="0"/>
              <a:buAutoNum type="arabicPeriod"/>
            </a:pPr>
            <a:r>
              <a:rPr lang="en-IN" sz="1600" b="1" smtClean="0">
                <a:latin typeface="Times" charset="0"/>
                <a:cs typeface="Times" charset="0"/>
              </a:rPr>
              <a:t>Pathologist need to be appointed</a:t>
            </a:r>
          </a:p>
          <a:p>
            <a:pPr>
              <a:lnSpc>
                <a:spcPct val="150000"/>
              </a:lnSpc>
              <a:buFont typeface="Helvetica" charset="0"/>
              <a:buAutoNum type="arabicPeriod"/>
            </a:pPr>
            <a:r>
              <a:rPr lang="en-IN" sz="1600" b="1" smtClean="0">
                <a:latin typeface="Times" charset="0"/>
                <a:cs typeface="Times" charset="0"/>
              </a:rPr>
              <a:t>Scope of services need to be displayed</a:t>
            </a:r>
          </a:p>
          <a:p>
            <a:pPr>
              <a:lnSpc>
                <a:spcPct val="150000"/>
              </a:lnSpc>
              <a:buFont typeface="Helvetica" charset="0"/>
              <a:buAutoNum type="arabicPeriod"/>
            </a:pPr>
            <a:r>
              <a:rPr lang="en-IN" sz="1600" b="1" smtClean="0">
                <a:latin typeface="Times" charset="0"/>
                <a:cs typeface="Times" charset="0"/>
              </a:rPr>
              <a:t> Critical results need to be defined, reported and documented </a:t>
            </a:r>
          </a:p>
          <a:p>
            <a:pPr>
              <a:lnSpc>
                <a:spcPct val="150000"/>
              </a:lnSpc>
              <a:buFont typeface="Helvetica" charset="0"/>
              <a:buAutoNum type="arabicPeriod"/>
            </a:pPr>
            <a:r>
              <a:rPr lang="en-IN" sz="1600" b="1" smtClean="0">
                <a:latin typeface="Times" charset="0"/>
                <a:cs typeface="Times" charset="0"/>
              </a:rPr>
              <a:t>Samples need to be labelled</a:t>
            </a:r>
          </a:p>
        </p:txBody>
      </p:sp>
      <p:sp>
        <p:nvSpPr>
          <p:cNvPr id="18435" name="Slide Number Placeholder 3"/>
          <p:cNvSpPr>
            <a:spLocks noGrp="1"/>
          </p:cNvSpPr>
          <p:nvPr>
            <p:ph type="sldNum" sz="quarter" idx="4294967295"/>
          </p:nvPr>
        </p:nvSpPr>
        <p:spPr>
          <a:xfrm>
            <a:off x="8129016" y="5734050"/>
            <a:ext cx="609600" cy="521208"/>
          </a:xfrm>
          <a:prstGeom prst="rect">
            <a:avLst/>
          </a:prstGeom>
          <a:noFill/>
        </p:spPr>
        <p:txBody>
          <a:bodyPr/>
          <a:lstStyle/>
          <a:p>
            <a:fld id="{C28F4E14-990C-40AE-84D0-B7DBB457E578}" type="slidenum">
              <a:rPr lang="en-US" smtClean="0"/>
              <a:pPr/>
              <a:t>19</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2987824" y="908720"/>
            <a:ext cx="2642583" cy="369332"/>
          </a:xfrm>
          <a:prstGeom prst="rect">
            <a:avLst/>
          </a:prstGeom>
        </p:spPr>
        <p:txBody>
          <a:bodyPr wrap="none">
            <a:spAutoFit/>
          </a:bodyPr>
          <a:lstStyle/>
          <a:p>
            <a:r>
              <a:rPr lang="en-US" b="1" dirty="0" smtClean="0">
                <a:solidFill>
                  <a:srgbClr val="003300"/>
                </a:solidFill>
                <a:latin typeface="Times" charset="0"/>
                <a:cs typeface="Times" charset="0"/>
              </a:rPr>
              <a:t>RECOMMENDATIONS</a:t>
            </a:r>
            <a:endParaRPr lang="en-IN" dirty="0"/>
          </a:p>
        </p:txBody>
      </p:sp>
      <p:pic>
        <p:nvPicPr>
          <p:cNvPr id="28674" name="Picture 2"/>
          <p:cNvPicPr>
            <a:picLocks noChangeAspect="1" noChangeArrowheads="1"/>
          </p:cNvPicPr>
          <p:nvPr/>
        </p:nvPicPr>
        <p:blipFill>
          <a:blip r:embed="rId3" cstate="print"/>
          <a:srcRect/>
          <a:stretch>
            <a:fillRect/>
          </a:stretch>
        </p:blipFill>
        <p:spPr bwMode="auto">
          <a:xfrm>
            <a:off x="6732240" y="188640"/>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667625" y="5589588"/>
            <a:ext cx="1296988" cy="792162"/>
          </a:xfrm>
          <a:prstGeom prst="rect">
            <a:avLst/>
          </a:prstGeom>
          <a:solidFill>
            <a:schemeClr val="tx1"/>
          </a:solidFill>
          <a:ln w="9525" algn="ctr">
            <a:solidFill>
              <a:schemeClr val="tx1"/>
            </a:solidFill>
            <a:miter lim="800000"/>
            <a:headEnd/>
            <a:tailEnd/>
          </a:ln>
        </p:spPr>
        <p:txBody>
          <a:bodyPr wrap="none"/>
          <a:lstStyle/>
          <a:p>
            <a:endParaRPr lang="en-IN"/>
          </a:p>
        </p:txBody>
      </p:sp>
      <p:sp>
        <p:nvSpPr>
          <p:cNvPr id="1029" name="Rectangle 2"/>
          <p:cNvSpPr>
            <a:spLocks noGrp="1" noChangeArrowheads="1"/>
          </p:cNvSpPr>
          <p:nvPr>
            <p:ph type="title"/>
          </p:nvPr>
        </p:nvSpPr>
        <p:spPr>
          <a:xfrm>
            <a:off x="611188" y="620713"/>
            <a:ext cx="7315200" cy="936625"/>
          </a:xfrm>
        </p:spPr>
        <p:txBody>
          <a:bodyPr/>
          <a:lstStyle/>
          <a:p>
            <a:pPr eaLnBrk="1" hangingPunct="1"/>
            <a:r>
              <a:rPr lang="en-IN" b="1" i="1" dirty="0" smtClean="0">
                <a:solidFill>
                  <a:schemeClr val="tx1"/>
                </a:solidFill>
                <a:latin typeface="Times" charset="0"/>
                <a:cs typeface="Times" charset="0"/>
              </a:rPr>
              <a:t>CONTENTS</a:t>
            </a:r>
            <a:endParaRPr lang="en-US" b="1" i="1" dirty="0" smtClean="0">
              <a:solidFill>
                <a:schemeClr val="tx1"/>
              </a:solidFill>
              <a:latin typeface="Times" charset="0"/>
              <a:cs typeface="Times" charset="0"/>
            </a:endParaRPr>
          </a:p>
        </p:txBody>
      </p:sp>
      <p:sp>
        <p:nvSpPr>
          <p:cNvPr id="1030" name="Content Placeholder 5"/>
          <p:cNvSpPr>
            <a:spLocks noGrp="1"/>
          </p:cNvSpPr>
          <p:nvPr>
            <p:ph sz="quarter" idx="1"/>
          </p:nvPr>
        </p:nvSpPr>
        <p:spPr>
          <a:xfrm>
            <a:off x="685800" y="1628775"/>
            <a:ext cx="7772400" cy="4467225"/>
          </a:xfrm>
        </p:spPr>
        <p:txBody>
          <a:bodyPr>
            <a:normAutofit lnSpcReduction="10000"/>
          </a:bodyPr>
          <a:lstStyle/>
          <a:p>
            <a:pPr eaLnBrk="1" hangingPunct="1">
              <a:lnSpc>
                <a:spcPct val="150000"/>
              </a:lnSpc>
            </a:pPr>
            <a:r>
              <a:rPr lang="en-IN" sz="2000" b="1" dirty="0" smtClean="0">
                <a:latin typeface="Times" charset="0"/>
                <a:cs typeface="Times" charset="0"/>
              </a:rPr>
              <a:t>Organisation profile </a:t>
            </a:r>
          </a:p>
          <a:p>
            <a:pPr eaLnBrk="1" hangingPunct="1">
              <a:lnSpc>
                <a:spcPct val="150000"/>
              </a:lnSpc>
            </a:pPr>
            <a:r>
              <a:rPr lang="en-IN" sz="2000" b="1" dirty="0" smtClean="0">
                <a:latin typeface="Times" charset="0"/>
                <a:cs typeface="Times" charset="0"/>
              </a:rPr>
              <a:t>Dissertation project- </a:t>
            </a:r>
            <a:r>
              <a:rPr lang="en-US" sz="2000" b="1" dirty="0" smtClean="0">
                <a:latin typeface="Times" charset="0"/>
                <a:cs typeface="Times" charset="0"/>
              </a:rPr>
              <a:t>a study on gap analysis of District Women’s Hospital, Jhansi</a:t>
            </a:r>
          </a:p>
          <a:p>
            <a:pPr eaLnBrk="1" hangingPunct="1">
              <a:lnSpc>
                <a:spcPct val="150000"/>
              </a:lnSpc>
            </a:pPr>
            <a:r>
              <a:rPr lang="en-IN" sz="2000" b="1" dirty="0" smtClean="0">
                <a:latin typeface="Times" charset="0"/>
                <a:cs typeface="Times" charset="0"/>
              </a:rPr>
              <a:t>Introduction  </a:t>
            </a:r>
          </a:p>
          <a:p>
            <a:pPr eaLnBrk="1" hangingPunct="1">
              <a:lnSpc>
                <a:spcPct val="150000"/>
              </a:lnSpc>
            </a:pPr>
            <a:r>
              <a:rPr lang="en-IN" sz="2000" b="1" dirty="0" smtClean="0">
                <a:latin typeface="Times" charset="0"/>
                <a:cs typeface="Times" charset="0"/>
              </a:rPr>
              <a:t>Objectives </a:t>
            </a:r>
          </a:p>
          <a:p>
            <a:pPr eaLnBrk="1" hangingPunct="1">
              <a:lnSpc>
                <a:spcPct val="150000"/>
              </a:lnSpc>
            </a:pPr>
            <a:r>
              <a:rPr lang="en-IN" sz="2000" b="1" dirty="0" smtClean="0">
                <a:latin typeface="Times" charset="0"/>
                <a:cs typeface="Times" charset="0"/>
              </a:rPr>
              <a:t>Methodology </a:t>
            </a:r>
          </a:p>
          <a:p>
            <a:pPr eaLnBrk="1" hangingPunct="1">
              <a:lnSpc>
                <a:spcPct val="150000"/>
              </a:lnSpc>
            </a:pPr>
            <a:r>
              <a:rPr lang="en-IN" sz="2000" b="1" dirty="0" smtClean="0">
                <a:latin typeface="Times" charset="0"/>
                <a:cs typeface="Times" charset="0"/>
              </a:rPr>
              <a:t>Study findings and analysis </a:t>
            </a:r>
          </a:p>
          <a:p>
            <a:pPr eaLnBrk="1" hangingPunct="1">
              <a:lnSpc>
                <a:spcPct val="150000"/>
              </a:lnSpc>
            </a:pPr>
            <a:r>
              <a:rPr lang="en-IN" sz="2000" b="1" dirty="0" smtClean="0">
                <a:latin typeface="Times" charset="0"/>
                <a:cs typeface="Times" charset="0"/>
              </a:rPr>
              <a:t>Recommendations </a:t>
            </a:r>
          </a:p>
          <a:p>
            <a:pPr eaLnBrk="1" hangingPunct="1">
              <a:lnSpc>
                <a:spcPct val="150000"/>
              </a:lnSpc>
            </a:pPr>
            <a:r>
              <a:rPr lang="en-IN" sz="2000" b="1" dirty="0" smtClean="0">
                <a:latin typeface="Times" charset="0"/>
                <a:cs typeface="Times" charset="0"/>
              </a:rPr>
              <a:t>Conclusion</a:t>
            </a:r>
          </a:p>
          <a:p>
            <a:pPr eaLnBrk="1" hangingPunct="1"/>
            <a:endParaRPr lang="en-IN" dirty="0" smtClean="0"/>
          </a:p>
        </p:txBody>
      </p:sp>
      <p:sp>
        <p:nvSpPr>
          <p:cNvPr id="1028" name="Slide Number Placeholder 5"/>
          <p:cNvSpPr>
            <a:spLocks noGrp="1"/>
          </p:cNvSpPr>
          <p:nvPr>
            <p:ph type="sldNum" sz="quarter" idx="4294967295"/>
          </p:nvPr>
        </p:nvSpPr>
        <p:spPr>
          <a:xfrm>
            <a:off x="7451725" y="5805488"/>
            <a:ext cx="1905000" cy="1052512"/>
          </a:xfrm>
          <a:prstGeom prst="rect">
            <a:avLst/>
          </a:prstGeom>
          <a:noFill/>
        </p:spPr>
        <p:txBody>
          <a:bodyPr/>
          <a:lstStyle/>
          <a:p>
            <a:fld id="{97171E66-1F9E-428F-B39F-2E8652DDBAD7}" type="slidenum">
              <a:rPr lang="en-US" smtClean="0"/>
              <a:pPr/>
              <a:t>2</a:t>
            </a:fld>
            <a:endParaRPr lang="en-US" smtClean="0"/>
          </a:p>
        </p:txBody>
      </p:sp>
      <p:graphicFrame>
        <p:nvGraphicFramePr>
          <p:cNvPr id="1026" name="Object 5"/>
          <p:cNvGraphicFramePr>
            <a:graphicFrameLocks noChangeAspect="1"/>
          </p:cNvGraphicFramePr>
          <p:nvPr/>
        </p:nvGraphicFramePr>
        <p:xfrm>
          <a:off x="6369050" y="3657600"/>
          <a:ext cx="1974850" cy="2459038"/>
        </p:xfrm>
        <a:graphic>
          <a:graphicData uri="http://schemas.openxmlformats.org/presentationml/2006/ole">
            <p:oleObj spid="_x0000_s8194" r:id="rId3" imgW="944880" imgH="1179576"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i="1" dirty="0" smtClean="0">
                <a:solidFill>
                  <a:schemeClr val="tx1"/>
                </a:solidFill>
                <a:latin typeface="Times" charset="0"/>
                <a:cs typeface="Times" charset="0"/>
              </a:rPr>
              <a:t>WARDS</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19459" name="Content Placeholder 2"/>
          <p:cNvSpPr>
            <a:spLocks noGrp="1"/>
          </p:cNvSpPr>
          <p:nvPr>
            <p:ph sz="quarter" idx="1"/>
          </p:nvPr>
        </p:nvSpPr>
        <p:spPr>
          <a:xfrm>
            <a:off x="467544" y="1700808"/>
            <a:ext cx="8229600" cy="4525963"/>
          </a:xfrm>
        </p:spPr>
        <p:txBody>
          <a:bodyPr/>
          <a:lstStyle/>
          <a:p>
            <a:pPr>
              <a:lnSpc>
                <a:spcPct val="200000"/>
              </a:lnSpc>
              <a:buFont typeface="Helvetica" charset="0"/>
              <a:buAutoNum type="arabicPeriod"/>
            </a:pPr>
            <a:r>
              <a:rPr lang="en-IN" sz="1800" b="1" dirty="0" smtClean="0">
                <a:latin typeface="Times" charset="0"/>
                <a:cs typeface="Times" charset="0"/>
              </a:rPr>
              <a:t>Emergency crash cart not available </a:t>
            </a:r>
          </a:p>
          <a:p>
            <a:pPr>
              <a:lnSpc>
                <a:spcPct val="200000"/>
              </a:lnSpc>
              <a:buFont typeface="Helvetica" charset="0"/>
              <a:buAutoNum type="arabicPeriod"/>
            </a:pPr>
            <a:r>
              <a:rPr lang="en-IN" sz="1800" b="1" dirty="0" smtClean="0">
                <a:latin typeface="Times" charset="0"/>
                <a:cs typeface="Times" charset="0"/>
              </a:rPr>
              <a:t>Foot operated colour coded BMW bins not available</a:t>
            </a:r>
          </a:p>
          <a:p>
            <a:pPr>
              <a:lnSpc>
                <a:spcPct val="200000"/>
              </a:lnSpc>
              <a:buFont typeface="Helvetica" charset="0"/>
              <a:buAutoNum type="arabicPeriod"/>
            </a:pPr>
            <a:r>
              <a:rPr lang="en-IN" sz="1800" b="1" dirty="0" smtClean="0">
                <a:latin typeface="Times" charset="0"/>
                <a:cs typeface="Times" charset="0"/>
              </a:rPr>
              <a:t> Wash basins not available in each ward </a:t>
            </a:r>
          </a:p>
          <a:p>
            <a:pPr>
              <a:lnSpc>
                <a:spcPct val="200000"/>
              </a:lnSpc>
              <a:buFont typeface="Helvetica" charset="0"/>
              <a:buAutoNum type="arabicPeriod"/>
            </a:pPr>
            <a:r>
              <a:rPr lang="en-IN" sz="1800" b="1" dirty="0" smtClean="0">
                <a:latin typeface="Times" charset="0"/>
                <a:cs typeface="Times" charset="0"/>
              </a:rPr>
              <a:t>Vitals of patient not checked daily  </a:t>
            </a:r>
          </a:p>
          <a:p>
            <a:pPr>
              <a:lnSpc>
                <a:spcPct val="200000"/>
              </a:lnSpc>
              <a:buFont typeface="Helvetica" charset="0"/>
              <a:buAutoNum type="arabicPeriod"/>
            </a:pPr>
            <a:r>
              <a:rPr lang="en-IN" sz="1800" b="1" dirty="0" smtClean="0">
                <a:latin typeface="Times" charset="0"/>
                <a:cs typeface="Times" charset="0"/>
              </a:rPr>
              <a:t>Infection control practices are not being followed as per the guidelines </a:t>
            </a:r>
          </a:p>
        </p:txBody>
      </p:sp>
      <p:sp>
        <p:nvSpPr>
          <p:cNvPr id="19460" name="Slide Number Placeholder 3"/>
          <p:cNvSpPr>
            <a:spLocks noGrp="1"/>
          </p:cNvSpPr>
          <p:nvPr>
            <p:ph type="sldNum" sz="quarter" idx="4294967295"/>
          </p:nvPr>
        </p:nvSpPr>
        <p:spPr>
          <a:xfrm>
            <a:off x="8129016" y="5734050"/>
            <a:ext cx="609600" cy="521208"/>
          </a:xfrm>
          <a:prstGeom prst="rect">
            <a:avLst/>
          </a:prstGeom>
          <a:noFill/>
        </p:spPr>
        <p:txBody>
          <a:bodyPr/>
          <a:lstStyle/>
          <a:p>
            <a:fld id="{9C249D3B-F362-4705-81A6-A6BE6BBD6136}" type="slidenum">
              <a:rPr lang="en-US" smtClean="0"/>
              <a:pPr/>
              <a:t>20</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p:txBody>
          <a:bodyPr/>
          <a:lstStyle/>
          <a:p>
            <a:pPr>
              <a:lnSpc>
                <a:spcPct val="200000"/>
              </a:lnSpc>
              <a:buFont typeface="Helvetica" charset="0"/>
              <a:buAutoNum type="arabicPeriod"/>
            </a:pPr>
            <a:r>
              <a:rPr lang="en-IN" sz="1800" b="1" dirty="0" smtClean="0">
                <a:latin typeface="Times" charset="0"/>
                <a:cs typeface="Times" charset="0"/>
              </a:rPr>
              <a:t>Emergency crash cart need to be procured</a:t>
            </a:r>
          </a:p>
          <a:p>
            <a:pPr>
              <a:lnSpc>
                <a:spcPct val="200000"/>
              </a:lnSpc>
              <a:buFont typeface="Helvetica" charset="0"/>
              <a:buAutoNum type="arabicPeriod"/>
            </a:pPr>
            <a:r>
              <a:rPr lang="en-IN" sz="1800" dirty="0" smtClean="0">
                <a:latin typeface="Times" charset="0"/>
                <a:cs typeface="Times" charset="0"/>
              </a:rPr>
              <a:t> </a:t>
            </a:r>
            <a:r>
              <a:rPr lang="en-IN" sz="1800" b="1" dirty="0" smtClean="0">
                <a:latin typeface="Times" charset="0"/>
                <a:cs typeface="Times" charset="0"/>
              </a:rPr>
              <a:t>Foot operated colour coded bins need to be procured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Wash basins need to be constructed in each ward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Vitals of patient need to be checked daily and documented</a:t>
            </a:r>
            <a:r>
              <a:rPr lang="en-IN" sz="1800" dirty="0" smtClean="0">
                <a:latin typeface="Times" charset="0"/>
                <a:cs typeface="Times" charset="0"/>
              </a:rPr>
              <a:t> </a:t>
            </a:r>
          </a:p>
          <a:p>
            <a:pPr>
              <a:lnSpc>
                <a:spcPct val="200000"/>
              </a:lnSpc>
              <a:buFont typeface="Helvetica" charset="0"/>
              <a:buAutoNum type="arabicPeriod"/>
            </a:pPr>
            <a:r>
              <a:rPr lang="en-IN" sz="1800" b="1" dirty="0" smtClean="0">
                <a:latin typeface="Times" charset="0"/>
                <a:cs typeface="Times" charset="0"/>
              </a:rPr>
              <a:t>Infection control practices need to be followed strictly as per the guidelines</a:t>
            </a:r>
            <a:r>
              <a:rPr lang="en-IN" sz="1800" dirty="0" smtClean="0">
                <a:latin typeface="Times" charset="0"/>
                <a:cs typeface="Times" charset="0"/>
              </a:rPr>
              <a:t> </a:t>
            </a:r>
          </a:p>
        </p:txBody>
      </p:sp>
      <p:sp>
        <p:nvSpPr>
          <p:cNvPr id="20484" name="Slide Number Placeholder 3"/>
          <p:cNvSpPr>
            <a:spLocks noGrp="1"/>
          </p:cNvSpPr>
          <p:nvPr>
            <p:ph type="sldNum" sz="quarter" idx="4294967295"/>
          </p:nvPr>
        </p:nvSpPr>
        <p:spPr>
          <a:xfrm>
            <a:off x="8129016" y="5734050"/>
            <a:ext cx="609600" cy="521208"/>
          </a:xfrm>
          <a:prstGeom prst="rect">
            <a:avLst/>
          </a:prstGeom>
          <a:noFill/>
        </p:spPr>
        <p:txBody>
          <a:bodyPr/>
          <a:lstStyle/>
          <a:p>
            <a:fld id="{040D56BC-C5BB-432C-8941-2ED377FBDEB2}" type="slidenum">
              <a:rPr lang="en-US" smtClean="0"/>
              <a:pPr/>
              <a:t>21</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3131840" y="836712"/>
            <a:ext cx="2642583" cy="369332"/>
          </a:xfrm>
          <a:prstGeom prst="rect">
            <a:avLst/>
          </a:prstGeom>
        </p:spPr>
        <p:txBody>
          <a:bodyPr wrap="none">
            <a:spAutoFit/>
          </a:bodyPr>
          <a:lstStyle/>
          <a:p>
            <a:r>
              <a:rPr lang="en-US" b="1" dirty="0" smtClean="0">
                <a:solidFill>
                  <a:srgbClr val="003300"/>
                </a:solidFill>
                <a:latin typeface="Times" charset="0"/>
                <a:cs typeface="Times" charset="0"/>
              </a:rPr>
              <a:t>RECOMMENDATIONS</a:t>
            </a:r>
            <a:endParaRPr lang="en-IN" dirty="0"/>
          </a:p>
        </p:txBody>
      </p:sp>
      <p:pic>
        <p:nvPicPr>
          <p:cNvPr id="29699" name="Picture 3"/>
          <p:cNvPicPr>
            <a:picLocks noChangeAspect="1" noChangeArrowheads="1"/>
          </p:cNvPicPr>
          <p:nvPr/>
        </p:nvPicPr>
        <p:blipFill>
          <a:blip r:embed="rId3" cstate="print"/>
          <a:srcRect/>
          <a:stretch>
            <a:fillRect/>
          </a:stretch>
        </p:blipFill>
        <p:spPr bwMode="auto">
          <a:xfrm>
            <a:off x="6732240" y="260648"/>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srcRect/>
          <a:stretch>
            <a:fillRect/>
          </a:stretch>
        </p:blipFill>
        <p:spPr bwMode="auto">
          <a:xfrm>
            <a:off x="6991350" y="2852936"/>
            <a:ext cx="2152650" cy="21240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1506" name="Title 1"/>
          <p:cNvSpPr>
            <a:spLocks noGrp="1"/>
          </p:cNvSpPr>
          <p:nvPr>
            <p:ph type="title"/>
          </p:nvPr>
        </p:nvSpPr>
        <p:spPr>
          <a:xfrm>
            <a:off x="395536" y="0"/>
            <a:ext cx="8229600" cy="1143000"/>
          </a:xfrm>
        </p:spPr>
        <p:txBody>
          <a:bodyPr/>
          <a:lstStyle/>
          <a:p>
            <a:r>
              <a:rPr lang="en-US" b="1" i="1" dirty="0" smtClean="0">
                <a:solidFill>
                  <a:schemeClr val="tx1"/>
                </a:solidFill>
                <a:latin typeface="Times" charset="0"/>
                <a:cs typeface="Times" charset="0"/>
              </a:rPr>
              <a:t>LABOUR ROOM</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1507" name="Content Placeholder 2"/>
          <p:cNvSpPr>
            <a:spLocks noGrp="1"/>
          </p:cNvSpPr>
          <p:nvPr>
            <p:ph sz="quarter" idx="1"/>
          </p:nvPr>
        </p:nvSpPr>
        <p:spPr>
          <a:xfrm>
            <a:off x="611560" y="1052736"/>
            <a:ext cx="7772400" cy="4895998"/>
          </a:xfrm>
        </p:spPr>
        <p:txBody>
          <a:bodyPr>
            <a:noAutofit/>
          </a:bodyPr>
          <a:lstStyle/>
          <a:p>
            <a:pPr>
              <a:lnSpc>
                <a:spcPct val="150000"/>
              </a:lnSpc>
            </a:pPr>
            <a:r>
              <a:rPr lang="en-IN" sz="1800" b="1" dirty="0" smtClean="0">
                <a:latin typeface="Times" pitchFamily="18" charset="0"/>
                <a:cs typeface="Times" pitchFamily="18" charset="0"/>
              </a:rPr>
              <a:t>Separate area is not demarcated for septic and aseptic deliveries</a:t>
            </a:r>
          </a:p>
          <a:p>
            <a:pPr>
              <a:lnSpc>
                <a:spcPct val="150000"/>
              </a:lnSpc>
            </a:pPr>
            <a:r>
              <a:rPr lang="en-IN" sz="1800" dirty="0" smtClean="0">
                <a:latin typeface="Times" pitchFamily="18" charset="0"/>
                <a:cs typeface="Times" pitchFamily="18" charset="0"/>
              </a:rPr>
              <a:t> </a:t>
            </a:r>
            <a:r>
              <a:rPr lang="en-IN" sz="1800" b="1" dirty="0" smtClean="0">
                <a:latin typeface="Times" pitchFamily="18" charset="0"/>
                <a:cs typeface="Times" pitchFamily="18" charset="0"/>
              </a:rPr>
              <a:t>No proper demarcation of New Born Care Area with appropriate equipments</a:t>
            </a:r>
            <a:r>
              <a:rPr lang="en-IN" sz="1800" dirty="0" smtClean="0">
                <a:latin typeface="Times" pitchFamily="18" charset="0"/>
                <a:cs typeface="Times" pitchFamily="18" charset="0"/>
              </a:rPr>
              <a:t> </a:t>
            </a:r>
          </a:p>
          <a:p>
            <a:pPr>
              <a:lnSpc>
                <a:spcPct val="150000"/>
              </a:lnSpc>
            </a:pPr>
            <a:r>
              <a:rPr lang="en-IN" sz="1800" b="1" dirty="0" smtClean="0">
                <a:latin typeface="Times" pitchFamily="18" charset="0"/>
                <a:cs typeface="Times" pitchFamily="18" charset="0"/>
              </a:rPr>
              <a:t>Unavailability of Crash cart and ECG monitor</a:t>
            </a:r>
          </a:p>
          <a:p>
            <a:pPr>
              <a:lnSpc>
                <a:spcPct val="150000"/>
              </a:lnSpc>
            </a:pPr>
            <a:r>
              <a:rPr lang="en-IN" sz="1800" b="1" dirty="0" smtClean="0">
                <a:latin typeface="Times" pitchFamily="18" charset="0"/>
                <a:cs typeface="Times" pitchFamily="18" charset="0"/>
              </a:rPr>
              <a:t>Partograms and APGAR SCORE are not being used for all the patients</a:t>
            </a:r>
          </a:p>
          <a:p>
            <a:pPr algn="ctr">
              <a:lnSpc>
                <a:spcPct val="150000"/>
              </a:lnSpc>
              <a:buNone/>
            </a:pPr>
            <a:r>
              <a:rPr lang="en-IN" sz="2000" b="1" dirty="0" smtClean="0">
                <a:latin typeface="Times" pitchFamily="18" charset="0"/>
                <a:cs typeface="Times" pitchFamily="18" charset="0"/>
              </a:rPr>
              <a:t>RECOMMENDATIONS</a:t>
            </a:r>
          </a:p>
          <a:p>
            <a:pPr>
              <a:lnSpc>
                <a:spcPct val="150000"/>
              </a:lnSpc>
            </a:pPr>
            <a:r>
              <a:rPr lang="en-IN" sz="1800" b="1" dirty="0" smtClean="0">
                <a:latin typeface="Times" pitchFamily="18" charset="0"/>
                <a:cs typeface="Times" pitchFamily="18" charset="0"/>
              </a:rPr>
              <a:t>A separate area should be demarcated for septic and aseptic deliveries.</a:t>
            </a:r>
            <a:endParaRPr lang="en-IN" sz="1800" dirty="0" smtClean="0">
              <a:latin typeface="Times" pitchFamily="18" charset="0"/>
              <a:cs typeface="Times" pitchFamily="18" charset="0"/>
            </a:endParaRPr>
          </a:p>
          <a:p>
            <a:pPr>
              <a:lnSpc>
                <a:spcPct val="150000"/>
              </a:lnSpc>
            </a:pPr>
            <a:r>
              <a:rPr lang="en-IN" sz="1800" b="1" dirty="0" smtClean="0">
                <a:latin typeface="Times" pitchFamily="18" charset="0"/>
                <a:cs typeface="Times" pitchFamily="18" charset="0"/>
              </a:rPr>
              <a:t>New Born Care Area need to be demarcated properly with appropriate equipments</a:t>
            </a:r>
            <a:r>
              <a:rPr lang="en-IN" sz="1800" dirty="0" smtClean="0">
                <a:latin typeface="Times" pitchFamily="18" charset="0"/>
                <a:cs typeface="Times" pitchFamily="18" charset="0"/>
              </a:rPr>
              <a:t> </a:t>
            </a:r>
          </a:p>
          <a:p>
            <a:pPr>
              <a:lnSpc>
                <a:spcPct val="150000"/>
              </a:lnSpc>
            </a:pPr>
            <a:r>
              <a:rPr lang="en-IN" sz="1800" b="1" dirty="0" smtClean="0">
                <a:latin typeface="Times" pitchFamily="18" charset="0"/>
                <a:cs typeface="Times" pitchFamily="18" charset="0"/>
              </a:rPr>
              <a:t>Crash cart and ECG monitor need to be made available</a:t>
            </a:r>
            <a:r>
              <a:rPr lang="en-IN" sz="1800" dirty="0" smtClean="0">
                <a:latin typeface="Times" pitchFamily="18" charset="0"/>
                <a:cs typeface="Times" pitchFamily="18" charset="0"/>
              </a:rPr>
              <a:t> </a:t>
            </a:r>
          </a:p>
          <a:p>
            <a:pPr>
              <a:lnSpc>
                <a:spcPct val="150000"/>
              </a:lnSpc>
            </a:pPr>
            <a:r>
              <a:rPr lang="en-IN" sz="1800" b="1" dirty="0" smtClean="0">
                <a:latin typeface="Times" pitchFamily="18" charset="0"/>
                <a:cs typeface="Times" pitchFamily="18" charset="0"/>
              </a:rPr>
              <a:t>Partograms &amp; APGAR SCORE need to be used for all the patients</a:t>
            </a:r>
            <a:endParaRPr lang="en-IN" sz="1800" dirty="0" smtClean="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732240" y="2564904"/>
            <a:ext cx="2152650" cy="2124075"/>
          </a:xfrm>
          <a:prstGeom prst="rect">
            <a:avLst/>
          </a:prstGeom>
          <a:noFill/>
          <a:ln w="9525">
            <a:noFill/>
            <a:miter lim="800000"/>
            <a:headEnd/>
            <a:tailEnd/>
          </a:ln>
        </p:spPr>
      </p:pic>
      <p:sp>
        <p:nvSpPr>
          <p:cNvPr id="22530" name="Title 1"/>
          <p:cNvSpPr>
            <a:spLocks noGrp="1"/>
          </p:cNvSpPr>
          <p:nvPr>
            <p:ph type="title"/>
          </p:nvPr>
        </p:nvSpPr>
        <p:spPr/>
        <p:txBody>
          <a:bodyPr/>
          <a:lstStyle/>
          <a:p>
            <a:r>
              <a:rPr lang="en-US" b="1" i="1" dirty="0" smtClean="0">
                <a:solidFill>
                  <a:schemeClr val="tx1"/>
                </a:solidFill>
                <a:latin typeface="Times" charset="0"/>
                <a:cs typeface="Times" charset="0"/>
              </a:rPr>
              <a:t>OPERATION THEATER</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2531" name="Content Placeholder 2"/>
          <p:cNvSpPr>
            <a:spLocks noGrp="1"/>
          </p:cNvSpPr>
          <p:nvPr>
            <p:ph sz="quarter" idx="1"/>
          </p:nvPr>
        </p:nvSpPr>
        <p:spPr/>
        <p:txBody>
          <a:bodyPr/>
          <a:lstStyle/>
          <a:p>
            <a:pPr>
              <a:lnSpc>
                <a:spcPct val="150000"/>
              </a:lnSpc>
            </a:pPr>
            <a:r>
              <a:rPr lang="en-IN" sz="1800" b="1" dirty="0" smtClean="0">
                <a:latin typeface="Times" charset="0"/>
                <a:cs typeface="Times" charset="0"/>
              </a:rPr>
              <a:t>Unavailability of HVAC system</a:t>
            </a:r>
          </a:p>
          <a:p>
            <a:pPr>
              <a:lnSpc>
                <a:spcPct val="150000"/>
              </a:lnSpc>
            </a:pPr>
            <a:r>
              <a:rPr lang="en-IN" sz="1800" dirty="0" smtClean="0">
                <a:latin typeface="Times" charset="0"/>
                <a:cs typeface="Times" charset="0"/>
              </a:rPr>
              <a:t> </a:t>
            </a:r>
            <a:r>
              <a:rPr lang="en-IN" sz="1800" b="1" dirty="0" smtClean="0">
                <a:latin typeface="Times" charset="0"/>
                <a:cs typeface="Times" charset="0"/>
              </a:rPr>
              <a:t>Crash cart, defibrillator, ECG monitor is not available in the OT</a:t>
            </a:r>
          </a:p>
          <a:p>
            <a:pPr>
              <a:lnSpc>
                <a:spcPct val="150000"/>
              </a:lnSpc>
            </a:pPr>
            <a:r>
              <a:rPr lang="en-IN" sz="1800" dirty="0" smtClean="0">
                <a:latin typeface="Times" charset="0"/>
                <a:cs typeface="Times" charset="0"/>
              </a:rPr>
              <a:t> </a:t>
            </a:r>
            <a:r>
              <a:rPr lang="en-IN" sz="1800" b="1" dirty="0" smtClean="0">
                <a:latin typeface="Times" charset="0"/>
                <a:cs typeface="Times" charset="0"/>
              </a:rPr>
              <a:t>OT does not have shadow less</a:t>
            </a:r>
          </a:p>
          <a:p>
            <a:pPr>
              <a:lnSpc>
                <a:spcPct val="150000"/>
              </a:lnSpc>
              <a:buNone/>
            </a:pPr>
            <a:endParaRPr lang="en-US" sz="1800" b="1" dirty="0">
              <a:latin typeface="Times" charset="0"/>
              <a:cs typeface="Times" charset="0"/>
            </a:endParaRPr>
          </a:p>
          <a:p>
            <a:pPr algn="ctr">
              <a:lnSpc>
                <a:spcPct val="150000"/>
              </a:lnSpc>
              <a:buNone/>
            </a:pPr>
            <a:r>
              <a:rPr lang="en-US" sz="2000" b="1" dirty="0" smtClean="0">
                <a:latin typeface="Times" charset="0"/>
                <a:cs typeface="Times" charset="0"/>
              </a:rPr>
              <a:t>RECOMMENDATIONS</a:t>
            </a:r>
          </a:p>
          <a:p>
            <a:pPr>
              <a:lnSpc>
                <a:spcPct val="150000"/>
              </a:lnSpc>
            </a:pPr>
            <a:r>
              <a:rPr lang="en-IN" sz="1800" b="1" dirty="0" smtClean="0">
                <a:latin typeface="Times" charset="0"/>
                <a:cs typeface="Times" charset="0"/>
              </a:rPr>
              <a:t>HVAC system need to be installed </a:t>
            </a:r>
            <a:r>
              <a:rPr lang="en-IN" sz="1800" dirty="0" smtClean="0">
                <a:latin typeface="Times" charset="0"/>
                <a:cs typeface="Times" charset="0"/>
              </a:rPr>
              <a:t> </a:t>
            </a:r>
          </a:p>
          <a:p>
            <a:pPr>
              <a:lnSpc>
                <a:spcPct val="150000"/>
              </a:lnSpc>
            </a:pPr>
            <a:r>
              <a:rPr lang="en-IN" sz="1800" b="1" dirty="0" smtClean="0">
                <a:latin typeface="Times" charset="0"/>
                <a:cs typeface="Times" charset="0"/>
              </a:rPr>
              <a:t>Crash cart, Defibrillator &amp; ECG monitor need to be purchased for the OT.</a:t>
            </a:r>
            <a:r>
              <a:rPr lang="en-IN" sz="1800" dirty="0" smtClean="0">
                <a:latin typeface="Times" charset="0"/>
                <a:cs typeface="Times" charset="0"/>
              </a:rPr>
              <a:t> </a:t>
            </a:r>
          </a:p>
          <a:p>
            <a:pPr>
              <a:lnSpc>
                <a:spcPct val="150000"/>
              </a:lnSpc>
            </a:pPr>
            <a:r>
              <a:rPr lang="en-IN" sz="1800" b="1" dirty="0" smtClean="0">
                <a:latin typeface="Times" charset="0"/>
                <a:cs typeface="Times" charset="0"/>
              </a:rPr>
              <a:t>OT need to have shadow less OT light</a:t>
            </a:r>
            <a:endParaRPr lang="en-IN" sz="1800" dirty="0" smtClean="0">
              <a:latin typeface="Times" charset="0"/>
              <a:cs typeface="Times" charset="0"/>
            </a:endParaRPr>
          </a:p>
        </p:txBody>
      </p:sp>
      <p:sp>
        <p:nvSpPr>
          <p:cNvPr id="22532" name="Slide Number Placeholder 3"/>
          <p:cNvSpPr>
            <a:spLocks noGrp="1"/>
          </p:cNvSpPr>
          <p:nvPr>
            <p:ph type="sldNum" sz="quarter" idx="4294967295"/>
          </p:nvPr>
        </p:nvSpPr>
        <p:spPr>
          <a:xfrm>
            <a:off x="8129016" y="5734050"/>
            <a:ext cx="609600" cy="521208"/>
          </a:xfrm>
          <a:prstGeom prst="rect">
            <a:avLst/>
          </a:prstGeom>
          <a:noFill/>
        </p:spPr>
        <p:txBody>
          <a:bodyPr/>
          <a:lstStyle/>
          <a:p>
            <a:fld id="{E6D9DF2D-811F-4CC1-8AEC-45B59B2D73D4}" type="slidenum">
              <a:rPr lang="en-US" smtClean="0"/>
              <a:pPr/>
              <a:t>23</a:t>
            </a:fld>
            <a:endParaRPr lang="en-US" smtClean="0"/>
          </a:p>
        </p:txBody>
      </p:sp>
      <p:pic>
        <p:nvPicPr>
          <p:cNvPr id="5" name="Picture 2"/>
          <p:cNvPicPr>
            <a:picLocks noChangeAspect="1" noChangeArrowheads="1"/>
          </p:cNvPicPr>
          <p:nvPr/>
        </p:nvPicPr>
        <p:blipFill>
          <a:blip r:embed="rId3"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i="1" dirty="0" smtClean="0">
                <a:solidFill>
                  <a:schemeClr val="tx1"/>
                </a:solidFill>
                <a:latin typeface="Times" charset="0"/>
                <a:cs typeface="Times" charset="0"/>
              </a:rPr>
              <a:t>PHARMACY</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3555" name="Content Placeholder 2"/>
          <p:cNvSpPr>
            <a:spLocks noGrp="1"/>
          </p:cNvSpPr>
          <p:nvPr>
            <p:ph sz="quarter" idx="1"/>
          </p:nvPr>
        </p:nvSpPr>
        <p:spPr/>
        <p:txBody>
          <a:bodyPr/>
          <a:lstStyle/>
          <a:p>
            <a:pPr>
              <a:lnSpc>
                <a:spcPct val="150000"/>
              </a:lnSpc>
            </a:pPr>
            <a:r>
              <a:rPr lang="en-IN" sz="1600" b="1" smtClean="0">
                <a:latin typeface="Times" charset="0"/>
                <a:cs typeface="Times" charset="0"/>
              </a:rPr>
              <a:t>No security system is not installed</a:t>
            </a:r>
          </a:p>
          <a:p>
            <a:pPr>
              <a:lnSpc>
                <a:spcPct val="150000"/>
              </a:lnSpc>
            </a:pPr>
            <a:r>
              <a:rPr lang="en-IN" sz="1600" b="1" smtClean="0">
                <a:latin typeface="Times" charset="0"/>
                <a:cs typeface="Times" charset="0"/>
              </a:rPr>
              <a:t>Items storage areas are not marked and labelled </a:t>
            </a:r>
            <a:r>
              <a:rPr lang="en-IN" sz="1600" smtClean="0">
                <a:latin typeface="Times" charset="0"/>
                <a:cs typeface="Times" charset="0"/>
              </a:rPr>
              <a:t> </a:t>
            </a:r>
          </a:p>
          <a:p>
            <a:pPr>
              <a:lnSpc>
                <a:spcPct val="150000"/>
              </a:lnSpc>
            </a:pPr>
            <a:r>
              <a:rPr lang="en-IN" sz="1600" b="1" smtClean="0">
                <a:latin typeface="Times" charset="0"/>
                <a:cs typeface="Times" charset="0"/>
              </a:rPr>
              <a:t>No proper demarcation of receiving, segregation and storing area</a:t>
            </a:r>
            <a:r>
              <a:rPr lang="en-IN" sz="1600" smtClean="0">
                <a:latin typeface="Times" charset="0"/>
                <a:cs typeface="Times" charset="0"/>
              </a:rPr>
              <a:t> </a:t>
            </a:r>
          </a:p>
          <a:p>
            <a:pPr>
              <a:lnSpc>
                <a:spcPct val="150000"/>
              </a:lnSpc>
            </a:pPr>
            <a:r>
              <a:rPr lang="en-IN" sz="1600" b="1" smtClean="0">
                <a:latin typeface="Times" charset="0"/>
                <a:cs typeface="Times" charset="0"/>
              </a:rPr>
              <a:t>Refrigerator for storing medicines(2-8 degree C) not available</a:t>
            </a:r>
            <a:r>
              <a:rPr lang="en-IN" sz="1600" smtClean="0">
                <a:latin typeface="Times" charset="0"/>
                <a:cs typeface="Times" charset="0"/>
              </a:rPr>
              <a:t> </a:t>
            </a:r>
          </a:p>
          <a:p>
            <a:pPr>
              <a:lnSpc>
                <a:spcPct val="150000"/>
              </a:lnSpc>
            </a:pPr>
            <a:r>
              <a:rPr lang="en-IN" sz="1600" b="1" smtClean="0">
                <a:latin typeface="Times" charset="0"/>
                <a:cs typeface="Times" charset="0"/>
              </a:rPr>
              <a:t>No provision for storage of Narcotic drugs is available</a:t>
            </a:r>
            <a:r>
              <a:rPr lang="en-IN" sz="1600" smtClean="0">
                <a:latin typeface="Times" charset="0"/>
                <a:cs typeface="Times" charset="0"/>
              </a:rPr>
              <a:t> </a:t>
            </a:r>
          </a:p>
          <a:p>
            <a:pPr>
              <a:lnSpc>
                <a:spcPct val="150000"/>
              </a:lnSpc>
            </a:pPr>
            <a:r>
              <a:rPr lang="en-IN" sz="1600" b="1" smtClean="0">
                <a:latin typeface="Times" charset="0"/>
                <a:cs typeface="Times" charset="0"/>
              </a:rPr>
              <a:t>Inventory control practices are not followed (ABC, VED, FSN,FIFO) </a:t>
            </a:r>
            <a:r>
              <a:rPr lang="en-IN" sz="1600" smtClean="0">
                <a:latin typeface="Times" charset="0"/>
                <a:cs typeface="Times" charset="0"/>
              </a:rPr>
              <a:t> </a:t>
            </a:r>
          </a:p>
          <a:p>
            <a:pPr>
              <a:lnSpc>
                <a:spcPct val="150000"/>
              </a:lnSpc>
            </a:pPr>
            <a:r>
              <a:rPr lang="en-IN" sz="1600" b="1" smtClean="0">
                <a:latin typeface="Times" charset="0"/>
                <a:cs typeface="Times" charset="0"/>
              </a:rPr>
              <a:t>Drugs and therapeutics committee not formed</a:t>
            </a:r>
            <a:r>
              <a:rPr lang="en-IN" sz="1600" smtClean="0">
                <a:latin typeface="Times" charset="0"/>
                <a:cs typeface="Times" charset="0"/>
              </a:rPr>
              <a:t> </a:t>
            </a:r>
          </a:p>
          <a:p>
            <a:pPr>
              <a:lnSpc>
                <a:spcPct val="150000"/>
              </a:lnSpc>
            </a:pPr>
            <a:r>
              <a:rPr lang="en-IN" sz="1600" b="1" smtClean="0">
                <a:latin typeface="Times" charset="0"/>
                <a:cs typeface="Times" charset="0"/>
              </a:rPr>
              <a:t>Hospital drug formulary is not available</a:t>
            </a:r>
            <a:endParaRPr lang="en-IN" sz="1600" smtClean="0">
              <a:latin typeface="Times" charset="0"/>
              <a:cs typeface="Times" charset="0"/>
            </a:endParaRPr>
          </a:p>
        </p:txBody>
      </p:sp>
      <p:sp>
        <p:nvSpPr>
          <p:cNvPr id="23556" name="Slide Number Placeholder 3"/>
          <p:cNvSpPr>
            <a:spLocks noGrp="1"/>
          </p:cNvSpPr>
          <p:nvPr>
            <p:ph type="sldNum" sz="quarter" idx="4294967295"/>
          </p:nvPr>
        </p:nvSpPr>
        <p:spPr>
          <a:xfrm>
            <a:off x="8129016" y="5734050"/>
            <a:ext cx="609600" cy="521208"/>
          </a:xfrm>
          <a:prstGeom prst="rect">
            <a:avLst/>
          </a:prstGeom>
          <a:noFill/>
        </p:spPr>
        <p:txBody>
          <a:bodyPr/>
          <a:lstStyle/>
          <a:p>
            <a:fld id="{9E60280B-340D-4BF2-9509-A7DB84E754C8}" type="slidenum">
              <a:rPr lang="en-US" smtClean="0"/>
              <a:pPr/>
              <a:t>24</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
          </p:nvPr>
        </p:nvSpPr>
        <p:spPr/>
        <p:txBody>
          <a:bodyPr/>
          <a:lstStyle/>
          <a:p>
            <a:pPr>
              <a:lnSpc>
                <a:spcPct val="150000"/>
              </a:lnSpc>
              <a:buFont typeface="Helvetica" charset="0"/>
              <a:buAutoNum type="arabicPeriod"/>
            </a:pPr>
            <a:r>
              <a:rPr lang="en-IN" sz="1600" b="1" smtClean="0">
                <a:latin typeface="Times" charset="0"/>
                <a:cs typeface="Times" charset="0"/>
              </a:rPr>
              <a:t>Security system need to be installed</a:t>
            </a:r>
          </a:p>
          <a:p>
            <a:pPr>
              <a:lnSpc>
                <a:spcPct val="150000"/>
              </a:lnSpc>
              <a:buFont typeface="Helvetica" charset="0"/>
              <a:buAutoNum type="arabicPeriod"/>
            </a:pPr>
            <a:r>
              <a:rPr lang="en-IN" sz="1600" smtClean="0">
                <a:latin typeface="Times" charset="0"/>
                <a:cs typeface="Times" charset="0"/>
              </a:rPr>
              <a:t> </a:t>
            </a:r>
            <a:r>
              <a:rPr lang="en-IN" sz="1600" b="1" smtClean="0">
                <a:latin typeface="Times" charset="0"/>
                <a:cs typeface="Times" charset="0"/>
              </a:rPr>
              <a:t>Items storage areas need to be marked and labelled </a:t>
            </a:r>
          </a:p>
          <a:p>
            <a:pPr>
              <a:lnSpc>
                <a:spcPct val="150000"/>
              </a:lnSpc>
              <a:buFont typeface="Helvetica" charset="0"/>
              <a:buAutoNum type="arabicPeriod"/>
            </a:pPr>
            <a:r>
              <a:rPr lang="en-IN" sz="1600" smtClean="0">
                <a:latin typeface="Times" charset="0"/>
                <a:cs typeface="Times" charset="0"/>
              </a:rPr>
              <a:t> </a:t>
            </a:r>
            <a:r>
              <a:rPr lang="en-IN" sz="1600" b="1" smtClean="0">
                <a:latin typeface="Times" charset="0"/>
                <a:cs typeface="Times" charset="0"/>
              </a:rPr>
              <a:t>Proper receiving, segregation and storing area need to be demarcated</a:t>
            </a:r>
            <a:r>
              <a:rPr lang="en-IN" sz="1600" smtClean="0">
                <a:latin typeface="Times" charset="0"/>
                <a:cs typeface="Times" charset="0"/>
              </a:rPr>
              <a:t> </a:t>
            </a:r>
          </a:p>
          <a:p>
            <a:pPr>
              <a:lnSpc>
                <a:spcPct val="150000"/>
              </a:lnSpc>
              <a:buFont typeface="Helvetica" charset="0"/>
              <a:buAutoNum type="arabicPeriod"/>
            </a:pPr>
            <a:r>
              <a:rPr lang="en-IN" sz="1600" b="1" smtClean="0">
                <a:latin typeface="Times" charset="0"/>
                <a:cs typeface="Times" charset="0"/>
              </a:rPr>
              <a:t>Refrigerator for storing medicines(2-8 degree C) need to be made available</a:t>
            </a:r>
            <a:r>
              <a:rPr lang="en-IN" sz="1600" smtClean="0">
                <a:latin typeface="Times" charset="0"/>
                <a:cs typeface="Times" charset="0"/>
              </a:rPr>
              <a:t> </a:t>
            </a:r>
          </a:p>
          <a:p>
            <a:pPr>
              <a:lnSpc>
                <a:spcPct val="150000"/>
              </a:lnSpc>
              <a:buFont typeface="Helvetica" charset="0"/>
              <a:buAutoNum type="arabicPeriod"/>
            </a:pPr>
            <a:r>
              <a:rPr lang="en-IN" sz="1600" b="1" smtClean="0">
                <a:latin typeface="Times" charset="0"/>
                <a:cs typeface="Times" charset="0"/>
              </a:rPr>
              <a:t>Proper provision for storing narcotic drugs need to be made available</a:t>
            </a:r>
            <a:r>
              <a:rPr lang="en-IN" sz="1600" smtClean="0">
                <a:latin typeface="Times" charset="0"/>
                <a:cs typeface="Times" charset="0"/>
              </a:rPr>
              <a:t> </a:t>
            </a:r>
          </a:p>
          <a:p>
            <a:pPr>
              <a:lnSpc>
                <a:spcPct val="150000"/>
              </a:lnSpc>
              <a:buFont typeface="Helvetica" charset="0"/>
              <a:buAutoNum type="arabicPeriod"/>
            </a:pPr>
            <a:r>
              <a:rPr lang="en-IN" sz="1600" b="1" smtClean="0">
                <a:latin typeface="Times" charset="0"/>
                <a:cs typeface="Times" charset="0"/>
              </a:rPr>
              <a:t>Inventory control practices should be followed (ABC, VED, FSN,FIFO) </a:t>
            </a:r>
            <a:r>
              <a:rPr lang="en-IN" sz="1600" smtClean="0">
                <a:latin typeface="Times" charset="0"/>
                <a:cs typeface="Times" charset="0"/>
              </a:rPr>
              <a:t> </a:t>
            </a:r>
          </a:p>
          <a:p>
            <a:pPr>
              <a:lnSpc>
                <a:spcPct val="150000"/>
              </a:lnSpc>
              <a:buFont typeface="Helvetica" charset="0"/>
              <a:buAutoNum type="arabicPeriod"/>
            </a:pPr>
            <a:r>
              <a:rPr lang="en-IN" sz="1600" b="1" smtClean="0">
                <a:latin typeface="Times" charset="0"/>
                <a:cs typeface="Times" charset="0"/>
              </a:rPr>
              <a:t>Drugs and therapeutics committee should be formed</a:t>
            </a:r>
          </a:p>
          <a:p>
            <a:pPr>
              <a:lnSpc>
                <a:spcPct val="150000"/>
              </a:lnSpc>
              <a:buFont typeface="Helvetica" charset="0"/>
              <a:buAutoNum type="arabicPeriod"/>
            </a:pPr>
            <a:r>
              <a:rPr lang="en-IN" sz="1600" smtClean="0">
                <a:latin typeface="Times" charset="0"/>
                <a:cs typeface="Times" charset="0"/>
              </a:rPr>
              <a:t> </a:t>
            </a:r>
            <a:r>
              <a:rPr lang="en-IN" sz="1600" b="1" smtClean="0">
                <a:latin typeface="Times" charset="0"/>
                <a:cs typeface="Times" charset="0"/>
              </a:rPr>
              <a:t>Hospital drug formulary should be available</a:t>
            </a:r>
            <a:endParaRPr lang="en-IN" sz="1600" smtClean="0">
              <a:latin typeface="Times" charset="0"/>
              <a:cs typeface="Times" charset="0"/>
            </a:endParaRPr>
          </a:p>
        </p:txBody>
      </p:sp>
      <p:sp>
        <p:nvSpPr>
          <p:cNvPr id="24580" name="Slide Number Placeholder 3"/>
          <p:cNvSpPr>
            <a:spLocks noGrp="1"/>
          </p:cNvSpPr>
          <p:nvPr>
            <p:ph type="sldNum" sz="quarter" idx="4294967295"/>
          </p:nvPr>
        </p:nvSpPr>
        <p:spPr>
          <a:xfrm>
            <a:off x="8129016" y="5734050"/>
            <a:ext cx="609600" cy="521208"/>
          </a:xfrm>
          <a:prstGeom prst="rect">
            <a:avLst/>
          </a:prstGeom>
          <a:noFill/>
        </p:spPr>
        <p:txBody>
          <a:bodyPr/>
          <a:lstStyle/>
          <a:p>
            <a:fld id="{3496B55A-C902-4FAB-A0FE-01B8EFCF4C04}" type="slidenum">
              <a:rPr lang="en-US" smtClean="0"/>
              <a:pPr/>
              <a:t>25</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3203848" y="764704"/>
            <a:ext cx="2642583" cy="369332"/>
          </a:xfrm>
          <a:prstGeom prst="rect">
            <a:avLst/>
          </a:prstGeom>
        </p:spPr>
        <p:txBody>
          <a:bodyPr wrap="none">
            <a:spAutoFit/>
          </a:bodyPr>
          <a:lstStyle/>
          <a:p>
            <a:r>
              <a:rPr lang="en-US" b="1" dirty="0" smtClean="0">
                <a:solidFill>
                  <a:srgbClr val="003300"/>
                </a:solidFill>
                <a:latin typeface="Times" charset="0"/>
                <a:cs typeface="Times" charset="0"/>
              </a:rPr>
              <a:t>RECOMMENDATIONS</a:t>
            </a:r>
            <a:endParaRPr lang="en-IN" dirty="0"/>
          </a:p>
        </p:txBody>
      </p:sp>
      <p:pic>
        <p:nvPicPr>
          <p:cNvPr id="32770" name="Picture 2"/>
          <p:cNvPicPr>
            <a:picLocks noChangeAspect="1" noChangeArrowheads="1"/>
          </p:cNvPicPr>
          <p:nvPr/>
        </p:nvPicPr>
        <p:blipFill>
          <a:blip r:embed="rId3" cstate="print"/>
          <a:srcRect/>
          <a:stretch>
            <a:fillRect/>
          </a:stretch>
        </p:blipFill>
        <p:spPr bwMode="auto">
          <a:xfrm>
            <a:off x="6732240" y="260648"/>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i="1" dirty="0" smtClean="0">
                <a:solidFill>
                  <a:schemeClr val="tx1"/>
                </a:solidFill>
                <a:latin typeface="Times" charset="0"/>
                <a:cs typeface="Times" charset="0"/>
              </a:rPr>
              <a:t>BMW</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5603" name="Content Placeholder 2"/>
          <p:cNvSpPr>
            <a:spLocks noGrp="1"/>
          </p:cNvSpPr>
          <p:nvPr>
            <p:ph sz="quarter" idx="1"/>
          </p:nvPr>
        </p:nvSpPr>
        <p:spPr>
          <a:xfrm>
            <a:off x="684213" y="1412776"/>
            <a:ext cx="7772400" cy="5256584"/>
          </a:xfrm>
        </p:spPr>
        <p:txBody>
          <a:bodyPr>
            <a:normAutofit/>
          </a:bodyPr>
          <a:lstStyle/>
          <a:p>
            <a:pPr>
              <a:lnSpc>
                <a:spcPct val="170000"/>
              </a:lnSpc>
            </a:pPr>
            <a:r>
              <a:rPr lang="en-IN" sz="1600" b="1" dirty="0" smtClean="0">
                <a:latin typeface="Times" charset="0"/>
                <a:cs typeface="Times" charset="0"/>
              </a:rPr>
              <a:t>Sodium hypochlorite solution and puncture proof boxes are not available</a:t>
            </a:r>
          </a:p>
          <a:p>
            <a:pPr>
              <a:lnSpc>
                <a:spcPct val="170000"/>
              </a:lnSpc>
            </a:pPr>
            <a:r>
              <a:rPr lang="en-IN" sz="1600" b="1" dirty="0" smtClean="0">
                <a:latin typeface="Times" charset="0"/>
                <a:cs typeface="Times" charset="0"/>
              </a:rPr>
              <a:t>Separate route for transportation of waste is not demarcated</a:t>
            </a:r>
          </a:p>
          <a:p>
            <a:pPr>
              <a:lnSpc>
                <a:spcPct val="170000"/>
              </a:lnSpc>
            </a:pPr>
            <a:r>
              <a:rPr lang="en-IN" sz="1600" dirty="0" smtClean="0">
                <a:latin typeface="Times" charset="0"/>
                <a:cs typeface="Times" charset="0"/>
              </a:rPr>
              <a:t> </a:t>
            </a:r>
            <a:r>
              <a:rPr lang="en-IN" sz="1600" b="1" dirty="0" smtClean="0">
                <a:latin typeface="Times" charset="0"/>
                <a:cs typeface="Times" charset="0"/>
              </a:rPr>
              <a:t>Regular health check-up of staff is not done</a:t>
            </a:r>
            <a:r>
              <a:rPr lang="en-IN" sz="1600" dirty="0" smtClean="0">
                <a:latin typeface="Times" charset="0"/>
                <a:cs typeface="Times" charset="0"/>
              </a:rPr>
              <a:t> </a:t>
            </a:r>
          </a:p>
          <a:p>
            <a:pPr>
              <a:lnSpc>
                <a:spcPct val="170000"/>
              </a:lnSpc>
            </a:pPr>
            <a:r>
              <a:rPr lang="en-IN" sz="1600" b="1" dirty="0" smtClean="0">
                <a:latin typeface="Times" charset="0"/>
                <a:cs typeface="Times" charset="0"/>
              </a:rPr>
              <a:t>Submission of Annual reports is not done to UP PCB</a:t>
            </a:r>
            <a:r>
              <a:rPr lang="en-IN" sz="1600" dirty="0" smtClean="0">
                <a:latin typeface="Times" charset="0"/>
                <a:cs typeface="Times" charset="0"/>
              </a:rPr>
              <a:t> </a:t>
            </a:r>
          </a:p>
          <a:p>
            <a:pPr>
              <a:lnSpc>
                <a:spcPct val="170000"/>
              </a:lnSpc>
            </a:pPr>
            <a:r>
              <a:rPr lang="en-IN" sz="1600" b="1" dirty="0" smtClean="0">
                <a:latin typeface="Times" charset="0"/>
                <a:cs typeface="Times" charset="0"/>
              </a:rPr>
              <a:t>Amount of BMW generated is not being monitored</a:t>
            </a:r>
          </a:p>
          <a:p>
            <a:pPr>
              <a:lnSpc>
                <a:spcPct val="170000"/>
              </a:lnSpc>
              <a:buNone/>
            </a:pPr>
            <a:r>
              <a:rPr lang="en-US" sz="1800" b="1" dirty="0" smtClean="0">
                <a:latin typeface="Times" charset="0"/>
                <a:cs typeface="Times" charset="0"/>
              </a:rPr>
              <a:t>RECOMMENDATIONS</a:t>
            </a:r>
          </a:p>
          <a:p>
            <a:pPr>
              <a:lnSpc>
                <a:spcPct val="170000"/>
              </a:lnSpc>
            </a:pPr>
            <a:r>
              <a:rPr lang="en-IN" sz="1600" b="1" dirty="0" smtClean="0">
                <a:latin typeface="Times" charset="0"/>
                <a:cs typeface="Times" charset="0"/>
              </a:rPr>
              <a:t>Sodium hypochlorite solution and puncture proof boxes need to be procured</a:t>
            </a:r>
          </a:p>
          <a:p>
            <a:pPr>
              <a:lnSpc>
                <a:spcPct val="170000"/>
              </a:lnSpc>
            </a:pPr>
            <a:r>
              <a:rPr lang="en-IN" sz="1600" b="1" dirty="0" smtClean="0">
                <a:latin typeface="Times" charset="0"/>
                <a:cs typeface="Times" charset="0"/>
              </a:rPr>
              <a:t>Separate route for transportation need to be demarcated</a:t>
            </a:r>
            <a:r>
              <a:rPr lang="en-IN" sz="1600" dirty="0" smtClean="0">
                <a:latin typeface="Times" charset="0"/>
                <a:cs typeface="Times" charset="0"/>
              </a:rPr>
              <a:t> </a:t>
            </a:r>
          </a:p>
          <a:p>
            <a:pPr>
              <a:lnSpc>
                <a:spcPct val="170000"/>
              </a:lnSpc>
            </a:pPr>
            <a:r>
              <a:rPr lang="en-IN" sz="1600" b="1" dirty="0" smtClean="0">
                <a:latin typeface="Times" charset="0"/>
                <a:cs typeface="Times" charset="0"/>
              </a:rPr>
              <a:t>Regular health check-ups of staff  need to be done</a:t>
            </a:r>
            <a:r>
              <a:rPr lang="en-IN" sz="1600" dirty="0" smtClean="0">
                <a:latin typeface="Times" charset="0"/>
                <a:cs typeface="Times" charset="0"/>
              </a:rPr>
              <a:t> </a:t>
            </a:r>
          </a:p>
          <a:p>
            <a:pPr>
              <a:lnSpc>
                <a:spcPct val="170000"/>
              </a:lnSpc>
            </a:pPr>
            <a:r>
              <a:rPr lang="en-IN" sz="1600" b="1" dirty="0" smtClean="0">
                <a:latin typeface="Times" charset="0"/>
                <a:cs typeface="Times" charset="0"/>
              </a:rPr>
              <a:t>Annual reports need to be submitted to UP PCB</a:t>
            </a:r>
          </a:p>
          <a:p>
            <a:pPr>
              <a:lnSpc>
                <a:spcPct val="170000"/>
              </a:lnSpc>
            </a:pPr>
            <a:r>
              <a:rPr lang="en-IN" sz="1600" b="1" dirty="0" smtClean="0">
                <a:latin typeface="Times" charset="0"/>
                <a:cs typeface="Times" charset="0"/>
              </a:rPr>
              <a:t>Amount of BMW generated need to be monitored</a:t>
            </a:r>
            <a:endParaRPr lang="en-IN" sz="1600" dirty="0" smtClean="0">
              <a:latin typeface="Times" charset="0"/>
              <a:cs typeface="Times" charset="0"/>
            </a:endParaRPr>
          </a:p>
          <a:p>
            <a:pPr>
              <a:lnSpc>
                <a:spcPct val="150000"/>
              </a:lnSpc>
            </a:pPr>
            <a:endParaRPr lang="en-IN" sz="1600" dirty="0" smtClean="0">
              <a:latin typeface="Times" charset="0"/>
              <a:cs typeface="Times" charset="0"/>
            </a:endParaRPr>
          </a:p>
        </p:txBody>
      </p:sp>
      <p:sp>
        <p:nvSpPr>
          <p:cNvPr id="25604" name="Slide Number Placeholder 3"/>
          <p:cNvSpPr>
            <a:spLocks noGrp="1"/>
          </p:cNvSpPr>
          <p:nvPr>
            <p:ph type="sldNum" sz="quarter" idx="4294967295"/>
          </p:nvPr>
        </p:nvSpPr>
        <p:spPr>
          <a:xfrm>
            <a:off x="8129016" y="5734050"/>
            <a:ext cx="609600" cy="521208"/>
          </a:xfrm>
          <a:prstGeom prst="rect">
            <a:avLst/>
          </a:prstGeom>
          <a:noFill/>
        </p:spPr>
        <p:txBody>
          <a:bodyPr/>
          <a:lstStyle/>
          <a:p>
            <a:fld id="{5EC61E57-5661-46ED-8037-4020649B8ADA}" type="slidenum">
              <a:rPr lang="en-US" smtClean="0"/>
              <a:pPr/>
              <a:t>26</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6588224" y="2564904"/>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6626" name="Title 1"/>
          <p:cNvSpPr>
            <a:spLocks noGrp="1"/>
          </p:cNvSpPr>
          <p:nvPr>
            <p:ph type="title"/>
          </p:nvPr>
        </p:nvSpPr>
        <p:spPr>
          <a:xfrm>
            <a:off x="467544" y="404664"/>
            <a:ext cx="8229600" cy="1143000"/>
          </a:xfrm>
        </p:spPr>
        <p:txBody>
          <a:bodyPr/>
          <a:lstStyle/>
          <a:p>
            <a:r>
              <a:rPr lang="en-US" b="1" i="1" dirty="0" smtClean="0">
                <a:solidFill>
                  <a:schemeClr val="tx1"/>
                </a:solidFill>
                <a:latin typeface="Times" charset="0"/>
                <a:cs typeface="Times" charset="0"/>
              </a:rPr>
              <a:t>HOSPITAL INFECTION CONTROL</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6627" name="Content Placeholder 2"/>
          <p:cNvSpPr>
            <a:spLocks noGrp="1"/>
          </p:cNvSpPr>
          <p:nvPr>
            <p:ph sz="quarter" idx="1"/>
          </p:nvPr>
        </p:nvSpPr>
        <p:spPr>
          <a:xfrm>
            <a:off x="683568" y="1844824"/>
            <a:ext cx="7772400" cy="4114800"/>
          </a:xfrm>
        </p:spPr>
        <p:txBody>
          <a:bodyPr/>
          <a:lstStyle/>
          <a:p>
            <a:pPr>
              <a:lnSpc>
                <a:spcPct val="150000"/>
              </a:lnSpc>
            </a:pPr>
            <a:r>
              <a:rPr lang="en-IN" sz="1600" b="1" dirty="0" smtClean="0">
                <a:latin typeface="Times" charset="0"/>
                <a:cs typeface="Times" charset="0"/>
              </a:rPr>
              <a:t>No designated ICN</a:t>
            </a:r>
            <a:r>
              <a:rPr lang="en-IN" sz="1600" dirty="0" smtClean="0">
                <a:latin typeface="Times" charset="0"/>
                <a:cs typeface="Times" charset="0"/>
              </a:rPr>
              <a:t> </a:t>
            </a:r>
            <a:r>
              <a:rPr lang="en-IN" sz="1600" b="1" dirty="0" smtClean="0">
                <a:latin typeface="Times" charset="0"/>
                <a:cs typeface="Times" charset="0"/>
              </a:rPr>
              <a:t>&amp; infection control officer</a:t>
            </a:r>
            <a:r>
              <a:rPr lang="en-IN" sz="1600" dirty="0" smtClean="0">
                <a:latin typeface="Times" charset="0"/>
                <a:cs typeface="Times" charset="0"/>
              </a:rPr>
              <a:t> </a:t>
            </a:r>
          </a:p>
          <a:p>
            <a:pPr>
              <a:lnSpc>
                <a:spcPct val="150000"/>
              </a:lnSpc>
            </a:pPr>
            <a:r>
              <a:rPr lang="en-IN" sz="1600" b="1" dirty="0" smtClean="0">
                <a:latin typeface="Times" charset="0"/>
                <a:cs typeface="Times" charset="0"/>
              </a:rPr>
              <a:t>No policies and procedures for infection control</a:t>
            </a:r>
            <a:r>
              <a:rPr lang="en-IN" sz="1600" dirty="0" smtClean="0">
                <a:latin typeface="Times" charset="0"/>
                <a:cs typeface="Times" charset="0"/>
              </a:rPr>
              <a:t> </a:t>
            </a:r>
          </a:p>
          <a:p>
            <a:pPr>
              <a:lnSpc>
                <a:spcPct val="150000"/>
              </a:lnSpc>
            </a:pPr>
            <a:r>
              <a:rPr lang="en-IN" sz="1600" b="1" dirty="0" smtClean="0">
                <a:latin typeface="Times" charset="0"/>
                <a:cs typeface="Times" charset="0"/>
              </a:rPr>
              <a:t>Standard precautions not followed in all departments</a:t>
            </a:r>
          </a:p>
          <a:p>
            <a:pPr>
              <a:lnSpc>
                <a:spcPct val="150000"/>
              </a:lnSpc>
            </a:pPr>
            <a:r>
              <a:rPr lang="en-IN" sz="1600" b="1" dirty="0" smtClean="0">
                <a:latin typeface="Times" charset="0"/>
                <a:cs typeface="Times" charset="0"/>
              </a:rPr>
              <a:t>Tracking and analyzing of infection risks, rates and trends is not being done</a:t>
            </a:r>
          </a:p>
          <a:p>
            <a:pPr>
              <a:lnSpc>
                <a:spcPct val="150000"/>
              </a:lnSpc>
            </a:pPr>
            <a:r>
              <a:rPr lang="en-IN" sz="1600" b="1" dirty="0" smtClean="0">
                <a:latin typeface="Times" charset="0"/>
                <a:cs typeface="Times" charset="0"/>
              </a:rPr>
              <a:t>No visit is being done by the hospital authority to the disposal site and also not being documented.</a:t>
            </a:r>
            <a:r>
              <a:rPr lang="en-IN" sz="1600" dirty="0" smtClean="0">
                <a:latin typeface="Times" charset="0"/>
                <a:cs typeface="Times" charset="0"/>
              </a:rPr>
              <a:t> </a:t>
            </a:r>
          </a:p>
          <a:p>
            <a:pPr>
              <a:lnSpc>
                <a:spcPct val="150000"/>
              </a:lnSpc>
            </a:pPr>
            <a:r>
              <a:rPr lang="en-IN" sz="1600" b="1" dirty="0" smtClean="0">
                <a:latin typeface="Times" charset="0"/>
                <a:cs typeface="Times" charset="0"/>
              </a:rPr>
              <a:t>Hospital is not earmarks adequate funds from its annual budget for infection control activities.</a:t>
            </a:r>
            <a:r>
              <a:rPr lang="en-IN" sz="1600" dirty="0" smtClean="0">
                <a:latin typeface="Times" charset="0"/>
                <a:cs typeface="Times" charset="0"/>
              </a:rPr>
              <a:t> </a:t>
            </a:r>
          </a:p>
          <a:p>
            <a:pPr>
              <a:lnSpc>
                <a:spcPct val="150000"/>
              </a:lnSpc>
            </a:pPr>
            <a:r>
              <a:rPr lang="en-IN" sz="1600" b="1" dirty="0" smtClean="0">
                <a:latin typeface="Times" charset="0"/>
                <a:cs typeface="Times" charset="0"/>
              </a:rPr>
              <a:t>In-Service training sessions for all the staff is not being conducted once in a year.</a:t>
            </a:r>
            <a:r>
              <a:rPr lang="en-IN" sz="1600" dirty="0" smtClean="0">
                <a:latin typeface="Times" charset="0"/>
                <a:cs typeface="Times"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quarter" idx="1"/>
          </p:nvPr>
        </p:nvSpPr>
        <p:spPr/>
        <p:txBody>
          <a:bodyPr/>
          <a:lstStyle/>
          <a:p>
            <a:pPr>
              <a:lnSpc>
                <a:spcPct val="150000"/>
              </a:lnSpc>
            </a:pPr>
            <a:r>
              <a:rPr lang="en-IN" sz="1600" b="1" dirty="0" smtClean="0">
                <a:latin typeface="Times" charset="0"/>
                <a:cs typeface="Times" charset="0"/>
              </a:rPr>
              <a:t>ICN &amp; infection control officer need to be appointed</a:t>
            </a:r>
            <a:endParaRPr lang="en-IN" sz="1600" dirty="0" smtClean="0">
              <a:latin typeface="Times" charset="0"/>
              <a:cs typeface="Times" charset="0"/>
            </a:endParaRPr>
          </a:p>
          <a:p>
            <a:pPr>
              <a:lnSpc>
                <a:spcPct val="150000"/>
              </a:lnSpc>
            </a:pPr>
            <a:r>
              <a:rPr lang="en-IN" sz="1600" b="1" dirty="0" smtClean="0">
                <a:latin typeface="Times" charset="0"/>
                <a:cs typeface="Times" charset="0"/>
              </a:rPr>
              <a:t>Policies and procedures need to be formulated for infection control</a:t>
            </a:r>
            <a:r>
              <a:rPr lang="en-IN" sz="1600" dirty="0" smtClean="0">
                <a:latin typeface="Times" charset="0"/>
                <a:cs typeface="Times" charset="0"/>
              </a:rPr>
              <a:t> </a:t>
            </a:r>
          </a:p>
          <a:p>
            <a:pPr>
              <a:lnSpc>
                <a:spcPct val="150000"/>
              </a:lnSpc>
            </a:pPr>
            <a:r>
              <a:rPr lang="en-IN" sz="1600" b="1" dirty="0" smtClean="0">
                <a:latin typeface="Times" charset="0"/>
                <a:cs typeface="Times" charset="0"/>
              </a:rPr>
              <a:t>Standard precautions need to be followed hospital wide</a:t>
            </a:r>
            <a:r>
              <a:rPr lang="en-IN" sz="1600" dirty="0" smtClean="0">
                <a:latin typeface="Times" charset="0"/>
                <a:cs typeface="Times" charset="0"/>
              </a:rPr>
              <a:t> </a:t>
            </a:r>
          </a:p>
          <a:p>
            <a:pPr>
              <a:lnSpc>
                <a:spcPct val="150000"/>
              </a:lnSpc>
            </a:pPr>
            <a:r>
              <a:rPr lang="en-IN" sz="1600" b="1" dirty="0" smtClean="0">
                <a:latin typeface="Times" charset="0"/>
                <a:cs typeface="Times" charset="0"/>
              </a:rPr>
              <a:t>Infection prevention and control programme should be updated </a:t>
            </a:r>
            <a:r>
              <a:rPr lang="en-IN" sz="1600" dirty="0" smtClean="0">
                <a:latin typeface="Times" charset="0"/>
                <a:cs typeface="Times" charset="0"/>
              </a:rPr>
              <a:t> </a:t>
            </a:r>
            <a:endParaRPr lang="en-IN" sz="1600" b="1" dirty="0" smtClean="0">
              <a:latin typeface="Times" charset="0"/>
              <a:cs typeface="Times" charset="0"/>
            </a:endParaRPr>
          </a:p>
          <a:p>
            <a:pPr>
              <a:lnSpc>
                <a:spcPct val="150000"/>
              </a:lnSpc>
            </a:pPr>
            <a:r>
              <a:rPr lang="en-IN" sz="1600" dirty="0" smtClean="0">
                <a:latin typeface="Times" charset="0"/>
                <a:cs typeface="Times" charset="0"/>
              </a:rPr>
              <a:t> </a:t>
            </a:r>
            <a:r>
              <a:rPr lang="en-IN" sz="1600" b="1" dirty="0" smtClean="0">
                <a:latin typeface="Times" charset="0"/>
                <a:cs typeface="Times" charset="0"/>
              </a:rPr>
              <a:t>Tracking and analyzing of infection risks, rates and trends should be done</a:t>
            </a:r>
            <a:r>
              <a:rPr lang="en-IN" sz="1600" dirty="0" smtClean="0">
                <a:latin typeface="Times" charset="0"/>
                <a:cs typeface="Times" charset="0"/>
              </a:rPr>
              <a:t> </a:t>
            </a:r>
            <a:endParaRPr lang="en-IN" sz="1600" b="1" dirty="0" smtClean="0">
              <a:latin typeface="Times" charset="0"/>
              <a:cs typeface="Times" charset="0"/>
            </a:endParaRPr>
          </a:p>
          <a:p>
            <a:pPr>
              <a:lnSpc>
                <a:spcPct val="150000"/>
              </a:lnSpc>
            </a:pPr>
            <a:r>
              <a:rPr lang="en-IN" sz="1600" b="1" dirty="0" smtClean="0">
                <a:latin typeface="Times" charset="0"/>
                <a:cs typeface="Times" charset="0"/>
              </a:rPr>
              <a:t>HAI rates should be monitored</a:t>
            </a:r>
            <a:endParaRPr lang="en-IN" sz="1600" dirty="0" smtClean="0">
              <a:latin typeface="Times" charset="0"/>
              <a:cs typeface="Times" charset="0"/>
            </a:endParaRPr>
          </a:p>
        </p:txBody>
      </p:sp>
      <p:sp>
        <p:nvSpPr>
          <p:cNvPr id="27652" name="Slide Number Placeholder 3"/>
          <p:cNvSpPr>
            <a:spLocks noGrp="1"/>
          </p:cNvSpPr>
          <p:nvPr>
            <p:ph type="sldNum" sz="quarter" idx="4294967295"/>
          </p:nvPr>
        </p:nvSpPr>
        <p:spPr>
          <a:xfrm>
            <a:off x="8129016" y="5734050"/>
            <a:ext cx="609600" cy="521208"/>
          </a:xfrm>
          <a:prstGeom prst="rect">
            <a:avLst/>
          </a:prstGeom>
          <a:noFill/>
        </p:spPr>
        <p:txBody>
          <a:bodyPr/>
          <a:lstStyle/>
          <a:p>
            <a:fld id="{1CB6D551-11B3-476D-BF9B-ADB756D88011}" type="slidenum">
              <a:rPr lang="en-US" smtClean="0"/>
              <a:pPr/>
              <a:t>28</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3131840" y="908720"/>
            <a:ext cx="2919582" cy="400110"/>
          </a:xfrm>
          <a:prstGeom prst="rect">
            <a:avLst/>
          </a:prstGeom>
        </p:spPr>
        <p:txBody>
          <a:bodyPr wrap="none">
            <a:spAutoFit/>
          </a:bodyPr>
          <a:lstStyle/>
          <a:p>
            <a:r>
              <a:rPr lang="en-US" sz="2000" b="1" dirty="0" smtClean="0">
                <a:solidFill>
                  <a:srgbClr val="003300"/>
                </a:solidFill>
                <a:latin typeface="Times" charset="0"/>
                <a:cs typeface="Times" charset="0"/>
              </a:rPr>
              <a:t>RECOMMENDATIONS</a:t>
            </a:r>
            <a:endParaRPr lang="en-IN" sz="2000" dirty="0"/>
          </a:p>
        </p:txBody>
      </p:sp>
      <p:pic>
        <p:nvPicPr>
          <p:cNvPr id="33794" name="Picture 2"/>
          <p:cNvPicPr>
            <a:picLocks noChangeAspect="1" noChangeArrowheads="1"/>
          </p:cNvPicPr>
          <p:nvPr/>
        </p:nvPicPr>
        <p:blipFill>
          <a:blip r:embed="rId3" cstate="print"/>
          <a:srcRect/>
          <a:stretch>
            <a:fillRect/>
          </a:stretch>
        </p:blipFill>
        <p:spPr bwMode="auto">
          <a:xfrm>
            <a:off x="6588224" y="260648"/>
            <a:ext cx="21526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8674" name="Title 1"/>
          <p:cNvSpPr>
            <a:spLocks noGrp="1"/>
          </p:cNvSpPr>
          <p:nvPr>
            <p:ph type="title"/>
          </p:nvPr>
        </p:nvSpPr>
        <p:spPr>
          <a:xfrm>
            <a:off x="467544" y="404664"/>
            <a:ext cx="8229600" cy="1143000"/>
          </a:xfrm>
        </p:spPr>
        <p:txBody>
          <a:bodyPr/>
          <a:lstStyle/>
          <a:p>
            <a:r>
              <a:rPr lang="en-US" b="1" i="1" dirty="0" smtClean="0">
                <a:solidFill>
                  <a:schemeClr val="tx1"/>
                </a:solidFill>
                <a:latin typeface="Times" charset="0"/>
                <a:cs typeface="Times" charset="0"/>
              </a:rPr>
              <a:t>BIOMEDICAL ENGINEERING DEPARTMENT</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8675" name="Content Placeholder 2"/>
          <p:cNvSpPr>
            <a:spLocks noGrp="1"/>
          </p:cNvSpPr>
          <p:nvPr>
            <p:ph sz="quarter" idx="1"/>
          </p:nvPr>
        </p:nvSpPr>
        <p:spPr>
          <a:xfrm>
            <a:off x="755576" y="1772816"/>
            <a:ext cx="7772400" cy="4608512"/>
          </a:xfrm>
        </p:spPr>
        <p:txBody>
          <a:bodyPr>
            <a:normAutofit fontScale="92500" lnSpcReduction="20000"/>
          </a:bodyPr>
          <a:lstStyle/>
          <a:p>
            <a:pPr>
              <a:lnSpc>
                <a:spcPct val="150000"/>
              </a:lnSpc>
            </a:pPr>
            <a:r>
              <a:rPr lang="en-IN" sz="1700" b="1" dirty="0" smtClean="0">
                <a:latin typeface="Times" charset="0"/>
                <a:cs typeface="Times" charset="0"/>
              </a:rPr>
              <a:t>Dedicated Biomedical engineering department not available in the hospital</a:t>
            </a:r>
            <a:r>
              <a:rPr lang="en-IN" sz="1700" dirty="0" smtClean="0">
                <a:latin typeface="Times" charset="0"/>
                <a:cs typeface="Times" charset="0"/>
              </a:rPr>
              <a:t> </a:t>
            </a:r>
          </a:p>
          <a:p>
            <a:pPr>
              <a:lnSpc>
                <a:spcPct val="150000"/>
              </a:lnSpc>
            </a:pPr>
            <a:r>
              <a:rPr lang="en-IN" sz="1700" b="1" dirty="0" smtClean="0">
                <a:latin typeface="Times" charset="0"/>
                <a:cs typeface="Times" charset="0"/>
              </a:rPr>
              <a:t>Department not being managed by qualified personnel</a:t>
            </a:r>
            <a:r>
              <a:rPr lang="en-IN" sz="1700" dirty="0" smtClean="0">
                <a:latin typeface="Times" charset="0"/>
                <a:cs typeface="Times" charset="0"/>
              </a:rPr>
              <a:t> </a:t>
            </a:r>
          </a:p>
          <a:p>
            <a:pPr>
              <a:lnSpc>
                <a:spcPct val="150000"/>
              </a:lnSpc>
            </a:pPr>
            <a:r>
              <a:rPr lang="en-IN" sz="1700" b="1" dirty="0" smtClean="0">
                <a:latin typeface="Times" charset="0"/>
                <a:cs typeface="Times" charset="0"/>
              </a:rPr>
              <a:t>Central supply system for bio medical gases does not exist </a:t>
            </a:r>
            <a:r>
              <a:rPr lang="en-IN" sz="1700" dirty="0" smtClean="0">
                <a:latin typeface="Times" charset="0"/>
                <a:cs typeface="Times" charset="0"/>
              </a:rPr>
              <a:t> </a:t>
            </a:r>
            <a:r>
              <a:rPr lang="en-IN" sz="1700" b="1" dirty="0" smtClean="0">
                <a:latin typeface="Times" charset="0"/>
                <a:cs typeface="Times" charset="0"/>
              </a:rPr>
              <a:t>Department not manned 24 hours</a:t>
            </a:r>
            <a:r>
              <a:rPr lang="en-IN" sz="1700" dirty="0" smtClean="0">
                <a:latin typeface="Times" charset="0"/>
                <a:cs typeface="Times" charset="0"/>
              </a:rPr>
              <a:t> </a:t>
            </a:r>
          </a:p>
          <a:p>
            <a:pPr>
              <a:lnSpc>
                <a:spcPct val="150000"/>
              </a:lnSpc>
            </a:pPr>
            <a:r>
              <a:rPr lang="en-IN" sz="1700" b="1" dirty="0" smtClean="0">
                <a:latin typeface="Times" charset="0"/>
                <a:cs typeface="Times" charset="0"/>
              </a:rPr>
              <a:t>No documented procedure for equipment replacement </a:t>
            </a:r>
          </a:p>
          <a:p>
            <a:pPr>
              <a:lnSpc>
                <a:spcPct val="150000"/>
              </a:lnSpc>
              <a:buNone/>
            </a:pPr>
            <a:endParaRPr lang="en-US" sz="1700" b="1" dirty="0" smtClean="0">
              <a:latin typeface="Times" charset="0"/>
              <a:cs typeface="Times" charset="0"/>
            </a:endParaRPr>
          </a:p>
          <a:p>
            <a:pPr algn="ctr">
              <a:lnSpc>
                <a:spcPct val="150000"/>
              </a:lnSpc>
              <a:buNone/>
            </a:pPr>
            <a:r>
              <a:rPr lang="en-US" sz="2200" b="1" dirty="0" smtClean="0">
                <a:latin typeface="Times" charset="0"/>
                <a:cs typeface="Times" charset="0"/>
              </a:rPr>
              <a:t>RECOMMENDATIONS</a:t>
            </a:r>
          </a:p>
          <a:p>
            <a:pPr>
              <a:lnSpc>
                <a:spcPct val="150000"/>
              </a:lnSpc>
            </a:pPr>
            <a:r>
              <a:rPr lang="en-IN" sz="1700" b="1" dirty="0" smtClean="0">
                <a:latin typeface="Times" charset="0"/>
                <a:cs typeface="Times" charset="0"/>
              </a:rPr>
              <a:t>Dedicated Biomedical engineering department need to be constructed</a:t>
            </a:r>
          </a:p>
          <a:p>
            <a:pPr>
              <a:lnSpc>
                <a:spcPct val="150000"/>
              </a:lnSpc>
            </a:pPr>
            <a:r>
              <a:rPr lang="en-IN" sz="1700" dirty="0" smtClean="0">
                <a:latin typeface="Times" charset="0"/>
                <a:cs typeface="Times" charset="0"/>
              </a:rPr>
              <a:t> </a:t>
            </a:r>
            <a:r>
              <a:rPr lang="en-IN" sz="1700" b="1" dirty="0" smtClean="0">
                <a:latin typeface="Times" charset="0"/>
                <a:cs typeface="Times" charset="0"/>
              </a:rPr>
              <a:t>Department need to be managed by qualified personnel</a:t>
            </a:r>
            <a:r>
              <a:rPr lang="en-IN" sz="1700" dirty="0" smtClean="0">
                <a:latin typeface="Times" charset="0"/>
                <a:cs typeface="Times" charset="0"/>
              </a:rPr>
              <a:t> </a:t>
            </a:r>
          </a:p>
          <a:p>
            <a:pPr>
              <a:lnSpc>
                <a:spcPct val="150000"/>
              </a:lnSpc>
            </a:pPr>
            <a:r>
              <a:rPr lang="en-IN" sz="1700" b="1" dirty="0" smtClean="0">
                <a:latin typeface="Times" charset="0"/>
                <a:cs typeface="Times" charset="0"/>
              </a:rPr>
              <a:t>Central supply system for bio medical gases need to be constructed </a:t>
            </a:r>
          </a:p>
          <a:p>
            <a:pPr>
              <a:lnSpc>
                <a:spcPct val="150000"/>
              </a:lnSpc>
            </a:pPr>
            <a:r>
              <a:rPr lang="en-IN" sz="1700" dirty="0" smtClean="0">
                <a:latin typeface="Times" charset="0"/>
                <a:cs typeface="Times" charset="0"/>
              </a:rPr>
              <a:t> </a:t>
            </a:r>
            <a:r>
              <a:rPr lang="en-IN" sz="1700" b="1" dirty="0" smtClean="0">
                <a:latin typeface="Times" charset="0"/>
                <a:cs typeface="Times" charset="0"/>
              </a:rPr>
              <a:t>Department should be manned 24/7</a:t>
            </a:r>
            <a:r>
              <a:rPr lang="en-IN" sz="1700" dirty="0" smtClean="0">
                <a:latin typeface="Times" charset="0"/>
                <a:cs typeface="Times" charset="0"/>
              </a:rPr>
              <a:t> </a:t>
            </a:r>
          </a:p>
          <a:p>
            <a:pPr>
              <a:lnSpc>
                <a:spcPct val="150000"/>
              </a:lnSpc>
            </a:pPr>
            <a:r>
              <a:rPr lang="en-IN" sz="1700" b="1" dirty="0" smtClean="0">
                <a:latin typeface="Times" charset="0"/>
                <a:cs typeface="Times" charset="0"/>
              </a:rPr>
              <a:t>Equipments need to be inventoried and proper logs need to be maintained</a:t>
            </a:r>
            <a:endParaRPr lang="en-IN" sz="1700" dirty="0" smtClean="0">
              <a:latin typeface="Times" charset="0"/>
              <a:cs typeface="Times" charset="0"/>
            </a:endParaRPr>
          </a:p>
          <a:p>
            <a:pPr>
              <a:lnSpc>
                <a:spcPct val="150000"/>
              </a:lnSpc>
            </a:pPr>
            <a:endParaRPr lang="en-IN" sz="1600" dirty="0" smtClean="0">
              <a:latin typeface="Times" charset="0"/>
              <a:cs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lum bright="57000" contrast="7000"/>
          </a:blip>
          <a:srcRect/>
          <a:stretch>
            <a:fillRect/>
          </a:stretch>
        </p:blipFill>
        <p:spPr bwMode="auto">
          <a:xfrm>
            <a:off x="6228185" y="4887185"/>
            <a:ext cx="2592288" cy="1725050"/>
          </a:xfrm>
          <a:prstGeom prst="rect">
            <a:avLst/>
          </a:prstGeom>
          <a:noFill/>
          <a:ln w="9525">
            <a:noFill/>
            <a:miter lim="800000"/>
            <a:headEnd/>
            <a:tailEnd/>
          </a:ln>
        </p:spPr>
      </p:pic>
      <p:sp>
        <p:nvSpPr>
          <p:cNvPr id="5123" name="Title 3"/>
          <p:cNvSpPr>
            <a:spLocks noGrp="1"/>
          </p:cNvSpPr>
          <p:nvPr>
            <p:ph type="ctrTitle" sz="quarter"/>
          </p:nvPr>
        </p:nvSpPr>
        <p:spPr>
          <a:xfrm>
            <a:off x="611560" y="260648"/>
            <a:ext cx="8304212" cy="587375"/>
          </a:xfrm>
        </p:spPr>
        <p:txBody>
          <a:bodyPr/>
          <a:lstStyle/>
          <a:p>
            <a:pPr algn="ctr" eaLnBrk="1" hangingPunct="1"/>
            <a:r>
              <a:rPr lang="en-US" sz="4400" b="1" i="1" dirty="0" smtClean="0">
                <a:solidFill>
                  <a:srgbClr val="0E4D3F"/>
                </a:solidFill>
                <a:latin typeface="Times" charset="0"/>
                <a:cs typeface="Times" charset="0"/>
              </a:rPr>
              <a:t>ORGANISATON PROFILE</a:t>
            </a:r>
            <a:endParaRPr lang="en-IN" sz="4400" b="1" i="1" dirty="0" smtClean="0">
              <a:solidFill>
                <a:srgbClr val="0E4D3F"/>
              </a:solidFill>
              <a:latin typeface="Times" charset="0"/>
              <a:cs typeface="Times" charset="0"/>
            </a:endParaRPr>
          </a:p>
        </p:txBody>
      </p:sp>
      <p:sp>
        <p:nvSpPr>
          <p:cNvPr id="5122" name="Rectangle 8"/>
          <p:cNvSpPr>
            <a:spLocks noGrp="1" noChangeArrowheads="1"/>
          </p:cNvSpPr>
          <p:nvPr>
            <p:ph type="sldNum" sz="quarter" idx="12"/>
          </p:nvPr>
        </p:nvSpPr>
        <p:spPr>
          <a:noFill/>
        </p:spPr>
        <p:txBody>
          <a:bodyPr/>
          <a:lstStyle/>
          <a:p>
            <a:fld id="{1B7FED42-92D8-4E09-BF2A-A1A5B44CF832}" type="slidenum">
              <a:rPr lang="en-US" smtClean="0"/>
              <a:pPr/>
              <a:t>3</a:t>
            </a:fld>
            <a:endParaRPr lang="en-US" smtClean="0"/>
          </a:p>
        </p:txBody>
      </p:sp>
      <p:sp>
        <p:nvSpPr>
          <p:cNvPr id="6" name="Text Box 7"/>
          <p:cNvSpPr txBox="1">
            <a:spLocks noChangeArrowheads="1"/>
          </p:cNvSpPr>
          <p:nvPr/>
        </p:nvSpPr>
        <p:spPr bwMode="auto">
          <a:xfrm>
            <a:off x="467544" y="980728"/>
            <a:ext cx="2520280" cy="792088"/>
          </a:xfrm>
          <a:prstGeom prst="rect">
            <a:avLst/>
          </a:prstGeom>
          <a:solidFill>
            <a:srgbClr val="FFC000"/>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nchorCtr="1">
            <a:normAutofit/>
          </a:bodyPr>
          <a:lstStyle/>
          <a:p>
            <a:pPr marL="342900" indent="-342900" algn="l">
              <a:spcBef>
                <a:spcPct val="20000"/>
              </a:spcBef>
              <a:buClr>
                <a:srgbClr val="0E4343"/>
              </a:buClr>
              <a:buSzPct val="60000"/>
              <a:buFont typeface="Times" charset="0"/>
              <a:buNone/>
              <a:defRPr/>
            </a:pPr>
            <a:r>
              <a:rPr kumimoji="0" lang="en-US" b="1" kern="0" dirty="0">
                <a:solidFill>
                  <a:schemeClr val="tx1"/>
                </a:solidFill>
                <a:latin typeface="Times" pitchFamily="18" charset="0"/>
                <a:cs typeface="Times" pitchFamily="18" charset="0"/>
              </a:rPr>
              <a:t>OUR</a:t>
            </a:r>
            <a:r>
              <a:rPr kumimoji="0" lang="en-US" b="1" kern="0" dirty="0">
                <a:solidFill>
                  <a:schemeClr val="bg2"/>
                </a:solidFill>
                <a:latin typeface="Times" pitchFamily="18" charset="0"/>
                <a:cs typeface="Times" pitchFamily="18" charset="0"/>
              </a:rPr>
              <a:t> </a:t>
            </a:r>
            <a:r>
              <a:rPr kumimoji="0" lang="en-US" b="1" kern="0" dirty="0">
                <a:solidFill>
                  <a:schemeClr val="tx1"/>
                </a:solidFill>
                <a:latin typeface="Times" pitchFamily="18" charset="0"/>
                <a:cs typeface="Times" pitchFamily="18" charset="0"/>
              </a:rPr>
              <a:t>MISSION</a:t>
            </a:r>
            <a:endParaRPr kumimoji="0" lang="en-GB" b="1" kern="0" dirty="0">
              <a:solidFill>
                <a:schemeClr val="tx1"/>
              </a:solidFill>
              <a:latin typeface="Times" pitchFamily="18" charset="0"/>
              <a:cs typeface="Times" pitchFamily="18" charset="0"/>
            </a:endParaRPr>
          </a:p>
        </p:txBody>
      </p:sp>
      <p:sp>
        <p:nvSpPr>
          <p:cNvPr id="5127" name="Rectangle 6"/>
          <p:cNvSpPr>
            <a:spLocks noChangeArrowheads="1"/>
          </p:cNvSpPr>
          <p:nvPr/>
        </p:nvSpPr>
        <p:spPr bwMode="auto">
          <a:xfrm>
            <a:off x="467544" y="1988840"/>
            <a:ext cx="2447925" cy="1569660"/>
          </a:xfrm>
          <a:prstGeom prst="rect">
            <a:avLst/>
          </a:prstGeom>
          <a:noFill/>
          <a:ln w="9525">
            <a:noFill/>
            <a:miter lim="800000"/>
            <a:headEnd/>
            <a:tailEnd/>
          </a:ln>
        </p:spPr>
        <p:txBody>
          <a:bodyPr>
            <a:spAutoFit/>
          </a:bodyPr>
          <a:lstStyle/>
          <a:p>
            <a:pPr algn="ctr"/>
            <a:r>
              <a:rPr lang="en-US" altLang="zh-CN" sz="1600" b="1" i="1" dirty="0">
                <a:latin typeface="Times" pitchFamily="18" charset="0"/>
                <a:ea typeface="宋体" pitchFamily="2" charset="-122"/>
                <a:cs typeface="Times" pitchFamily="18" charset="0"/>
              </a:rPr>
              <a:t>To become the Leader in Healthcare Consulting in India by providing value for money, effective, efficient solutions and hands on support. </a:t>
            </a:r>
            <a:endParaRPr lang="en-GB" sz="1600" b="1" i="1" dirty="0">
              <a:latin typeface="Times" pitchFamily="18" charset="0"/>
              <a:ea typeface="宋体" pitchFamily="2" charset="-122"/>
              <a:cs typeface="Times" pitchFamily="18" charset="0"/>
            </a:endParaRPr>
          </a:p>
        </p:txBody>
      </p:sp>
      <p:sp>
        <p:nvSpPr>
          <p:cNvPr id="8" name="Text Box 7"/>
          <p:cNvSpPr txBox="1">
            <a:spLocks noChangeArrowheads="1"/>
          </p:cNvSpPr>
          <p:nvPr/>
        </p:nvSpPr>
        <p:spPr bwMode="auto">
          <a:xfrm>
            <a:off x="5796136" y="1052736"/>
            <a:ext cx="2520280" cy="792088"/>
          </a:xfrm>
          <a:prstGeom prst="rect">
            <a:avLst/>
          </a:prstGeom>
          <a:solidFill>
            <a:srgbClr val="FFC000"/>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nchorCtr="1">
            <a:normAutofit/>
          </a:bodyPr>
          <a:lstStyle/>
          <a:p>
            <a:pPr marL="342900" indent="-342900" algn="l" fontAlgn="auto">
              <a:spcBef>
                <a:spcPct val="20000"/>
              </a:spcBef>
              <a:spcAft>
                <a:spcPts val="0"/>
              </a:spcAft>
              <a:buFont typeface="Arial" pitchFamily="34" charset="0"/>
              <a:buNone/>
              <a:defRPr/>
            </a:pPr>
            <a:r>
              <a:rPr kumimoji="0" lang="en-US" b="1" dirty="0">
                <a:solidFill>
                  <a:schemeClr val="bg2"/>
                </a:solidFill>
                <a:latin typeface="Times" pitchFamily="18" charset="0"/>
                <a:cs typeface="Times" pitchFamily="18" charset="0"/>
              </a:rPr>
              <a:t> </a:t>
            </a:r>
            <a:r>
              <a:rPr kumimoji="0" lang="en-US" b="1" dirty="0">
                <a:solidFill>
                  <a:schemeClr val="tx1"/>
                </a:solidFill>
                <a:latin typeface="Times" pitchFamily="18" charset="0"/>
                <a:cs typeface="Times" pitchFamily="18" charset="0"/>
              </a:rPr>
              <a:t>VISION</a:t>
            </a:r>
            <a:endParaRPr kumimoji="0" lang="en-GB" b="1" dirty="0">
              <a:solidFill>
                <a:schemeClr val="tx1"/>
              </a:solidFill>
              <a:latin typeface="Times" pitchFamily="18" charset="0"/>
              <a:cs typeface="Times" pitchFamily="18" charset="0"/>
            </a:endParaRPr>
          </a:p>
        </p:txBody>
      </p:sp>
      <p:sp>
        <p:nvSpPr>
          <p:cNvPr id="5131" name="Rectangle 8"/>
          <p:cNvSpPr>
            <a:spLocks noChangeArrowheads="1"/>
          </p:cNvSpPr>
          <p:nvPr/>
        </p:nvSpPr>
        <p:spPr bwMode="auto">
          <a:xfrm>
            <a:off x="5795963" y="1989138"/>
            <a:ext cx="2663825" cy="1815882"/>
          </a:xfrm>
          <a:prstGeom prst="rect">
            <a:avLst/>
          </a:prstGeom>
          <a:noFill/>
          <a:ln w="9525">
            <a:noFill/>
            <a:miter lim="800000"/>
            <a:headEnd/>
            <a:tailEnd/>
          </a:ln>
        </p:spPr>
        <p:txBody>
          <a:bodyPr>
            <a:spAutoFit/>
          </a:bodyPr>
          <a:lstStyle/>
          <a:p>
            <a:pPr algn="ctr"/>
            <a:r>
              <a:rPr lang="en-IN" sz="1600" b="1" i="1" dirty="0">
                <a:latin typeface="Times" pitchFamily="18" charset="0"/>
                <a:cs typeface="Times" pitchFamily="18" charset="0"/>
              </a:rPr>
              <a:t>To focus on continuous development of processes for understanding the needs and expectations of the Clients; leading to continual improvement and real time client satisfaction.</a:t>
            </a:r>
          </a:p>
        </p:txBody>
      </p:sp>
      <p:sp>
        <p:nvSpPr>
          <p:cNvPr id="10" name="Rectangle 9"/>
          <p:cNvSpPr/>
          <p:nvPr/>
        </p:nvSpPr>
        <p:spPr>
          <a:xfrm>
            <a:off x="755650" y="4868863"/>
            <a:ext cx="8064500" cy="744537"/>
          </a:xfrm>
          <a:prstGeom prst="rect">
            <a:avLst/>
          </a:prstGeom>
        </p:spPr>
        <p:txBody>
          <a:bodyPr>
            <a:spAutoFit/>
          </a:bodyPr>
          <a:lstStyle/>
          <a:p>
            <a:pPr>
              <a:lnSpc>
                <a:spcPct val="110000"/>
              </a:lnSpc>
              <a:defRPr/>
            </a:pPr>
            <a:r>
              <a:rPr lang="en-US" sz="2000" b="1" i="1" dirty="0">
                <a:effectLst>
                  <a:outerShdw blurRad="38100" dist="38100" dir="2700000" algn="tl">
                    <a:srgbClr val="000000"/>
                  </a:outerShdw>
                </a:effectLst>
                <a:cs typeface="Times New Roman" pitchFamily="18" charset="0"/>
              </a:rPr>
              <a:t>Our goal is to help build institutions that delight the customers and where providers enjoy to work</a:t>
            </a:r>
            <a:endParaRPr lang="en-GB" sz="2000" b="1" i="1" dirty="0">
              <a:effectLst>
                <a:outerShdw blurRad="38100" dist="38100" dir="2700000" algn="tl">
                  <a:srgbClr val="000000"/>
                </a:outerShdw>
              </a:effectLst>
              <a:cs typeface="Times New Roman" pitchFamily="18" charset="0"/>
            </a:endParaRPr>
          </a:p>
        </p:txBody>
      </p:sp>
      <p:pic>
        <p:nvPicPr>
          <p:cNvPr id="11" name="Picture 7"/>
          <p:cNvPicPr>
            <a:picLocks noChangeAspect="1" noChangeArrowheads="1"/>
          </p:cNvPicPr>
          <p:nvPr/>
        </p:nvPicPr>
        <p:blipFill>
          <a:blip r:embed="rId3" cstate="print"/>
          <a:srcRect/>
          <a:stretch>
            <a:fillRect/>
          </a:stretch>
        </p:blipFill>
        <p:spPr bwMode="auto">
          <a:xfrm>
            <a:off x="3059832" y="2492896"/>
            <a:ext cx="2664296" cy="2016224"/>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9698" name="Title 1"/>
          <p:cNvSpPr>
            <a:spLocks noGrp="1"/>
          </p:cNvSpPr>
          <p:nvPr>
            <p:ph type="title"/>
          </p:nvPr>
        </p:nvSpPr>
        <p:spPr>
          <a:xfrm>
            <a:off x="467544" y="476672"/>
            <a:ext cx="8229600" cy="1143000"/>
          </a:xfrm>
        </p:spPr>
        <p:txBody>
          <a:bodyPr/>
          <a:lstStyle/>
          <a:p>
            <a:r>
              <a:rPr lang="en-US" b="1" i="1" dirty="0" smtClean="0">
                <a:solidFill>
                  <a:schemeClr val="tx1"/>
                </a:solidFill>
                <a:latin typeface="Times" charset="0"/>
                <a:cs typeface="Times" charset="0"/>
              </a:rPr>
              <a:t>ENGINEERING &amp; MAINTAINANCE</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29699" name="Content Placeholder 2"/>
          <p:cNvSpPr>
            <a:spLocks noGrp="1"/>
          </p:cNvSpPr>
          <p:nvPr>
            <p:ph sz="quarter" idx="1"/>
          </p:nvPr>
        </p:nvSpPr>
        <p:spPr>
          <a:xfrm>
            <a:off x="683568" y="1844824"/>
            <a:ext cx="7772400" cy="4536504"/>
          </a:xfrm>
        </p:spPr>
        <p:txBody>
          <a:bodyPr/>
          <a:lstStyle/>
          <a:p>
            <a:pPr>
              <a:lnSpc>
                <a:spcPct val="150000"/>
              </a:lnSpc>
            </a:pPr>
            <a:r>
              <a:rPr lang="en-IN" sz="1800" b="1" dirty="0" smtClean="0">
                <a:latin typeface="Times" charset="0"/>
                <a:cs typeface="Times" charset="0"/>
              </a:rPr>
              <a:t>Various statutory requirements are not available</a:t>
            </a:r>
            <a:r>
              <a:rPr lang="en-IN" sz="1800" dirty="0" smtClean="0">
                <a:latin typeface="Times" charset="0"/>
                <a:cs typeface="Times" charset="0"/>
              </a:rPr>
              <a:t> </a:t>
            </a:r>
          </a:p>
          <a:p>
            <a:pPr>
              <a:lnSpc>
                <a:spcPct val="150000"/>
              </a:lnSpc>
            </a:pPr>
            <a:r>
              <a:rPr lang="en-IN" sz="1800" b="1" dirty="0" smtClean="0">
                <a:latin typeface="Times" charset="0"/>
                <a:cs typeface="Times" charset="0"/>
              </a:rPr>
              <a:t>Up to date drawing, layout, escape route is not present and displayed</a:t>
            </a:r>
          </a:p>
          <a:p>
            <a:pPr>
              <a:lnSpc>
                <a:spcPct val="150000"/>
              </a:lnSpc>
            </a:pPr>
            <a:r>
              <a:rPr lang="en-IN" sz="1800" dirty="0" smtClean="0">
                <a:latin typeface="Times" charset="0"/>
                <a:cs typeface="Times" charset="0"/>
              </a:rPr>
              <a:t> </a:t>
            </a:r>
            <a:r>
              <a:rPr lang="en-IN" sz="1800" b="1" dirty="0" smtClean="0">
                <a:latin typeface="Times" charset="0"/>
                <a:cs typeface="Times" charset="0"/>
              </a:rPr>
              <a:t>Designated individual for maintenance not available</a:t>
            </a:r>
            <a:r>
              <a:rPr lang="en-IN" sz="1800" dirty="0" smtClean="0">
                <a:latin typeface="Times" charset="0"/>
                <a:cs typeface="Times" charset="0"/>
              </a:rPr>
              <a:t> </a:t>
            </a:r>
          </a:p>
          <a:p>
            <a:pPr>
              <a:lnSpc>
                <a:spcPct val="150000"/>
              </a:lnSpc>
            </a:pPr>
            <a:r>
              <a:rPr lang="en-IN" sz="1800" b="1" dirty="0" smtClean="0">
                <a:latin typeface="Times" charset="0"/>
                <a:cs typeface="Times" charset="0"/>
              </a:rPr>
              <a:t>Unavailability of staff round the clock for emergency repair</a:t>
            </a:r>
            <a:r>
              <a:rPr lang="en-IN" sz="1800" dirty="0" smtClean="0">
                <a:latin typeface="Times" charset="0"/>
                <a:cs typeface="Times" charset="0"/>
              </a:rPr>
              <a:t> </a:t>
            </a:r>
          </a:p>
          <a:p>
            <a:pPr>
              <a:lnSpc>
                <a:spcPct val="150000"/>
              </a:lnSpc>
            </a:pPr>
            <a:r>
              <a:rPr lang="en-IN" sz="1800" b="1" dirty="0" smtClean="0">
                <a:latin typeface="Times" charset="0"/>
                <a:cs typeface="Times" charset="0"/>
              </a:rPr>
              <a:t>Unavailability of safety devices (Fire extinguishers, smoke detectors, sprinklers, grab bars, side rails, nurse  CCTV, ALARMS ETC)</a:t>
            </a:r>
            <a:r>
              <a:rPr lang="en-IN" sz="1800" dirty="0" smtClean="0">
                <a:latin typeface="Times" charset="0"/>
                <a:cs typeface="Times" charset="0"/>
              </a:rPr>
              <a:t> </a:t>
            </a:r>
          </a:p>
          <a:p>
            <a:pPr>
              <a:lnSpc>
                <a:spcPct val="150000"/>
              </a:lnSpc>
            </a:pPr>
            <a:r>
              <a:rPr lang="en-IN" sz="1800" b="1" dirty="0" smtClean="0">
                <a:latin typeface="Times" charset="0"/>
                <a:cs typeface="Times" charset="0"/>
              </a:rPr>
              <a:t>Water quality reports not maintained</a:t>
            </a:r>
            <a:r>
              <a:rPr lang="en-IN" sz="1800" dirty="0" smtClean="0">
                <a:latin typeface="Times" charset="0"/>
                <a:cs typeface="Times" charset="0"/>
              </a:rPr>
              <a:t> </a:t>
            </a:r>
          </a:p>
          <a:p>
            <a:pPr>
              <a:lnSpc>
                <a:spcPct val="150000"/>
              </a:lnSpc>
            </a:pPr>
            <a:r>
              <a:rPr lang="en-IN" sz="1800" b="1" dirty="0" smtClean="0">
                <a:latin typeface="Times" charset="0"/>
                <a:cs typeface="Times" charset="0"/>
              </a:rPr>
              <a:t>No facility inspection in patient and non patient care areas</a:t>
            </a:r>
            <a:endParaRPr lang="en-IN" sz="1800" dirty="0" smtClean="0">
              <a:latin typeface="Times" charset="0"/>
              <a:cs typeface="Times"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sz="quarter" idx="1"/>
          </p:nvPr>
        </p:nvSpPr>
        <p:spPr/>
        <p:txBody>
          <a:bodyPr/>
          <a:lstStyle/>
          <a:p>
            <a:pPr>
              <a:lnSpc>
                <a:spcPct val="150000"/>
              </a:lnSpc>
            </a:pPr>
            <a:r>
              <a:rPr lang="en-IN" sz="1600" b="1" smtClean="0">
                <a:latin typeface="Times" charset="0"/>
                <a:cs typeface="Times" charset="0"/>
              </a:rPr>
              <a:t>Various statutory requirements are to be obtained from the respective organizations</a:t>
            </a:r>
            <a:r>
              <a:rPr lang="en-IN" sz="1600" smtClean="0">
                <a:latin typeface="Times" charset="0"/>
                <a:cs typeface="Times" charset="0"/>
              </a:rPr>
              <a:t> </a:t>
            </a:r>
          </a:p>
          <a:p>
            <a:pPr>
              <a:lnSpc>
                <a:spcPct val="150000"/>
              </a:lnSpc>
            </a:pPr>
            <a:r>
              <a:rPr lang="en-IN" sz="1600" b="1" smtClean="0">
                <a:latin typeface="Times" charset="0"/>
                <a:cs typeface="Times" charset="0"/>
              </a:rPr>
              <a:t>Up to date drawing, layout, escape route is to be prepared and displayed</a:t>
            </a:r>
            <a:r>
              <a:rPr lang="en-IN" sz="1600" smtClean="0">
                <a:latin typeface="Times" charset="0"/>
                <a:cs typeface="Times" charset="0"/>
              </a:rPr>
              <a:t> </a:t>
            </a:r>
          </a:p>
          <a:p>
            <a:pPr>
              <a:lnSpc>
                <a:spcPct val="150000"/>
              </a:lnSpc>
            </a:pPr>
            <a:r>
              <a:rPr lang="en-IN" sz="1600" b="1" smtClean="0">
                <a:latin typeface="Times" charset="0"/>
                <a:cs typeface="Times" charset="0"/>
              </a:rPr>
              <a:t>Designated individual for maintenance need to be made available</a:t>
            </a:r>
            <a:r>
              <a:rPr lang="en-IN" sz="1600" smtClean="0">
                <a:latin typeface="Times" charset="0"/>
                <a:cs typeface="Times" charset="0"/>
              </a:rPr>
              <a:t> </a:t>
            </a:r>
          </a:p>
          <a:p>
            <a:pPr>
              <a:lnSpc>
                <a:spcPct val="150000"/>
              </a:lnSpc>
            </a:pPr>
            <a:r>
              <a:rPr lang="en-IN" sz="1600" b="1" smtClean="0">
                <a:latin typeface="Times" charset="0"/>
                <a:cs typeface="Times" charset="0"/>
              </a:rPr>
              <a:t>Qualified staff need to be made available for emergency repairs 24/7</a:t>
            </a:r>
            <a:r>
              <a:rPr lang="en-IN" sz="1600" smtClean="0">
                <a:latin typeface="Times" charset="0"/>
                <a:cs typeface="Times" charset="0"/>
              </a:rPr>
              <a:t> </a:t>
            </a:r>
          </a:p>
          <a:p>
            <a:pPr>
              <a:lnSpc>
                <a:spcPct val="150000"/>
              </a:lnSpc>
            </a:pPr>
            <a:r>
              <a:rPr lang="en-IN" sz="1600" b="1" smtClean="0">
                <a:latin typeface="Times" charset="0"/>
                <a:cs typeface="Times" charset="0"/>
              </a:rPr>
              <a:t>Safety devices need to be made available </a:t>
            </a:r>
            <a:r>
              <a:rPr lang="en-IN" sz="1600" smtClean="0">
                <a:latin typeface="Times" charset="0"/>
                <a:cs typeface="Times" charset="0"/>
              </a:rPr>
              <a:t> </a:t>
            </a:r>
          </a:p>
          <a:p>
            <a:pPr>
              <a:lnSpc>
                <a:spcPct val="150000"/>
              </a:lnSpc>
            </a:pPr>
            <a:r>
              <a:rPr lang="en-IN" sz="1600" b="1" smtClean="0">
                <a:latin typeface="Times" charset="0"/>
                <a:cs typeface="Times" charset="0"/>
              </a:rPr>
              <a:t>Water quality reports should be maintained</a:t>
            </a:r>
            <a:r>
              <a:rPr lang="en-IN" sz="1600" smtClean="0">
                <a:latin typeface="Times" charset="0"/>
                <a:cs typeface="Times" charset="0"/>
              </a:rPr>
              <a:t> </a:t>
            </a:r>
          </a:p>
          <a:p>
            <a:pPr>
              <a:lnSpc>
                <a:spcPct val="150000"/>
              </a:lnSpc>
            </a:pPr>
            <a:r>
              <a:rPr lang="en-IN" sz="1600" b="1" smtClean="0">
                <a:latin typeface="Times" charset="0"/>
                <a:cs typeface="Times" charset="0"/>
              </a:rPr>
              <a:t>Inspection facilities in patient care and non patient care areas need to ba made available</a:t>
            </a:r>
            <a:endParaRPr lang="en-IN" sz="1600" smtClean="0">
              <a:latin typeface="Times" charset="0"/>
              <a:cs typeface="Times" charset="0"/>
            </a:endParaRPr>
          </a:p>
        </p:txBody>
      </p:sp>
      <p:sp>
        <p:nvSpPr>
          <p:cNvPr id="30724" name="Slide Number Placeholder 3"/>
          <p:cNvSpPr>
            <a:spLocks noGrp="1"/>
          </p:cNvSpPr>
          <p:nvPr>
            <p:ph type="sldNum" sz="quarter" idx="4294967295"/>
          </p:nvPr>
        </p:nvSpPr>
        <p:spPr>
          <a:xfrm>
            <a:off x="8129016" y="5734050"/>
            <a:ext cx="609600" cy="521208"/>
          </a:xfrm>
          <a:prstGeom prst="rect">
            <a:avLst/>
          </a:prstGeom>
          <a:noFill/>
        </p:spPr>
        <p:txBody>
          <a:bodyPr/>
          <a:lstStyle/>
          <a:p>
            <a:fld id="{B65717A8-A4B0-4457-9DD1-91BC5BAC2CBC}" type="slidenum">
              <a:rPr lang="en-US" smtClean="0"/>
              <a:pPr/>
              <a:t>31</a:t>
            </a:fld>
            <a:endParaRPr lang="en-US" smtClean="0"/>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 name="Rectangle 5"/>
          <p:cNvSpPr/>
          <p:nvPr/>
        </p:nvSpPr>
        <p:spPr>
          <a:xfrm>
            <a:off x="3203848" y="836712"/>
            <a:ext cx="2919582" cy="400110"/>
          </a:xfrm>
          <a:prstGeom prst="rect">
            <a:avLst/>
          </a:prstGeom>
        </p:spPr>
        <p:txBody>
          <a:bodyPr wrap="none">
            <a:spAutoFit/>
          </a:bodyPr>
          <a:lstStyle/>
          <a:p>
            <a:r>
              <a:rPr lang="en-US" sz="2000" b="1" dirty="0" smtClean="0">
                <a:solidFill>
                  <a:srgbClr val="003300"/>
                </a:solidFill>
                <a:latin typeface="Times" charset="0"/>
                <a:cs typeface="Times" charset="0"/>
              </a:rPr>
              <a:t>RECOMMENDATIONS</a:t>
            </a:r>
            <a:endParaRPr lang="en-IN"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31746" name="Title 1"/>
          <p:cNvSpPr>
            <a:spLocks noGrp="1"/>
          </p:cNvSpPr>
          <p:nvPr>
            <p:ph type="title"/>
          </p:nvPr>
        </p:nvSpPr>
        <p:spPr/>
        <p:txBody>
          <a:bodyPr/>
          <a:lstStyle/>
          <a:p>
            <a:r>
              <a:rPr lang="en-US" b="1" i="1" dirty="0" smtClean="0">
                <a:solidFill>
                  <a:schemeClr val="tx1"/>
                </a:solidFill>
                <a:latin typeface="Times" charset="0"/>
                <a:cs typeface="Times" charset="0"/>
              </a:rPr>
              <a:t>HUMAN RESOURCE</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smtClean="0"/>
          </a:p>
        </p:txBody>
      </p:sp>
      <p:sp>
        <p:nvSpPr>
          <p:cNvPr id="31747" name="Content Placeholder 2"/>
          <p:cNvSpPr>
            <a:spLocks noGrp="1"/>
          </p:cNvSpPr>
          <p:nvPr>
            <p:ph sz="quarter" idx="1"/>
          </p:nvPr>
        </p:nvSpPr>
        <p:spPr>
          <a:xfrm>
            <a:off x="539552" y="1484784"/>
            <a:ext cx="7772400" cy="5373216"/>
          </a:xfrm>
        </p:spPr>
        <p:txBody>
          <a:bodyPr>
            <a:normAutofit/>
          </a:bodyPr>
          <a:lstStyle/>
          <a:p>
            <a:pPr>
              <a:lnSpc>
                <a:spcPct val="150000"/>
              </a:lnSpc>
            </a:pPr>
            <a:r>
              <a:rPr lang="en-IN" sz="1600" b="1" dirty="0" smtClean="0">
                <a:latin typeface="Times" charset="0"/>
                <a:cs typeface="Times" charset="0"/>
              </a:rPr>
              <a:t>No designated area and functional HR department available</a:t>
            </a:r>
            <a:r>
              <a:rPr lang="en-IN" sz="1600" dirty="0" smtClean="0">
                <a:latin typeface="Times" charset="0"/>
                <a:cs typeface="Times" charset="0"/>
              </a:rPr>
              <a:t> </a:t>
            </a:r>
          </a:p>
          <a:p>
            <a:pPr>
              <a:lnSpc>
                <a:spcPct val="150000"/>
              </a:lnSpc>
            </a:pPr>
            <a:r>
              <a:rPr lang="en-IN" sz="1600" b="1" dirty="0" smtClean="0">
                <a:latin typeface="Times" charset="0"/>
                <a:cs typeface="Times" charset="0"/>
              </a:rPr>
              <a:t>HR induction and training is not done</a:t>
            </a:r>
            <a:r>
              <a:rPr lang="en-IN" sz="1600" dirty="0" smtClean="0">
                <a:latin typeface="Times" charset="0"/>
                <a:cs typeface="Times" charset="0"/>
              </a:rPr>
              <a:t> </a:t>
            </a:r>
          </a:p>
          <a:p>
            <a:pPr>
              <a:lnSpc>
                <a:spcPct val="150000"/>
              </a:lnSpc>
            </a:pPr>
            <a:r>
              <a:rPr lang="en-IN" sz="1600" b="1" dirty="0" smtClean="0">
                <a:latin typeface="Times" charset="0"/>
                <a:cs typeface="Times" charset="0"/>
              </a:rPr>
              <a:t>HR welfare - staff and family not maintained</a:t>
            </a:r>
            <a:r>
              <a:rPr lang="en-IN" sz="1600" dirty="0" smtClean="0">
                <a:latin typeface="Times" charset="0"/>
                <a:cs typeface="Times" charset="0"/>
              </a:rPr>
              <a:t> </a:t>
            </a:r>
          </a:p>
          <a:p>
            <a:pPr>
              <a:lnSpc>
                <a:spcPct val="150000"/>
              </a:lnSpc>
            </a:pPr>
            <a:r>
              <a:rPr lang="en-IN" sz="1600" b="1" dirty="0" smtClean="0">
                <a:latin typeface="Times" charset="0"/>
                <a:cs typeface="Times" charset="0"/>
              </a:rPr>
              <a:t>Pre-employment check-up not done</a:t>
            </a:r>
            <a:r>
              <a:rPr lang="en-IN" sz="1600" dirty="0" smtClean="0">
                <a:latin typeface="Times" charset="0"/>
                <a:cs typeface="Times" charset="0"/>
              </a:rPr>
              <a:t> </a:t>
            </a:r>
          </a:p>
          <a:p>
            <a:r>
              <a:rPr lang="en-IN" sz="1600" b="1" dirty="0" smtClean="0">
                <a:latin typeface="Times" charset="0"/>
                <a:cs typeface="Times" charset="0"/>
              </a:rPr>
              <a:t>No training In-charge present in the hospital</a:t>
            </a:r>
          </a:p>
          <a:p>
            <a:endParaRPr lang="en-IN" sz="1600" b="1" dirty="0" smtClean="0">
              <a:latin typeface="Times" charset="0"/>
              <a:cs typeface="Times" charset="0"/>
            </a:endParaRPr>
          </a:p>
          <a:p>
            <a:pPr algn="ctr">
              <a:buNone/>
            </a:pPr>
            <a:r>
              <a:rPr lang="en-US" sz="2000" b="1" dirty="0" smtClean="0">
                <a:latin typeface="Times" charset="0"/>
                <a:cs typeface="Times" charset="0"/>
              </a:rPr>
              <a:t>RECOMMENDATIONS</a:t>
            </a:r>
          </a:p>
          <a:p>
            <a:pPr>
              <a:lnSpc>
                <a:spcPct val="150000"/>
              </a:lnSpc>
            </a:pPr>
            <a:r>
              <a:rPr lang="en-IN" sz="1600" b="1" dirty="0" smtClean="0">
                <a:latin typeface="Times" pitchFamily="18" charset="0"/>
                <a:cs typeface="Times" pitchFamily="18" charset="0"/>
              </a:rPr>
              <a:t>Proper designated area and functional area for HR department need to be made available</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Training and Induction of employees need to be done</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HR welfare - staff and family need to be maintained</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Pre-employment need to be done</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Training in-charge should be available in the hospital</a:t>
            </a:r>
            <a:endParaRPr lang="en-IN" sz="1600" b="1" dirty="0" smtClean="0">
              <a:latin typeface="Times" charset="0"/>
              <a:cs typeface="Times"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01000" cy="1219200"/>
          </a:xfrm>
        </p:spPr>
        <p:txBody>
          <a:bodyPr/>
          <a:lstStyle/>
          <a:p>
            <a:r>
              <a:rPr lang="en-US" b="1" i="1" dirty="0" smtClean="0">
                <a:solidFill>
                  <a:schemeClr val="tx1"/>
                </a:solidFill>
                <a:latin typeface="Times" charset="0"/>
                <a:cs typeface="Times" charset="0"/>
              </a:rPr>
              <a:t>MRD</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a:p>
        </p:txBody>
      </p:sp>
      <p:sp>
        <p:nvSpPr>
          <p:cNvPr id="3" name="Content Placeholder 2"/>
          <p:cNvSpPr>
            <a:spLocks noGrp="1"/>
          </p:cNvSpPr>
          <p:nvPr>
            <p:ph sz="quarter" idx="1"/>
          </p:nvPr>
        </p:nvSpPr>
        <p:spPr>
          <a:xfrm>
            <a:off x="539552" y="1412776"/>
            <a:ext cx="7918648" cy="4968552"/>
          </a:xfrm>
        </p:spPr>
        <p:txBody>
          <a:bodyPr>
            <a:normAutofit fontScale="92500" lnSpcReduction="10000"/>
          </a:bodyPr>
          <a:lstStyle/>
          <a:p>
            <a:pPr>
              <a:lnSpc>
                <a:spcPct val="150000"/>
              </a:lnSpc>
            </a:pPr>
            <a:r>
              <a:rPr lang="en-IN" sz="1600" b="1" dirty="0" smtClean="0">
                <a:latin typeface="Times" pitchFamily="18" charset="0"/>
                <a:cs typeface="Times" pitchFamily="18" charset="0"/>
              </a:rPr>
              <a:t>Sufficient space &amp; ventilation not available</a:t>
            </a:r>
          </a:p>
          <a:p>
            <a:pPr>
              <a:lnSpc>
                <a:spcPct val="150000"/>
              </a:lnSpc>
            </a:pPr>
            <a:r>
              <a:rPr lang="en-IN" sz="1600" b="1" dirty="0" smtClean="0">
                <a:latin typeface="Times" pitchFamily="18" charset="0"/>
                <a:cs typeface="Times" pitchFamily="18" charset="0"/>
              </a:rPr>
              <a:t>Qualified and trained MRD technician not available</a:t>
            </a:r>
            <a:r>
              <a:rPr lang="en-IN" sz="1600" dirty="0" smtClean="0">
                <a:latin typeface="Times" pitchFamily="18" charset="0"/>
                <a:cs typeface="Times" pitchFamily="18" charset="0"/>
              </a:rPr>
              <a:t> </a:t>
            </a:r>
            <a:endParaRPr lang="en-IN" sz="1600" b="1" dirty="0" smtClean="0">
              <a:latin typeface="Times" pitchFamily="18" charset="0"/>
              <a:cs typeface="Times" pitchFamily="18" charset="0"/>
            </a:endParaRPr>
          </a:p>
          <a:p>
            <a:pPr>
              <a:lnSpc>
                <a:spcPct val="150000"/>
              </a:lnSpc>
            </a:pPr>
            <a:r>
              <a:rPr lang="en-IN" sz="1600" b="1" dirty="0" smtClean="0">
                <a:latin typeface="Times" pitchFamily="18" charset="0"/>
                <a:cs typeface="Times" pitchFamily="18" charset="0"/>
              </a:rPr>
              <a:t>Functional flow at MRD not being followed </a:t>
            </a:r>
          </a:p>
          <a:p>
            <a:pPr>
              <a:lnSpc>
                <a:spcPct val="150000"/>
              </a:lnSpc>
            </a:pPr>
            <a:r>
              <a:rPr lang="en-IN" sz="1600" b="1" dirty="0" smtClean="0">
                <a:latin typeface="Times" pitchFamily="18" charset="0"/>
                <a:cs typeface="Times" pitchFamily="18" charset="0"/>
              </a:rPr>
              <a:t>Deficiency checklist not being followed</a:t>
            </a:r>
          </a:p>
          <a:p>
            <a:pPr>
              <a:lnSpc>
                <a:spcPct val="150000"/>
              </a:lnSpc>
            </a:pPr>
            <a:r>
              <a:rPr lang="en-IN" sz="1600" dirty="0" smtClean="0">
                <a:latin typeface="Times" pitchFamily="18" charset="0"/>
                <a:cs typeface="Times" pitchFamily="18" charset="0"/>
              </a:rPr>
              <a:t> </a:t>
            </a:r>
            <a:r>
              <a:rPr lang="en-IN" sz="1600" b="1" dirty="0" smtClean="0">
                <a:latin typeface="Times" pitchFamily="18" charset="0"/>
                <a:cs typeface="Times" pitchFamily="18" charset="0"/>
              </a:rPr>
              <a:t>MRD committee not available</a:t>
            </a:r>
            <a:r>
              <a:rPr lang="en-IN" sz="1600" dirty="0" smtClean="0">
                <a:latin typeface="Times" pitchFamily="18" charset="0"/>
                <a:cs typeface="Times" pitchFamily="18" charset="0"/>
              </a:rPr>
              <a:t> </a:t>
            </a:r>
            <a:r>
              <a:rPr lang="en-IN" sz="1600" b="1" dirty="0" smtClean="0">
                <a:latin typeface="Times" pitchFamily="18" charset="0"/>
                <a:cs typeface="Times" pitchFamily="18" charset="0"/>
              </a:rPr>
              <a:t>MRD audits not conducted</a:t>
            </a:r>
          </a:p>
          <a:p>
            <a:pPr>
              <a:lnSpc>
                <a:spcPct val="150000"/>
              </a:lnSpc>
            </a:pPr>
            <a:r>
              <a:rPr lang="en-IN" sz="1600" b="1" dirty="0" smtClean="0">
                <a:latin typeface="Times" pitchFamily="18" charset="0"/>
                <a:cs typeface="Times" pitchFamily="18" charset="0"/>
              </a:rPr>
              <a:t>ICD codification of the records not done</a:t>
            </a:r>
          </a:p>
          <a:p>
            <a:pPr algn="ctr">
              <a:lnSpc>
                <a:spcPct val="150000"/>
              </a:lnSpc>
              <a:buNone/>
            </a:pPr>
            <a:r>
              <a:rPr lang="en-US" sz="2200" b="1" dirty="0" smtClean="0">
                <a:latin typeface="Times" pitchFamily="18" charset="0"/>
                <a:cs typeface="Times" pitchFamily="18" charset="0"/>
              </a:rPr>
              <a:t>RECOMMENDATIONS</a:t>
            </a:r>
          </a:p>
          <a:p>
            <a:pPr>
              <a:lnSpc>
                <a:spcPct val="150000"/>
              </a:lnSpc>
            </a:pPr>
            <a:r>
              <a:rPr lang="en-IN" sz="1600" b="1" dirty="0" smtClean="0">
                <a:latin typeface="Times" pitchFamily="18" charset="0"/>
                <a:cs typeface="Times" pitchFamily="18" charset="0"/>
              </a:rPr>
              <a:t>Sufficient space  &amp; ventilation need to be made available</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Qualified and trained MRD technician need to be appointed</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MRD should follow functional flow</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ICD coding of files should be done</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Deficiency checklist should be followed</a:t>
            </a:r>
            <a:r>
              <a:rPr lang="en-IN" sz="1600" dirty="0" smtClean="0">
                <a:latin typeface="Times" pitchFamily="18" charset="0"/>
                <a:cs typeface="Times" pitchFamily="18" charset="0"/>
              </a:rPr>
              <a:t> </a:t>
            </a:r>
          </a:p>
          <a:p>
            <a:pPr>
              <a:lnSpc>
                <a:spcPct val="150000"/>
              </a:lnSpc>
            </a:pPr>
            <a:r>
              <a:rPr lang="en-IN" sz="1600" b="1" dirty="0" smtClean="0">
                <a:latin typeface="Times" pitchFamily="18" charset="0"/>
                <a:cs typeface="Times" pitchFamily="18" charset="0"/>
              </a:rPr>
              <a:t>MRD committee should be formed</a:t>
            </a:r>
            <a:endParaRPr lang="en-IN" sz="1600" dirty="0">
              <a:latin typeface="Times" pitchFamily="18" charset="0"/>
              <a:cs typeface="Times"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829546E-E7E6-4C88-AEF4-D6ABDB8277A5}" type="slidenum">
              <a:rPr lang="en-US" smtClean="0"/>
              <a:pPr>
                <a:defRPr/>
              </a:pPr>
              <a:t>33</a:t>
            </a:fld>
            <a:endParaRPr lang="en-US"/>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 name="Title 1"/>
          <p:cNvSpPr>
            <a:spLocks noGrp="1"/>
          </p:cNvSpPr>
          <p:nvPr>
            <p:ph type="title"/>
          </p:nvPr>
        </p:nvSpPr>
        <p:spPr/>
        <p:txBody>
          <a:bodyPr/>
          <a:lstStyle/>
          <a:p>
            <a:r>
              <a:rPr lang="en-US" b="1" i="1" dirty="0" smtClean="0">
                <a:solidFill>
                  <a:schemeClr val="tx1"/>
                </a:solidFill>
                <a:latin typeface="Times" charset="0"/>
                <a:cs typeface="Times" charset="0"/>
              </a:rPr>
              <a:t>LINEN &amp; LAUNDARY</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a:p>
        </p:txBody>
      </p:sp>
      <p:sp>
        <p:nvSpPr>
          <p:cNvPr id="3" name="Content Placeholder 2"/>
          <p:cNvSpPr>
            <a:spLocks noGrp="1"/>
          </p:cNvSpPr>
          <p:nvPr>
            <p:ph sz="quarter" idx="1"/>
          </p:nvPr>
        </p:nvSpPr>
        <p:spPr>
          <a:xfrm>
            <a:off x="685800" y="1700808"/>
            <a:ext cx="7772400" cy="4395192"/>
          </a:xfrm>
        </p:spPr>
        <p:txBody>
          <a:bodyPr>
            <a:normAutofit lnSpcReduction="10000"/>
          </a:bodyPr>
          <a:lstStyle/>
          <a:p>
            <a:r>
              <a:rPr lang="en-IN" sz="1600" b="1" dirty="0" smtClean="0">
                <a:latin typeface="Times" pitchFamily="18" charset="0"/>
                <a:cs typeface="Times" pitchFamily="18" charset="0"/>
              </a:rPr>
              <a:t>Separate covered trolley for transporting dirty linen &amp; washed linen is not available</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Heavy duty rubber gloves, mask is not available to the linen handlers</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Linen not changed daily</a:t>
            </a:r>
          </a:p>
          <a:p>
            <a:r>
              <a:rPr lang="en-IN" sz="1600" b="1" dirty="0" smtClean="0">
                <a:latin typeface="Times" pitchFamily="18" charset="0"/>
                <a:cs typeface="Times" pitchFamily="18" charset="0"/>
              </a:rPr>
              <a:t>Packing  of the soiled &amp; contaminated linens in separate bags &amp; labelling/colour coding  is not being done</a:t>
            </a:r>
          </a:p>
          <a:p>
            <a:r>
              <a:rPr lang="en-IN" sz="1600" b="1" dirty="0" smtClean="0">
                <a:latin typeface="Times" pitchFamily="18" charset="0"/>
                <a:cs typeface="Times" pitchFamily="18" charset="0"/>
              </a:rPr>
              <a:t>Dirty linens &amp; clean linens are not stored in separate areas</a:t>
            </a:r>
            <a:r>
              <a:rPr lang="en-IN" sz="1600" dirty="0" smtClean="0">
                <a:latin typeface="Times" pitchFamily="18" charset="0"/>
                <a:cs typeface="Times" pitchFamily="18" charset="0"/>
              </a:rPr>
              <a:t> </a:t>
            </a:r>
          </a:p>
          <a:p>
            <a:endParaRPr lang="en-US" sz="1600" dirty="0" smtClean="0">
              <a:latin typeface="Times" pitchFamily="18" charset="0"/>
              <a:cs typeface="Times" pitchFamily="18" charset="0"/>
            </a:endParaRPr>
          </a:p>
          <a:p>
            <a:pPr algn="ctr">
              <a:buNone/>
            </a:pPr>
            <a:r>
              <a:rPr lang="en-US" sz="2000" b="1" dirty="0" smtClean="0">
                <a:latin typeface="Times" pitchFamily="18" charset="0"/>
                <a:cs typeface="Times" pitchFamily="18" charset="0"/>
              </a:rPr>
              <a:t>RECOMMENDATIONS</a:t>
            </a:r>
          </a:p>
          <a:p>
            <a:r>
              <a:rPr lang="en-IN" sz="1600" b="1" dirty="0" smtClean="0">
                <a:latin typeface="Times" pitchFamily="18" charset="0"/>
                <a:cs typeface="Times" pitchFamily="18" charset="0"/>
              </a:rPr>
              <a:t>Separate covered trolleys for transportation of dirty and washed linen should be made available</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Heavy duty rubber gloves, mask need to be made available to the linen handlers</a:t>
            </a:r>
            <a:endParaRPr lang="en-IN" sz="1600" dirty="0" smtClean="0">
              <a:latin typeface="Times" pitchFamily="18" charset="0"/>
              <a:cs typeface="Times" pitchFamily="18" charset="0"/>
            </a:endParaRPr>
          </a:p>
          <a:p>
            <a:r>
              <a:rPr lang="en-IN" sz="1600" b="1" dirty="0" smtClean="0">
                <a:latin typeface="Times" pitchFamily="18" charset="0"/>
                <a:cs typeface="Times" pitchFamily="18" charset="0"/>
              </a:rPr>
              <a:t>Linen need to be changed daily</a:t>
            </a:r>
          </a:p>
          <a:p>
            <a:r>
              <a:rPr lang="en-IN" sz="1600" dirty="0" smtClean="0">
                <a:latin typeface="Times" pitchFamily="18" charset="0"/>
                <a:cs typeface="Times" pitchFamily="18" charset="0"/>
              </a:rPr>
              <a:t> </a:t>
            </a:r>
            <a:r>
              <a:rPr lang="en-IN" sz="1600" b="1" dirty="0" smtClean="0">
                <a:latin typeface="Times" pitchFamily="18" charset="0"/>
                <a:cs typeface="Times" pitchFamily="18" charset="0"/>
              </a:rPr>
              <a:t>Packing  of the soiled &amp;contaminated linens in separate bags &amp; labelling/colour coding should be done</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Dirty linens &amp; clean linens need to be stored in separate areas</a:t>
            </a:r>
            <a:r>
              <a:rPr lang="en-IN" sz="1600" dirty="0" smtClean="0">
                <a:latin typeface="Times" pitchFamily="18" charset="0"/>
                <a:cs typeface="Times" pitchFamily="18" charset="0"/>
              </a:rPr>
              <a:t> </a:t>
            </a:r>
            <a:endParaRPr lang="en-IN" sz="16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 name="Title 1"/>
          <p:cNvSpPr>
            <a:spLocks noGrp="1"/>
          </p:cNvSpPr>
          <p:nvPr>
            <p:ph type="title"/>
          </p:nvPr>
        </p:nvSpPr>
        <p:spPr/>
        <p:txBody>
          <a:bodyPr/>
          <a:lstStyle/>
          <a:p>
            <a:r>
              <a:rPr lang="en-US" b="1" i="1" dirty="0" smtClean="0">
                <a:solidFill>
                  <a:schemeClr val="tx1"/>
                </a:solidFill>
                <a:latin typeface="Times" charset="0"/>
                <a:cs typeface="Times" charset="0"/>
              </a:rPr>
              <a:t>SECURITY</a:t>
            </a:r>
            <a:r>
              <a:rPr lang="en-US" dirty="0" smtClean="0">
                <a:solidFill>
                  <a:srgbClr val="114C4D"/>
                </a:solidFill>
                <a:latin typeface="Times" charset="0"/>
                <a:cs typeface="Times" charset="0"/>
              </a:rPr>
              <a:t/>
            </a:r>
            <a:br>
              <a:rPr lang="en-US" dirty="0" smtClean="0">
                <a:solidFill>
                  <a:srgbClr val="114C4D"/>
                </a:solidFill>
                <a:latin typeface="Times" charset="0"/>
                <a:cs typeface="Times" charset="0"/>
              </a:rPr>
            </a:br>
            <a:r>
              <a:rPr lang="en-US" sz="2000" b="1" dirty="0" smtClean="0">
                <a:solidFill>
                  <a:schemeClr val="tx1"/>
                </a:solidFill>
                <a:latin typeface="Times" charset="0"/>
                <a:cs typeface="Times" charset="0"/>
              </a:rPr>
              <a:t>GAPS</a:t>
            </a:r>
            <a:endParaRPr lang="en-IN" dirty="0"/>
          </a:p>
        </p:txBody>
      </p:sp>
      <p:sp>
        <p:nvSpPr>
          <p:cNvPr id="3" name="Content Placeholder 2"/>
          <p:cNvSpPr>
            <a:spLocks noGrp="1"/>
          </p:cNvSpPr>
          <p:nvPr>
            <p:ph sz="quarter" idx="1"/>
          </p:nvPr>
        </p:nvSpPr>
        <p:spPr>
          <a:xfrm>
            <a:off x="683568" y="1628800"/>
            <a:ext cx="7772400" cy="4392488"/>
          </a:xfrm>
        </p:spPr>
        <p:txBody>
          <a:bodyPr>
            <a:normAutofit lnSpcReduction="10000"/>
          </a:bodyPr>
          <a:lstStyle/>
          <a:p>
            <a:r>
              <a:rPr lang="en-IN" sz="1600" b="1" dirty="0" smtClean="0">
                <a:latin typeface="Times" pitchFamily="18" charset="0"/>
                <a:cs typeface="Times" pitchFamily="18" charset="0"/>
              </a:rPr>
              <a:t>No telephone connectivity from the emergency</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Unavailability of separate security guard in Emergency room</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Main entrance of hospital and labour room not guarded by separate security guards</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No restriction on unauthorized entry of patients and relatives to the restricted areas of the hospital</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Outgoing items are neither checked nor entered on registers</a:t>
            </a:r>
          </a:p>
          <a:p>
            <a:endParaRPr lang="en-US" sz="2000" b="1" dirty="0" smtClean="0">
              <a:latin typeface="Times" pitchFamily="18" charset="0"/>
              <a:cs typeface="Times" pitchFamily="18" charset="0"/>
            </a:endParaRPr>
          </a:p>
          <a:p>
            <a:pPr algn="ctr">
              <a:buNone/>
            </a:pPr>
            <a:r>
              <a:rPr lang="en-US" sz="2000" b="1" dirty="0" smtClean="0">
                <a:latin typeface="Times" pitchFamily="18" charset="0"/>
                <a:cs typeface="Times" pitchFamily="18" charset="0"/>
              </a:rPr>
              <a:t>RECOMMENDATIONS</a:t>
            </a:r>
          </a:p>
          <a:p>
            <a:r>
              <a:rPr lang="en-IN" sz="1600" b="1" dirty="0" smtClean="0">
                <a:latin typeface="Times" pitchFamily="18" charset="0"/>
                <a:cs typeface="Times" pitchFamily="18" charset="0"/>
              </a:rPr>
              <a:t>Emergency need to be connected through telephone system</a:t>
            </a:r>
          </a:p>
          <a:p>
            <a:r>
              <a:rPr lang="en-IN" sz="1600" dirty="0" smtClean="0">
                <a:latin typeface="Times" pitchFamily="18" charset="0"/>
                <a:cs typeface="Times" pitchFamily="18" charset="0"/>
              </a:rPr>
              <a:t> </a:t>
            </a:r>
            <a:r>
              <a:rPr lang="en-IN" sz="1600" b="1" dirty="0" smtClean="0">
                <a:latin typeface="Times" pitchFamily="18" charset="0"/>
                <a:cs typeface="Times" pitchFamily="18" charset="0"/>
              </a:rPr>
              <a:t>Separate security guard need to be appointed for Emergency room</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Main entrance of hospital and labour room should be manned by security guards</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Unauthorized entry of patients and relatives to restricted areas need to be monitored</a:t>
            </a:r>
            <a:r>
              <a:rPr lang="en-IN" sz="1600" dirty="0" smtClean="0">
                <a:latin typeface="Times" pitchFamily="18" charset="0"/>
                <a:cs typeface="Times" pitchFamily="18" charset="0"/>
              </a:rPr>
              <a:t> </a:t>
            </a:r>
          </a:p>
          <a:p>
            <a:r>
              <a:rPr lang="en-IN" sz="1600" b="1" dirty="0" smtClean="0">
                <a:latin typeface="Times" pitchFamily="18" charset="0"/>
                <a:cs typeface="Times" pitchFamily="18" charset="0"/>
              </a:rPr>
              <a:t>Outgoing items need to be checked and entered on registers</a:t>
            </a:r>
            <a:endParaRPr lang="en-US" sz="1600" b="1" dirty="0" smtClean="0">
              <a:latin typeface="Times" pitchFamily="18" charset="0"/>
              <a:cs typeface="Times" pitchFamily="18" charset="0"/>
            </a:endParaRPr>
          </a:p>
          <a:p>
            <a:endParaRPr lang="en-IN" sz="2000"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US" b="1" i="1" dirty="0" smtClean="0">
                <a:latin typeface="Times" pitchFamily="18" charset="0"/>
                <a:cs typeface="Times" pitchFamily="18" charset="0"/>
              </a:rPr>
              <a:t>SCORING</a:t>
            </a:r>
            <a:endParaRPr lang="en-IN" b="1" i="1" dirty="0">
              <a:latin typeface="Times" pitchFamily="18" charset="0"/>
              <a:cs typeface="Times" pitchFamily="18" charset="0"/>
            </a:endParaRPr>
          </a:p>
        </p:txBody>
      </p:sp>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755576" y="1828800"/>
          <a:ext cx="7776864" cy="412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71600" y="692696"/>
            <a:ext cx="7776864" cy="830997"/>
          </a:xfrm>
          <a:prstGeom prst="rect">
            <a:avLst/>
          </a:prstGeom>
        </p:spPr>
        <p:txBody>
          <a:bodyPr wrap="square">
            <a:spAutoFit/>
          </a:bodyPr>
          <a:lstStyle/>
          <a:p>
            <a:pPr algn="ctr"/>
            <a:r>
              <a:rPr lang="en-US" sz="2400" b="1" dirty="0" smtClean="0">
                <a:latin typeface="Times" pitchFamily="18" charset="0"/>
                <a:cs typeface="Times" pitchFamily="18" charset="0"/>
              </a:rPr>
              <a:t>CHAPTER 1 : ASSESS, ASSESSMENT AND CONTINUITY OF CARE</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827584" y="1484784"/>
          <a:ext cx="7344816" cy="41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692696"/>
            <a:ext cx="6192688" cy="461665"/>
          </a:xfrm>
          <a:prstGeom prst="rect">
            <a:avLst/>
          </a:prstGeom>
        </p:spPr>
        <p:txBody>
          <a:bodyPr wrap="square">
            <a:spAutoFit/>
          </a:bodyPr>
          <a:lstStyle/>
          <a:p>
            <a:pPr algn="ctr"/>
            <a:r>
              <a:rPr lang="en-US" sz="2400" b="1" dirty="0" smtClean="0">
                <a:latin typeface="Times" pitchFamily="18" charset="0"/>
                <a:cs typeface="Times" pitchFamily="18" charset="0"/>
              </a:rPr>
              <a:t>CHAPTER 2 : CARE OF PATIENTS</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1043608" y="1916832"/>
          <a:ext cx="698477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3 : MANAGEMENT OF MEDICATIONS</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6149" name="Title 1"/>
          <p:cNvSpPr>
            <a:spLocks noGrp="1"/>
          </p:cNvSpPr>
          <p:nvPr>
            <p:ph type="title"/>
          </p:nvPr>
        </p:nvSpPr>
        <p:spPr>
          <a:xfrm>
            <a:off x="0" y="0"/>
            <a:ext cx="8229600" cy="1143000"/>
          </a:xfrm>
        </p:spPr>
        <p:txBody>
          <a:bodyPr/>
          <a:lstStyle/>
          <a:p>
            <a:pPr eaLnBrk="1" hangingPunct="1"/>
            <a:r>
              <a:rPr lang="en-US" b="1" i="1" dirty="0" smtClean="0">
                <a:solidFill>
                  <a:srgbClr val="114C4D"/>
                </a:solidFill>
                <a:latin typeface="Times" charset="0"/>
                <a:cs typeface="Times" charset="0"/>
              </a:rPr>
              <a:t>OUR SERVICES</a:t>
            </a:r>
            <a:endParaRPr lang="en-IN" b="1" i="1" dirty="0" smtClean="0">
              <a:solidFill>
                <a:srgbClr val="114C4D"/>
              </a:solidFill>
              <a:latin typeface="Times" charset="0"/>
              <a:cs typeface="Times" charset="0"/>
            </a:endParaRPr>
          </a:p>
        </p:txBody>
      </p:sp>
      <p:sp>
        <p:nvSpPr>
          <p:cNvPr id="9" name="Content Placeholder 2"/>
          <p:cNvSpPr>
            <a:spLocks noGrp="1"/>
          </p:cNvSpPr>
          <p:nvPr>
            <p:ph sz="quarter" idx="1"/>
          </p:nvPr>
        </p:nvSpPr>
        <p:spPr>
          <a:xfrm>
            <a:off x="323850" y="1124744"/>
            <a:ext cx="8568630" cy="5183981"/>
          </a:xfrm>
        </p:spPr>
        <p:txBody>
          <a:bodyPr>
            <a:normAutofit fontScale="25000" lnSpcReduction="20000"/>
          </a:bodyPr>
          <a:lstStyle/>
          <a:p>
            <a:pPr marL="742950" indent="-742950" eaLnBrk="1" hangingPunct="1">
              <a:lnSpc>
                <a:spcPct val="110000"/>
              </a:lnSpc>
              <a:buFont typeface="Wingdings" pitchFamily="2" charset="2"/>
              <a:buChar char="Ø"/>
              <a:defRPr/>
            </a:pPr>
            <a:r>
              <a:rPr lang="en-US" sz="6400" b="1" dirty="0" smtClean="0">
                <a:latin typeface="Times New Roman" pitchFamily="18" charset="0"/>
                <a:cs typeface="Times New Roman" pitchFamily="18" charset="0"/>
              </a:rPr>
              <a:t>Project &amp; Strategic Planning</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Business Case Writing</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Facility Plan Draft, Architect Briefs</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Equipment Planning</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Equipment Procurement</a:t>
            </a:r>
          </a:p>
          <a:p>
            <a:pPr marL="742950" indent="-742950" eaLnBrk="1" hangingPunct="1">
              <a:lnSpc>
                <a:spcPct val="110000"/>
              </a:lnSpc>
              <a:buFont typeface="Times" charset="0"/>
              <a:buNone/>
              <a:defRPr/>
            </a:pPr>
            <a:endParaRPr lang="en-US" sz="6400" b="1" dirty="0" smtClean="0">
              <a:latin typeface="Times New Roman" pitchFamily="18" charset="0"/>
              <a:cs typeface="Times New Roman" pitchFamily="18" charset="0"/>
            </a:endParaRPr>
          </a:p>
          <a:p>
            <a:pPr marL="742950" indent="-742950" eaLnBrk="1" hangingPunct="1">
              <a:lnSpc>
                <a:spcPct val="110000"/>
              </a:lnSpc>
              <a:buFont typeface="Wingdings" pitchFamily="2" charset="2"/>
              <a:buChar char="Ø"/>
              <a:defRPr/>
            </a:pPr>
            <a:r>
              <a:rPr lang="en-US" sz="6400" b="1" dirty="0" smtClean="0">
                <a:latin typeface="Times New Roman" pitchFamily="18" charset="0"/>
                <a:cs typeface="Times New Roman" pitchFamily="18" charset="0"/>
              </a:rPr>
              <a:t>Quality Healthcare Certifications </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Gap Analysis &amp; Preparation for Accreditation</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 NABH Accreditation </a:t>
            </a:r>
          </a:p>
          <a:p>
            <a:pPr lvl="2" eaLnBrk="1" hangingPunct="1">
              <a:lnSpc>
                <a:spcPct val="110000"/>
              </a:lnSpc>
              <a:buFont typeface="Times" charset="0"/>
              <a:buNone/>
              <a:defRPr/>
            </a:pPr>
            <a:r>
              <a:rPr lang="en-US" sz="6400" b="1" dirty="0" smtClean="0">
                <a:latin typeface="Times New Roman" pitchFamily="18" charset="0"/>
                <a:cs typeface="Times New Roman" pitchFamily="18" charset="0"/>
              </a:rPr>
              <a:t>    - ISO 9001:2008 Certification</a:t>
            </a:r>
          </a:p>
          <a:p>
            <a:pPr lvl="2" eaLnBrk="1" hangingPunct="1">
              <a:lnSpc>
                <a:spcPct val="110000"/>
              </a:lnSpc>
              <a:buFont typeface="Wingdings" pitchFamily="2" charset="2"/>
              <a:buChar char="Ø"/>
              <a:defRPr/>
            </a:pPr>
            <a:endParaRPr lang="en-US" sz="6400" b="1" dirty="0" smtClean="0">
              <a:latin typeface="Times New Roman" pitchFamily="18" charset="0"/>
              <a:cs typeface="Times New Roman" pitchFamily="18" charset="0"/>
            </a:endParaRPr>
          </a:p>
          <a:p>
            <a:pPr marL="742950" indent="-742950" eaLnBrk="1" hangingPunct="1">
              <a:lnSpc>
                <a:spcPct val="110000"/>
              </a:lnSpc>
              <a:buFont typeface="Wingdings" pitchFamily="2" charset="2"/>
              <a:buChar char="Ø"/>
              <a:defRPr/>
            </a:pPr>
            <a:r>
              <a:rPr lang="en-US" sz="6400" b="1" dirty="0" smtClean="0">
                <a:latin typeface="Times New Roman" pitchFamily="18" charset="0"/>
                <a:cs typeface="Times New Roman" pitchFamily="18" charset="0"/>
              </a:rPr>
              <a:t>Public &amp; Rural Health</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-We take up advisory/ consulting role on boards of NGO/ Government/ PSU/  Corporate for planning, implementing or monitoring of their projects </a:t>
            </a:r>
          </a:p>
          <a:p>
            <a:pPr marL="742950" indent="-742950" eaLnBrk="1" hangingPunct="1">
              <a:lnSpc>
                <a:spcPct val="110000"/>
              </a:lnSpc>
              <a:buFont typeface="Wingdings" pitchFamily="2" charset="2"/>
              <a:buChar char="Ø"/>
              <a:defRPr/>
            </a:pPr>
            <a:endParaRPr lang="en-US" sz="6400" b="1" dirty="0" smtClean="0">
              <a:latin typeface="Times New Roman" pitchFamily="18" charset="0"/>
              <a:cs typeface="Times New Roman" pitchFamily="18" charset="0"/>
            </a:endParaRPr>
          </a:p>
          <a:p>
            <a:pPr marL="742950" indent="-742950" eaLnBrk="1" hangingPunct="1">
              <a:lnSpc>
                <a:spcPct val="110000"/>
              </a:lnSpc>
              <a:buFont typeface="Wingdings" pitchFamily="2" charset="2"/>
              <a:buChar char="Ø"/>
              <a:defRPr/>
            </a:pPr>
            <a:r>
              <a:rPr lang="en-US" sz="6400" b="1" dirty="0" smtClean="0">
                <a:latin typeface="Times New Roman" pitchFamily="18" charset="0"/>
                <a:cs typeface="Times New Roman" pitchFamily="18" charset="0"/>
              </a:rPr>
              <a:t>Knowledge Management </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-We collect, collate, analyze, store and share latest know how’s within domain of healthcare sector</a:t>
            </a:r>
          </a:p>
          <a:p>
            <a:pPr eaLnBrk="1" hangingPunct="1">
              <a:defRPr/>
            </a:pPr>
            <a:endParaRPr lang="en-IN" dirty="0"/>
          </a:p>
        </p:txBody>
      </p:sp>
      <p:pic>
        <p:nvPicPr>
          <p:cNvPr id="6148" name="Picture 4" descr="C:\Program Files\Common Files\Microsoft Shared\Clipart\cagcat50\hm00363_.wmf"/>
          <p:cNvPicPr>
            <a:picLocks noChangeAspect="1" noChangeArrowheads="1"/>
          </p:cNvPicPr>
          <p:nvPr/>
        </p:nvPicPr>
        <p:blipFill>
          <a:blip r:embed="rId4" cstate="print"/>
          <a:srcRect/>
          <a:stretch>
            <a:fillRect/>
          </a:stretch>
        </p:blipFill>
        <p:spPr bwMode="auto">
          <a:xfrm>
            <a:off x="6864350" y="685800"/>
            <a:ext cx="1822450" cy="18288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611560" y="1828800"/>
          <a:ext cx="7992888" cy="38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4 : PATIENT’S RIGHTS AND EDUCATION</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611560" y="1828800"/>
          <a:ext cx="7848872" cy="42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5 : HOSPITAL INFECTION CONTROL</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827584" y="1988840"/>
          <a:ext cx="748883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6 : CONTINUOUS QUALITY IMPROVEMENT</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755576" y="1828800"/>
          <a:ext cx="7776864" cy="42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7 : RESPONSIBILITIES OF MANAGEMENT</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539552" y="1828800"/>
          <a:ext cx="7992888" cy="412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8 : FACILITY </a:t>
            </a:r>
            <a:r>
              <a:rPr lang="en-US" sz="2400" b="1" dirty="0">
                <a:latin typeface="Times" pitchFamily="18" charset="0"/>
                <a:cs typeface="Times" pitchFamily="18" charset="0"/>
              </a:rPr>
              <a:t>M</a:t>
            </a:r>
            <a:r>
              <a:rPr lang="en-US" sz="2400" b="1" dirty="0" smtClean="0">
                <a:latin typeface="Times" pitchFamily="18" charset="0"/>
                <a:cs typeface="Times" pitchFamily="18" charset="0"/>
              </a:rPr>
              <a:t>ANAGEMENT AND SAFETY</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4" name="Chart 3"/>
          <p:cNvGraphicFramePr/>
          <p:nvPr/>
        </p:nvGraphicFramePr>
        <p:xfrm>
          <a:off x="395536" y="1828800"/>
          <a:ext cx="8136904" cy="412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75656" y="764704"/>
            <a:ext cx="6192688" cy="830997"/>
          </a:xfrm>
          <a:prstGeom prst="rect">
            <a:avLst/>
          </a:prstGeom>
        </p:spPr>
        <p:txBody>
          <a:bodyPr wrap="square">
            <a:spAutoFit/>
          </a:bodyPr>
          <a:lstStyle/>
          <a:p>
            <a:pPr algn="ctr"/>
            <a:r>
              <a:rPr lang="en-US" sz="2400" b="1" dirty="0" smtClean="0">
                <a:latin typeface="Times" pitchFamily="18" charset="0"/>
                <a:cs typeface="Times" pitchFamily="18" charset="0"/>
              </a:rPr>
              <a:t>CHAPTER 9 : HUMAN RESOURCE MANAGEMENT</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829546E-E7E6-4C88-AEF4-D6ABDB8277A5}" type="slidenum">
              <a:rPr lang="en-US" smtClean="0"/>
              <a:pPr>
                <a:defRPr/>
              </a:pPr>
              <a:t>46</a:t>
            </a:fld>
            <a:endParaRPr lang="en-US"/>
          </a:p>
        </p:txBody>
      </p:sp>
      <p:graphicFrame>
        <p:nvGraphicFramePr>
          <p:cNvPr id="5" name="Chart 4"/>
          <p:cNvGraphicFramePr/>
          <p:nvPr/>
        </p:nvGraphicFramePr>
        <p:xfrm>
          <a:off x="755576" y="1628800"/>
          <a:ext cx="7704856" cy="4104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11125" y="980728"/>
            <a:ext cx="8341194" cy="461665"/>
          </a:xfrm>
          <a:prstGeom prst="rect">
            <a:avLst/>
          </a:prstGeom>
          <a:noFill/>
        </p:spPr>
        <p:txBody>
          <a:bodyPr wrap="none" rtlCol="0">
            <a:spAutoFit/>
          </a:bodyPr>
          <a:lstStyle/>
          <a:p>
            <a:pPr algn="ctr"/>
            <a:r>
              <a:rPr lang="en-US" sz="2400" b="1" dirty="0" smtClean="0">
                <a:latin typeface="Times" pitchFamily="18" charset="0"/>
                <a:cs typeface="Times" pitchFamily="18" charset="0"/>
              </a:rPr>
              <a:t>CHAPTER 10 : INFORMATION MANAGEMENT SYSTEM</a:t>
            </a:r>
            <a:endParaRPr lang="en-IN" sz="24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graphicFrame>
        <p:nvGraphicFramePr>
          <p:cNvPr id="7" name="Chart 6"/>
          <p:cNvGraphicFramePr/>
          <p:nvPr/>
        </p:nvGraphicFramePr>
        <p:xfrm>
          <a:off x="611560" y="1196752"/>
          <a:ext cx="7920880" cy="5093359"/>
        </p:xfrm>
        <a:graphic>
          <a:graphicData uri="http://schemas.openxmlformats.org/drawingml/2006/chart">
            <c:chart xmlns:c="http://schemas.openxmlformats.org/drawingml/2006/chart" xmlns:r="http://schemas.openxmlformats.org/officeDocument/2006/relationships" r:id="rId3"/>
          </a:graphicData>
        </a:graphic>
      </p:graphicFrame>
      <p:sp>
        <p:nvSpPr>
          <p:cNvPr id="3076" name="Rectangle 4"/>
          <p:cNvSpPr>
            <a:spLocks noChangeArrowheads="1"/>
          </p:cNvSpPr>
          <p:nvPr/>
        </p:nvSpPr>
        <p:spPr bwMode="auto">
          <a:xfrm>
            <a:off x="755576" y="487125"/>
            <a:ext cx="7812360" cy="400110"/>
          </a:xfrm>
          <a:prstGeom prst="rect">
            <a:avLst/>
          </a:prstGeom>
          <a:solidFill>
            <a:srgbClr val="00823B"/>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AVERAGE SCORE CHART OF ALL CHAPTERS</a:t>
            </a:r>
            <a:endParaRPr kumimoji="0" lang="es-ES" sz="20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2" name="Title 1"/>
          <p:cNvSpPr>
            <a:spLocks noGrp="1"/>
          </p:cNvSpPr>
          <p:nvPr>
            <p:ph type="title"/>
          </p:nvPr>
        </p:nvSpPr>
        <p:spPr/>
        <p:txBody>
          <a:bodyPr/>
          <a:lstStyle/>
          <a:p>
            <a:r>
              <a:rPr lang="en-US" b="1" i="1" dirty="0" smtClean="0">
                <a:latin typeface="Times" pitchFamily="18" charset="0"/>
                <a:cs typeface="Times" pitchFamily="18" charset="0"/>
              </a:rPr>
              <a:t>INTERPRETATION</a:t>
            </a:r>
            <a:endParaRPr lang="en-IN" b="1" i="1" dirty="0">
              <a:latin typeface="Times" pitchFamily="18" charset="0"/>
              <a:cs typeface="Times" pitchFamily="18" charset="0"/>
            </a:endParaRPr>
          </a:p>
        </p:txBody>
      </p:sp>
      <p:sp>
        <p:nvSpPr>
          <p:cNvPr id="3" name="Content Placeholder 2"/>
          <p:cNvSpPr>
            <a:spLocks noGrp="1"/>
          </p:cNvSpPr>
          <p:nvPr>
            <p:ph idx="1"/>
          </p:nvPr>
        </p:nvSpPr>
        <p:spPr/>
        <p:txBody>
          <a:bodyPr/>
          <a:lstStyle/>
          <a:p>
            <a:pPr>
              <a:buNone/>
            </a:pPr>
            <a:r>
              <a:rPr lang="en-US" sz="1800" b="1" dirty="0" smtClean="0">
                <a:solidFill>
                  <a:schemeClr val="tx1"/>
                </a:solidFill>
                <a:latin typeface="Times" pitchFamily="18" charset="0"/>
                <a:cs typeface="Times" pitchFamily="18" charset="0"/>
              </a:rPr>
              <a:t>ON COMPARING THE HOSPITAL PRESENT STATUS WITH CRITERIA OF NABH PRE ACCREDITATION ENTRY LEVEL WE FIND:</a:t>
            </a:r>
          </a:p>
          <a:p>
            <a:pPr>
              <a:buNone/>
            </a:pPr>
            <a:endParaRPr lang="en-IN" sz="1800" b="1" dirty="0" smtClean="0">
              <a:solidFill>
                <a:schemeClr val="tx1"/>
              </a:solidFill>
              <a:latin typeface="Times" pitchFamily="18" charset="0"/>
              <a:cs typeface="Times" pitchFamily="18" charset="0"/>
            </a:endParaRPr>
          </a:p>
          <a:p>
            <a:pPr lvl="0"/>
            <a:r>
              <a:rPr lang="en-IN" sz="1800" b="1" dirty="0" smtClean="0">
                <a:solidFill>
                  <a:schemeClr val="tx1"/>
                </a:solidFill>
                <a:latin typeface="Times" pitchFamily="18" charset="0"/>
                <a:cs typeface="Times" pitchFamily="18" charset="0"/>
              </a:rPr>
              <a:t>There many standards with more than two zero</a:t>
            </a:r>
          </a:p>
          <a:p>
            <a:pPr>
              <a:buNone/>
            </a:pPr>
            <a:endParaRPr lang="en-IN" sz="1800" b="1" dirty="0" smtClean="0">
              <a:solidFill>
                <a:schemeClr val="tx1"/>
              </a:solidFill>
              <a:latin typeface="Times" pitchFamily="18" charset="0"/>
              <a:cs typeface="Times" pitchFamily="18" charset="0"/>
            </a:endParaRPr>
          </a:p>
          <a:p>
            <a:pPr lvl="0"/>
            <a:r>
              <a:rPr lang="en-IN" sz="1800" b="1" dirty="0" smtClean="0">
                <a:solidFill>
                  <a:schemeClr val="tx1"/>
                </a:solidFill>
                <a:latin typeface="Times" pitchFamily="18" charset="0"/>
                <a:cs typeface="Times" pitchFamily="18" charset="0"/>
              </a:rPr>
              <a:t>HIC and CQI have average score &lt; 1</a:t>
            </a:r>
          </a:p>
          <a:p>
            <a:pPr>
              <a:buNone/>
            </a:pPr>
            <a:endParaRPr lang="en-IN" sz="1800" b="1" dirty="0" smtClean="0">
              <a:solidFill>
                <a:schemeClr val="tx1"/>
              </a:solidFill>
              <a:latin typeface="Times" pitchFamily="18" charset="0"/>
              <a:cs typeface="Times" pitchFamily="18" charset="0"/>
            </a:endParaRPr>
          </a:p>
          <a:p>
            <a:pPr lvl="0"/>
            <a:r>
              <a:rPr lang="en-IN" sz="1800" b="1" dirty="0" smtClean="0">
                <a:solidFill>
                  <a:schemeClr val="tx1"/>
                </a:solidFill>
                <a:latin typeface="Times" pitchFamily="18" charset="0"/>
                <a:cs typeface="Times" pitchFamily="18" charset="0"/>
              </a:rPr>
              <a:t>There is no individual chapter having average score more than 3.38</a:t>
            </a:r>
          </a:p>
          <a:p>
            <a:endParaRPr lang="en-IN" sz="1800" b="1" dirty="0" smtClean="0">
              <a:solidFill>
                <a:schemeClr val="tx1"/>
              </a:solidFill>
              <a:latin typeface="Times" pitchFamily="18" charset="0"/>
              <a:cs typeface="Times" pitchFamily="18" charset="0"/>
            </a:endParaRPr>
          </a:p>
          <a:p>
            <a:pPr lvl="0"/>
            <a:r>
              <a:rPr lang="en-IN" sz="1800" b="1" dirty="0" smtClean="0">
                <a:solidFill>
                  <a:schemeClr val="tx1"/>
                </a:solidFill>
                <a:latin typeface="Times" pitchFamily="18" charset="0"/>
                <a:cs typeface="Times" pitchFamily="18" charset="0"/>
              </a:rPr>
              <a:t>The overall average of all the standards meets the criteria &lt; 2.5</a:t>
            </a:r>
          </a:p>
          <a:p>
            <a:pPr lvl="0">
              <a:buNone/>
            </a:pPr>
            <a:endParaRPr lang="en-IN" sz="1800" b="1" dirty="0" smtClean="0">
              <a:solidFill>
                <a:schemeClr val="tx1"/>
              </a:solidFill>
              <a:latin typeface="Times" pitchFamily="18" charset="0"/>
              <a:cs typeface="Times" pitchFamily="18" charset="0"/>
            </a:endParaRPr>
          </a:p>
          <a:p>
            <a:r>
              <a:rPr lang="en-IN" sz="1800" b="1" dirty="0" smtClean="0">
                <a:solidFill>
                  <a:schemeClr val="tx1"/>
                </a:solidFill>
                <a:latin typeface="Times" pitchFamily="18" charset="0"/>
                <a:cs typeface="Times" pitchFamily="18" charset="0"/>
              </a:rPr>
              <a:t>With the above analysis it is clear that the hospital is not even partially fulfilling the pre-accreditation entry level criteria</a:t>
            </a:r>
            <a:endParaRPr lang="en-IN" sz="18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i="1" dirty="0" smtClean="0">
                <a:latin typeface="Times" pitchFamily="18" charset="0"/>
                <a:cs typeface="Times" pitchFamily="18" charset="0"/>
              </a:rPr>
              <a:t>CONCLUSION</a:t>
            </a:r>
            <a:endParaRPr lang="en-IN" b="1" i="1" dirty="0">
              <a:latin typeface="Times" pitchFamily="18" charset="0"/>
              <a:cs typeface="Times" pitchFamily="18" charset="0"/>
            </a:endParaRPr>
          </a:p>
        </p:txBody>
      </p:sp>
      <p:pic>
        <p:nvPicPr>
          <p:cNvPr id="36866" name="Picture 2"/>
          <p:cNvPicPr>
            <a:picLocks noChangeAspect="1" noChangeArrowheads="1"/>
          </p:cNvPicPr>
          <p:nvPr/>
        </p:nvPicPr>
        <p:blipFill>
          <a:blip r:embed="rId2" cstate="print"/>
          <a:srcRect/>
          <a:stretch>
            <a:fillRect/>
          </a:stretch>
        </p:blipFill>
        <p:spPr bwMode="auto">
          <a:xfrm>
            <a:off x="251520" y="1772816"/>
            <a:ext cx="2362200" cy="1943100"/>
          </a:xfrm>
          <a:prstGeom prst="rect">
            <a:avLst/>
          </a:prstGeom>
          <a:noFill/>
          <a:ln w="9525">
            <a:noFill/>
            <a:miter lim="800000"/>
            <a:headEnd/>
            <a:tailEnd/>
          </a:ln>
        </p:spPr>
      </p:pic>
      <p:cxnSp>
        <p:nvCxnSpPr>
          <p:cNvPr id="6" name="Straight Connector 5"/>
          <p:cNvCxnSpPr/>
          <p:nvPr/>
        </p:nvCxnSpPr>
        <p:spPr>
          <a:xfrm>
            <a:off x="2915816" y="1484784"/>
            <a:ext cx="0" cy="4824536"/>
          </a:xfrm>
          <a:prstGeom prst="line">
            <a:avLst/>
          </a:prstGeom>
          <a:ln w="76200">
            <a:solidFill>
              <a:schemeClr val="tx1"/>
            </a:solidFill>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pic>
        <p:nvPicPr>
          <p:cNvPr id="36867" name="Picture 3"/>
          <p:cNvPicPr>
            <a:picLocks noChangeAspect="1" noChangeArrowheads="1"/>
          </p:cNvPicPr>
          <p:nvPr/>
        </p:nvPicPr>
        <p:blipFill>
          <a:blip r:embed="rId3" cstate="print"/>
          <a:srcRect/>
          <a:stretch>
            <a:fillRect/>
          </a:stretch>
        </p:blipFill>
        <p:spPr bwMode="auto">
          <a:xfrm>
            <a:off x="6012160" y="1700808"/>
            <a:ext cx="2762250" cy="2088232"/>
          </a:xfrm>
          <a:prstGeom prst="rect">
            <a:avLst/>
          </a:prstGeom>
          <a:noFill/>
          <a:ln w="9525">
            <a:noFill/>
            <a:miter lim="800000"/>
            <a:headEnd/>
            <a:tailEnd/>
          </a:ln>
        </p:spPr>
      </p:pic>
      <p:cxnSp>
        <p:nvCxnSpPr>
          <p:cNvPr id="8" name="Straight Connector 7"/>
          <p:cNvCxnSpPr/>
          <p:nvPr/>
        </p:nvCxnSpPr>
        <p:spPr>
          <a:xfrm>
            <a:off x="5868144" y="1484784"/>
            <a:ext cx="0" cy="4824536"/>
          </a:xfrm>
          <a:prstGeom prst="line">
            <a:avLst/>
          </a:prstGeom>
          <a:ln w="76200">
            <a:solidFill>
              <a:schemeClr val="tx1"/>
            </a:solidFill>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16216" y="4581128"/>
            <a:ext cx="2304256"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6868" name="Picture 4"/>
          <p:cNvPicPr>
            <a:picLocks noChangeAspect="1" noChangeArrowheads="1"/>
          </p:cNvPicPr>
          <p:nvPr/>
        </p:nvPicPr>
        <p:blipFill>
          <a:blip r:embed="rId4" cstate="print"/>
          <a:srcRect/>
          <a:stretch>
            <a:fillRect/>
          </a:stretch>
        </p:blipFill>
        <p:spPr bwMode="auto">
          <a:xfrm>
            <a:off x="3203848" y="1844824"/>
            <a:ext cx="2568285" cy="1926214"/>
          </a:xfrm>
          <a:prstGeom prst="rect">
            <a:avLst/>
          </a:prstGeom>
          <a:noFill/>
          <a:ln w="9525">
            <a:noFill/>
            <a:miter lim="800000"/>
            <a:headEnd/>
            <a:tailEnd/>
          </a:ln>
        </p:spPr>
      </p:pic>
      <p:sp>
        <p:nvSpPr>
          <p:cNvPr id="11" name="TextBox 10"/>
          <p:cNvSpPr txBox="1"/>
          <p:nvPr/>
        </p:nvSpPr>
        <p:spPr>
          <a:xfrm>
            <a:off x="683568" y="1268760"/>
            <a:ext cx="1544012" cy="369332"/>
          </a:xfrm>
          <a:prstGeom prst="rect">
            <a:avLst/>
          </a:prstGeom>
          <a:noFill/>
        </p:spPr>
        <p:txBody>
          <a:bodyPr wrap="none" rtlCol="0">
            <a:spAutoFit/>
          </a:bodyPr>
          <a:lstStyle/>
          <a:p>
            <a:r>
              <a:rPr lang="en-US" b="1" i="1" dirty="0" smtClean="0">
                <a:latin typeface="Times" pitchFamily="18" charset="0"/>
                <a:cs typeface="Times" pitchFamily="18" charset="0"/>
              </a:rPr>
              <a:t>STRUCTURE</a:t>
            </a:r>
            <a:endParaRPr lang="en-IN" b="1" i="1" dirty="0">
              <a:latin typeface="Times" pitchFamily="18" charset="0"/>
              <a:cs typeface="Times" pitchFamily="18" charset="0"/>
            </a:endParaRPr>
          </a:p>
        </p:txBody>
      </p:sp>
      <p:sp>
        <p:nvSpPr>
          <p:cNvPr id="12" name="TextBox 11"/>
          <p:cNvSpPr txBox="1"/>
          <p:nvPr/>
        </p:nvSpPr>
        <p:spPr>
          <a:xfrm>
            <a:off x="3851920" y="1268760"/>
            <a:ext cx="1210588" cy="369332"/>
          </a:xfrm>
          <a:prstGeom prst="rect">
            <a:avLst/>
          </a:prstGeom>
          <a:noFill/>
        </p:spPr>
        <p:txBody>
          <a:bodyPr wrap="none" rtlCol="0">
            <a:spAutoFit/>
          </a:bodyPr>
          <a:lstStyle/>
          <a:p>
            <a:r>
              <a:rPr lang="en-US" b="1" i="1" dirty="0" smtClean="0">
                <a:latin typeface="Times" pitchFamily="18" charset="0"/>
                <a:cs typeface="Times" pitchFamily="18" charset="0"/>
              </a:rPr>
              <a:t>PROCESS</a:t>
            </a:r>
            <a:endParaRPr lang="en-IN" b="1" i="1" dirty="0">
              <a:latin typeface="Times" pitchFamily="18" charset="0"/>
              <a:cs typeface="Times" pitchFamily="18" charset="0"/>
            </a:endParaRPr>
          </a:p>
        </p:txBody>
      </p:sp>
      <p:sp>
        <p:nvSpPr>
          <p:cNvPr id="13" name="TextBox 12"/>
          <p:cNvSpPr txBox="1"/>
          <p:nvPr/>
        </p:nvSpPr>
        <p:spPr>
          <a:xfrm>
            <a:off x="6588224" y="1268760"/>
            <a:ext cx="1338828" cy="369332"/>
          </a:xfrm>
          <a:prstGeom prst="rect">
            <a:avLst/>
          </a:prstGeom>
          <a:noFill/>
        </p:spPr>
        <p:txBody>
          <a:bodyPr wrap="none" rtlCol="0">
            <a:spAutoFit/>
          </a:bodyPr>
          <a:lstStyle/>
          <a:p>
            <a:r>
              <a:rPr lang="en-US" b="1" i="1" dirty="0" smtClean="0">
                <a:latin typeface="Times" pitchFamily="18" charset="0"/>
                <a:cs typeface="Times" pitchFamily="18" charset="0"/>
              </a:rPr>
              <a:t>OUTCOME</a:t>
            </a:r>
            <a:endParaRPr lang="en-IN" b="1" i="1" dirty="0">
              <a:latin typeface="Times" pitchFamily="18" charset="0"/>
              <a:cs typeface="Times" pitchFamily="18" charset="0"/>
            </a:endParaRPr>
          </a:p>
        </p:txBody>
      </p:sp>
      <p:sp>
        <p:nvSpPr>
          <p:cNvPr id="15" name="TextBox 14"/>
          <p:cNvSpPr txBox="1"/>
          <p:nvPr/>
        </p:nvSpPr>
        <p:spPr>
          <a:xfrm>
            <a:off x="323528" y="3933056"/>
            <a:ext cx="1515158" cy="1477328"/>
          </a:xfrm>
          <a:prstGeom prst="rect">
            <a:avLst/>
          </a:prstGeom>
          <a:noFill/>
        </p:spPr>
        <p:txBody>
          <a:bodyPr wrap="none" rtlCol="0">
            <a:spAutoFit/>
          </a:bodyPr>
          <a:lstStyle/>
          <a:p>
            <a:pPr>
              <a:buFont typeface="Courier New" pitchFamily="49" charset="0"/>
              <a:buChar char="o"/>
            </a:pPr>
            <a:r>
              <a:rPr lang="en-US" b="1" dirty="0" smtClean="0">
                <a:latin typeface="Times" pitchFamily="18" charset="0"/>
                <a:cs typeface="Times" pitchFamily="18" charset="0"/>
              </a:rPr>
              <a:t>Land area</a:t>
            </a:r>
          </a:p>
          <a:p>
            <a:pPr>
              <a:buFont typeface="Courier New" pitchFamily="49" charset="0"/>
              <a:buChar char="o"/>
            </a:pPr>
            <a:r>
              <a:rPr lang="en-US" b="1" dirty="0" smtClean="0">
                <a:solidFill>
                  <a:srgbClr val="FF0000"/>
                </a:solidFill>
                <a:latin typeface="Times" pitchFamily="18" charset="0"/>
                <a:cs typeface="Times" pitchFamily="18" charset="0"/>
              </a:rPr>
              <a:t>Building</a:t>
            </a:r>
          </a:p>
          <a:p>
            <a:pPr>
              <a:buFont typeface="Courier New" pitchFamily="49" charset="0"/>
              <a:buChar char="o"/>
            </a:pPr>
            <a:r>
              <a:rPr lang="en-US" b="1" dirty="0" smtClean="0">
                <a:solidFill>
                  <a:srgbClr val="FF0000"/>
                </a:solidFill>
                <a:latin typeface="Times" pitchFamily="18" charset="0"/>
                <a:cs typeface="Times" pitchFamily="18" charset="0"/>
              </a:rPr>
              <a:t>Manpower</a:t>
            </a:r>
          </a:p>
          <a:p>
            <a:pPr>
              <a:buFont typeface="Courier New" pitchFamily="49" charset="0"/>
              <a:buChar char="o"/>
            </a:pPr>
            <a:r>
              <a:rPr lang="en-US" b="1" dirty="0" smtClean="0">
                <a:solidFill>
                  <a:srgbClr val="FF0000"/>
                </a:solidFill>
                <a:latin typeface="Times" pitchFamily="18" charset="0"/>
                <a:cs typeface="Times" pitchFamily="18" charset="0"/>
              </a:rPr>
              <a:t>Licenses</a:t>
            </a:r>
          </a:p>
          <a:p>
            <a:pPr>
              <a:buFont typeface="Courier New" pitchFamily="49" charset="0"/>
              <a:buChar char="o"/>
            </a:pPr>
            <a:r>
              <a:rPr lang="en-US" b="1" dirty="0" smtClean="0">
                <a:solidFill>
                  <a:srgbClr val="FF0000"/>
                </a:solidFill>
                <a:latin typeface="Times" pitchFamily="18" charset="0"/>
                <a:cs typeface="Times" pitchFamily="18" charset="0"/>
              </a:rPr>
              <a:t>Equipments</a:t>
            </a:r>
            <a:endParaRPr lang="en-IN" b="1" dirty="0">
              <a:solidFill>
                <a:srgbClr val="FF0000"/>
              </a:solidFill>
              <a:latin typeface="Times" pitchFamily="18" charset="0"/>
              <a:cs typeface="Times" pitchFamily="18" charset="0"/>
            </a:endParaRPr>
          </a:p>
        </p:txBody>
      </p:sp>
      <p:sp>
        <p:nvSpPr>
          <p:cNvPr id="16" name="TextBox 15"/>
          <p:cNvSpPr txBox="1"/>
          <p:nvPr/>
        </p:nvSpPr>
        <p:spPr>
          <a:xfrm>
            <a:off x="3131840" y="4005064"/>
            <a:ext cx="1429879" cy="646331"/>
          </a:xfrm>
          <a:prstGeom prst="rect">
            <a:avLst/>
          </a:prstGeom>
          <a:noFill/>
        </p:spPr>
        <p:txBody>
          <a:bodyPr wrap="none" rtlCol="0">
            <a:spAutoFit/>
          </a:bodyPr>
          <a:lstStyle/>
          <a:p>
            <a:pPr>
              <a:buFont typeface="Courier New" pitchFamily="49" charset="0"/>
              <a:buChar char="o"/>
            </a:pPr>
            <a:r>
              <a:rPr lang="en-US" b="1" dirty="0" smtClean="0">
                <a:solidFill>
                  <a:srgbClr val="FF0000"/>
                </a:solidFill>
                <a:latin typeface="Times" pitchFamily="18" charset="0"/>
                <a:cs typeface="Times" pitchFamily="18" charset="0"/>
              </a:rPr>
              <a:t>Policies </a:t>
            </a:r>
          </a:p>
          <a:p>
            <a:pPr>
              <a:buFont typeface="Courier New" pitchFamily="49" charset="0"/>
              <a:buChar char="o"/>
            </a:pPr>
            <a:r>
              <a:rPr lang="en-US" b="1" dirty="0" smtClean="0">
                <a:solidFill>
                  <a:srgbClr val="FF0000"/>
                </a:solidFill>
                <a:latin typeface="Times" pitchFamily="18" charset="0"/>
                <a:cs typeface="Times" pitchFamily="18" charset="0"/>
              </a:rPr>
              <a:t>Procedures</a:t>
            </a:r>
            <a:endParaRPr lang="en-IN" b="1" dirty="0">
              <a:solidFill>
                <a:srgbClr val="FF0000"/>
              </a:solidFill>
              <a:latin typeface="Times" pitchFamily="18" charset="0"/>
              <a:cs typeface="Times" pitchFamily="18" charset="0"/>
            </a:endParaRPr>
          </a:p>
        </p:txBody>
      </p:sp>
      <p:sp>
        <p:nvSpPr>
          <p:cNvPr id="17" name="TextBox 16"/>
          <p:cNvSpPr txBox="1"/>
          <p:nvPr/>
        </p:nvSpPr>
        <p:spPr>
          <a:xfrm>
            <a:off x="6156176" y="4077072"/>
            <a:ext cx="1335622" cy="369332"/>
          </a:xfrm>
          <a:prstGeom prst="rect">
            <a:avLst/>
          </a:prstGeom>
          <a:noFill/>
        </p:spPr>
        <p:txBody>
          <a:bodyPr wrap="none" rtlCol="0">
            <a:spAutoFit/>
          </a:bodyPr>
          <a:lstStyle/>
          <a:p>
            <a:pPr>
              <a:buFont typeface="Courier New" pitchFamily="49" charset="0"/>
              <a:buChar char="o"/>
            </a:pPr>
            <a:r>
              <a:rPr lang="en-US" b="1" dirty="0" smtClean="0">
                <a:solidFill>
                  <a:srgbClr val="FF0000"/>
                </a:solidFill>
                <a:latin typeface="Times" pitchFamily="18" charset="0"/>
                <a:cs typeface="Times" pitchFamily="18" charset="0"/>
              </a:rPr>
              <a:t>Indicators</a:t>
            </a:r>
            <a:endParaRPr lang="en-IN" b="1" dirty="0">
              <a:solidFill>
                <a:srgbClr val="FF0000"/>
              </a:solidFill>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7472" name="Picture 16"/>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467544" y="2276872"/>
            <a:ext cx="8208912" cy="4248472"/>
          </a:xfrm>
          <a:prstGeom prst="rect">
            <a:avLst/>
          </a:prstGeom>
          <a:noFill/>
          <a:ln w="9525" cap="flat" cmpd="sng">
            <a:noFill/>
            <a:prstDash val="solid"/>
            <a:miter lim="800000"/>
            <a:headEnd type="none" w="med" len="med"/>
            <a:tailEnd type="none" w="med" len="med"/>
          </a:ln>
        </p:spPr>
      </p:pic>
      <p:sp>
        <p:nvSpPr>
          <p:cNvPr id="15" name="Rectangle 14"/>
          <p:cNvSpPr/>
          <p:nvPr/>
        </p:nvSpPr>
        <p:spPr>
          <a:xfrm>
            <a:off x="539552" y="-387424"/>
            <a:ext cx="8172450" cy="3477875"/>
          </a:xfrm>
          <a:prstGeom prst="rect">
            <a:avLst/>
          </a:prstGeom>
          <a:noFill/>
          <a:effectLst>
            <a:outerShdw blurRad="1270000" dist="1752600" dir="5400000" sx="78000" sy="78000" algn="ctr" rotWithShape="0">
              <a:schemeClr val="tx1">
                <a:alpha val="0"/>
              </a:schemeClr>
            </a:outerShdw>
          </a:effectLst>
        </p:spPr>
        <p:txBody>
          <a:bodyPr>
            <a:spAutoFit/>
          </a:bodyPr>
          <a:lstStyle/>
          <a:p>
            <a:pPr algn="ctr">
              <a:defRPr/>
            </a:pPr>
            <a:r>
              <a:rPr lang="en-US" sz="4400" b="1" dirty="0">
                <a:solidFill>
                  <a:schemeClr val="bg2"/>
                </a:solidFill>
                <a:cs typeface="Times New Roman" pitchFamily="18" charset="0"/>
              </a:rPr>
              <a:t/>
            </a:r>
            <a:br>
              <a:rPr lang="en-US" sz="4400" b="1" dirty="0">
                <a:solidFill>
                  <a:schemeClr val="bg2"/>
                </a:solidFill>
                <a:cs typeface="Times New Roman" pitchFamily="18" charset="0"/>
              </a:rPr>
            </a:br>
            <a:r>
              <a:rPr lang="en-US" sz="4400" b="1" dirty="0">
                <a:cs typeface="Times New Roman" pitchFamily="18" charset="0"/>
              </a:rPr>
              <a:t>“</a:t>
            </a:r>
            <a:r>
              <a:rPr lang="en-US" sz="4400" b="1" i="1" dirty="0">
                <a:latin typeface="Times" pitchFamily="18" charset="0"/>
                <a:cs typeface="Times" pitchFamily="18" charset="0"/>
              </a:rPr>
              <a:t>A Study on Gap Analysis of District </a:t>
            </a:r>
            <a:r>
              <a:rPr lang="en-US" sz="4400" b="1" i="1" dirty="0" smtClean="0">
                <a:latin typeface="Times" pitchFamily="18" charset="0"/>
                <a:cs typeface="Times" pitchFamily="18" charset="0"/>
              </a:rPr>
              <a:t>Women’s </a:t>
            </a:r>
            <a:r>
              <a:rPr lang="en-US" sz="4400" b="1" i="1" dirty="0">
                <a:latin typeface="Times" pitchFamily="18" charset="0"/>
                <a:cs typeface="Times" pitchFamily="18" charset="0"/>
              </a:rPr>
              <a:t>Hospital, Jhansi”</a:t>
            </a:r>
            <a:r>
              <a:rPr lang="en-IN" sz="4400" b="1" dirty="0">
                <a:solidFill>
                  <a:schemeClr val="bg2"/>
                </a:solidFill>
                <a:cs typeface="Times New Roman" pitchFamily="18" charset="0"/>
              </a:rPr>
              <a:t/>
            </a:r>
            <a:br>
              <a:rPr lang="en-IN" sz="4400" b="1" dirty="0">
                <a:solidFill>
                  <a:schemeClr val="bg2"/>
                </a:solidFill>
                <a:cs typeface="Times New Roman" pitchFamily="18" charset="0"/>
              </a:rPr>
            </a:br>
            <a:endParaRPr lang="en-IN" sz="4400" dirty="0">
              <a:solidFill>
                <a:schemeClr val="bg2"/>
              </a:solidFill>
              <a:latin typeface="Times New Roman"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1979712" y="1484784"/>
            <a:ext cx="5472608" cy="424847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8194" name="Title 1"/>
          <p:cNvSpPr>
            <a:spLocks noGrp="1"/>
          </p:cNvSpPr>
          <p:nvPr>
            <p:ph type="title"/>
          </p:nvPr>
        </p:nvSpPr>
        <p:spPr>
          <a:xfrm>
            <a:off x="611560" y="476672"/>
            <a:ext cx="8001000" cy="1219200"/>
          </a:xfrm>
        </p:spPr>
        <p:txBody>
          <a:bodyPr/>
          <a:lstStyle/>
          <a:p>
            <a:pPr eaLnBrk="1" hangingPunct="1"/>
            <a:r>
              <a:rPr lang="en-US" b="1" i="1" dirty="0" smtClean="0">
                <a:solidFill>
                  <a:schemeClr val="tx1"/>
                </a:solidFill>
                <a:latin typeface="Times New Roman" pitchFamily="18" charset="0"/>
                <a:cs typeface="Times New Roman" pitchFamily="18" charset="0"/>
              </a:rPr>
              <a:t>INTODUCTION OF STUDY</a:t>
            </a:r>
            <a:endParaRPr lang="en-IN" b="1" i="1" dirty="0" smtClean="0">
              <a:solidFill>
                <a:schemeClr val="tx1"/>
              </a:solidFill>
            </a:endParaRPr>
          </a:p>
        </p:txBody>
      </p:sp>
      <p:sp>
        <p:nvSpPr>
          <p:cNvPr id="8195" name="Content Placeholder 2"/>
          <p:cNvSpPr>
            <a:spLocks noGrp="1"/>
          </p:cNvSpPr>
          <p:nvPr>
            <p:ph sz="quarter" idx="1"/>
          </p:nvPr>
        </p:nvSpPr>
        <p:spPr>
          <a:xfrm>
            <a:off x="468313" y="1700808"/>
            <a:ext cx="8675687" cy="4467225"/>
          </a:xfrm>
        </p:spPr>
        <p:txBody>
          <a:bodyPr>
            <a:normAutofit/>
          </a:bodyPr>
          <a:lstStyle/>
          <a:p>
            <a:pPr eaLnBrk="1" hangingPunct="1">
              <a:lnSpc>
                <a:spcPct val="150000"/>
              </a:lnSpc>
            </a:pPr>
            <a:r>
              <a:rPr lang="en-IN" sz="1800" b="1" dirty="0" smtClean="0">
                <a:latin typeface="Times" charset="0"/>
                <a:cs typeface="Times" charset="0"/>
              </a:rPr>
              <a:t>Gap analysis is the initial step in the review of the available service delivery system.</a:t>
            </a:r>
          </a:p>
          <a:p>
            <a:pPr eaLnBrk="1" hangingPunct="1">
              <a:lnSpc>
                <a:spcPct val="150000"/>
              </a:lnSpc>
            </a:pPr>
            <a:r>
              <a:rPr lang="en-IN" sz="1800" b="1" dirty="0" smtClean="0">
                <a:latin typeface="Times" charset="0"/>
                <a:cs typeface="Times" charset="0"/>
              </a:rPr>
              <a:t> It is an efficient base to implement a modern management system. </a:t>
            </a:r>
          </a:p>
          <a:p>
            <a:pPr eaLnBrk="1" hangingPunct="1">
              <a:lnSpc>
                <a:spcPct val="150000"/>
              </a:lnSpc>
            </a:pPr>
            <a:r>
              <a:rPr lang="en-IN" sz="1800" b="1" dirty="0" smtClean="0">
                <a:latin typeface="Times" charset="0"/>
                <a:cs typeface="Times" charset="0"/>
              </a:rPr>
              <a:t>It can be measured against pre set standards. </a:t>
            </a:r>
          </a:p>
          <a:p>
            <a:pPr eaLnBrk="1" hangingPunct="1">
              <a:lnSpc>
                <a:spcPct val="150000"/>
              </a:lnSpc>
            </a:pPr>
            <a:r>
              <a:rPr lang="en-IN" sz="1800" b="1" dirty="0" smtClean="0">
                <a:latin typeface="Times" charset="0"/>
                <a:cs typeface="Times" charset="0"/>
              </a:rPr>
              <a:t>It reveals the areas of improvement in the existing service system.</a:t>
            </a:r>
          </a:p>
          <a:p>
            <a:pPr eaLnBrk="1" hangingPunct="1">
              <a:lnSpc>
                <a:spcPct val="150000"/>
              </a:lnSpc>
            </a:pPr>
            <a:r>
              <a:rPr lang="en-IN" sz="1800" b="1" dirty="0" smtClean="0">
                <a:latin typeface="Times" charset="0"/>
                <a:cs typeface="Times" charset="0"/>
              </a:rPr>
              <a:t> It </a:t>
            </a:r>
            <a:r>
              <a:rPr lang="en-IN" sz="1800" b="1" dirty="0" smtClean="0">
                <a:latin typeface="Times" pitchFamily="18" charset="0"/>
                <a:cs typeface="Times" pitchFamily="18" charset="0"/>
              </a:rPr>
              <a:t>focuses on the components of the management services and how effective they are</a:t>
            </a:r>
          </a:p>
          <a:p>
            <a:pPr eaLnBrk="1" hangingPunct="1">
              <a:lnSpc>
                <a:spcPct val="150000"/>
              </a:lnSpc>
            </a:pPr>
            <a:r>
              <a:rPr lang="en-IN" sz="1800" b="1" dirty="0" smtClean="0">
                <a:latin typeface="Times" pitchFamily="18" charset="0"/>
                <a:cs typeface="Times" pitchFamily="18" charset="0"/>
              </a:rPr>
              <a:t>It helps in measuring the performance of hospital. The performance can be measured once the standards or benchmarks for the same are available</a:t>
            </a:r>
            <a:r>
              <a:rPr lang="en-IN" sz="1600" b="1" dirty="0" smtClean="0">
                <a:latin typeface="Times" pitchFamily="18" charset="0"/>
                <a:cs typeface="Times" pitchFamily="18" charset="0"/>
              </a:rPr>
              <a:t>.</a:t>
            </a:r>
          </a:p>
          <a:p>
            <a:pPr eaLnBrk="1" hangingPunct="1">
              <a:buFont typeface="Times" charset="0"/>
              <a:buNone/>
            </a:pPr>
            <a:endParaRPr lang="en-IN" sz="1600" b="1" dirty="0" smtClean="0">
              <a:latin typeface="Times" charset="0"/>
              <a:cs typeface="Times" charset="0"/>
            </a:endParaRPr>
          </a:p>
        </p:txBody>
      </p:sp>
      <p:sp>
        <p:nvSpPr>
          <p:cNvPr id="8196" name="Slide Number Placeholder 3"/>
          <p:cNvSpPr>
            <a:spLocks noGrp="1"/>
          </p:cNvSpPr>
          <p:nvPr>
            <p:ph type="sldNum" sz="quarter" idx="4294967295"/>
          </p:nvPr>
        </p:nvSpPr>
        <p:spPr>
          <a:xfrm>
            <a:off x="8129016" y="5734050"/>
            <a:ext cx="609600" cy="521208"/>
          </a:xfrm>
          <a:prstGeom prst="rect">
            <a:avLst/>
          </a:prstGeom>
          <a:noFill/>
        </p:spPr>
        <p:txBody>
          <a:bodyPr/>
          <a:lstStyle/>
          <a:p>
            <a:fld id="{39E46BED-A264-46AA-B37C-96BC801C8AA0}"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9218" name="Title 1"/>
          <p:cNvSpPr>
            <a:spLocks noGrp="1"/>
          </p:cNvSpPr>
          <p:nvPr>
            <p:ph type="title"/>
          </p:nvPr>
        </p:nvSpPr>
        <p:spPr>
          <a:xfrm>
            <a:off x="323528" y="404664"/>
            <a:ext cx="8361238" cy="1219200"/>
          </a:xfrm>
        </p:spPr>
        <p:txBody>
          <a:bodyPr/>
          <a:lstStyle/>
          <a:p>
            <a:pPr eaLnBrk="1" hangingPunct="1"/>
            <a:r>
              <a:rPr lang="en-US" b="1" i="1" dirty="0" smtClean="0">
                <a:latin typeface="Times" charset="0"/>
                <a:cs typeface="Times" charset="0"/>
              </a:rPr>
              <a:t>INTRODUCTION TO THE HOSPITAL</a:t>
            </a:r>
            <a:endParaRPr lang="en-IN" b="1" i="1" dirty="0" smtClean="0">
              <a:latin typeface="Times" charset="0"/>
              <a:cs typeface="Times" charset="0"/>
            </a:endParaRPr>
          </a:p>
        </p:txBody>
      </p:sp>
      <p:sp>
        <p:nvSpPr>
          <p:cNvPr id="9219" name="Content Placeholder 2"/>
          <p:cNvSpPr>
            <a:spLocks noGrp="1"/>
          </p:cNvSpPr>
          <p:nvPr>
            <p:ph sz="quarter" idx="1"/>
          </p:nvPr>
        </p:nvSpPr>
        <p:spPr>
          <a:xfrm>
            <a:off x="827584" y="2060848"/>
            <a:ext cx="7772400" cy="4467225"/>
          </a:xfrm>
        </p:spPr>
        <p:txBody>
          <a:bodyPr>
            <a:normAutofit/>
          </a:bodyPr>
          <a:lstStyle/>
          <a:p>
            <a:pPr algn="ctr" eaLnBrk="1" hangingPunct="1">
              <a:lnSpc>
                <a:spcPct val="200000"/>
              </a:lnSpc>
              <a:buNone/>
            </a:pPr>
            <a:r>
              <a:rPr lang="en-IN" sz="1600" b="1" dirty="0" smtClean="0">
                <a:latin typeface="Times" charset="0"/>
                <a:cs typeface="Times" charset="0"/>
              </a:rPr>
              <a:t>The hospital is located in the heart of the city, close to Jhansi fort. This hospital has got a new wing added to its old building. The hospital is located in two separate buildings connected through a corridor. There is no gate at the main entrance for ensuring safety &amp; security. The hospital has 2 buildings. Floor directory is not displayed anywhere in the entire building. The campus extends over the area of 2826 square meters</a:t>
            </a:r>
            <a:r>
              <a:rPr lang="en-US" sz="1600" b="1" dirty="0" smtClean="0">
                <a:latin typeface="Times" charset="0"/>
                <a:cs typeface="Times" charset="0"/>
              </a:rPr>
              <a:t>. The built-up area is </a:t>
            </a:r>
            <a:r>
              <a:rPr lang="en-IN" sz="1600" b="1" dirty="0" smtClean="0">
                <a:latin typeface="Times" charset="0"/>
                <a:cs typeface="Times" charset="0"/>
              </a:rPr>
              <a:t>1979 square meters</a:t>
            </a:r>
            <a:r>
              <a:rPr lang="en-US" sz="1600" b="1" dirty="0" smtClean="0">
                <a:latin typeface="Times" charset="0"/>
                <a:cs typeface="Times" charset="0"/>
              </a:rPr>
              <a:t>.</a:t>
            </a:r>
            <a:endParaRPr lang="en-IN" sz="1600" b="1" dirty="0" smtClean="0">
              <a:latin typeface="Times" charset="0"/>
              <a:cs typeface="Times" charset="0"/>
            </a:endParaRPr>
          </a:p>
          <a:p>
            <a:pPr eaLnBrk="1" hangingPunct="1">
              <a:lnSpc>
                <a:spcPct val="150000"/>
              </a:lnSpc>
              <a:buNone/>
            </a:pPr>
            <a:r>
              <a:rPr lang="en-IN" sz="2200" b="1" dirty="0" smtClean="0">
                <a:latin typeface="Times" charset="0"/>
                <a:cs typeface="Times" charset="0"/>
              </a:rPr>
              <a:t> </a:t>
            </a:r>
          </a:p>
          <a:p>
            <a:pPr eaLnBrk="1" hangingPunct="1">
              <a:lnSpc>
                <a:spcPct val="150000"/>
              </a:lnSpc>
            </a:pPr>
            <a:endParaRPr lang="en-IN" sz="2200" b="1" dirty="0" smtClean="0">
              <a:latin typeface="Times" charset="0"/>
              <a:cs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pic>
        <p:nvPicPr>
          <p:cNvPr id="4" name="Picture 3" descr="H:\IMG_20140328_132119.jpg"/>
          <p:cNvPicPr/>
          <p:nvPr/>
        </p:nvPicPr>
        <p:blipFill>
          <a:blip r:embed="rId3" cstate="print"/>
          <a:srcRect/>
          <a:stretch>
            <a:fillRect/>
          </a:stretch>
        </p:blipFill>
        <p:spPr bwMode="auto">
          <a:xfrm>
            <a:off x="971600" y="1772816"/>
            <a:ext cx="7344816" cy="4111103"/>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539552" y="476672"/>
            <a:ext cx="8361238" cy="1219200"/>
          </a:xfrm>
        </p:spPr>
        <p:txBody>
          <a:bodyPr/>
          <a:lstStyle/>
          <a:p>
            <a:pPr eaLnBrk="1" hangingPunct="1"/>
            <a:r>
              <a:rPr lang="en-US" b="1" i="1" dirty="0" smtClean="0">
                <a:latin typeface="Times" charset="0"/>
                <a:cs typeface="Times" charset="0"/>
              </a:rPr>
              <a:t>DISTRICT WOMEN’S HOSPITAL</a:t>
            </a:r>
            <a:endParaRPr lang="en-IN" b="1" i="1" dirty="0" smtClean="0">
              <a:latin typeface="Times" charset="0"/>
              <a:cs typeface="Time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57000" contrast="7000"/>
          </a:blip>
          <a:srcRect/>
          <a:stretch>
            <a:fillRect/>
          </a:stretch>
        </p:blipFill>
        <p:spPr bwMode="auto">
          <a:xfrm>
            <a:off x="6228185" y="4869160"/>
            <a:ext cx="2592288" cy="1725050"/>
          </a:xfrm>
          <a:prstGeom prst="rect">
            <a:avLst/>
          </a:prstGeom>
          <a:noFill/>
          <a:ln w="9525">
            <a:noFill/>
            <a:miter lim="800000"/>
            <a:headEnd/>
            <a:tailEnd/>
          </a:ln>
        </p:spPr>
      </p:pic>
      <p:sp>
        <p:nvSpPr>
          <p:cNvPr id="10244" name="Title 1"/>
          <p:cNvSpPr>
            <a:spLocks noGrp="1"/>
          </p:cNvSpPr>
          <p:nvPr>
            <p:ph type="title"/>
          </p:nvPr>
        </p:nvSpPr>
        <p:spPr>
          <a:xfrm>
            <a:off x="683568" y="260648"/>
            <a:ext cx="8001000" cy="1219200"/>
          </a:xfrm>
        </p:spPr>
        <p:txBody>
          <a:bodyPr/>
          <a:lstStyle/>
          <a:p>
            <a:pPr eaLnBrk="1" hangingPunct="1"/>
            <a:r>
              <a:rPr lang="en-US" b="1" i="1" dirty="0" smtClean="0">
                <a:latin typeface="Times" charset="0"/>
                <a:cs typeface="Times" charset="0"/>
              </a:rPr>
              <a:t>OBJECTIVES</a:t>
            </a:r>
            <a:endParaRPr lang="en-IN" b="1" i="1" dirty="0" smtClean="0">
              <a:latin typeface="Times" charset="0"/>
              <a:cs typeface="Times" charset="0"/>
            </a:endParaRPr>
          </a:p>
        </p:txBody>
      </p:sp>
      <p:sp>
        <p:nvSpPr>
          <p:cNvPr id="10245" name="Content Placeholder 2"/>
          <p:cNvSpPr>
            <a:spLocks noGrp="1"/>
          </p:cNvSpPr>
          <p:nvPr>
            <p:ph sz="quarter" idx="1"/>
          </p:nvPr>
        </p:nvSpPr>
        <p:spPr>
          <a:xfrm>
            <a:off x="611188" y="1484313"/>
            <a:ext cx="7772400" cy="4114800"/>
          </a:xfrm>
        </p:spPr>
        <p:txBody>
          <a:bodyPr>
            <a:noAutofit/>
          </a:bodyPr>
          <a:lstStyle/>
          <a:p>
            <a:pPr eaLnBrk="1" hangingPunct="1">
              <a:lnSpc>
                <a:spcPct val="150000"/>
              </a:lnSpc>
            </a:pPr>
            <a:r>
              <a:rPr lang="en-IN" sz="1800" b="1" dirty="0" smtClean="0">
                <a:latin typeface="Times" charset="0"/>
                <a:cs typeface="Times" charset="0"/>
              </a:rPr>
              <a:t>To assess the existing service delivery standards of District Hospital, Jhansi</a:t>
            </a:r>
          </a:p>
          <a:p>
            <a:pPr eaLnBrk="1" hangingPunct="1">
              <a:lnSpc>
                <a:spcPct val="150000"/>
              </a:lnSpc>
            </a:pPr>
            <a:r>
              <a:rPr lang="en-IN" sz="1800" b="1" dirty="0" smtClean="0">
                <a:latin typeface="Times" charset="0"/>
                <a:cs typeface="Times" charset="0"/>
              </a:rPr>
              <a:t>To identify the baseline </a:t>
            </a:r>
            <a:r>
              <a:rPr lang="en-IN" sz="1800" b="1" dirty="0" err="1" smtClean="0">
                <a:latin typeface="Times" charset="0"/>
                <a:cs typeface="Times" charset="0"/>
              </a:rPr>
              <a:t>levelHs</a:t>
            </a:r>
            <a:r>
              <a:rPr lang="en-IN" sz="1800" b="1" dirty="0" smtClean="0">
                <a:latin typeface="Times" charset="0"/>
                <a:cs typeface="Times" charset="0"/>
              </a:rPr>
              <a:t> of all quality indicators (structure, process and outcome)</a:t>
            </a:r>
          </a:p>
          <a:p>
            <a:pPr eaLnBrk="1" hangingPunct="1">
              <a:lnSpc>
                <a:spcPct val="150000"/>
              </a:lnSpc>
            </a:pPr>
            <a:r>
              <a:rPr lang="en-IN" sz="1800" b="1" dirty="0" smtClean="0">
                <a:latin typeface="Times" charset="0"/>
                <a:cs typeface="Times" charset="0"/>
              </a:rPr>
              <a:t>To identify the gap, if any, as per NABH guidelines.</a:t>
            </a:r>
          </a:p>
          <a:p>
            <a:pPr eaLnBrk="1" hangingPunct="1">
              <a:lnSpc>
                <a:spcPct val="150000"/>
              </a:lnSpc>
            </a:pPr>
            <a:r>
              <a:rPr lang="en-IN" sz="1800" b="1" dirty="0" smtClean="0">
                <a:latin typeface="Times" charset="0"/>
                <a:cs typeface="Times" charset="0"/>
              </a:rPr>
              <a:t>To suggest viable recommendations for bridging the gaps in departments based on customized requirements for the hospital.</a:t>
            </a:r>
          </a:p>
          <a:p>
            <a:pPr eaLnBrk="1" hangingPunct="1">
              <a:lnSpc>
                <a:spcPct val="150000"/>
              </a:lnSpc>
            </a:pPr>
            <a:r>
              <a:rPr lang="en-IN" sz="1800" b="1" dirty="0" smtClean="0">
                <a:latin typeface="Times" charset="0"/>
                <a:cs typeface="Times" charset="0"/>
              </a:rPr>
              <a:t>To help the hospital management to take appropriate managerial actions to improve the quality of their services</a:t>
            </a:r>
          </a:p>
          <a:p>
            <a:pPr lvl="0">
              <a:lnSpc>
                <a:spcPct val="150000"/>
              </a:lnSpc>
            </a:pPr>
            <a:r>
              <a:rPr lang="en-IN" sz="1800" b="1" dirty="0" smtClean="0">
                <a:latin typeface="Times" pitchFamily="18" charset="0"/>
                <a:cs typeface="Times" pitchFamily="18" charset="0"/>
              </a:rPr>
              <a:t>To assess the level of compliance as per NABH standards through score analysis</a:t>
            </a:r>
          </a:p>
          <a:p>
            <a:pPr eaLnBrk="1" hangingPunct="1">
              <a:lnSpc>
                <a:spcPct val="150000"/>
              </a:lnSpc>
            </a:pPr>
            <a:endParaRPr lang="en-IN" sz="1800" b="1" dirty="0" smtClean="0">
              <a:latin typeface="Times" charset="0"/>
              <a:cs typeface="Times" charset="0"/>
            </a:endParaRPr>
          </a:p>
          <a:p>
            <a:pPr eaLnBrk="1" hangingPunct="1"/>
            <a:endParaRPr lang="en-IN"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2261</Words>
  <Application>Microsoft Office PowerPoint</Application>
  <PresentationFormat>On-screen Show (4:3)</PresentationFormat>
  <Paragraphs>342</Paragraphs>
  <Slides>50</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1" baseType="lpstr">
      <vt:lpstr>Diseño predeterminado</vt:lpstr>
      <vt:lpstr>“A Study on Gap Analysis of District Women’s Hospital, Jhansi”</vt:lpstr>
      <vt:lpstr>CONTENTS</vt:lpstr>
      <vt:lpstr>ORGANISATON PROFILE</vt:lpstr>
      <vt:lpstr>OUR SERVICES</vt:lpstr>
      <vt:lpstr>Slide 5</vt:lpstr>
      <vt:lpstr>INTODUCTION OF STUDY</vt:lpstr>
      <vt:lpstr>INTRODUCTION TO THE HOSPITAL</vt:lpstr>
      <vt:lpstr>DISTRICT WOMEN’S HOSPITAL</vt:lpstr>
      <vt:lpstr>OBJECTIVES</vt:lpstr>
      <vt:lpstr>METHODOLOGY</vt:lpstr>
      <vt:lpstr>GAP ANALYSIS  MAJOR GAPS </vt:lpstr>
      <vt:lpstr>Slide 12</vt:lpstr>
      <vt:lpstr>Slide 13</vt:lpstr>
      <vt:lpstr>EMERGENCY GAPS</vt:lpstr>
      <vt:lpstr>RECOMMENDATIONS</vt:lpstr>
      <vt:lpstr>OPD GAPS</vt:lpstr>
      <vt:lpstr>Slide 17</vt:lpstr>
      <vt:lpstr>LABORATORY GAPS</vt:lpstr>
      <vt:lpstr>Slide 19</vt:lpstr>
      <vt:lpstr>WARDS GAPS</vt:lpstr>
      <vt:lpstr>Slide 21</vt:lpstr>
      <vt:lpstr>LABOUR ROOM GAPS</vt:lpstr>
      <vt:lpstr>OPERATION THEATER GAPS</vt:lpstr>
      <vt:lpstr>PHARMACY GAPS</vt:lpstr>
      <vt:lpstr>Slide 25</vt:lpstr>
      <vt:lpstr>BMW GAPS</vt:lpstr>
      <vt:lpstr>HOSPITAL INFECTION CONTROL GAPS</vt:lpstr>
      <vt:lpstr>Slide 28</vt:lpstr>
      <vt:lpstr>BIOMEDICAL ENGINEERING DEPARTMENT GAPS</vt:lpstr>
      <vt:lpstr>ENGINEERING &amp; MAINTAINANCE GAPS</vt:lpstr>
      <vt:lpstr>Slide 31</vt:lpstr>
      <vt:lpstr>HUMAN RESOURCE GAPS</vt:lpstr>
      <vt:lpstr>MRD GAPS</vt:lpstr>
      <vt:lpstr>LINEN &amp; LAUNDARY GAPS</vt:lpstr>
      <vt:lpstr>SECURITY GAPS</vt:lpstr>
      <vt:lpstr>SCORING</vt:lpstr>
      <vt:lpstr>Slide 37</vt:lpstr>
      <vt:lpstr>Slide 38</vt:lpstr>
      <vt:lpstr>Slide 39</vt:lpstr>
      <vt:lpstr>Slide 40</vt:lpstr>
      <vt:lpstr>Slide 41</vt:lpstr>
      <vt:lpstr>Slide 42</vt:lpstr>
      <vt:lpstr>Slide 43</vt:lpstr>
      <vt:lpstr>Slide 44</vt:lpstr>
      <vt:lpstr>Slide 45</vt:lpstr>
      <vt:lpstr>Slide 46</vt:lpstr>
      <vt:lpstr>Slide 47</vt:lpstr>
      <vt:lpstr>INTERPRETATION</vt:lpstr>
      <vt:lpstr>CONCLUSION</vt:lpstr>
      <vt:lpstr>Slide 50</vt:lpstr>
    </vt:vector>
  </TitlesOfParts>
  <Company>Siracusa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dc:title>
  <dc:creator>Mariajose</dc:creator>
  <cp:lastModifiedBy>lab1</cp:lastModifiedBy>
  <cp:revision>29</cp:revision>
  <dcterms:created xsi:type="dcterms:W3CDTF">2008-10-16T00:44:23Z</dcterms:created>
  <dcterms:modified xsi:type="dcterms:W3CDTF">2014-06-19T11:49:48Z</dcterms:modified>
</cp:coreProperties>
</file>