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95" r:id="rId5"/>
    <p:sldId id="260" r:id="rId6"/>
    <p:sldId id="262" r:id="rId7"/>
    <p:sldId id="261" r:id="rId8"/>
    <p:sldId id="296" r:id="rId9"/>
    <p:sldId id="305" r:id="rId10"/>
    <p:sldId id="297" r:id="rId11"/>
    <p:sldId id="307" r:id="rId12"/>
    <p:sldId id="299" r:id="rId13"/>
    <p:sldId id="264" r:id="rId14"/>
    <p:sldId id="265" r:id="rId15"/>
    <p:sldId id="266" r:id="rId16"/>
    <p:sldId id="293" r:id="rId17"/>
    <p:sldId id="284" r:id="rId18"/>
    <p:sldId id="267" r:id="rId19"/>
    <p:sldId id="285" r:id="rId20"/>
    <p:sldId id="268" r:id="rId21"/>
    <p:sldId id="269" r:id="rId22"/>
    <p:sldId id="270" r:id="rId23"/>
    <p:sldId id="291" r:id="rId24"/>
    <p:sldId id="279" r:id="rId25"/>
    <p:sldId id="286" r:id="rId26"/>
    <p:sldId id="292" r:id="rId27"/>
    <p:sldId id="302" r:id="rId28"/>
    <p:sldId id="303" r:id="rId29"/>
    <p:sldId id="304" r:id="rId30"/>
    <p:sldId id="271" r:id="rId31"/>
    <p:sldId id="272" r:id="rId32"/>
    <p:sldId id="294" r:id="rId33"/>
    <p:sldId id="27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inkush\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8"/>
  <c:chart>
    <c:autoTitleDeleted val="1"/>
    <c:plotArea>
      <c:layout/>
      <c:pieChart>
        <c:varyColors val="1"/>
        <c:ser>
          <c:idx val="0"/>
          <c:order val="0"/>
          <c:dLbls>
            <c:dLbl>
              <c:idx val="0"/>
              <c:tx>
                <c:rich>
                  <a:bodyPr/>
                  <a:lstStyle/>
                  <a:p>
                    <a:r>
                      <a:rPr lang="en-US"/>
                      <a:t>
hindu 39%</a:t>
                    </a:r>
                  </a:p>
                </c:rich>
              </c:tx>
              <c:showCatName val="1"/>
              <c:showPercent val="1"/>
            </c:dLbl>
            <c:showCatName val="1"/>
            <c:showPercent val="1"/>
            <c:showLeaderLines val="1"/>
          </c:dLbls>
          <c:cat>
            <c:strRef>
              <c:f>Sheet1!$B$12:$B$13</c:f>
              <c:strCache>
                <c:ptCount val="2"/>
                <c:pt idx="1">
                  <c:v>muslim</c:v>
                </c:pt>
              </c:strCache>
            </c:strRef>
          </c:cat>
          <c:val>
            <c:numRef>
              <c:f>Sheet1!$C$12:$C$13</c:f>
              <c:numCache>
                <c:formatCode>General</c:formatCode>
                <c:ptCount val="2"/>
                <c:pt idx="0">
                  <c:v>38.554216867469876</c:v>
                </c:pt>
                <c:pt idx="1">
                  <c:v>61.445783132530117</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8"/>
  <c:chart>
    <c:autoTitleDeleted val="1"/>
    <c:plotArea>
      <c:layout/>
      <c:pieChart>
        <c:varyColors val="1"/>
        <c:ser>
          <c:idx val="0"/>
          <c:order val="0"/>
          <c:dLbls>
            <c:showCatName val="1"/>
            <c:showPercent val="1"/>
            <c:showLeaderLines val="1"/>
          </c:dLbls>
          <c:cat>
            <c:strRef>
              <c:f>Sheet1!$I$7:$I$10</c:f>
              <c:strCache>
                <c:ptCount val="4"/>
                <c:pt idx="0">
                  <c:v>sc</c:v>
                </c:pt>
                <c:pt idx="1">
                  <c:v>st</c:v>
                </c:pt>
                <c:pt idx="2">
                  <c:v>obc</c:v>
                </c:pt>
                <c:pt idx="3">
                  <c:v>mahadalit</c:v>
                </c:pt>
              </c:strCache>
            </c:strRef>
          </c:cat>
          <c:val>
            <c:numRef>
              <c:f>Sheet1!$J$7:$J$10</c:f>
              <c:numCache>
                <c:formatCode>General</c:formatCode>
                <c:ptCount val="4"/>
                <c:pt idx="0">
                  <c:v>12.650602409638553</c:v>
                </c:pt>
                <c:pt idx="1">
                  <c:v>15.060240963855421</c:v>
                </c:pt>
                <c:pt idx="2">
                  <c:v>46.385542168674696</c:v>
                </c:pt>
                <c:pt idx="3">
                  <c:v>25.903614457831289</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48"/>
  <c:chart>
    <c:autoTitleDeleted val="1"/>
    <c:view3D>
      <c:rAngAx val="1"/>
    </c:view3D>
    <c:plotArea>
      <c:layout/>
      <c:bar3DChart>
        <c:barDir val="col"/>
        <c:grouping val="stacked"/>
        <c:ser>
          <c:idx val="0"/>
          <c:order val="0"/>
          <c:dLbls>
            <c:dLbl>
              <c:idx val="2"/>
              <c:layout>
                <c:manualLayout>
                  <c:x val="1.6666666666666701E-2"/>
                  <c:y val="-3.7037037037037056E-2"/>
                </c:manualLayout>
              </c:layout>
              <c:showVal val="1"/>
            </c:dLbl>
            <c:showVal val="1"/>
          </c:dLbls>
          <c:cat>
            <c:strRef>
              <c:f>Sheet1!$A$19:$A$21</c:f>
              <c:strCache>
                <c:ptCount val="3"/>
                <c:pt idx="0">
                  <c:v>Agriculture</c:v>
                </c:pt>
                <c:pt idx="1">
                  <c:v>Labour</c:v>
                </c:pt>
                <c:pt idx="2">
                  <c:v>Business</c:v>
                </c:pt>
              </c:strCache>
            </c:strRef>
          </c:cat>
          <c:val>
            <c:numRef>
              <c:f>Sheet1!$B$19:$B$21</c:f>
              <c:numCache>
                <c:formatCode>0.00%</c:formatCode>
                <c:ptCount val="3"/>
                <c:pt idx="0" formatCode="0%">
                  <c:v>0.41000000000000031</c:v>
                </c:pt>
                <c:pt idx="1">
                  <c:v>0.57199999999999995</c:v>
                </c:pt>
                <c:pt idx="2">
                  <c:v>1.7999999999999999E-2</c:v>
                </c:pt>
              </c:numCache>
            </c:numRef>
          </c:val>
        </c:ser>
        <c:dLbls>
          <c:showVal val="1"/>
        </c:dLbls>
        <c:gapWidth val="95"/>
        <c:gapDepth val="95"/>
        <c:shape val="cylinder"/>
        <c:axId val="63261312"/>
        <c:axId val="63271296"/>
        <c:axId val="0"/>
      </c:bar3DChart>
      <c:catAx>
        <c:axId val="63261312"/>
        <c:scaling>
          <c:orientation val="minMax"/>
        </c:scaling>
        <c:axPos val="b"/>
        <c:majorTickMark val="none"/>
        <c:tickLblPos val="nextTo"/>
        <c:crossAx val="63271296"/>
        <c:crosses val="autoZero"/>
        <c:auto val="1"/>
        <c:lblAlgn val="ctr"/>
        <c:lblOffset val="100"/>
      </c:catAx>
      <c:valAx>
        <c:axId val="63271296"/>
        <c:scaling>
          <c:orientation val="minMax"/>
        </c:scaling>
        <c:delete val="1"/>
        <c:axPos val="l"/>
        <c:numFmt formatCode="0%" sourceLinked="1"/>
        <c:majorTickMark val="none"/>
        <c:tickLblPos val="none"/>
        <c:crossAx val="63261312"/>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16"/>
  <c:chart>
    <c:autoTitleDeleted val="1"/>
    <c:view3D>
      <c:rotX val="75"/>
      <c:perspective val="30"/>
    </c:view3D>
    <c:plotArea>
      <c:layout/>
      <c:pie3DChart>
        <c:varyColors val="1"/>
        <c:ser>
          <c:idx val="0"/>
          <c:order val="0"/>
          <c:dLbls>
            <c:showCatName val="1"/>
            <c:showPercent val="1"/>
            <c:showLeaderLines val="1"/>
          </c:dLbls>
          <c:cat>
            <c:strRef>
              <c:f>Sheet1!$H$20:$H$21</c:f>
              <c:strCache>
                <c:ptCount val="2"/>
                <c:pt idx="0">
                  <c:v>Yes</c:v>
                </c:pt>
                <c:pt idx="1">
                  <c:v>No</c:v>
                </c:pt>
              </c:strCache>
            </c:strRef>
          </c:cat>
          <c:val>
            <c:numRef>
              <c:f>Sheet1!$I$20:$I$21</c:f>
              <c:numCache>
                <c:formatCode>General</c:formatCode>
                <c:ptCount val="2"/>
                <c:pt idx="0">
                  <c:v>37.300000000000004</c:v>
                </c:pt>
                <c:pt idx="1">
                  <c:v>62.7</c:v>
                </c:pt>
              </c:numCache>
            </c:numRef>
          </c:val>
        </c:ser>
        <c:dLbls>
          <c:showCatName val="1"/>
          <c:showPercent val="1"/>
        </c:dLbls>
      </c:pie3D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AngAx val="1"/>
    </c:view3D>
    <c:plotArea>
      <c:layout/>
      <c:bar3DChart>
        <c:barDir val="col"/>
        <c:grouping val="clustered"/>
        <c:ser>
          <c:idx val="0"/>
          <c:order val="0"/>
          <c:dLbls>
            <c:dLbl>
              <c:idx val="0"/>
              <c:layout>
                <c:manualLayout>
                  <c:x val="2.5000000000000001E-2"/>
                  <c:y val="6.9444444444444503E-2"/>
                </c:manualLayout>
              </c:layout>
              <c:showVal val="1"/>
            </c:dLbl>
            <c:dLbl>
              <c:idx val="1"/>
              <c:layout>
                <c:manualLayout>
                  <c:x val="3.3823529411764711E-2"/>
                  <c:y val="8.7962962962963034E-2"/>
                </c:manualLayout>
              </c:layout>
              <c:showVal val="1"/>
            </c:dLbl>
            <c:dLbl>
              <c:idx val="2"/>
              <c:layout>
                <c:manualLayout>
                  <c:x val="1.6666666666666701E-2"/>
                  <c:y val="6.9444444444444503E-2"/>
                </c:manualLayout>
              </c:layout>
              <c:showVal val="1"/>
            </c:dLbl>
            <c:txPr>
              <a:bodyPr/>
              <a:lstStyle/>
              <a:p>
                <a:pPr>
                  <a:defRPr sz="1400" b="1">
                    <a:solidFill>
                      <a:schemeClr val="bg1"/>
                    </a:solidFill>
                  </a:defRPr>
                </a:pPr>
                <a:endParaRPr lang="en-US"/>
              </a:p>
            </c:txPr>
            <c:showVal val="1"/>
          </c:dLbls>
          <c:cat>
            <c:strRef>
              <c:f>Sheet1!$F$23:$F$25</c:f>
              <c:strCache>
                <c:ptCount val="3"/>
                <c:pt idx="0">
                  <c:v>Coils</c:v>
                </c:pt>
                <c:pt idx="1">
                  <c:v>Mosquito nets</c:v>
                </c:pt>
                <c:pt idx="2">
                  <c:v>Close doors/windows</c:v>
                </c:pt>
              </c:strCache>
            </c:strRef>
          </c:cat>
          <c:val>
            <c:numRef>
              <c:f>Sheet1!$G$23:$G$25</c:f>
              <c:numCache>
                <c:formatCode>0.00%</c:formatCode>
                <c:ptCount val="3"/>
                <c:pt idx="0">
                  <c:v>0.28900000000000031</c:v>
                </c:pt>
                <c:pt idx="1">
                  <c:v>0.59599999999999997</c:v>
                </c:pt>
                <c:pt idx="2">
                  <c:v>0.114</c:v>
                </c:pt>
              </c:numCache>
            </c:numRef>
          </c:val>
        </c:ser>
        <c:dLbls>
          <c:showVal val="1"/>
        </c:dLbls>
        <c:shape val="cylinder"/>
        <c:axId val="64455424"/>
        <c:axId val="64456960"/>
        <c:axId val="0"/>
      </c:bar3DChart>
      <c:catAx>
        <c:axId val="64455424"/>
        <c:scaling>
          <c:orientation val="minMax"/>
        </c:scaling>
        <c:axPos val="b"/>
        <c:majorTickMark val="none"/>
        <c:tickLblPos val="nextTo"/>
        <c:txPr>
          <a:bodyPr/>
          <a:lstStyle/>
          <a:p>
            <a:pPr>
              <a:defRPr sz="1050" b="1"/>
            </a:pPr>
            <a:endParaRPr lang="en-US"/>
          </a:p>
        </c:txPr>
        <c:crossAx val="64456960"/>
        <c:crosses val="autoZero"/>
        <c:auto val="1"/>
        <c:lblAlgn val="ctr"/>
        <c:lblOffset val="100"/>
      </c:catAx>
      <c:valAx>
        <c:axId val="64456960"/>
        <c:scaling>
          <c:orientation val="minMax"/>
        </c:scaling>
        <c:delete val="1"/>
        <c:axPos val="l"/>
        <c:numFmt formatCode="0.00%" sourceLinked="1"/>
        <c:majorTickMark val="none"/>
        <c:tickLblPos val="none"/>
        <c:crossAx val="64455424"/>
        <c:crosses val="autoZero"/>
        <c:crossBetween val="between"/>
      </c:valAx>
    </c:plotArea>
    <c:plotVisOnly val="1"/>
  </c:chart>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17C28-AF7F-4073-9BDE-FCFF4A44A28E}" type="doc">
      <dgm:prSet loTypeId="urn:microsoft.com/office/officeart/2005/8/layout/pyramid2" loCatId="list" qsTypeId="urn:microsoft.com/office/officeart/2005/8/quickstyle/simple1" qsCatId="simple" csTypeId="urn:microsoft.com/office/officeart/2005/8/colors/accent6_5" csCatId="accent6" phldr="1"/>
      <dgm:spPr/>
    </dgm:pt>
    <dgm:pt modelId="{BEA21A3B-A9AE-4289-90C8-41EC4E224B22}">
      <dgm:prSet phldrT="[Text]" custT="1"/>
      <dgm:spPr/>
      <dgm:t>
        <a:bodyPr/>
        <a:lstStyle/>
        <a:p>
          <a:r>
            <a:rPr lang="en-IN" sz="1800" b="1" smtClean="0"/>
            <a:t>Pain abdomen (Stomach-ache)</a:t>
          </a:r>
          <a:endParaRPr lang="en-IN" sz="1800" dirty="0"/>
        </a:p>
      </dgm:t>
    </dgm:pt>
    <dgm:pt modelId="{61EE0ACC-F93E-456D-B4A6-5F8DA2B4C570}" type="parTrans" cxnId="{D120AC74-FDAB-47BF-9D1E-F66B168D9173}">
      <dgm:prSet/>
      <dgm:spPr/>
      <dgm:t>
        <a:bodyPr/>
        <a:lstStyle/>
        <a:p>
          <a:endParaRPr lang="en-IN"/>
        </a:p>
      </dgm:t>
    </dgm:pt>
    <dgm:pt modelId="{F1B2F12C-FAB3-455F-AA01-988212DBD51F}" type="sibTrans" cxnId="{D120AC74-FDAB-47BF-9D1E-F66B168D9173}">
      <dgm:prSet/>
      <dgm:spPr/>
      <dgm:t>
        <a:bodyPr/>
        <a:lstStyle/>
        <a:p>
          <a:endParaRPr lang="en-IN"/>
        </a:p>
      </dgm:t>
    </dgm:pt>
    <dgm:pt modelId="{58369A99-641C-47D0-8398-55DAEE497A5E}">
      <dgm:prSet phldrT="[Text]" custT="1"/>
      <dgm:spPr/>
      <dgm:t>
        <a:bodyPr/>
        <a:lstStyle/>
        <a:p>
          <a:endParaRPr lang="en-IN" sz="1800" smtClean="0"/>
        </a:p>
        <a:p>
          <a:r>
            <a:rPr lang="en-IN" sz="1800" b="1" smtClean="0"/>
            <a:t>Splenomegaly (Enlargement of spleen)</a:t>
          </a:r>
          <a:endParaRPr lang="en-IN" sz="1800" dirty="0"/>
        </a:p>
      </dgm:t>
    </dgm:pt>
    <dgm:pt modelId="{14600BB3-F387-41D8-A873-505FA922376F}" type="parTrans" cxnId="{9CA09525-34A6-4A54-A56C-16715C00F990}">
      <dgm:prSet/>
      <dgm:spPr/>
      <dgm:t>
        <a:bodyPr/>
        <a:lstStyle/>
        <a:p>
          <a:endParaRPr lang="en-IN"/>
        </a:p>
      </dgm:t>
    </dgm:pt>
    <dgm:pt modelId="{31325919-EE80-41CF-B942-29835538F679}" type="sibTrans" cxnId="{9CA09525-34A6-4A54-A56C-16715C00F990}">
      <dgm:prSet/>
      <dgm:spPr/>
      <dgm:t>
        <a:bodyPr/>
        <a:lstStyle/>
        <a:p>
          <a:endParaRPr lang="en-IN"/>
        </a:p>
      </dgm:t>
    </dgm:pt>
    <dgm:pt modelId="{1C674294-2D51-4B73-98BB-16EA7D4FAE92}">
      <dgm:prSet phldrT="[Text]" custT="1"/>
      <dgm:spPr/>
      <dgm:t>
        <a:bodyPr/>
        <a:lstStyle/>
        <a:p>
          <a:endParaRPr lang="en-IN" sz="1800" b="1" smtClean="0"/>
        </a:p>
        <a:p>
          <a:r>
            <a:rPr lang="en-IN" sz="1800" b="1" smtClean="0"/>
            <a:t>Hepatomegaly (Enlargement of liver)</a:t>
          </a:r>
          <a:endParaRPr lang="en-IN" sz="1800" dirty="0"/>
        </a:p>
      </dgm:t>
    </dgm:pt>
    <dgm:pt modelId="{43C12F10-44C1-43FC-A4D6-7E41F632B825}" type="parTrans" cxnId="{0549D484-1CD9-4C05-92D5-CF2FD31C826A}">
      <dgm:prSet/>
      <dgm:spPr/>
      <dgm:t>
        <a:bodyPr/>
        <a:lstStyle/>
        <a:p>
          <a:endParaRPr lang="en-IN"/>
        </a:p>
      </dgm:t>
    </dgm:pt>
    <dgm:pt modelId="{41CF9793-1300-4303-BDE4-4D59C8DB74AA}" type="sibTrans" cxnId="{0549D484-1CD9-4C05-92D5-CF2FD31C826A}">
      <dgm:prSet/>
      <dgm:spPr/>
      <dgm:t>
        <a:bodyPr/>
        <a:lstStyle/>
        <a:p>
          <a:endParaRPr lang="en-IN"/>
        </a:p>
      </dgm:t>
    </dgm:pt>
    <dgm:pt modelId="{95F6D776-B3D6-4104-9C11-CAD76EF8223E}">
      <dgm:prSet custT="1"/>
      <dgm:spPr/>
      <dgm:t>
        <a:bodyPr/>
        <a:lstStyle/>
        <a:p>
          <a:r>
            <a:rPr lang="en-IN" sz="1800" b="1" smtClean="0"/>
            <a:t>Loss of weight </a:t>
          </a:r>
          <a:endParaRPr lang="en-IN" sz="1800" b="1" dirty="0" smtClean="0"/>
        </a:p>
      </dgm:t>
    </dgm:pt>
    <dgm:pt modelId="{30158DA5-B2EE-4AEC-BB01-C3F453FB9393}" type="parTrans" cxnId="{96BDBF29-7A34-4C30-8ED6-F36AA9937A96}">
      <dgm:prSet/>
      <dgm:spPr/>
      <dgm:t>
        <a:bodyPr/>
        <a:lstStyle/>
        <a:p>
          <a:endParaRPr lang="en-IN"/>
        </a:p>
      </dgm:t>
    </dgm:pt>
    <dgm:pt modelId="{42934611-B990-4A3B-8A14-C7EA2EA89E84}" type="sibTrans" cxnId="{96BDBF29-7A34-4C30-8ED6-F36AA9937A96}">
      <dgm:prSet/>
      <dgm:spPr/>
      <dgm:t>
        <a:bodyPr/>
        <a:lstStyle/>
        <a:p>
          <a:endParaRPr lang="en-IN"/>
        </a:p>
      </dgm:t>
    </dgm:pt>
    <dgm:pt modelId="{28AC0BF8-F150-4EAF-84B5-E68EA887F6F8}">
      <dgm:prSet custT="1"/>
      <dgm:spPr/>
      <dgm:t>
        <a:bodyPr/>
        <a:lstStyle/>
        <a:p>
          <a:r>
            <a:rPr lang="en-IN" sz="1800" b="1" smtClean="0"/>
            <a:t>Anorexia (loss of apetite)</a:t>
          </a:r>
          <a:endParaRPr lang="en-IN" sz="1800" b="1" dirty="0" smtClean="0"/>
        </a:p>
      </dgm:t>
    </dgm:pt>
    <dgm:pt modelId="{288BB55A-74EF-4920-BF51-AB95078093E6}" type="parTrans" cxnId="{DF417FDE-052C-4135-ADB9-DAA1F0236D15}">
      <dgm:prSet/>
      <dgm:spPr/>
      <dgm:t>
        <a:bodyPr/>
        <a:lstStyle/>
        <a:p>
          <a:endParaRPr lang="en-IN"/>
        </a:p>
      </dgm:t>
    </dgm:pt>
    <dgm:pt modelId="{9270C716-20D5-48AB-B2C1-ACDD62774F8A}" type="sibTrans" cxnId="{DF417FDE-052C-4135-ADB9-DAA1F0236D15}">
      <dgm:prSet/>
      <dgm:spPr/>
      <dgm:t>
        <a:bodyPr/>
        <a:lstStyle/>
        <a:p>
          <a:endParaRPr lang="en-IN"/>
        </a:p>
      </dgm:t>
    </dgm:pt>
    <dgm:pt modelId="{FA48BE05-7CBD-4291-ABE7-D6DC299D331A}" type="pres">
      <dgm:prSet presAssocID="{A5117C28-AF7F-4073-9BDE-FCFF4A44A28E}" presName="compositeShape" presStyleCnt="0">
        <dgm:presLayoutVars>
          <dgm:dir/>
          <dgm:resizeHandles/>
        </dgm:presLayoutVars>
      </dgm:prSet>
      <dgm:spPr/>
    </dgm:pt>
    <dgm:pt modelId="{A0EAC7AC-9B73-4285-8C51-C5959FCD32D7}" type="pres">
      <dgm:prSet presAssocID="{A5117C28-AF7F-4073-9BDE-FCFF4A44A28E}" presName="pyramid" presStyleLbl="node1" presStyleIdx="0" presStyleCnt="1" custLinFactNeighborY="291"/>
      <dgm:spPr/>
    </dgm:pt>
    <dgm:pt modelId="{B67FE7C2-943F-4EFB-A977-4C8DB6DBA80C}" type="pres">
      <dgm:prSet presAssocID="{A5117C28-AF7F-4073-9BDE-FCFF4A44A28E}" presName="theList" presStyleCnt="0"/>
      <dgm:spPr/>
    </dgm:pt>
    <dgm:pt modelId="{5D8C1B5D-3AC8-41AD-8800-B5791320A99C}" type="pres">
      <dgm:prSet presAssocID="{BEA21A3B-A9AE-4289-90C8-41EC4E224B22}" presName="aNode" presStyleLbl="fgAcc1" presStyleIdx="0" presStyleCnt="5" custScaleX="155603" custLinFactY="28437" custLinFactNeighborX="-19214" custLinFactNeighborY="100000">
        <dgm:presLayoutVars>
          <dgm:bulletEnabled val="1"/>
        </dgm:presLayoutVars>
      </dgm:prSet>
      <dgm:spPr/>
      <dgm:t>
        <a:bodyPr/>
        <a:lstStyle/>
        <a:p>
          <a:endParaRPr lang="en-IN"/>
        </a:p>
      </dgm:t>
    </dgm:pt>
    <dgm:pt modelId="{5E3A3AC8-283C-4A61-A5D0-B269045EAB1D}" type="pres">
      <dgm:prSet presAssocID="{BEA21A3B-A9AE-4289-90C8-41EC4E224B22}" presName="aSpace" presStyleCnt="0"/>
      <dgm:spPr/>
    </dgm:pt>
    <dgm:pt modelId="{7452458A-9033-44E0-AD1A-BBB9CAAEBD57}" type="pres">
      <dgm:prSet presAssocID="{58369A99-641C-47D0-8398-55DAEE497A5E}" presName="aNode" presStyleLbl="fgAcc1" presStyleIdx="1" presStyleCnt="5" custScaleX="154896" custLinFactY="28435" custLinFactNeighborX="-9401" custLinFactNeighborY="100000">
        <dgm:presLayoutVars>
          <dgm:bulletEnabled val="1"/>
        </dgm:presLayoutVars>
      </dgm:prSet>
      <dgm:spPr/>
      <dgm:t>
        <a:bodyPr/>
        <a:lstStyle/>
        <a:p>
          <a:endParaRPr lang="en-IN"/>
        </a:p>
      </dgm:t>
    </dgm:pt>
    <dgm:pt modelId="{7D2792EE-AA6B-4744-B718-7CEF969F6A04}" type="pres">
      <dgm:prSet presAssocID="{58369A99-641C-47D0-8398-55DAEE497A5E}" presName="aSpace" presStyleCnt="0"/>
      <dgm:spPr/>
    </dgm:pt>
    <dgm:pt modelId="{6B28DFFE-142A-4790-AF58-930A12162A80}" type="pres">
      <dgm:prSet presAssocID="{1C674294-2D51-4B73-98BB-16EA7D4FAE92}" presName="aNode" presStyleLbl="fgAcc1" presStyleIdx="2" presStyleCnt="5" custScaleX="158288" custLinFactY="32529" custLinFactNeighborX="3582" custLinFactNeighborY="100000">
        <dgm:presLayoutVars>
          <dgm:bulletEnabled val="1"/>
        </dgm:presLayoutVars>
      </dgm:prSet>
      <dgm:spPr/>
      <dgm:t>
        <a:bodyPr/>
        <a:lstStyle/>
        <a:p>
          <a:endParaRPr lang="en-IN"/>
        </a:p>
      </dgm:t>
    </dgm:pt>
    <dgm:pt modelId="{5713EC36-2B1A-4809-9A17-3CE0AFE04840}" type="pres">
      <dgm:prSet presAssocID="{1C674294-2D51-4B73-98BB-16EA7D4FAE92}" presName="aSpace" presStyleCnt="0"/>
      <dgm:spPr/>
    </dgm:pt>
    <dgm:pt modelId="{A3CD32C3-C656-493B-9185-6686D8E59FDE}" type="pres">
      <dgm:prSet presAssocID="{95F6D776-B3D6-4104-9C11-CAD76EF8223E}" presName="aNode" presStyleLbl="fgAcc1" presStyleIdx="3" presStyleCnt="5" custScaleX="161536" custLinFactY="40717" custLinFactNeighborX="13609" custLinFactNeighborY="100000">
        <dgm:presLayoutVars>
          <dgm:bulletEnabled val="1"/>
        </dgm:presLayoutVars>
      </dgm:prSet>
      <dgm:spPr/>
      <dgm:t>
        <a:bodyPr/>
        <a:lstStyle/>
        <a:p>
          <a:endParaRPr lang="en-IN"/>
        </a:p>
      </dgm:t>
    </dgm:pt>
    <dgm:pt modelId="{42E8CE7F-8A16-43B9-B484-E6A6962279B2}" type="pres">
      <dgm:prSet presAssocID="{95F6D776-B3D6-4104-9C11-CAD76EF8223E}" presName="aSpace" presStyleCnt="0"/>
      <dgm:spPr/>
    </dgm:pt>
    <dgm:pt modelId="{59CA7919-7893-46DF-8414-93C36741FDFC}" type="pres">
      <dgm:prSet presAssocID="{28AC0BF8-F150-4EAF-84B5-E68EA887F6F8}" presName="aNode" presStyleLbl="fgAcc1" presStyleIdx="4" presStyleCnt="5" custScaleX="161164" custLinFactY="42973" custLinFactNeighborX="23824" custLinFactNeighborY="100000">
        <dgm:presLayoutVars>
          <dgm:bulletEnabled val="1"/>
        </dgm:presLayoutVars>
      </dgm:prSet>
      <dgm:spPr/>
      <dgm:t>
        <a:bodyPr/>
        <a:lstStyle/>
        <a:p>
          <a:endParaRPr lang="en-IN"/>
        </a:p>
      </dgm:t>
    </dgm:pt>
    <dgm:pt modelId="{4EBA499B-2991-4652-963C-824C73F7EF21}" type="pres">
      <dgm:prSet presAssocID="{28AC0BF8-F150-4EAF-84B5-E68EA887F6F8}" presName="aSpace" presStyleCnt="0"/>
      <dgm:spPr/>
    </dgm:pt>
  </dgm:ptLst>
  <dgm:cxnLst>
    <dgm:cxn modelId="{866D9624-8365-4088-A0F9-B8F7C8904AF5}" type="presOf" srcId="{95F6D776-B3D6-4104-9C11-CAD76EF8223E}" destId="{A3CD32C3-C656-493B-9185-6686D8E59FDE}" srcOrd="0" destOrd="0" presId="urn:microsoft.com/office/officeart/2005/8/layout/pyramid2"/>
    <dgm:cxn modelId="{8C86485A-72E1-410F-91C1-BB44B3D919BD}" type="presOf" srcId="{A5117C28-AF7F-4073-9BDE-FCFF4A44A28E}" destId="{FA48BE05-7CBD-4291-ABE7-D6DC299D331A}" srcOrd="0" destOrd="0" presId="urn:microsoft.com/office/officeart/2005/8/layout/pyramid2"/>
    <dgm:cxn modelId="{D8E1C03E-9EB7-45AC-847F-DAA6D06BE4A2}" type="presOf" srcId="{58369A99-641C-47D0-8398-55DAEE497A5E}" destId="{7452458A-9033-44E0-AD1A-BBB9CAAEBD57}" srcOrd="0" destOrd="0" presId="urn:microsoft.com/office/officeart/2005/8/layout/pyramid2"/>
    <dgm:cxn modelId="{D120AC74-FDAB-47BF-9D1E-F66B168D9173}" srcId="{A5117C28-AF7F-4073-9BDE-FCFF4A44A28E}" destId="{BEA21A3B-A9AE-4289-90C8-41EC4E224B22}" srcOrd="0" destOrd="0" parTransId="{61EE0ACC-F93E-456D-B4A6-5F8DA2B4C570}" sibTransId="{F1B2F12C-FAB3-455F-AA01-988212DBD51F}"/>
    <dgm:cxn modelId="{84339643-4FE3-4D72-8088-136028B0F24C}" type="presOf" srcId="{1C674294-2D51-4B73-98BB-16EA7D4FAE92}" destId="{6B28DFFE-142A-4790-AF58-930A12162A80}" srcOrd="0" destOrd="0" presId="urn:microsoft.com/office/officeart/2005/8/layout/pyramid2"/>
    <dgm:cxn modelId="{DF417FDE-052C-4135-ADB9-DAA1F0236D15}" srcId="{A5117C28-AF7F-4073-9BDE-FCFF4A44A28E}" destId="{28AC0BF8-F150-4EAF-84B5-E68EA887F6F8}" srcOrd="4" destOrd="0" parTransId="{288BB55A-74EF-4920-BF51-AB95078093E6}" sibTransId="{9270C716-20D5-48AB-B2C1-ACDD62774F8A}"/>
    <dgm:cxn modelId="{CE45CE58-80F9-4BD9-8C75-07296C5C3DE2}" type="presOf" srcId="{28AC0BF8-F150-4EAF-84B5-E68EA887F6F8}" destId="{59CA7919-7893-46DF-8414-93C36741FDFC}" srcOrd="0" destOrd="0" presId="urn:microsoft.com/office/officeart/2005/8/layout/pyramid2"/>
    <dgm:cxn modelId="{96BDBF29-7A34-4C30-8ED6-F36AA9937A96}" srcId="{A5117C28-AF7F-4073-9BDE-FCFF4A44A28E}" destId="{95F6D776-B3D6-4104-9C11-CAD76EF8223E}" srcOrd="3" destOrd="0" parTransId="{30158DA5-B2EE-4AEC-BB01-C3F453FB9393}" sibTransId="{42934611-B990-4A3B-8A14-C7EA2EA89E84}"/>
    <dgm:cxn modelId="{A1112A0F-D8FC-4EDE-8614-C9F168A466F3}" type="presOf" srcId="{BEA21A3B-A9AE-4289-90C8-41EC4E224B22}" destId="{5D8C1B5D-3AC8-41AD-8800-B5791320A99C}" srcOrd="0" destOrd="0" presId="urn:microsoft.com/office/officeart/2005/8/layout/pyramid2"/>
    <dgm:cxn modelId="{9CA09525-34A6-4A54-A56C-16715C00F990}" srcId="{A5117C28-AF7F-4073-9BDE-FCFF4A44A28E}" destId="{58369A99-641C-47D0-8398-55DAEE497A5E}" srcOrd="1" destOrd="0" parTransId="{14600BB3-F387-41D8-A873-505FA922376F}" sibTransId="{31325919-EE80-41CF-B942-29835538F679}"/>
    <dgm:cxn modelId="{0549D484-1CD9-4C05-92D5-CF2FD31C826A}" srcId="{A5117C28-AF7F-4073-9BDE-FCFF4A44A28E}" destId="{1C674294-2D51-4B73-98BB-16EA7D4FAE92}" srcOrd="2" destOrd="0" parTransId="{43C12F10-44C1-43FC-A4D6-7E41F632B825}" sibTransId="{41CF9793-1300-4303-BDE4-4D59C8DB74AA}"/>
    <dgm:cxn modelId="{F12C193C-E3A4-4873-929A-55F4861D7BAF}" type="presParOf" srcId="{FA48BE05-7CBD-4291-ABE7-D6DC299D331A}" destId="{A0EAC7AC-9B73-4285-8C51-C5959FCD32D7}" srcOrd="0" destOrd="0" presId="urn:microsoft.com/office/officeart/2005/8/layout/pyramid2"/>
    <dgm:cxn modelId="{E1AEA90C-DA12-4918-AC09-9529027126E8}" type="presParOf" srcId="{FA48BE05-7CBD-4291-ABE7-D6DC299D331A}" destId="{B67FE7C2-943F-4EFB-A977-4C8DB6DBA80C}" srcOrd="1" destOrd="0" presId="urn:microsoft.com/office/officeart/2005/8/layout/pyramid2"/>
    <dgm:cxn modelId="{119F9A3D-18D3-4188-8F89-F963218C9371}" type="presParOf" srcId="{B67FE7C2-943F-4EFB-A977-4C8DB6DBA80C}" destId="{5D8C1B5D-3AC8-41AD-8800-B5791320A99C}" srcOrd="0" destOrd="0" presId="urn:microsoft.com/office/officeart/2005/8/layout/pyramid2"/>
    <dgm:cxn modelId="{F12BDFAB-A4A2-4D69-A962-18646994A998}" type="presParOf" srcId="{B67FE7C2-943F-4EFB-A977-4C8DB6DBA80C}" destId="{5E3A3AC8-283C-4A61-A5D0-B269045EAB1D}" srcOrd="1" destOrd="0" presId="urn:microsoft.com/office/officeart/2005/8/layout/pyramid2"/>
    <dgm:cxn modelId="{775160BB-A27B-4D63-88D1-B92758C83C73}" type="presParOf" srcId="{B67FE7C2-943F-4EFB-A977-4C8DB6DBA80C}" destId="{7452458A-9033-44E0-AD1A-BBB9CAAEBD57}" srcOrd="2" destOrd="0" presId="urn:microsoft.com/office/officeart/2005/8/layout/pyramid2"/>
    <dgm:cxn modelId="{976AEECC-67A4-4392-BDAC-1DB090067637}" type="presParOf" srcId="{B67FE7C2-943F-4EFB-A977-4C8DB6DBA80C}" destId="{7D2792EE-AA6B-4744-B718-7CEF969F6A04}" srcOrd="3" destOrd="0" presId="urn:microsoft.com/office/officeart/2005/8/layout/pyramid2"/>
    <dgm:cxn modelId="{1DAE7B57-8659-4220-95C6-18564AA309BA}" type="presParOf" srcId="{B67FE7C2-943F-4EFB-A977-4C8DB6DBA80C}" destId="{6B28DFFE-142A-4790-AF58-930A12162A80}" srcOrd="4" destOrd="0" presId="urn:microsoft.com/office/officeart/2005/8/layout/pyramid2"/>
    <dgm:cxn modelId="{FE8EC55F-C76A-4A57-A78E-3329C68096CA}" type="presParOf" srcId="{B67FE7C2-943F-4EFB-A977-4C8DB6DBA80C}" destId="{5713EC36-2B1A-4809-9A17-3CE0AFE04840}" srcOrd="5" destOrd="0" presId="urn:microsoft.com/office/officeart/2005/8/layout/pyramid2"/>
    <dgm:cxn modelId="{A55BFD54-0A7A-4D98-817B-6A6BE3930EB6}" type="presParOf" srcId="{B67FE7C2-943F-4EFB-A977-4C8DB6DBA80C}" destId="{A3CD32C3-C656-493B-9185-6686D8E59FDE}" srcOrd="6" destOrd="0" presId="urn:microsoft.com/office/officeart/2005/8/layout/pyramid2"/>
    <dgm:cxn modelId="{99A4DAD7-8356-43B7-8F22-F5BB1EDEFD88}" type="presParOf" srcId="{B67FE7C2-943F-4EFB-A977-4C8DB6DBA80C}" destId="{42E8CE7F-8A16-43B9-B484-E6A6962279B2}" srcOrd="7" destOrd="0" presId="urn:microsoft.com/office/officeart/2005/8/layout/pyramid2"/>
    <dgm:cxn modelId="{FEF854B2-5C86-44F6-AB52-6A867E81CF5F}" type="presParOf" srcId="{B67FE7C2-943F-4EFB-A977-4C8DB6DBA80C}" destId="{59CA7919-7893-46DF-8414-93C36741FDFC}" srcOrd="8" destOrd="0" presId="urn:microsoft.com/office/officeart/2005/8/layout/pyramid2"/>
    <dgm:cxn modelId="{7410CCF5-D243-43B0-A75F-16A6EB9770B4}" type="presParOf" srcId="{B67FE7C2-943F-4EFB-A977-4C8DB6DBA80C}" destId="{4EBA499B-2991-4652-963C-824C73F7EF21}" srcOrd="9"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9E7D5-1059-4723-9815-7FECEA62DCB4}" type="doc">
      <dgm:prSet loTypeId="urn:microsoft.com/office/officeart/2005/8/layout/pList2#4" loCatId="list" qsTypeId="urn:microsoft.com/office/officeart/2005/8/quickstyle/simple5" qsCatId="simple" csTypeId="urn:microsoft.com/office/officeart/2005/8/colors/accent6_3" csCatId="accent6" phldr="1"/>
      <dgm:spPr/>
      <dgm:t>
        <a:bodyPr/>
        <a:lstStyle/>
        <a:p>
          <a:endParaRPr lang="en-IN"/>
        </a:p>
      </dgm:t>
    </dgm:pt>
    <dgm:pt modelId="{A7AF3061-E83E-4918-AE09-135F7C88377B}">
      <dgm:prSet phldrT="[Text]"/>
      <dgm:spPr/>
      <dgm:t>
        <a:bodyPr anchor="ctr"/>
        <a:lstStyle/>
        <a:p>
          <a:r>
            <a:rPr lang="en-IN" smtClean="0">
              <a:effectLst>
                <a:outerShdw blurRad="38100" dist="38100" dir="2700000" algn="tl">
                  <a:srgbClr val="000000">
                    <a:alpha val="43137"/>
                  </a:srgbClr>
                </a:outerShdw>
              </a:effectLst>
            </a:rPr>
            <a:t>IRS</a:t>
          </a:r>
          <a:endParaRPr lang="en-IN" dirty="0">
            <a:effectLst>
              <a:outerShdw blurRad="38100" dist="38100" dir="2700000" algn="tl">
                <a:srgbClr val="000000">
                  <a:alpha val="43137"/>
                </a:srgbClr>
              </a:outerShdw>
            </a:effectLst>
          </a:endParaRPr>
        </a:p>
      </dgm:t>
    </dgm:pt>
    <dgm:pt modelId="{2B2B83E8-5476-465F-9FB3-07B392982BB8}" type="parTrans" cxnId="{BF6DF8ED-46C8-46C2-84E8-E49536A77FE4}">
      <dgm:prSet/>
      <dgm:spPr/>
      <dgm:t>
        <a:bodyPr/>
        <a:lstStyle/>
        <a:p>
          <a:endParaRPr lang="en-IN"/>
        </a:p>
      </dgm:t>
    </dgm:pt>
    <dgm:pt modelId="{EDAAFC46-6BDE-4462-B492-3445F9C01BD6}" type="sibTrans" cxnId="{BF6DF8ED-46C8-46C2-84E8-E49536A77FE4}">
      <dgm:prSet/>
      <dgm:spPr/>
      <dgm:t>
        <a:bodyPr/>
        <a:lstStyle/>
        <a:p>
          <a:endParaRPr lang="en-IN"/>
        </a:p>
      </dgm:t>
    </dgm:pt>
    <dgm:pt modelId="{968BFB77-D460-442C-A879-F4EDBAAEB639}">
      <dgm:prSet phldrT="[Text]"/>
      <dgm:spPr/>
      <dgm:t>
        <a:bodyPr anchor="ctr"/>
        <a:lstStyle/>
        <a:p>
          <a:r>
            <a:rPr lang="en-IN" dirty="0" smtClean="0">
              <a:effectLst>
                <a:outerShdw blurRad="38100" dist="38100" dir="2700000" algn="tl">
                  <a:srgbClr val="000000">
                    <a:alpha val="43137"/>
                  </a:srgbClr>
                </a:outerShdw>
              </a:effectLst>
            </a:rPr>
            <a:t>Early</a:t>
          </a:r>
        </a:p>
        <a:p>
          <a:r>
            <a:rPr lang="en-IN" dirty="0" smtClean="0">
              <a:effectLst>
                <a:outerShdw blurRad="38100" dist="38100" dir="2700000" algn="tl">
                  <a:srgbClr val="000000">
                    <a:alpha val="43137"/>
                  </a:srgbClr>
                </a:outerShdw>
              </a:effectLst>
            </a:rPr>
            <a:t>Detection</a:t>
          </a:r>
          <a:endParaRPr lang="en-IN" dirty="0">
            <a:effectLst>
              <a:outerShdw blurRad="38100" dist="38100" dir="2700000" algn="tl">
                <a:srgbClr val="000000">
                  <a:alpha val="43137"/>
                </a:srgbClr>
              </a:outerShdw>
            </a:effectLst>
          </a:endParaRPr>
        </a:p>
      </dgm:t>
    </dgm:pt>
    <dgm:pt modelId="{535A79DC-2125-4599-A385-672C216663EB}" type="parTrans" cxnId="{C15CDDAD-BD53-43EB-91FA-B2677A5E5264}">
      <dgm:prSet/>
      <dgm:spPr/>
      <dgm:t>
        <a:bodyPr/>
        <a:lstStyle/>
        <a:p>
          <a:endParaRPr lang="en-IN"/>
        </a:p>
      </dgm:t>
    </dgm:pt>
    <dgm:pt modelId="{C943D3C3-C582-4F1A-9619-AADF1A3058E2}" type="sibTrans" cxnId="{C15CDDAD-BD53-43EB-91FA-B2677A5E5264}">
      <dgm:prSet/>
      <dgm:spPr/>
      <dgm:t>
        <a:bodyPr/>
        <a:lstStyle/>
        <a:p>
          <a:endParaRPr lang="en-IN"/>
        </a:p>
      </dgm:t>
    </dgm:pt>
    <dgm:pt modelId="{E4F2135A-F9C1-49B8-AF04-8A83C211F59F}">
      <dgm:prSet phldrT="[Text]"/>
      <dgm:spPr/>
      <dgm:t>
        <a:bodyPr anchor="ctr"/>
        <a:lstStyle/>
        <a:p>
          <a:r>
            <a:rPr lang="en-IN" dirty="0" smtClean="0">
              <a:effectLst>
                <a:outerShdw blurRad="38100" dist="38100" dir="2700000" algn="tl">
                  <a:srgbClr val="000000">
                    <a:alpha val="43137"/>
                  </a:srgbClr>
                </a:outerShdw>
              </a:effectLst>
            </a:rPr>
            <a:t>Complete </a:t>
          </a:r>
        </a:p>
        <a:p>
          <a:r>
            <a:rPr lang="en-IN" dirty="0" smtClean="0">
              <a:effectLst>
                <a:outerShdw blurRad="38100" dist="38100" dir="2700000" algn="tl">
                  <a:srgbClr val="000000">
                    <a:alpha val="43137"/>
                  </a:srgbClr>
                </a:outerShdw>
              </a:effectLst>
            </a:rPr>
            <a:t>Treatment</a:t>
          </a:r>
          <a:endParaRPr lang="en-IN" dirty="0">
            <a:effectLst>
              <a:outerShdw blurRad="38100" dist="38100" dir="2700000" algn="tl">
                <a:srgbClr val="000000">
                  <a:alpha val="43137"/>
                </a:srgbClr>
              </a:outerShdw>
            </a:effectLst>
          </a:endParaRPr>
        </a:p>
      </dgm:t>
    </dgm:pt>
    <dgm:pt modelId="{1E0F957E-BD2D-4679-9869-B3FFB5C7C012}" type="parTrans" cxnId="{2EA707D2-FB08-437C-AEF7-3FAC82B1BBA4}">
      <dgm:prSet/>
      <dgm:spPr/>
      <dgm:t>
        <a:bodyPr/>
        <a:lstStyle/>
        <a:p>
          <a:endParaRPr lang="en-IN"/>
        </a:p>
      </dgm:t>
    </dgm:pt>
    <dgm:pt modelId="{9E619BD5-A84E-4E14-AB2A-FCD50A6A6580}" type="sibTrans" cxnId="{2EA707D2-FB08-437C-AEF7-3FAC82B1BBA4}">
      <dgm:prSet/>
      <dgm:spPr/>
      <dgm:t>
        <a:bodyPr/>
        <a:lstStyle/>
        <a:p>
          <a:endParaRPr lang="en-IN"/>
        </a:p>
      </dgm:t>
    </dgm:pt>
    <dgm:pt modelId="{5E5BB57E-66AE-4114-9438-223FB11E8DEC}">
      <dgm:prSet/>
      <dgm:spPr/>
      <dgm:t>
        <a:bodyPr anchor="ctr"/>
        <a:lstStyle/>
        <a:p>
          <a:r>
            <a:rPr lang="en-IN" dirty="0" smtClean="0">
              <a:effectLst>
                <a:outerShdw blurRad="38100" dist="38100" dir="2700000" algn="tl">
                  <a:srgbClr val="000000">
                    <a:alpha val="43137"/>
                  </a:srgbClr>
                </a:outerShdw>
              </a:effectLst>
            </a:rPr>
            <a:t>Capacity</a:t>
          </a:r>
        </a:p>
        <a:p>
          <a:r>
            <a:rPr lang="en-IN" dirty="0" smtClean="0">
              <a:effectLst>
                <a:outerShdw blurRad="38100" dist="38100" dir="2700000" algn="tl">
                  <a:srgbClr val="000000">
                    <a:alpha val="43137"/>
                  </a:srgbClr>
                </a:outerShdw>
              </a:effectLst>
            </a:rPr>
            <a:t>Building</a:t>
          </a:r>
          <a:endParaRPr lang="en-IN" dirty="0">
            <a:effectLst>
              <a:outerShdw blurRad="38100" dist="38100" dir="2700000" algn="tl">
                <a:srgbClr val="000000">
                  <a:alpha val="43137"/>
                </a:srgbClr>
              </a:outerShdw>
            </a:effectLst>
          </a:endParaRPr>
        </a:p>
      </dgm:t>
    </dgm:pt>
    <dgm:pt modelId="{F0656595-D0B2-4218-82AC-46D44A588961}" type="parTrans" cxnId="{75A34190-BD74-48FB-9BEF-79847CE80D99}">
      <dgm:prSet/>
      <dgm:spPr/>
      <dgm:t>
        <a:bodyPr/>
        <a:lstStyle/>
        <a:p>
          <a:endParaRPr lang="en-IN"/>
        </a:p>
      </dgm:t>
    </dgm:pt>
    <dgm:pt modelId="{03E86E0A-7C28-4E32-BE5B-B23A409AFECE}" type="sibTrans" cxnId="{75A34190-BD74-48FB-9BEF-79847CE80D99}">
      <dgm:prSet/>
      <dgm:spPr/>
      <dgm:t>
        <a:bodyPr/>
        <a:lstStyle/>
        <a:p>
          <a:endParaRPr lang="en-IN"/>
        </a:p>
      </dgm:t>
    </dgm:pt>
    <dgm:pt modelId="{5EAB08F7-6CDB-46D9-97D3-00184F8F7271}" type="pres">
      <dgm:prSet presAssocID="{F3B9E7D5-1059-4723-9815-7FECEA62DCB4}" presName="Name0" presStyleCnt="0">
        <dgm:presLayoutVars>
          <dgm:dir/>
          <dgm:resizeHandles val="exact"/>
        </dgm:presLayoutVars>
      </dgm:prSet>
      <dgm:spPr/>
      <dgm:t>
        <a:bodyPr/>
        <a:lstStyle/>
        <a:p>
          <a:endParaRPr lang="en-IN"/>
        </a:p>
      </dgm:t>
    </dgm:pt>
    <dgm:pt modelId="{E7360EDC-CDAA-47EB-A394-6408CD326304}" type="pres">
      <dgm:prSet presAssocID="{F3B9E7D5-1059-4723-9815-7FECEA62DCB4}" presName="bkgdShp" presStyleLbl="alignAccFollowNode1" presStyleIdx="0" presStyleCnt="1" custLinFactNeighborX="1417" custLinFactNeighborY="-2652"/>
      <dgm:spPr/>
      <dgm:t>
        <a:bodyPr/>
        <a:lstStyle/>
        <a:p>
          <a:endParaRPr lang="en-IN"/>
        </a:p>
      </dgm:t>
    </dgm:pt>
    <dgm:pt modelId="{2A19C87A-3F26-408A-8E95-9C87E2FFB65E}" type="pres">
      <dgm:prSet presAssocID="{F3B9E7D5-1059-4723-9815-7FECEA62DCB4}" presName="linComp" presStyleCnt="0"/>
      <dgm:spPr/>
      <dgm:t>
        <a:bodyPr/>
        <a:lstStyle/>
        <a:p>
          <a:endParaRPr lang="en-IN"/>
        </a:p>
      </dgm:t>
    </dgm:pt>
    <dgm:pt modelId="{20C1690F-73D9-44AD-97BF-5910244FA19F}" type="pres">
      <dgm:prSet presAssocID="{A7AF3061-E83E-4918-AE09-135F7C88377B}" presName="compNode" presStyleCnt="0"/>
      <dgm:spPr/>
      <dgm:t>
        <a:bodyPr/>
        <a:lstStyle/>
        <a:p>
          <a:endParaRPr lang="en-IN"/>
        </a:p>
      </dgm:t>
    </dgm:pt>
    <dgm:pt modelId="{899B45DE-E078-4E3A-B805-27D237C9706A}" type="pres">
      <dgm:prSet presAssocID="{A7AF3061-E83E-4918-AE09-135F7C88377B}" presName="node" presStyleLbl="node1" presStyleIdx="0" presStyleCnt="4">
        <dgm:presLayoutVars>
          <dgm:bulletEnabled val="1"/>
        </dgm:presLayoutVars>
      </dgm:prSet>
      <dgm:spPr/>
      <dgm:t>
        <a:bodyPr/>
        <a:lstStyle/>
        <a:p>
          <a:endParaRPr lang="en-IN"/>
        </a:p>
      </dgm:t>
    </dgm:pt>
    <dgm:pt modelId="{E95A436B-E99B-4E4F-84AA-E35C51C6BD1A}" type="pres">
      <dgm:prSet presAssocID="{A7AF3061-E83E-4918-AE09-135F7C88377B}" presName="invisiNode" presStyleLbl="node1" presStyleIdx="0" presStyleCnt="4"/>
      <dgm:spPr/>
      <dgm:t>
        <a:bodyPr/>
        <a:lstStyle/>
        <a:p>
          <a:endParaRPr lang="en-IN"/>
        </a:p>
      </dgm:t>
    </dgm:pt>
    <dgm:pt modelId="{9AD9A496-7E01-41C3-AC04-C6447194B17D}" type="pres">
      <dgm:prSet presAssocID="{A7AF3061-E83E-4918-AE09-135F7C88377B}" presName="imagNode" presStyleLbl="fgImgPlace1" presStyleIdx="0" presStyleCnt="4" custScaleX="101939" custScaleY="125512" custLinFactNeighborX="-2840" custLinFactNeighborY="904"/>
      <dgm:spPr>
        <a:blipFill rotWithShape="1">
          <a:blip xmlns:r="http://schemas.openxmlformats.org/officeDocument/2006/relationships" r:embed="rId1"/>
          <a:stretch>
            <a:fillRect/>
          </a:stretch>
        </a:blipFill>
      </dgm:spPr>
      <dgm:t>
        <a:bodyPr/>
        <a:lstStyle/>
        <a:p>
          <a:endParaRPr lang="en-IN"/>
        </a:p>
      </dgm:t>
    </dgm:pt>
    <dgm:pt modelId="{72126EFD-1B7B-4485-AA3A-454B424C8B39}" type="pres">
      <dgm:prSet presAssocID="{EDAAFC46-6BDE-4462-B492-3445F9C01BD6}" presName="sibTrans" presStyleLbl="sibTrans2D1" presStyleIdx="0" presStyleCnt="0"/>
      <dgm:spPr/>
      <dgm:t>
        <a:bodyPr/>
        <a:lstStyle/>
        <a:p>
          <a:endParaRPr lang="en-IN"/>
        </a:p>
      </dgm:t>
    </dgm:pt>
    <dgm:pt modelId="{F6D81A29-2C8A-467C-B7DD-43478E85B63B}" type="pres">
      <dgm:prSet presAssocID="{968BFB77-D460-442C-A879-F4EDBAAEB639}" presName="compNode" presStyleCnt="0"/>
      <dgm:spPr/>
      <dgm:t>
        <a:bodyPr/>
        <a:lstStyle/>
        <a:p>
          <a:endParaRPr lang="en-IN"/>
        </a:p>
      </dgm:t>
    </dgm:pt>
    <dgm:pt modelId="{6EC96141-BF27-4F74-9BBA-19FA102050A5}" type="pres">
      <dgm:prSet presAssocID="{968BFB77-D460-442C-A879-F4EDBAAEB639}" presName="node" presStyleLbl="node1" presStyleIdx="1" presStyleCnt="4">
        <dgm:presLayoutVars>
          <dgm:bulletEnabled val="1"/>
        </dgm:presLayoutVars>
      </dgm:prSet>
      <dgm:spPr/>
      <dgm:t>
        <a:bodyPr/>
        <a:lstStyle/>
        <a:p>
          <a:endParaRPr lang="en-IN"/>
        </a:p>
      </dgm:t>
    </dgm:pt>
    <dgm:pt modelId="{DA95F04D-13D9-47E9-8256-6963E0714E85}" type="pres">
      <dgm:prSet presAssocID="{968BFB77-D460-442C-A879-F4EDBAAEB639}" presName="invisiNode" presStyleLbl="node1" presStyleIdx="1" presStyleCnt="4"/>
      <dgm:spPr/>
      <dgm:t>
        <a:bodyPr/>
        <a:lstStyle/>
        <a:p>
          <a:endParaRPr lang="en-IN"/>
        </a:p>
      </dgm:t>
    </dgm:pt>
    <dgm:pt modelId="{4B890490-0D29-4FAA-BBEA-49FA7A07369B}" type="pres">
      <dgm:prSet presAssocID="{968BFB77-D460-442C-A879-F4EDBAAEB639}" presName="imagNode" presStyleLbl="fgImgPlace1" presStyleIdx="1" presStyleCnt="4" custScaleX="101880" custScaleY="124280" custLinFactNeighborX="-5680" custLinFactNeighborY="-904"/>
      <dgm:spPr>
        <a:blipFill rotWithShape="1">
          <a:blip xmlns:r="http://schemas.openxmlformats.org/officeDocument/2006/relationships" r:embed="rId2"/>
          <a:stretch>
            <a:fillRect/>
          </a:stretch>
        </a:blipFill>
      </dgm:spPr>
      <dgm:t>
        <a:bodyPr/>
        <a:lstStyle/>
        <a:p>
          <a:endParaRPr lang="en-IN"/>
        </a:p>
      </dgm:t>
    </dgm:pt>
    <dgm:pt modelId="{772E5E18-B279-4A4C-AE43-F6563E45B7C2}" type="pres">
      <dgm:prSet presAssocID="{C943D3C3-C582-4F1A-9619-AADF1A3058E2}" presName="sibTrans" presStyleLbl="sibTrans2D1" presStyleIdx="0" presStyleCnt="0"/>
      <dgm:spPr/>
      <dgm:t>
        <a:bodyPr/>
        <a:lstStyle/>
        <a:p>
          <a:endParaRPr lang="en-IN"/>
        </a:p>
      </dgm:t>
    </dgm:pt>
    <dgm:pt modelId="{0FB3382A-FFFF-4D5A-AA2B-7FF1B4CFABE5}" type="pres">
      <dgm:prSet presAssocID="{E4F2135A-F9C1-49B8-AF04-8A83C211F59F}" presName="compNode" presStyleCnt="0"/>
      <dgm:spPr/>
      <dgm:t>
        <a:bodyPr/>
        <a:lstStyle/>
        <a:p>
          <a:endParaRPr lang="en-IN"/>
        </a:p>
      </dgm:t>
    </dgm:pt>
    <dgm:pt modelId="{E387827C-55F8-40F2-8E8E-9FD46A62D50C}" type="pres">
      <dgm:prSet presAssocID="{E4F2135A-F9C1-49B8-AF04-8A83C211F59F}" presName="node" presStyleLbl="node1" presStyleIdx="2" presStyleCnt="4">
        <dgm:presLayoutVars>
          <dgm:bulletEnabled val="1"/>
        </dgm:presLayoutVars>
      </dgm:prSet>
      <dgm:spPr/>
      <dgm:t>
        <a:bodyPr/>
        <a:lstStyle/>
        <a:p>
          <a:endParaRPr lang="en-IN"/>
        </a:p>
      </dgm:t>
    </dgm:pt>
    <dgm:pt modelId="{E36DFFFD-0A2C-48D9-A433-7520E996FE61}" type="pres">
      <dgm:prSet presAssocID="{E4F2135A-F9C1-49B8-AF04-8A83C211F59F}" presName="invisiNode" presStyleLbl="node1" presStyleIdx="2" presStyleCnt="4"/>
      <dgm:spPr/>
      <dgm:t>
        <a:bodyPr/>
        <a:lstStyle/>
        <a:p>
          <a:endParaRPr lang="en-IN"/>
        </a:p>
      </dgm:t>
    </dgm:pt>
    <dgm:pt modelId="{E1827A42-7D82-4DA3-8796-4584A916BCF9}" type="pres">
      <dgm:prSet presAssocID="{E4F2135A-F9C1-49B8-AF04-8A83C211F59F}" presName="imagNode" presStyleLbl="fgImgPlace1" presStyleIdx="2" presStyleCnt="4" custScaleX="105886" custScaleY="127672" custLinFactNeighborX="-2176" custLinFactNeighborY="2097"/>
      <dgm:spPr>
        <a:blipFill rotWithShape="1">
          <a:blip xmlns:r="http://schemas.openxmlformats.org/officeDocument/2006/relationships" r:embed="rId3"/>
          <a:stretch>
            <a:fillRect/>
          </a:stretch>
        </a:blipFill>
      </dgm:spPr>
      <dgm:t>
        <a:bodyPr/>
        <a:lstStyle/>
        <a:p>
          <a:endParaRPr lang="en-IN"/>
        </a:p>
      </dgm:t>
    </dgm:pt>
    <dgm:pt modelId="{EBEA9074-33AC-48E4-B4A7-6AA0C3C19B34}" type="pres">
      <dgm:prSet presAssocID="{9E619BD5-A84E-4E14-AB2A-FCD50A6A6580}" presName="sibTrans" presStyleLbl="sibTrans2D1" presStyleIdx="0" presStyleCnt="0"/>
      <dgm:spPr/>
      <dgm:t>
        <a:bodyPr/>
        <a:lstStyle/>
        <a:p>
          <a:endParaRPr lang="en-IN"/>
        </a:p>
      </dgm:t>
    </dgm:pt>
    <dgm:pt modelId="{0ED362C2-D962-4555-8ACF-B8C9EF7BEF17}" type="pres">
      <dgm:prSet presAssocID="{5E5BB57E-66AE-4114-9438-223FB11E8DEC}" presName="compNode" presStyleCnt="0"/>
      <dgm:spPr/>
      <dgm:t>
        <a:bodyPr/>
        <a:lstStyle/>
        <a:p>
          <a:endParaRPr lang="en-IN"/>
        </a:p>
      </dgm:t>
    </dgm:pt>
    <dgm:pt modelId="{0A1D837F-084B-4B43-AEA2-6D1D0E3AEE04}" type="pres">
      <dgm:prSet presAssocID="{5E5BB57E-66AE-4114-9438-223FB11E8DEC}" presName="node" presStyleLbl="node1" presStyleIdx="3" presStyleCnt="4">
        <dgm:presLayoutVars>
          <dgm:bulletEnabled val="1"/>
        </dgm:presLayoutVars>
      </dgm:prSet>
      <dgm:spPr/>
      <dgm:t>
        <a:bodyPr/>
        <a:lstStyle/>
        <a:p>
          <a:endParaRPr lang="en-IN"/>
        </a:p>
      </dgm:t>
    </dgm:pt>
    <dgm:pt modelId="{63B6D5C3-8291-47AE-8BB8-30A44825B0DD}" type="pres">
      <dgm:prSet presAssocID="{5E5BB57E-66AE-4114-9438-223FB11E8DEC}" presName="invisiNode" presStyleLbl="node1" presStyleIdx="3" presStyleCnt="4"/>
      <dgm:spPr/>
      <dgm:t>
        <a:bodyPr/>
        <a:lstStyle/>
        <a:p>
          <a:endParaRPr lang="en-IN"/>
        </a:p>
      </dgm:t>
    </dgm:pt>
    <dgm:pt modelId="{76E6C6D7-09B2-4095-80D3-B491562570F0}" type="pres">
      <dgm:prSet presAssocID="{5E5BB57E-66AE-4114-9438-223FB11E8DEC}" presName="imagNode" presStyleLbl="fgImgPlace1" presStyleIdx="3" presStyleCnt="4" custScaleX="101645" custScaleY="120087" custLinFactNeighborX="697" custLinFactNeighborY="1192"/>
      <dgm:spPr>
        <a:blipFill rotWithShape="1">
          <a:blip xmlns:r="http://schemas.openxmlformats.org/officeDocument/2006/relationships" r:embed="rId4"/>
          <a:stretch>
            <a:fillRect/>
          </a:stretch>
        </a:blipFill>
      </dgm:spPr>
      <dgm:t>
        <a:bodyPr/>
        <a:lstStyle/>
        <a:p>
          <a:endParaRPr lang="en-IN"/>
        </a:p>
      </dgm:t>
    </dgm:pt>
  </dgm:ptLst>
  <dgm:cxnLst>
    <dgm:cxn modelId="{2EA707D2-FB08-437C-AEF7-3FAC82B1BBA4}" srcId="{F3B9E7D5-1059-4723-9815-7FECEA62DCB4}" destId="{E4F2135A-F9C1-49B8-AF04-8A83C211F59F}" srcOrd="2" destOrd="0" parTransId="{1E0F957E-BD2D-4679-9869-B3FFB5C7C012}" sibTransId="{9E619BD5-A84E-4E14-AB2A-FCD50A6A6580}"/>
    <dgm:cxn modelId="{20362062-CC57-49D7-A133-072E676F8540}" type="presOf" srcId="{A7AF3061-E83E-4918-AE09-135F7C88377B}" destId="{899B45DE-E078-4E3A-B805-27D237C9706A}" srcOrd="0" destOrd="0" presId="urn:microsoft.com/office/officeart/2005/8/layout/pList2#4"/>
    <dgm:cxn modelId="{DA571C63-05F7-4EC5-8BBB-661A28FB4909}" type="presOf" srcId="{5E5BB57E-66AE-4114-9438-223FB11E8DEC}" destId="{0A1D837F-084B-4B43-AEA2-6D1D0E3AEE04}" srcOrd="0" destOrd="0" presId="urn:microsoft.com/office/officeart/2005/8/layout/pList2#4"/>
    <dgm:cxn modelId="{75A34190-BD74-48FB-9BEF-79847CE80D99}" srcId="{F3B9E7D5-1059-4723-9815-7FECEA62DCB4}" destId="{5E5BB57E-66AE-4114-9438-223FB11E8DEC}" srcOrd="3" destOrd="0" parTransId="{F0656595-D0B2-4218-82AC-46D44A588961}" sibTransId="{03E86E0A-7C28-4E32-BE5B-B23A409AFECE}"/>
    <dgm:cxn modelId="{BF6DF8ED-46C8-46C2-84E8-E49536A77FE4}" srcId="{F3B9E7D5-1059-4723-9815-7FECEA62DCB4}" destId="{A7AF3061-E83E-4918-AE09-135F7C88377B}" srcOrd="0" destOrd="0" parTransId="{2B2B83E8-5476-465F-9FB3-07B392982BB8}" sibTransId="{EDAAFC46-6BDE-4462-B492-3445F9C01BD6}"/>
    <dgm:cxn modelId="{22C232CF-C192-4454-90EE-F72755AECF1F}" type="presOf" srcId="{E4F2135A-F9C1-49B8-AF04-8A83C211F59F}" destId="{E387827C-55F8-40F2-8E8E-9FD46A62D50C}" srcOrd="0" destOrd="0" presId="urn:microsoft.com/office/officeart/2005/8/layout/pList2#4"/>
    <dgm:cxn modelId="{0E2536C7-9258-4863-B82F-46004C94E46A}" type="presOf" srcId="{968BFB77-D460-442C-A879-F4EDBAAEB639}" destId="{6EC96141-BF27-4F74-9BBA-19FA102050A5}" srcOrd="0" destOrd="0" presId="urn:microsoft.com/office/officeart/2005/8/layout/pList2#4"/>
    <dgm:cxn modelId="{15DAAB5A-63A0-463B-A96F-13A5F058BBB3}" type="presOf" srcId="{9E619BD5-A84E-4E14-AB2A-FCD50A6A6580}" destId="{EBEA9074-33AC-48E4-B4A7-6AA0C3C19B34}" srcOrd="0" destOrd="0" presId="urn:microsoft.com/office/officeart/2005/8/layout/pList2#4"/>
    <dgm:cxn modelId="{619B5F48-4780-48D0-B17A-DC1DB29C8619}" type="presOf" srcId="{F3B9E7D5-1059-4723-9815-7FECEA62DCB4}" destId="{5EAB08F7-6CDB-46D9-97D3-00184F8F7271}" srcOrd="0" destOrd="0" presId="urn:microsoft.com/office/officeart/2005/8/layout/pList2#4"/>
    <dgm:cxn modelId="{C15CDDAD-BD53-43EB-91FA-B2677A5E5264}" srcId="{F3B9E7D5-1059-4723-9815-7FECEA62DCB4}" destId="{968BFB77-D460-442C-A879-F4EDBAAEB639}" srcOrd="1" destOrd="0" parTransId="{535A79DC-2125-4599-A385-672C216663EB}" sibTransId="{C943D3C3-C582-4F1A-9619-AADF1A3058E2}"/>
    <dgm:cxn modelId="{631F22B3-843D-4E7A-B5CE-B4A5ED7E7A65}" type="presOf" srcId="{EDAAFC46-6BDE-4462-B492-3445F9C01BD6}" destId="{72126EFD-1B7B-4485-AA3A-454B424C8B39}" srcOrd="0" destOrd="0" presId="urn:microsoft.com/office/officeart/2005/8/layout/pList2#4"/>
    <dgm:cxn modelId="{582062E9-A052-4B68-BB41-82198B93AEA8}" type="presOf" srcId="{C943D3C3-C582-4F1A-9619-AADF1A3058E2}" destId="{772E5E18-B279-4A4C-AE43-F6563E45B7C2}" srcOrd="0" destOrd="0" presId="urn:microsoft.com/office/officeart/2005/8/layout/pList2#4"/>
    <dgm:cxn modelId="{6D7D6BC3-CBED-42B0-85F9-77DA47109A23}" type="presParOf" srcId="{5EAB08F7-6CDB-46D9-97D3-00184F8F7271}" destId="{E7360EDC-CDAA-47EB-A394-6408CD326304}" srcOrd="0" destOrd="0" presId="urn:microsoft.com/office/officeart/2005/8/layout/pList2#4"/>
    <dgm:cxn modelId="{F8FC8DA6-864B-48D0-8C73-1542AE24844C}" type="presParOf" srcId="{5EAB08F7-6CDB-46D9-97D3-00184F8F7271}" destId="{2A19C87A-3F26-408A-8E95-9C87E2FFB65E}" srcOrd="1" destOrd="0" presId="urn:microsoft.com/office/officeart/2005/8/layout/pList2#4"/>
    <dgm:cxn modelId="{E720350E-E821-433A-9EBA-6E6FE5B88177}" type="presParOf" srcId="{2A19C87A-3F26-408A-8E95-9C87E2FFB65E}" destId="{20C1690F-73D9-44AD-97BF-5910244FA19F}" srcOrd="0" destOrd="0" presId="urn:microsoft.com/office/officeart/2005/8/layout/pList2#4"/>
    <dgm:cxn modelId="{D030668B-2D59-41EB-987A-7A882170048E}" type="presParOf" srcId="{20C1690F-73D9-44AD-97BF-5910244FA19F}" destId="{899B45DE-E078-4E3A-B805-27D237C9706A}" srcOrd="0" destOrd="0" presId="urn:microsoft.com/office/officeart/2005/8/layout/pList2#4"/>
    <dgm:cxn modelId="{CC8A82EC-2691-48D9-8BB7-F3F967632C1E}" type="presParOf" srcId="{20C1690F-73D9-44AD-97BF-5910244FA19F}" destId="{E95A436B-E99B-4E4F-84AA-E35C51C6BD1A}" srcOrd="1" destOrd="0" presId="urn:microsoft.com/office/officeart/2005/8/layout/pList2#4"/>
    <dgm:cxn modelId="{81CE4587-6100-47BC-BD5A-E81AA737E0FC}" type="presParOf" srcId="{20C1690F-73D9-44AD-97BF-5910244FA19F}" destId="{9AD9A496-7E01-41C3-AC04-C6447194B17D}" srcOrd="2" destOrd="0" presId="urn:microsoft.com/office/officeart/2005/8/layout/pList2#4"/>
    <dgm:cxn modelId="{C56F54D1-AC6F-480E-81F1-8696EF3197FB}" type="presParOf" srcId="{2A19C87A-3F26-408A-8E95-9C87E2FFB65E}" destId="{72126EFD-1B7B-4485-AA3A-454B424C8B39}" srcOrd="1" destOrd="0" presId="urn:microsoft.com/office/officeart/2005/8/layout/pList2#4"/>
    <dgm:cxn modelId="{084E3F50-A8D6-4BEE-A21D-AE1C1205EDB0}" type="presParOf" srcId="{2A19C87A-3F26-408A-8E95-9C87E2FFB65E}" destId="{F6D81A29-2C8A-467C-B7DD-43478E85B63B}" srcOrd="2" destOrd="0" presId="urn:microsoft.com/office/officeart/2005/8/layout/pList2#4"/>
    <dgm:cxn modelId="{D3D0DA82-1D04-4122-B443-70313F7BBE33}" type="presParOf" srcId="{F6D81A29-2C8A-467C-B7DD-43478E85B63B}" destId="{6EC96141-BF27-4F74-9BBA-19FA102050A5}" srcOrd="0" destOrd="0" presId="urn:microsoft.com/office/officeart/2005/8/layout/pList2#4"/>
    <dgm:cxn modelId="{75470B21-E438-4A3B-87AE-32B7D4E9DCF8}" type="presParOf" srcId="{F6D81A29-2C8A-467C-B7DD-43478E85B63B}" destId="{DA95F04D-13D9-47E9-8256-6963E0714E85}" srcOrd="1" destOrd="0" presId="urn:microsoft.com/office/officeart/2005/8/layout/pList2#4"/>
    <dgm:cxn modelId="{64BFFDEF-9868-4652-B7F7-60C2C83B5723}" type="presParOf" srcId="{F6D81A29-2C8A-467C-B7DD-43478E85B63B}" destId="{4B890490-0D29-4FAA-BBEA-49FA7A07369B}" srcOrd="2" destOrd="0" presId="urn:microsoft.com/office/officeart/2005/8/layout/pList2#4"/>
    <dgm:cxn modelId="{DFF566F0-C59B-40F6-BF68-D0C3BF2DC513}" type="presParOf" srcId="{2A19C87A-3F26-408A-8E95-9C87E2FFB65E}" destId="{772E5E18-B279-4A4C-AE43-F6563E45B7C2}" srcOrd="3" destOrd="0" presId="urn:microsoft.com/office/officeart/2005/8/layout/pList2#4"/>
    <dgm:cxn modelId="{25EA5333-8F90-47BB-BF8B-57E969A53FF7}" type="presParOf" srcId="{2A19C87A-3F26-408A-8E95-9C87E2FFB65E}" destId="{0FB3382A-FFFF-4D5A-AA2B-7FF1B4CFABE5}" srcOrd="4" destOrd="0" presId="urn:microsoft.com/office/officeart/2005/8/layout/pList2#4"/>
    <dgm:cxn modelId="{7F79E094-ABC7-4142-B433-EBD1EBBEB14B}" type="presParOf" srcId="{0FB3382A-FFFF-4D5A-AA2B-7FF1B4CFABE5}" destId="{E387827C-55F8-40F2-8E8E-9FD46A62D50C}" srcOrd="0" destOrd="0" presId="urn:microsoft.com/office/officeart/2005/8/layout/pList2#4"/>
    <dgm:cxn modelId="{F343BDBB-7D69-449D-B769-495F3E4C2681}" type="presParOf" srcId="{0FB3382A-FFFF-4D5A-AA2B-7FF1B4CFABE5}" destId="{E36DFFFD-0A2C-48D9-A433-7520E996FE61}" srcOrd="1" destOrd="0" presId="urn:microsoft.com/office/officeart/2005/8/layout/pList2#4"/>
    <dgm:cxn modelId="{6B25592A-EDF8-4C70-B5F2-56B9E0246626}" type="presParOf" srcId="{0FB3382A-FFFF-4D5A-AA2B-7FF1B4CFABE5}" destId="{E1827A42-7D82-4DA3-8796-4584A916BCF9}" srcOrd="2" destOrd="0" presId="urn:microsoft.com/office/officeart/2005/8/layout/pList2#4"/>
    <dgm:cxn modelId="{169B8021-0496-49CB-88C5-67086D4BA629}" type="presParOf" srcId="{2A19C87A-3F26-408A-8E95-9C87E2FFB65E}" destId="{EBEA9074-33AC-48E4-B4A7-6AA0C3C19B34}" srcOrd="5" destOrd="0" presId="urn:microsoft.com/office/officeart/2005/8/layout/pList2#4"/>
    <dgm:cxn modelId="{2E290C6E-12CE-4A95-ACDB-0EF332775CAE}" type="presParOf" srcId="{2A19C87A-3F26-408A-8E95-9C87E2FFB65E}" destId="{0ED362C2-D962-4555-8ACF-B8C9EF7BEF17}" srcOrd="6" destOrd="0" presId="urn:microsoft.com/office/officeart/2005/8/layout/pList2#4"/>
    <dgm:cxn modelId="{C245BAE9-9FE3-4B9A-86A2-F2799A1A451D}" type="presParOf" srcId="{0ED362C2-D962-4555-8ACF-B8C9EF7BEF17}" destId="{0A1D837F-084B-4B43-AEA2-6D1D0E3AEE04}" srcOrd="0" destOrd="0" presId="urn:microsoft.com/office/officeart/2005/8/layout/pList2#4"/>
    <dgm:cxn modelId="{A527502D-4C7D-4A2F-86BF-9A239FEBEA61}" type="presParOf" srcId="{0ED362C2-D962-4555-8ACF-B8C9EF7BEF17}" destId="{63B6D5C3-8291-47AE-8BB8-30A44825B0DD}" srcOrd="1" destOrd="0" presId="urn:microsoft.com/office/officeart/2005/8/layout/pList2#4"/>
    <dgm:cxn modelId="{1EC4D8C8-476A-48C3-92FE-603C334EE042}" type="presParOf" srcId="{0ED362C2-D962-4555-8ACF-B8C9EF7BEF17}" destId="{76E6C6D7-09B2-4095-80D3-B491562570F0}" srcOrd="2" destOrd="0" presId="urn:microsoft.com/office/officeart/2005/8/layout/pList2#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EAC7AC-9B73-4285-8C51-C5959FCD32D7}">
      <dsp:nvSpPr>
        <dsp:cNvPr id="0" name=""/>
        <dsp:cNvSpPr/>
      </dsp:nvSpPr>
      <dsp:spPr>
        <a:xfrm>
          <a:off x="720569" y="0"/>
          <a:ext cx="4689851" cy="4689851"/>
        </a:xfrm>
        <a:prstGeom prst="triangl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C1B5D-3AC8-41AD-8800-B5791320A99C}">
      <dsp:nvSpPr>
        <dsp:cNvPr id="0" name=""/>
        <dsp:cNvSpPr/>
      </dsp:nvSpPr>
      <dsp:spPr>
        <a:xfrm>
          <a:off x="1632273" y="742426"/>
          <a:ext cx="4743406"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smtClean="0"/>
            <a:t>Pain abdomen (Stomach-ache)</a:t>
          </a:r>
          <a:endParaRPr lang="en-IN" sz="1800" kern="1200" dirty="0"/>
        </a:p>
      </dsp:txBody>
      <dsp:txXfrm>
        <a:off x="1632273" y="742426"/>
        <a:ext cx="4743406" cy="666838"/>
      </dsp:txXfrm>
    </dsp:sp>
    <dsp:sp modelId="{7452458A-9033-44E0-AD1A-BBB9CAAEBD57}">
      <dsp:nvSpPr>
        <dsp:cNvPr id="0" name=""/>
        <dsp:cNvSpPr/>
      </dsp:nvSpPr>
      <dsp:spPr>
        <a:xfrm>
          <a:off x="1942189" y="1492606"/>
          <a:ext cx="4721854"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IN" sz="1800" kern="1200" smtClean="0"/>
        </a:p>
        <a:p>
          <a:pPr lvl="0" algn="ctr" defTabSz="800100">
            <a:lnSpc>
              <a:spcPct val="90000"/>
            </a:lnSpc>
            <a:spcBef>
              <a:spcPct val="0"/>
            </a:spcBef>
            <a:spcAft>
              <a:spcPct val="35000"/>
            </a:spcAft>
          </a:pPr>
          <a:r>
            <a:rPr lang="en-IN" sz="1800" b="1" kern="1200" smtClean="0"/>
            <a:t>Splenomegaly (Enlargement of spleen)</a:t>
          </a:r>
          <a:endParaRPr lang="en-IN" sz="1800" kern="1200" dirty="0"/>
        </a:p>
      </dsp:txBody>
      <dsp:txXfrm>
        <a:off x="1942189" y="1492606"/>
        <a:ext cx="4721854" cy="666838"/>
      </dsp:txXfrm>
    </dsp:sp>
    <dsp:sp modelId="{6B28DFFE-142A-4790-AF58-930A12162A80}">
      <dsp:nvSpPr>
        <dsp:cNvPr id="0" name=""/>
        <dsp:cNvSpPr/>
      </dsp:nvSpPr>
      <dsp:spPr>
        <a:xfrm>
          <a:off x="2286262" y="2270099"/>
          <a:ext cx="4825256"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IN" sz="1800" b="1" kern="1200" smtClean="0"/>
        </a:p>
        <a:p>
          <a:pPr lvl="0" algn="ctr" defTabSz="800100">
            <a:lnSpc>
              <a:spcPct val="90000"/>
            </a:lnSpc>
            <a:spcBef>
              <a:spcPct val="0"/>
            </a:spcBef>
            <a:spcAft>
              <a:spcPct val="35000"/>
            </a:spcAft>
          </a:pPr>
          <a:r>
            <a:rPr lang="en-IN" sz="1800" b="1" kern="1200" smtClean="0"/>
            <a:t>Hepatomegaly (Enlargement of liver)</a:t>
          </a:r>
          <a:endParaRPr lang="en-IN" sz="1800" kern="1200" dirty="0"/>
        </a:p>
      </dsp:txBody>
      <dsp:txXfrm>
        <a:off x="2286262" y="2270099"/>
        <a:ext cx="4825256" cy="666838"/>
      </dsp:txXfrm>
    </dsp:sp>
    <dsp:sp modelId="{A3CD32C3-C656-493B-9185-6686D8E59FDE}">
      <dsp:nvSpPr>
        <dsp:cNvPr id="0" name=""/>
        <dsp:cNvSpPr/>
      </dsp:nvSpPr>
      <dsp:spPr>
        <a:xfrm>
          <a:off x="2542419" y="3074893"/>
          <a:ext cx="4924268"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smtClean="0"/>
            <a:t>Loss of weight </a:t>
          </a:r>
          <a:endParaRPr lang="en-IN" sz="1800" b="1" kern="1200" dirty="0" smtClean="0"/>
        </a:p>
      </dsp:txBody>
      <dsp:txXfrm>
        <a:off x="2542419" y="3074893"/>
        <a:ext cx="4924268" cy="666838"/>
      </dsp:txXfrm>
    </dsp:sp>
    <dsp:sp modelId="{59CA7919-7893-46DF-8414-93C36741FDFC}">
      <dsp:nvSpPr>
        <dsp:cNvPr id="0" name=""/>
        <dsp:cNvSpPr/>
      </dsp:nvSpPr>
      <dsp:spPr>
        <a:xfrm>
          <a:off x="2859472" y="3840130"/>
          <a:ext cx="4912928" cy="666838"/>
        </a:xfrm>
        <a:prstGeom prst="round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smtClean="0"/>
            <a:t>Anorexia (loss of apetite)</a:t>
          </a:r>
          <a:endParaRPr lang="en-IN" sz="1800" b="1" kern="1200" dirty="0" smtClean="0"/>
        </a:p>
      </dsp:txBody>
      <dsp:txXfrm>
        <a:off x="2859472" y="3840130"/>
        <a:ext cx="4912928" cy="6668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List2#4">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5FFA7-F514-461C-B669-65458F81FBAC}" type="datetimeFigureOut">
              <a:rPr lang="en-US" smtClean="0"/>
              <a:pPr/>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8EDE1-E07E-43F0-A95C-3A9C5147F0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98EDE1-E07E-43F0-A95C-3A9C5147F0D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398EDE1-E07E-43F0-A95C-3A9C5147F0D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98EDE1-E07E-43F0-A95C-3A9C5147F0DB}"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1" i="0">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800">
                <a:latin typeface="Arial"/>
                <a:cs typeface="Arial"/>
              </a:defRPr>
            </a:lvl1pPr>
          </a:lstStyle>
          <a:p>
            <a:fld id="{D8FDC965-7079-4FF3-AE33-48291CC3087C}" type="datetime4">
              <a:rPr lang="en-US" smtClean="0"/>
              <a:pPr/>
              <a:t>June 1, 2014</a:t>
            </a:fld>
            <a:endParaRPr lang="en-US" dirty="0"/>
          </a:p>
        </p:txBody>
      </p:sp>
      <p:sp>
        <p:nvSpPr>
          <p:cNvPr id="8" name="Slide Number Placeholder 7"/>
          <p:cNvSpPr>
            <a:spLocks noGrp="1"/>
          </p:cNvSpPr>
          <p:nvPr>
            <p:ph type="sldNum" sz="quarter" idx="11"/>
          </p:nvPr>
        </p:nvSpPr>
        <p:spPr/>
        <p:txBody>
          <a:bodyPr/>
          <a:lstStyle>
            <a:lvl1pPr>
              <a:defRPr sz="800">
                <a:latin typeface="Arial"/>
                <a:cs typeface="Arial"/>
              </a:defRPr>
            </a:lvl1pPr>
          </a:lstStyle>
          <a:p>
            <a:fld id="{43183C4C-EBF1-1A4D-90EC-74EBA7EEE60F}" type="slidenum">
              <a:rPr lang="en-US" smtClean="0"/>
              <a:pPr/>
              <a:t>‹#›</a:t>
            </a:fld>
            <a:endParaRPr lang="en-US" dirty="0"/>
          </a:p>
        </p:txBody>
      </p:sp>
      <p:sp>
        <p:nvSpPr>
          <p:cNvPr id="9" name="Footer Placeholder 8"/>
          <p:cNvSpPr>
            <a:spLocks noGrp="1"/>
          </p:cNvSpPr>
          <p:nvPr>
            <p:ph type="ftr" sz="quarter" idx="12"/>
          </p:nvPr>
        </p:nvSpPr>
        <p:spPr/>
        <p:txBody>
          <a:bodyPr/>
          <a:lstStyle>
            <a:lvl1pPr>
              <a:defRPr sz="800" b="0" i="0">
                <a:latin typeface="Arial"/>
                <a:cs typeface="Aria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wmf"/><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C:\Users\richa rana\Downloads\IIHMR delhi.jpg"/>
          <p:cNvPicPr/>
          <p:nvPr/>
        </p:nvPicPr>
        <p:blipFill>
          <a:blip r:embed="rId4" cstate="print">
            <a:duotone>
              <a:schemeClr val="bg2">
                <a:shade val="45000"/>
                <a:satMod val="135000"/>
              </a:schemeClr>
              <a:prstClr val="white"/>
            </a:duotone>
          </a:blip>
          <a:srcRect/>
          <a:stretch>
            <a:fillRect/>
          </a:stretch>
        </p:blipFill>
        <p:spPr bwMode="auto">
          <a:xfrm>
            <a:off x="6019800" y="5486400"/>
            <a:ext cx="3124200" cy="1371601"/>
          </a:xfrm>
          <a:prstGeom prst="rect">
            <a:avLst/>
          </a:prstGeom>
          <a:noFill/>
          <a:ln w="9525">
            <a:noFill/>
            <a:miter lim="800000"/>
            <a:headEnd/>
            <a:tailEnd/>
          </a:ln>
        </p:spPr>
      </p:pic>
      <p:sp>
        <p:nvSpPr>
          <p:cNvPr id="5" name="TextBox 4"/>
          <p:cNvSpPr txBox="1"/>
          <p:nvPr/>
        </p:nvSpPr>
        <p:spPr>
          <a:xfrm>
            <a:off x="6324600" y="5638800"/>
            <a:ext cx="2514600" cy="1077218"/>
          </a:xfrm>
          <a:prstGeom prst="rect">
            <a:avLst/>
          </a:prstGeom>
          <a:noFill/>
        </p:spPr>
        <p:txBody>
          <a:bodyPr wrap="square" rtlCol="0">
            <a:spAutoFit/>
          </a:bodyPr>
          <a:lstStyle/>
          <a:p>
            <a:r>
              <a:rPr lang="en-IN" sz="2000" b="1" dirty="0" smtClean="0"/>
              <a:t>Submitted By:</a:t>
            </a:r>
          </a:p>
          <a:p>
            <a:r>
              <a:rPr lang="en-IN" sz="2000" dirty="0" smtClean="0"/>
              <a:t>Dr. </a:t>
            </a:r>
            <a:r>
              <a:rPr lang="en-IN" sz="2000" dirty="0" err="1" smtClean="0"/>
              <a:t>Ninkush</a:t>
            </a:r>
            <a:r>
              <a:rPr lang="en-IN" sz="2000" dirty="0" smtClean="0"/>
              <a:t> </a:t>
            </a:r>
            <a:r>
              <a:rPr lang="en-IN" sz="2000" dirty="0" err="1" smtClean="0"/>
              <a:t>Aggarwal</a:t>
            </a:r>
            <a:endParaRPr lang="en-IN" sz="2000" dirty="0" smtClean="0"/>
          </a:p>
          <a:p>
            <a:endParaRPr lang="en-IN" sz="2400" dirty="0"/>
          </a:p>
        </p:txBody>
      </p:sp>
      <p:sp>
        <p:nvSpPr>
          <p:cNvPr id="6" name="TextBox 5"/>
          <p:cNvSpPr txBox="1"/>
          <p:nvPr/>
        </p:nvSpPr>
        <p:spPr>
          <a:xfrm>
            <a:off x="467544" y="5638800"/>
            <a:ext cx="2671372" cy="1477328"/>
          </a:xfrm>
          <a:prstGeom prst="rect">
            <a:avLst/>
          </a:prstGeom>
          <a:noFill/>
        </p:spPr>
        <p:txBody>
          <a:bodyPr wrap="square" rtlCol="0">
            <a:spAutoFit/>
          </a:bodyPr>
          <a:lstStyle/>
          <a:p>
            <a:r>
              <a:rPr lang="en-IN" b="1" dirty="0" smtClean="0"/>
              <a:t>Guided By:</a:t>
            </a:r>
          </a:p>
          <a:p>
            <a:r>
              <a:rPr lang="en-IN" dirty="0" smtClean="0"/>
              <a:t>Mr. Sumit Kumar</a:t>
            </a:r>
          </a:p>
          <a:p>
            <a:r>
              <a:rPr lang="en-IN" dirty="0" smtClean="0"/>
              <a:t>Dr. </a:t>
            </a:r>
            <a:r>
              <a:rPr lang="en-IN" dirty="0" err="1" smtClean="0"/>
              <a:t>Preetha</a:t>
            </a:r>
            <a:r>
              <a:rPr lang="en-IN" dirty="0" smtClean="0"/>
              <a:t> GS</a:t>
            </a:r>
            <a:r>
              <a:rPr lang="en-IN" dirty="0" smtClean="0"/>
              <a:t> </a:t>
            </a:r>
            <a:r>
              <a:rPr lang="en-IN" dirty="0" smtClean="0"/>
              <a:t>(IIHMR)</a:t>
            </a:r>
          </a:p>
          <a:p>
            <a:endParaRPr lang="en-IN" dirty="0" smtClean="0"/>
          </a:p>
          <a:p>
            <a:endParaRPr lang="en-IN" dirty="0"/>
          </a:p>
        </p:txBody>
      </p:sp>
      <p:pic>
        <p:nvPicPr>
          <p:cNvPr id="8" name="Picture 7" descr="Care_sign.jpg"/>
          <p:cNvPicPr>
            <a:picLocks noChangeAspect="1"/>
          </p:cNvPicPr>
          <p:nvPr/>
        </p:nvPicPr>
        <p:blipFill>
          <a:blip r:embed="rId5" cstate="print"/>
          <a:srcRect l="6897" r="5172" b="16720"/>
          <a:stretch>
            <a:fillRect/>
          </a:stretch>
        </p:blipFill>
        <p:spPr>
          <a:xfrm>
            <a:off x="914400" y="533400"/>
            <a:ext cx="3886200" cy="3429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2"/>
          <p:cNvPicPr>
            <a:picLocks noChangeAspect="1" noChangeArrowheads="1"/>
          </p:cNvPicPr>
          <p:nvPr/>
        </p:nvPicPr>
        <p:blipFill>
          <a:blip r:embed="rId3" cstate="print">
            <a:lum bright="70000" contrast="-70000"/>
          </a:blip>
          <a:srcRect/>
          <a:stretch>
            <a:fillRect/>
          </a:stretch>
        </p:blipFill>
        <p:spPr bwMode="auto">
          <a:xfrm>
            <a:off x="0" y="928468"/>
            <a:ext cx="9144000" cy="5929531"/>
          </a:xfrm>
          <a:prstGeom prst="rect">
            <a:avLst/>
          </a:prstGeom>
          <a:noFill/>
          <a:ln w="9525">
            <a:noFill/>
            <a:miter lim="800000"/>
            <a:headEnd/>
            <a:tailEnd/>
          </a:ln>
        </p:spPr>
      </p:pic>
      <p:sp>
        <p:nvSpPr>
          <p:cNvPr id="2" name="Title 1"/>
          <p:cNvSpPr>
            <a:spLocks noGrp="1"/>
          </p:cNvSpPr>
          <p:nvPr>
            <p:ph type="title"/>
          </p:nvPr>
        </p:nvSpPr>
        <p:spPr>
          <a:xfrm>
            <a:off x="0" y="0"/>
            <a:ext cx="8229600" cy="685800"/>
          </a:xfrm>
        </p:spPr>
        <p:txBody>
          <a:bodyPr>
            <a:normAutofit/>
          </a:bodyPr>
          <a:lstStyle/>
          <a:p>
            <a:pPr algn="l"/>
            <a:r>
              <a:rPr sz="3600" dirty="0" smtClean="0"/>
              <a:t>Clinical Diagnosis of Kala Azar</a:t>
            </a:r>
            <a:endParaRPr lang="en-IN" sz="3600" dirty="0"/>
          </a:p>
        </p:txBody>
      </p:sp>
      <p:sp>
        <p:nvSpPr>
          <p:cNvPr id="3" name="Content Placeholder 2"/>
          <p:cNvSpPr>
            <a:spLocks noGrp="1"/>
          </p:cNvSpPr>
          <p:nvPr>
            <p:ph idx="1"/>
          </p:nvPr>
        </p:nvSpPr>
        <p:spPr>
          <a:xfrm>
            <a:off x="648268" y="1143000"/>
            <a:ext cx="8229600" cy="4769548"/>
          </a:xfrm>
        </p:spPr>
        <p:txBody>
          <a:bodyPr/>
          <a:lstStyle/>
          <a:p>
            <a:pPr>
              <a:lnSpc>
                <a:spcPct val="80000"/>
              </a:lnSpc>
              <a:buNone/>
            </a:pPr>
            <a:r>
              <a:rPr lang="en-IN" dirty="0" smtClean="0">
                <a:solidFill>
                  <a:schemeClr val="tx1">
                    <a:lumMod val="50000"/>
                  </a:schemeClr>
                </a:solidFill>
              </a:rPr>
              <a:t>A case of </a:t>
            </a:r>
            <a:r>
              <a:rPr lang="en-IN" b="1" dirty="0" smtClean="0">
                <a:solidFill>
                  <a:schemeClr val="tx1">
                    <a:lumMod val="50000"/>
                  </a:schemeClr>
                </a:solidFill>
              </a:rPr>
              <a:t>fever of more than 2 weeks </a:t>
            </a:r>
            <a:r>
              <a:rPr lang="en-IN" dirty="0" smtClean="0">
                <a:solidFill>
                  <a:schemeClr val="tx1">
                    <a:lumMod val="50000"/>
                  </a:schemeClr>
                </a:solidFill>
              </a:rPr>
              <a:t>duration not responding to anti-</a:t>
            </a:r>
            <a:r>
              <a:rPr lang="en-IN" dirty="0" err="1" smtClean="0">
                <a:solidFill>
                  <a:schemeClr val="tx1">
                    <a:lumMod val="50000"/>
                  </a:schemeClr>
                </a:solidFill>
              </a:rPr>
              <a:t>malarials</a:t>
            </a:r>
            <a:r>
              <a:rPr lang="en-IN" dirty="0" smtClean="0">
                <a:solidFill>
                  <a:schemeClr val="tx1">
                    <a:lumMod val="50000"/>
                  </a:schemeClr>
                </a:solidFill>
              </a:rPr>
              <a:t> and antibiotics. </a:t>
            </a:r>
          </a:p>
          <a:p>
            <a:pPr>
              <a:lnSpc>
                <a:spcPct val="80000"/>
              </a:lnSpc>
            </a:pPr>
            <a:endParaRPr lang="en-IN" b="1" dirty="0" smtClean="0">
              <a:solidFill>
                <a:schemeClr val="tx1">
                  <a:lumMod val="50000"/>
                </a:schemeClr>
              </a:solidFill>
            </a:endParaRPr>
          </a:p>
          <a:p>
            <a:pPr>
              <a:lnSpc>
                <a:spcPct val="80000"/>
              </a:lnSpc>
            </a:pPr>
            <a:endParaRPr b="1" smtClean="0">
              <a:solidFill>
                <a:schemeClr val="tx1">
                  <a:lumMod val="50000"/>
                </a:schemeClr>
              </a:solidFill>
            </a:endParaRPr>
          </a:p>
          <a:p>
            <a:endParaRPr lang="en-IN" dirty="0"/>
          </a:p>
        </p:txBody>
      </p:sp>
      <p:sp>
        <p:nvSpPr>
          <p:cNvPr id="4" name="Date Placeholder 3"/>
          <p:cNvSpPr>
            <a:spLocks noGrp="1"/>
          </p:cNvSpPr>
          <p:nvPr>
            <p:ph type="dt" sz="half" idx="10"/>
          </p:nvPr>
        </p:nvSpPr>
        <p:spPr/>
        <p:txBody>
          <a:bodyPr/>
          <a:lstStyle/>
          <a:p>
            <a:fld id="{D8FDC965-7079-4FF3-AE33-48291CC3087C}" type="datetime4">
              <a:rPr lang="en-US" smtClean="0"/>
              <a:pPr/>
              <a:t>June 1, 2014</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10</a:t>
            </a:fld>
            <a:endParaRPr lang="en-US" dirty="0"/>
          </a:p>
        </p:txBody>
      </p:sp>
      <p:graphicFrame>
        <p:nvGraphicFramePr>
          <p:cNvPr id="7" name="Diagram 6"/>
          <p:cNvGraphicFramePr/>
          <p:nvPr/>
        </p:nvGraphicFramePr>
        <p:xfrm>
          <a:off x="685800" y="1752600"/>
          <a:ext cx="7772401" cy="4689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685800" y="381000"/>
            <a:ext cx="8001000" cy="5974560"/>
          </a:xfrm>
        </p:spPr>
        <p:txBody>
          <a:bodyPr/>
          <a:lstStyle/>
          <a:p>
            <a:pPr>
              <a:buNone/>
            </a:pPr>
            <a:r>
              <a:rPr lang="en-US" dirty="0" smtClean="0"/>
              <a:t>  </a:t>
            </a:r>
          </a:p>
        </p:txBody>
      </p:sp>
      <p:sp>
        <p:nvSpPr>
          <p:cNvPr id="7" name="Oval 6"/>
          <p:cNvSpPr/>
          <p:nvPr/>
        </p:nvSpPr>
        <p:spPr>
          <a:xfrm>
            <a:off x="2743200" y="3276600"/>
            <a:ext cx="3810000" cy="1752600"/>
          </a:xfrm>
          <a:prstGeom prst="ellipse">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t>Kala Azar</a:t>
            </a:r>
            <a:endParaRPr lang="en-US" sz="2400" dirty="0"/>
          </a:p>
        </p:txBody>
      </p:sp>
      <p:sp>
        <p:nvSpPr>
          <p:cNvPr id="11" name="Oval 10"/>
          <p:cNvSpPr/>
          <p:nvPr/>
        </p:nvSpPr>
        <p:spPr>
          <a:xfrm>
            <a:off x="2895600" y="0"/>
            <a:ext cx="3352800" cy="2133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Social Determinants ( knowledge , attitude, behavior, socio-economic  , socio-demographic)</a:t>
            </a:r>
            <a:endParaRPr lang="en-US" dirty="0"/>
          </a:p>
        </p:txBody>
      </p:sp>
      <p:sp>
        <p:nvSpPr>
          <p:cNvPr id="12" name="Down Arrow 11"/>
          <p:cNvSpPr/>
          <p:nvPr/>
        </p:nvSpPr>
        <p:spPr>
          <a:xfrm>
            <a:off x="4508599" y="2071503"/>
            <a:ext cx="368201" cy="1119814"/>
          </a:xfrm>
          <a:prstGeom prst="down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p:cNvSpPr/>
          <p:nvPr/>
        </p:nvSpPr>
        <p:spPr>
          <a:xfrm>
            <a:off x="4572000" y="5029200"/>
            <a:ext cx="304800" cy="533400"/>
          </a:xfrm>
          <a:prstGeom prst="downArrow">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3581400" y="5562601"/>
            <a:ext cx="4075328" cy="1015663"/>
          </a:xfrm>
          <a:prstGeom prst="rect">
            <a:avLst/>
          </a:prstGeom>
          <a:noFill/>
        </p:spPr>
        <p:txBody>
          <a:bodyPr wrap="square" rtlCol="0">
            <a:spAutoFit/>
          </a:bodyPr>
          <a:lstStyle/>
          <a:p>
            <a:r>
              <a:rPr lang="en-US" sz="2000" dirty="0" smtClean="0"/>
              <a:t>Morbidity &amp; Mortality</a:t>
            </a:r>
          </a:p>
          <a:p>
            <a:r>
              <a:rPr lang="en-US" sz="2000" dirty="0" smtClean="0"/>
              <a:t>Loss of productivity</a:t>
            </a:r>
          </a:p>
          <a:p>
            <a:r>
              <a:rPr lang="en-US" sz="2000" dirty="0" smtClean="0"/>
              <a:t>Low Economic Growth </a:t>
            </a:r>
            <a:r>
              <a:rPr lang="en-US" sz="2000" dirty="0" smtClean="0">
                <a:solidFill>
                  <a:schemeClr val="bg1"/>
                </a:solidFill>
              </a:rPr>
              <a:t>etc</a:t>
            </a:r>
            <a:r>
              <a:rPr lang="en-US" dirty="0" smtClean="0">
                <a:solidFill>
                  <a:schemeClr val="bg1"/>
                </a:solidFill>
              </a:rPr>
              <a:t>.</a:t>
            </a:r>
            <a:endParaRPr lang="en-US" dirty="0">
              <a:solidFill>
                <a:schemeClr val="bg1"/>
              </a:solidFill>
            </a:endParaRPr>
          </a:p>
        </p:txBody>
      </p:sp>
      <p:sp>
        <p:nvSpPr>
          <p:cNvPr id="20" name="Oval 19"/>
          <p:cNvSpPr/>
          <p:nvPr/>
        </p:nvSpPr>
        <p:spPr>
          <a:xfrm>
            <a:off x="685800" y="1600200"/>
            <a:ext cx="1752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in Preventive measures</a:t>
            </a:r>
            <a:endParaRPr lang="en-IN" dirty="0"/>
          </a:p>
        </p:txBody>
      </p:sp>
      <p:sp>
        <p:nvSpPr>
          <p:cNvPr id="21" name="Oval 20"/>
          <p:cNvSpPr/>
          <p:nvPr/>
        </p:nvSpPr>
        <p:spPr>
          <a:xfrm>
            <a:off x="228600" y="3124200"/>
            <a:ext cx="1905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of early detection</a:t>
            </a:r>
            <a:endParaRPr lang="en-IN" dirty="0"/>
          </a:p>
        </p:txBody>
      </p:sp>
      <p:sp>
        <p:nvSpPr>
          <p:cNvPr id="22" name="Oval 21"/>
          <p:cNvSpPr/>
          <p:nvPr/>
        </p:nvSpPr>
        <p:spPr>
          <a:xfrm>
            <a:off x="6705600" y="3124200"/>
            <a:ext cx="2133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of diagnosis &amp; Complete treatment</a:t>
            </a:r>
            <a:endParaRPr lang="en-IN" dirty="0"/>
          </a:p>
        </p:txBody>
      </p:sp>
      <p:sp>
        <p:nvSpPr>
          <p:cNvPr id="23" name="Oval 22"/>
          <p:cNvSpPr/>
          <p:nvPr/>
        </p:nvSpPr>
        <p:spPr>
          <a:xfrm>
            <a:off x="6477000" y="1600200"/>
            <a:ext cx="182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Lack of IEC</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533400"/>
            <a:ext cx="8229600" cy="685800"/>
          </a:xfrm>
        </p:spPr>
        <p:txBody>
          <a:bodyPr>
            <a:normAutofit/>
          </a:bodyPr>
          <a:lstStyle/>
          <a:p>
            <a:pPr algn="l"/>
            <a:r>
              <a:rPr lang="en-IN" sz="2800" dirty="0"/>
              <a:t>Four Pillars of </a:t>
            </a:r>
            <a:r>
              <a:rPr lang="en-IN" sz="2800" dirty="0" smtClean="0"/>
              <a:t>VL </a:t>
            </a:r>
            <a:r>
              <a:rPr lang="en-IN" sz="2800" dirty="0"/>
              <a:t>Eliminations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872500901"/>
              </p:ext>
            </p:extLst>
          </p:nvPr>
        </p:nvGraphicFramePr>
        <p:xfrm>
          <a:off x="456795" y="1372464"/>
          <a:ext cx="8230410" cy="4342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335992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76200" y="838200"/>
            <a:ext cx="8915400" cy="58674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fontScale="85000" lnSpcReduction="10000"/>
          </a:bodyPr>
          <a:lstStyle/>
          <a:p>
            <a:r>
              <a:rPr lang="en-US" dirty="0" smtClean="0"/>
              <a:t>‘</a:t>
            </a:r>
            <a:r>
              <a:rPr lang="en-IN" dirty="0" smtClean="0"/>
              <a:t>KNOWLEDGE, ATTITUDE, AND PRACTICES RELATED TO KALA-AZAR IN A RURAL AREA OF BIHAR STATE, INDIA</a:t>
            </a:r>
            <a:endParaRPr lang="en-US" dirty="0" smtClean="0"/>
          </a:p>
          <a:p>
            <a:pPr lvl="0">
              <a:buNone/>
            </a:pPr>
            <a:r>
              <a:rPr lang="en-US" dirty="0" smtClean="0"/>
              <a:t>   - </a:t>
            </a:r>
            <a:r>
              <a:rPr lang="en-IN" dirty="0" smtClean="0"/>
              <a:t>Poor knowledge of the study subjects about the     disease and breeding sites of the vector</a:t>
            </a:r>
            <a:r>
              <a:rPr lang="en-US" dirty="0" smtClean="0"/>
              <a:t> (</a:t>
            </a:r>
            <a:r>
              <a:rPr lang="en-IN" dirty="0" smtClean="0"/>
              <a:t>P. SINGH, </a:t>
            </a:r>
            <a:r>
              <a:rPr lang="en-US" dirty="0" smtClean="0"/>
              <a:t>et al)</a:t>
            </a:r>
          </a:p>
          <a:p>
            <a:pPr lvl="0">
              <a:buNone/>
            </a:pPr>
            <a:endParaRPr lang="en-US" dirty="0" smtClean="0"/>
          </a:p>
          <a:p>
            <a:r>
              <a:rPr lang="en-US" dirty="0" smtClean="0"/>
              <a:t>‘</a:t>
            </a:r>
            <a:r>
              <a:rPr lang="en-IN" dirty="0" smtClean="0"/>
              <a:t>AWARENESS ABOUT KALA-AZAR DISEASE AND RELATED PREVENTIVE ATTITUDES AND PRACTICES</a:t>
            </a:r>
          </a:p>
          <a:p>
            <a:pPr>
              <a:buNone/>
            </a:pPr>
            <a:r>
              <a:rPr lang="en-IN" dirty="0" smtClean="0"/>
              <a:t>    IN A HIGHLY ENDEMIC RURAL AREA OF INDIA.</a:t>
            </a:r>
          </a:p>
          <a:p>
            <a:pPr>
              <a:buNone/>
            </a:pPr>
            <a:r>
              <a:rPr lang="en-US" dirty="0" smtClean="0"/>
              <a:t>  -  </a:t>
            </a:r>
            <a:r>
              <a:rPr lang="en-IN" dirty="0" smtClean="0"/>
              <a:t> assess the extent of community awareness and related practices about kala-azar undertaken by them to control the disease.  61% respondents were illiterate, 4% had correct knowledge that sandfly bites caused kala-azar, 26% do not know any specific transmission agents for kala-azar</a:t>
            </a:r>
            <a:r>
              <a:rPr lang="en-US" dirty="0" smtClean="0"/>
              <a:t>. (</a:t>
            </a:r>
            <a:r>
              <a:rPr lang="en-IN" dirty="0" err="1" smtClean="0"/>
              <a:t>Siddiqui</a:t>
            </a:r>
            <a:r>
              <a:rPr lang="en-US" dirty="0" smtClean="0"/>
              <a:t> et al)</a:t>
            </a:r>
          </a:p>
        </p:txBody>
      </p:sp>
      <p:sp>
        <p:nvSpPr>
          <p:cNvPr id="4" name="Title 3"/>
          <p:cNvSpPr>
            <a:spLocks noGrp="1"/>
          </p:cNvSpPr>
          <p:nvPr>
            <p:ph type="title"/>
          </p:nvPr>
        </p:nvSpPr>
        <p:spPr>
          <a:xfrm>
            <a:off x="0" y="-228600"/>
            <a:ext cx="8229600" cy="1143000"/>
          </a:xfrm>
        </p:spPr>
        <p:txBody>
          <a:bodyPr/>
          <a:lstStyle/>
          <a:p>
            <a:pPr algn="l"/>
            <a:r>
              <a:rPr lang="en-IN" dirty="0" smtClean="0"/>
              <a:t>Review of Literature</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228600" y="228600"/>
            <a:ext cx="8686800" cy="64770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a:bodyPr>
          <a:lstStyle/>
          <a:p>
            <a:pPr lvl="0">
              <a:buNone/>
            </a:pPr>
            <a:r>
              <a:rPr lang="en-US" dirty="0" smtClean="0"/>
              <a:t> </a:t>
            </a:r>
          </a:p>
          <a:p>
            <a:r>
              <a:rPr lang="en-US" dirty="0" smtClean="0"/>
              <a:t>‘</a:t>
            </a:r>
            <a:r>
              <a:rPr lang="en-IN" dirty="0" smtClean="0"/>
              <a:t>Knowledge, attitudes, and practices about </a:t>
            </a:r>
            <a:r>
              <a:rPr lang="en-IN" dirty="0" err="1" smtClean="0"/>
              <a:t>kalaazar</a:t>
            </a:r>
            <a:r>
              <a:rPr lang="en-IN" dirty="0" smtClean="0"/>
              <a:t> and its sandfly vector in rural communities of Nepal</a:t>
            </a:r>
            <a:r>
              <a:rPr lang="en-US" dirty="0" smtClean="0"/>
              <a:t>.’</a:t>
            </a:r>
          </a:p>
          <a:p>
            <a:pPr>
              <a:buNone/>
            </a:pPr>
            <a:r>
              <a:rPr lang="en-US" dirty="0" smtClean="0"/>
              <a:t>   -</a:t>
            </a:r>
            <a:r>
              <a:rPr lang="en-IN" dirty="0" smtClean="0"/>
              <a:t> most villagers have</a:t>
            </a:r>
            <a:r>
              <a:rPr lang="en-US" dirty="0" smtClean="0"/>
              <a:t> </a:t>
            </a:r>
            <a:r>
              <a:rPr lang="en-IN" dirty="0" smtClean="0"/>
              <a:t>poor knowledge about the transmission of kala-azar, with perceiving that </a:t>
            </a:r>
            <a:r>
              <a:rPr lang="en-IN" dirty="0" err="1" smtClean="0"/>
              <a:t>mosquitos</a:t>
            </a:r>
            <a:r>
              <a:rPr lang="en-IN" dirty="0" smtClean="0"/>
              <a:t>, instead of </a:t>
            </a:r>
            <a:r>
              <a:rPr lang="en-IN" dirty="0" err="1" smtClean="0"/>
              <a:t>sandflies</a:t>
            </a:r>
            <a:r>
              <a:rPr lang="en-IN" dirty="0" smtClean="0"/>
              <a:t>, were responsible for transmission of the infection. Most also failed to recognize the common symptoms of kala-azar.</a:t>
            </a:r>
            <a:r>
              <a:rPr lang="en-US" dirty="0" smtClean="0"/>
              <a:t> (</a:t>
            </a:r>
            <a:r>
              <a:rPr lang="en-IN" dirty="0" smtClean="0"/>
              <a:t>S. </a:t>
            </a:r>
            <a:r>
              <a:rPr lang="en-IN" dirty="0" err="1" smtClean="0"/>
              <a:t>Koirala</a:t>
            </a:r>
            <a:r>
              <a:rPr lang="en-IN" dirty="0" smtClean="0"/>
              <a:t> </a:t>
            </a:r>
            <a:r>
              <a:rPr lang="en-US" dirty="0" smtClean="0"/>
              <a:t>et al)</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Objectives of the study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r>
              <a:rPr lang="en-US" dirty="0" smtClean="0"/>
              <a:t>To assess the extent of community awareness and related practices about </a:t>
            </a:r>
            <a:r>
              <a:rPr lang="en-US" dirty="0" err="1" smtClean="0"/>
              <a:t>kala-azar</a:t>
            </a:r>
            <a:r>
              <a:rPr lang="en-US" dirty="0" smtClean="0"/>
              <a:t> undertaken by them to control the disease</a:t>
            </a:r>
            <a:r>
              <a:rPr lang="en-IN" dirty="0" smtClean="0"/>
              <a:t>.</a:t>
            </a:r>
          </a:p>
          <a:p>
            <a:pPr>
              <a:buNone/>
            </a:pPr>
            <a:endParaRPr lang="en-IN" dirty="0" smtClean="0"/>
          </a:p>
          <a:p>
            <a:pPr>
              <a:buNone/>
            </a:pPr>
            <a:r>
              <a:rPr lang="en-IN" dirty="0" smtClean="0"/>
              <a:t> Specifically this study aims to:</a:t>
            </a:r>
          </a:p>
          <a:p>
            <a:pPr lvl="0"/>
            <a:r>
              <a:rPr lang="en-IN" dirty="0" smtClean="0"/>
              <a:t>To assess the level of knowledge of the community regarding Kala </a:t>
            </a:r>
            <a:r>
              <a:rPr lang="en-IN" dirty="0" err="1" smtClean="0"/>
              <a:t>azar</a:t>
            </a:r>
            <a:endParaRPr lang="en-IN" dirty="0" smtClean="0"/>
          </a:p>
          <a:p>
            <a:pPr lvl="0"/>
            <a:r>
              <a:rPr lang="en-IN" dirty="0" smtClean="0"/>
              <a:t>To understand the attitude of the community towards the disease. </a:t>
            </a:r>
          </a:p>
          <a:p>
            <a:pPr lvl="0"/>
            <a:r>
              <a:rPr lang="en-IN" dirty="0" smtClean="0"/>
              <a:t>To understand health seeking behaviour of the community regarding </a:t>
            </a:r>
            <a:r>
              <a:rPr lang="en-IN" dirty="0" err="1" smtClean="0"/>
              <a:t>kala</a:t>
            </a:r>
            <a:r>
              <a:rPr lang="en-IN" dirty="0" smtClean="0"/>
              <a:t> </a:t>
            </a:r>
            <a:r>
              <a:rPr lang="en-IN" dirty="0" err="1" smtClean="0"/>
              <a:t>azar</a:t>
            </a:r>
            <a:r>
              <a:rPr lang="en-IN" dirty="0" smtClean="0"/>
              <a:t>.</a:t>
            </a:r>
          </a:p>
          <a:p>
            <a:pPr lvl="0"/>
            <a:r>
              <a:rPr lang="en-US" dirty="0" smtClean="0"/>
              <a:t>To assess the factors (socio-economic, behavior etc.) related to KAP regarding KA.</a:t>
            </a:r>
            <a:endParaRPr lang="en-IN"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685800" y="1905000"/>
            <a:ext cx="7543800" cy="48006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fontScale="92500" lnSpcReduction="20000"/>
          </a:bodyPr>
          <a:lstStyle/>
          <a:p>
            <a:pPr lvl="0"/>
            <a:endParaRPr lang="en-US" dirty="0" smtClean="0"/>
          </a:p>
          <a:p>
            <a:pPr lvl="0"/>
            <a:r>
              <a:rPr lang="en-US" dirty="0" smtClean="0"/>
              <a:t>Due to lack of time and resources, could not use qualitative research methodology.</a:t>
            </a:r>
          </a:p>
          <a:p>
            <a:pPr lvl="0"/>
            <a:endParaRPr lang="en-US" dirty="0" smtClean="0"/>
          </a:p>
          <a:p>
            <a:pPr lvl="0"/>
            <a:r>
              <a:rPr lang="en-US" dirty="0" smtClean="0"/>
              <a:t>Small Sample Size – due lack of time &amp; resources.</a:t>
            </a:r>
          </a:p>
          <a:p>
            <a:pPr lvl="0">
              <a:buNone/>
            </a:pPr>
            <a:endParaRPr lang="en-US" dirty="0" smtClean="0"/>
          </a:p>
          <a:p>
            <a:r>
              <a:rPr lang="en-US" dirty="0" smtClean="0"/>
              <a:t>Absence of head of household at home limited our study findings.</a:t>
            </a:r>
          </a:p>
          <a:p>
            <a:r>
              <a:rPr lang="en-US" dirty="0" smtClean="0"/>
              <a:t>On going IRS round</a:t>
            </a:r>
          </a:p>
          <a:p>
            <a:pPr>
              <a:buNone/>
            </a:pPr>
            <a:r>
              <a:rPr lang="en-US" dirty="0" smtClean="0"/>
              <a:t> </a:t>
            </a:r>
          </a:p>
          <a:p>
            <a:endParaRPr lang="en-US" dirty="0"/>
          </a:p>
        </p:txBody>
      </p:sp>
      <p:sp>
        <p:nvSpPr>
          <p:cNvPr id="4" name="Down Arrow 3"/>
          <p:cNvSpPr/>
          <p:nvPr/>
        </p:nvSpPr>
        <p:spPr>
          <a:xfrm>
            <a:off x="990600" y="1066800"/>
            <a:ext cx="484632" cy="914400"/>
          </a:xfrm>
          <a:prstGeom prst="down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FFC000"/>
              </a:solidFill>
            </a:endParaRPr>
          </a:p>
        </p:txBody>
      </p:sp>
      <p:sp>
        <p:nvSpPr>
          <p:cNvPr id="5" name="Down Arrow 4"/>
          <p:cNvSpPr/>
          <p:nvPr/>
        </p:nvSpPr>
        <p:spPr>
          <a:xfrm>
            <a:off x="7543800" y="1066800"/>
            <a:ext cx="457200" cy="914400"/>
          </a:xfrm>
          <a:prstGeom prst="down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6"/>
          <p:cNvSpPr>
            <a:spLocks noGrp="1"/>
          </p:cNvSpPr>
          <p:nvPr>
            <p:ph type="title"/>
          </p:nvPr>
        </p:nvSpPr>
        <p:spPr/>
        <p:txBody>
          <a:bodyPr/>
          <a:lstStyle/>
          <a:p>
            <a:pPr algn="l"/>
            <a:r>
              <a:rPr lang="en-IN" dirty="0" smtClean="0"/>
              <a:t>Limitations </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idx="1"/>
          </p:nvPr>
        </p:nvPicPr>
        <p:blipFill>
          <a:blip r:embed="rId2" cstate="print">
            <a:duotone>
              <a:schemeClr val="accent6">
                <a:shade val="45000"/>
                <a:satMod val="135000"/>
              </a:schemeClr>
              <a:prstClr val="white"/>
            </a:duotone>
          </a:blip>
          <a:stretch>
            <a:fillRect/>
          </a:stretch>
        </p:blipFill>
        <p:spPr>
          <a:xfrm>
            <a:off x="0" y="0"/>
            <a:ext cx="9144000" cy="6858000"/>
          </a:xfr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381000" y="2667000"/>
            <a:ext cx="8229600" cy="1143000"/>
          </a:xfrm>
        </p:spPr>
        <p:txBody>
          <a:bodyPr>
            <a:normAutofit/>
          </a:bodyPr>
          <a:lstStyle/>
          <a:p>
            <a:r>
              <a:rPr lang="en-US" sz="6000" b="1" dirty="0" smtClean="0"/>
              <a:t>METHODOLOGY</a:t>
            </a:r>
            <a:endParaRPr lang="en-US" sz="6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152400"/>
            <a:ext cx="8229600" cy="1143000"/>
          </a:xfrm>
        </p:spPr>
        <p:txBody>
          <a:bodyPr/>
          <a:lstStyle/>
          <a:p>
            <a:pPr algn="l"/>
            <a:r>
              <a:rPr lang="en-IN" b="1" dirty="0" smtClean="0"/>
              <a:t>Methodology</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r>
              <a:rPr lang="en-IN" b="1" dirty="0" smtClean="0"/>
              <a:t>Study Area</a:t>
            </a:r>
            <a:r>
              <a:rPr lang="en-IN" dirty="0" smtClean="0"/>
              <a:t>:- </a:t>
            </a:r>
            <a:r>
              <a:rPr lang="en-US" dirty="0" err="1" smtClean="0"/>
              <a:t>Mohanpur</a:t>
            </a:r>
            <a:r>
              <a:rPr lang="en-US" dirty="0" smtClean="0"/>
              <a:t> village of </a:t>
            </a:r>
            <a:r>
              <a:rPr lang="en-US" dirty="0" err="1" smtClean="0"/>
              <a:t>Kurhani</a:t>
            </a:r>
            <a:r>
              <a:rPr lang="en-US" dirty="0" smtClean="0"/>
              <a:t> block of </a:t>
            </a:r>
            <a:r>
              <a:rPr lang="en-US" dirty="0" err="1" smtClean="0"/>
              <a:t>Muzaffarpur</a:t>
            </a:r>
            <a:r>
              <a:rPr lang="en-US" dirty="0" smtClean="0"/>
              <a:t> district in Bihar.</a:t>
            </a:r>
          </a:p>
          <a:p>
            <a:pPr>
              <a:buNone/>
            </a:pPr>
            <a:endParaRPr lang="en-US" dirty="0" smtClean="0"/>
          </a:p>
          <a:p>
            <a:r>
              <a:rPr lang="en-US" b="1" dirty="0" smtClean="0"/>
              <a:t>Study Design</a:t>
            </a:r>
            <a:r>
              <a:rPr lang="en-US" dirty="0" smtClean="0"/>
              <a:t>:- Quantitative research methods using descriptive cross sectional survey across </a:t>
            </a:r>
            <a:r>
              <a:rPr lang="en-US" dirty="0" err="1" smtClean="0"/>
              <a:t>Mohanpur</a:t>
            </a:r>
            <a:r>
              <a:rPr lang="en-US" dirty="0" smtClean="0"/>
              <a:t> village, </a:t>
            </a:r>
            <a:r>
              <a:rPr lang="en-US" dirty="0" err="1" smtClean="0"/>
              <a:t>Kurhani</a:t>
            </a:r>
            <a:r>
              <a:rPr lang="en-US" dirty="0" smtClean="0"/>
              <a:t>, </a:t>
            </a:r>
            <a:r>
              <a:rPr lang="en-US" dirty="0" err="1" smtClean="0"/>
              <a:t>Muzaffarpur</a:t>
            </a:r>
            <a:r>
              <a:rPr lang="en-US" dirty="0" smtClean="0"/>
              <a:t>. </a:t>
            </a:r>
            <a:endParaRPr lang="en-IN" dirty="0" smtClean="0"/>
          </a:p>
          <a:p>
            <a:pPr>
              <a:buNone/>
            </a:pPr>
            <a:endParaRPr lang="en-US" dirty="0" smtClean="0"/>
          </a:p>
          <a:p>
            <a:r>
              <a:rPr lang="en-US" b="1" dirty="0" smtClean="0"/>
              <a:t>Sampling Plan</a:t>
            </a:r>
            <a:r>
              <a:rPr lang="en-US" dirty="0" smtClean="0"/>
              <a:t>:- Stratified random sampling was used to select respondents for individual interview. A total of 166 households from </a:t>
            </a:r>
            <a:r>
              <a:rPr lang="en-US" dirty="0" err="1" smtClean="0"/>
              <a:t>Mohanpur</a:t>
            </a:r>
            <a:r>
              <a:rPr lang="en-US" dirty="0" smtClean="0"/>
              <a:t> village, </a:t>
            </a:r>
            <a:r>
              <a:rPr lang="en-US" dirty="0" err="1" smtClean="0"/>
              <a:t>Kurhani</a:t>
            </a:r>
            <a:r>
              <a:rPr lang="en-US" dirty="0" smtClean="0"/>
              <a:t> were </a:t>
            </a:r>
            <a:r>
              <a:rPr lang="en-US" dirty="0" err="1" smtClean="0"/>
              <a:t>interviewd</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81000" y="914400"/>
            <a:ext cx="8305800" cy="5943600"/>
          </a:xfrm>
        </p:spPr>
        <p:txBody>
          <a:bodyPr>
            <a:normAutofit/>
          </a:bodyPr>
          <a:lstStyle/>
          <a:p>
            <a:r>
              <a:rPr lang="en-US" b="1" dirty="0" smtClean="0"/>
              <a:t>Tools</a:t>
            </a:r>
            <a:r>
              <a:rPr lang="en-US" dirty="0" smtClean="0"/>
              <a:t>:- Quantitative data collection was administered by a semi-structured interview schedule. </a:t>
            </a:r>
          </a:p>
          <a:p>
            <a:r>
              <a:rPr lang="en-US" b="1" dirty="0" smtClean="0"/>
              <a:t>Pre Testing</a:t>
            </a:r>
            <a:r>
              <a:rPr lang="en-US" dirty="0" smtClean="0"/>
              <a:t>:- Pre-testing of a draft questionnaire was done in </a:t>
            </a:r>
            <a:r>
              <a:rPr lang="en-US" dirty="0" err="1" smtClean="0"/>
              <a:t>Deoria</a:t>
            </a:r>
            <a:r>
              <a:rPr lang="en-US" dirty="0" smtClean="0"/>
              <a:t> village of </a:t>
            </a:r>
            <a:r>
              <a:rPr lang="en-US" dirty="0" err="1" smtClean="0"/>
              <a:t>Paroo</a:t>
            </a:r>
            <a:r>
              <a:rPr lang="en-US" dirty="0" smtClean="0"/>
              <a:t> block, </a:t>
            </a:r>
            <a:r>
              <a:rPr lang="en-US" dirty="0" err="1" smtClean="0"/>
              <a:t>Muzaffarpur</a:t>
            </a:r>
            <a:r>
              <a:rPr lang="en-US" dirty="0" smtClean="0"/>
              <a:t>.</a:t>
            </a:r>
          </a:p>
          <a:p>
            <a:pPr>
              <a:buNone/>
            </a:pPr>
            <a:endParaRPr lang="en-US" dirty="0" smtClean="0"/>
          </a:p>
          <a:p>
            <a:r>
              <a:rPr lang="en-IN" b="1" dirty="0" smtClean="0"/>
              <a:t>Data Collection</a:t>
            </a:r>
            <a:r>
              <a:rPr lang="en-IN" dirty="0" smtClean="0"/>
              <a:t>:- </a:t>
            </a:r>
            <a:r>
              <a:rPr lang="en-US" dirty="0" smtClean="0"/>
              <a:t>Quantitative data was collected using a structured questionnaire by a door to door survey. Each interview took an average of 10-15 </a:t>
            </a:r>
            <a:r>
              <a:rPr lang="en-US" dirty="0" err="1" smtClean="0"/>
              <a:t>mintues</a:t>
            </a:r>
            <a:r>
              <a:rPr lang="en-US" b="1" dirty="0" smtClean="0"/>
              <a:t>.</a:t>
            </a:r>
            <a:endParaRPr lang="en-US" dirty="0" smtClean="0"/>
          </a:p>
          <a:p>
            <a:endParaRPr lang="en-IN"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7" name="Picture 6" descr="Care_sign.jpg"/>
          <p:cNvPicPr>
            <a:picLocks noChangeAspect="1"/>
          </p:cNvPicPr>
          <p:nvPr/>
        </p:nvPicPr>
        <p:blipFill>
          <a:blip r:embed="rId3" cstate="print"/>
          <a:srcRect l="9600" r="8800" b="22397"/>
          <a:stretch>
            <a:fillRect/>
          </a:stretch>
        </p:blipFill>
        <p:spPr>
          <a:xfrm>
            <a:off x="7620000" y="0"/>
            <a:ext cx="1524000" cy="1219200"/>
          </a:xfrm>
          <a:prstGeom prst="rect">
            <a:avLst/>
          </a:prstGeom>
        </p:spPr>
      </p:pic>
      <p:sp>
        <p:nvSpPr>
          <p:cNvPr id="10" name="Content Placeholder 9"/>
          <p:cNvSpPr>
            <a:spLocks noGrp="1"/>
          </p:cNvSpPr>
          <p:nvPr>
            <p:ph idx="1"/>
          </p:nvPr>
        </p:nvSpPr>
        <p:spPr>
          <a:xfrm>
            <a:off x="304800" y="2057400"/>
            <a:ext cx="8229600" cy="2743200"/>
          </a:xfrm>
        </p:spPr>
        <p:txBody>
          <a:bodyPr>
            <a:normAutofit/>
          </a:bodyPr>
          <a:lstStyle/>
          <a:p>
            <a:pPr algn="ctr">
              <a:buNone/>
            </a:pPr>
            <a:r>
              <a:rPr lang="en-IN" sz="3600" b="1" dirty="0" smtClean="0"/>
              <a:t>Knowledge , Attitude &amp; Practices regarding Kala Azar –</a:t>
            </a:r>
          </a:p>
          <a:p>
            <a:pPr algn="ctr">
              <a:buNone/>
            </a:pPr>
            <a:r>
              <a:rPr lang="en-IN" dirty="0" smtClean="0"/>
              <a:t>a cross-sectional study in Mohanpur village of Kurhani Block, Muaffarpur</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533401"/>
            <a:ext cx="8229600" cy="5592763"/>
          </a:xfrm>
        </p:spPr>
        <p:txBody>
          <a:bodyPr>
            <a:normAutofit/>
          </a:bodyPr>
          <a:lstStyle/>
          <a:p>
            <a:pPr>
              <a:buNone/>
            </a:pPr>
            <a:endParaRPr lang="en-US" dirty="0" smtClean="0"/>
          </a:p>
          <a:p>
            <a:r>
              <a:rPr lang="en-US" b="1" dirty="0" smtClean="0"/>
              <a:t>Data Analysis</a:t>
            </a:r>
            <a:r>
              <a:rPr lang="en-US" dirty="0" smtClean="0"/>
              <a:t>:-  Excel spreadsheets and was analyzed using SPSS 16.0 package. </a:t>
            </a:r>
          </a:p>
          <a:p>
            <a:pPr>
              <a:buNone/>
            </a:pPr>
            <a:r>
              <a:rPr lang="en-US" dirty="0" smtClean="0"/>
              <a:t>    </a:t>
            </a:r>
            <a:r>
              <a:rPr lang="en-US" sz="2400" dirty="0" smtClean="0"/>
              <a:t>Descriptive statistics such as frequency distributions, cross tabulations, simple percentages and indices of central tendency such as mean and median were employed. Chi square test were used to determine whether the associations are statistically significant or not.</a:t>
            </a:r>
            <a:r>
              <a:rPr lang="en-US" sz="2400" b="1" dirty="0" smtClean="0"/>
              <a:t> </a:t>
            </a:r>
          </a:p>
          <a:p>
            <a:pPr>
              <a:buNone/>
            </a:pPr>
            <a:endParaRPr lang="en-IN"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3).jpg"/>
          <p:cNvPicPr>
            <a:picLocks noChangeAspect="1"/>
          </p:cNvPicPr>
          <p:nvPr/>
        </p:nvPicPr>
        <p:blipFill>
          <a:blip r:embed="rId2" cstate="print">
            <a:duotone>
              <a:schemeClr val="accent6">
                <a:shade val="45000"/>
                <a:satMod val="135000"/>
              </a:schemeClr>
              <a:prstClr val="white"/>
            </a:duotone>
            <a:lum bright="16000"/>
          </a:blip>
          <a:stretch>
            <a:fillRect/>
          </a:stretch>
        </p:blipFill>
        <p:spPr>
          <a:xfrm>
            <a:off x="2" y="1"/>
            <a:ext cx="9143999" cy="6857999"/>
          </a:xfrm>
          <a:prstGeom prst="rect">
            <a:avLst/>
          </a:prstGeom>
        </p:spPr>
        <p:style>
          <a:lnRef idx="2">
            <a:schemeClr val="dk1"/>
          </a:lnRef>
          <a:fillRef idx="1">
            <a:schemeClr val="lt1"/>
          </a:fillRef>
          <a:effectRef idx="0">
            <a:schemeClr val="dk1"/>
          </a:effectRef>
          <a:fontRef idx="minor">
            <a:schemeClr val="dk1"/>
          </a:fontRef>
        </p:style>
      </p:pic>
      <p:sp>
        <p:nvSpPr>
          <p:cNvPr id="3" name="Content Placeholder 2"/>
          <p:cNvSpPr>
            <a:spLocks noGrp="1"/>
          </p:cNvSpPr>
          <p:nvPr>
            <p:ph idx="1"/>
          </p:nvPr>
        </p:nvSpPr>
        <p:spPr>
          <a:xfrm>
            <a:off x="457200" y="1981201"/>
            <a:ext cx="8229600" cy="4144963"/>
          </a:xfrm>
        </p:spPr>
        <p:txBody>
          <a:bodyPr/>
          <a:lstStyle/>
          <a:p>
            <a:pPr algn="ctr">
              <a:buNone/>
            </a:pPr>
            <a:r>
              <a:rPr lang="en-IN" sz="9600" dirty="0" smtClean="0">
                <a:latin typeface="+mj-lt"/>
              </a:rPr>
              <a:t>FINDINGS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Profile of the respondents</a:t>
            </a:r>
            <a:r>
              <a:rPr lang="en-IN" b="1" dirty="0" smtClean="0">
                <a:latin typeface="Times New Roman" pitchFamily="18" charset="0"/>
                <a:cs typeface="Times New Roman" pitchFamily="18" charset="0"/>
              </a:rPr>
              <a:t/>
            </a:r>
            <a:br>
              <a:rPr lang="en-IN" b="1" dirty="0" smtClean="0">
                <a:latin typeface="Times New Roman" pitchFamily="18" charset="0"/>
                <a:cs typeface="Times New Roman" pitchFamily="18" charset="0"/>
              </a:rPr>
            </a:br>
            <a:endParaRPr lang="en-US" dirty="0"/>
          </a:p>
        </p:txBody>
      </p:sp>
      <p:graphicFrame>
        <p:nvGraphicFramePr>
          <p:cNvPr id="8" name="Content Placeholder 7"/>
          <p:cNvGraphicFramePr>
            <a:graphicFrameLocks noGrp="1"/>
          </p:cNvGraphicFramePr>
          <p:nvPr>
            <p:ph idx="1"/>
          </p:nvPr>
        </p:nvGraphicFramePr>
        <p:xfrm>
          <a:off x="990600" y="1676393"/>
          <a:ext cx="6629400" cy="4164588"/>
        </p:xfrm>
        <a:graphic>
          <a:graphicData uri="http://schemas.openxmlformats.org/drawingml/2006/table">
            <a:tbl>
              <a:tblPr/>
              <a:tblGrid>
                <a:gridCol w="4838387"/>
                <a:gridCol w="1791013"/>
              </a:tblGrid>
              <a:tr h="448734">
                <a:tc>
                  <a:txBody>
                    <a:bodyPr/>
                    <a:lstStyle/>
                    <a:p>
                      <a:pPr algn="l">
                        <a:lnSpc>
                          <a:spcPct val="115000"/>
                        </a:lnSpc>
                        <a:spcAft>
                          <a:spcPts val="0"/>
                        </a:spcAft>
                      </a:pPr>
                      <a:r>
                        <a:rPr lang="en-US" sz="2800" b="1" dirty="0">
                          <a:latin typeface="Calibri"/>
                          <a:ea typeface="Calibri"/>
                          <a:cs typeface="Times New Roman"/>
                        </a:rPr>
                        <a:t>Age of the respondent (years)</a:t>
                      </a:r>
                      <a:endParaRPr lang="en-IN"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800" b="1" dirty="0">
                          <a:latin typeface="Calibri"/>
                          <a:ea typeface="Calibri"/>
                          <a:cs typeface="Times New Roman"/>
                        </a:rPr>
                        <a:t>%age</a:t>
                      </a:r>
                      <a:endParaRPr lang="en-IN"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dirty="0">
                          <a:latin typeface="Calibri"/>
                          <a:ea typeface="Calibri"/>
                          <a:cs typeface="Times New Roman"/>
                        </a:rPr>
                        <a:t>26-40</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30.7</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41-60</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dirty="0">
                          <a:latin typeface="Calibri"/>
                          <a:ea typeface="Calibri"/>
                          <a:cs typeface="Times New Roman"/>
                        </a:rPr>
                        <a:t>69.3</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800" b="1" dirty="0">
                          <a:latin typeface="Calibri"/>
                          <a:ea typeface="Calibri"/>
                          <a:cs typeface="Times New Roman"/>
                        </a:rPr>
                        <a:t>Sex of respondent</a:t>
                      </a:r>
                      <a:endParaRPr lang="en-IN"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Male</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44.6</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Female</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55.4</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800" b="1" dirty="0">
                          <a:latin typeface="Calibri"/>
                          <a:ea typeface="Calibri"/>
                          <a:cs typeface="Times New Roman"/>
                        </a:rPr>
                        <a:t>Educational Status</a:t>
                      </a:r>
                      <a:endParaRPr lang="en-IN"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dirty="0">
                          <a:latin typeface="Calibri"/>
                          <a:ea typeface="Calibri"/>
                          <a:cs typeface="Times New Roman"/>
                        </a:rPr>
                        <a:t>Illiterate</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a:latin typeface="Calibri"/>
                          <a:ea typeface="Calibri"/>
                          <a:cs typeface="Times New Roman"/>
                        </a:rPr>
                        <a:t>68.1</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734">
                <a:tc>
                  <a:txBody>
                    <a:bodyPr/>
                    <a:lstStyle/>
                    <a:p>
                      <a:pPr algn="l">
                        <a:lnSpc>
                          <a:spcPct val="115000"/>
                        </a:lnSpc>
                        <a:spcAft>
                          <a:spcPts val="0"/>
                        </a:spcAft>
                      </a:pPr>
                      <a:r>
                        <a:rPr lang="en-US" sz="2400">
                          <a:latin typeface="Calibri"/>
                          <a:ea typeface="Calibri"/>
                          <a:cs typeface="Times New Roman"/>
                        </a:rPr>
                        <a:t>Primary/ secondary</a:t>
                      </a:r>
                      <a:endParaRPr lang="en-IN"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2400" dirty="0">
                          <a:latin typeface="Calibri"/>
                          <a:ea typeface="Calibri"/>
                          <a:cs typeface="Times New Roman"/>
                        </a:rPr>
                        <a:t>31.9</a:t>
                      </a:r>
                      <a:endParaRPr lang="en-IN"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3" cstate="print"/>
          <a:stretch>
            <a:fillRect/>
          </a:stretch>
        </p:blipFill>
        <p:spPr>
          <a:xfrm>
            <a:off x="0" y="0"/>
            <a:ext cx="9144000" cy="6858000"/>
          </a:xfrm>
          <a:prstGeom prst="rect">
            <a:avLst/>
          </a:prstGeom>
        </p:spPr>
      </p:pic>
      <p:graphicFrame>
        <p:nvGraphicFramePr>
          <p:cNvPr id="7" name="Content Placeholder 6"/>
          <p:cNvGraphicFramePr>
            <a:graphicFrameLocks noGrp="1"/>
          </p:cNvGraphicFramePr>
          <p:nvPr>
            <p:ph idx="1"/>
          </p:nvPr>
        </p:nvGraphicFramePr>
        <p:xfrm>
          <a:off x="0" y="0"/>
          <a:ext cx="47244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5257800" y="990600"/>
          <a:ext cx="35814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228600" y="4648200"/>
            <a:ext cx="8915400" cy="1631216"/>
          </a:xfrm>
          <a:prstGeom prst="rect">
            <a:avLst/>
          </a:prstGeom>
          <a:noFill/>
        </p:spPr>
        <p:txBody>
          <a:bodyPr wrap="square" rtlCol="0">
            <a:spAutoFit/>
          </a:bodyPr>
          <a:lstStyle/>
          <a:p>
            <a:r>
              <a:rPr lang="en-US" sz="2000" dirty="0" smtClean="0"/>
              <a:t>Muslims/</a:t>
            </a:r>
            <a:r>
              <a:rPr lang="en-US" sz="2000" dirty="0" err="1" smtClean="0"/>
              <a:t>Mushhari</a:t>
            </a:r>
            <a:r>
              <a:rPr lang="en-US" sz="2000" dirty="0" smtClean="0"/>
              <a:t> community constitutes around 61 percent of the total </a:t>
            </a:r>
          </a:p>
          <a:p>
            <a:r>
              <a:rPr lang="en-US" sz="2000" dirty="0" smtClean="0"/>
              <a:t>respondents. </a:t>
            </a:r>
          </a:p>
          <a:p>
            <a:r>
              <a:rPr lang="en-US" sz="2000" dirty="0" smtClean="0"/>
              <a:t>A very high proportion of respondents (72 percent) belong to OBCs or </a:t>
            </a:r>
            <a:r>
              <a:rPr lang="en-US" sz="2000" dirty="0" err="1" smtClean="0"/>
              <a:t>mahadalit</a:t>
            </a:r>
            <a:r>
              <a:rPr lang="en-US" sz="2000" dirty="0" smtClean="0"/>
              <a:t> category.</a:t>
            </a:r>
            <a:endParaRPr lang="en-IN" sz="2000" dirty="0" smtClean="0"/>
          </a:p>
          <a:p>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8" name="Content Placeholder 7"/>
          <p:cNvGraphicFramePr>
            <a:graphicFrameLocks noGrp="1"/>
          </p:cNvGraphicFramePr>
          <p:nvPr>
            <p:ph idx="1"/>
          </p:nvPr>
        </p:nvGraphicFramePr>
        <p:xfrm>
          <a:off x="228600" y="990600"/>
          <a:ext cx="6781800" cy="42211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152400"/>
            <a:ext cx="6278194" cy="646331"/>
          </a:xfrm>
          <a:prstGeom prst="rect">
            <a:avLst/>
          </a:prstGeom>
          <a:noFill/>
        </p:spPr>
        <p:txBody>
          <a:bodyPr wrap="none" rtlCol="0">
            <a:spAutoFit/>
          </a:bodyPr>
          <a:lstStyle/>
          <a:p>
            <a:pPr>
              <a:buFont typeface="Arial" pitchFamily="34" charset="0"/>
              <a:buChar char="•"/>
            </a:pPr>
            <a:r>
              <a:rPr lang="en-US" sz="3600" dirty="0" smtClean="0"/>
              <a:t>   Occupation of the households</a:t>
            </a:r>
            <a:endParaRPr lang="en-IN" sz="3600" dirty="0"/>
          </a:p>
        </p:txBody>
      </p:sp>
      <p:sp>
        <p:nvSpPr>
          <p:cNvPr id="10" name="TextBox 9"/>
          <p:cNvSpPr txBox="1"/>
          <p:nvPr/>
        </p:nvSpPr>
        <p:spPr>
          <a:xfrm>
            <a:off x="0" y="5638800"/>
            <a:ext cx="8686800" cy="707886"/>
          </a:xfrm>
          <a:prstGeom prst="rect">
            <a:avLst/>
          </a:prstGeom>
          <a:noFill/>
        </p:spPr>
        <p:txBody>
          <a:bodyPr wrap="square" rtlCol="0">
            <a:spAutoFit/>
          </a:bodyPr>
          <a:lstStyle/>
          <a:p>
            <a:pPr>
              <a:buFont typeface="Arial" pitchFamily="34" charset="0"/>
              <a:buChar char="•"/>
            </a:pPr>
            <a:r>
              <a:rPr lang="en-US" sz="2000" dirty="0" smtClean="0"/>
              <a:t> 86 percent of the respondents live in </a:t>
            </a:r>
            <a:r>
              <a:rPr lang="en-US" sz="2000" dirty="0" err="1" smtClean="0"/>
              <a:t>Kuccha</a:t>
            </a:r>
            <a:r>
              <a:rPr lang="en-US" sz="2000" dirty="0" smtClean="0"/>
              <a:t> houses and rest 14 percent</a:t>
            </a:r>
          </a:p>
          <a:p>
            <a:r>
              <a:rPr lang="en-US" sz="2000" dirty="0" smtClean="0"/>
              <a:t>have semi </a:t>
            </a:r>
            <a:r>
              <a:rPr lang="en-US" sz="2000" dirty="0" err="1" smtClean="0"/>
              <a:t>pucca</a:t>
            </a:r>
            <a:r>
              <a:rPr lang="en-US" sz="2000" dirty="0" smtClean="0"/>
              <a:t> houses</a:t>
            </a:r>
            <a:endParaRPr lang="en-IN"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228600"/>
            <a:ext cx="8229600" cy="1143000"/>
          </a:xfrm>
        </p:spPr>
        <p:txBody>
          <a:bodyPr>
            <a:noAutofit/>
          </a:bodyPr>
          <a:lstStyle/>
          <a:p>
            <a:pPr algn="l">
              <a:buFont typeface="Arial" pitchFamily="34" charset="0"/>
              <a:buChar char="•"/>
            </a:pPr>
            <a:r>
              <a:rPr lang="en-US" sz="2800" dirty="0" smtClean="0"/>
              <a:t> Majority of the respondents (63 percent) had not heard about Kala Azar. </a:t>
            </a:r>
            <a:endParaRPr lang="en-US" sz="2800" dirty="0"/>
          </a:p>
        </p:txBody>
      </p:sp>
      <p:sp>
        <p:nvSpPr>
          <p:cNvPr id="3" name="Content Placeholder 2"/>
          <p:cNvSpPr>
            <a:spLocks noGrp="1"/>
          </p:cNvSpPr>
          <p:nvPr>
            <p:ph idx="1"/>
          </p:nvPr>
        </p:nvSpPr>
        <p:spPr>
          <a:xfrm>
            <a:off x="457200" y="1600201"/>
            <a:ext cx="8229600" cy="4800599"/>
          </a:xfrm>
        </p:spPr>
        <p:txBody>
          <a:bodyPr>
            <a:normAutofit/>
          </a:bodyPr>
          <a:lstStyle/>
          <a:p>
            <a:pPr>
              <a:buNone/>
            </a:pPr>
            <a:r>
              <a:rPr lang="en-US" dirty="0" smtClean="0"/>
              <a:t>	</a:t>
            </a:r>
          </a:p>
          <a:p>
            <a:endParaRPr lang="en-US" dirty="0"/>
          </a:p>
        </p:txBody>
      </p:sp>
      <p:graphicFrame>
        <p:nvGraphicFramePr>
          <p:cNvPr id="8" name="Chart 7"/>
          <p:cNvGraphicFramePr/>
          <p:nvPr/>
        </p:nvGraphicFramePr>
        <p:xfrm>
          <a:off x="1600200" y="1447800"/>
          <a:ext cx="49530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 y="4648200"/>
            <a:ext cx="8763000" cy="830997"/>
          </a:xfrm>
          <a:prstGeom prst="rect">
            <a:avLst/>
          </a:prstGeom>
          <a:noFill/>
        </p:spPr>
        <p:txBody>
          <a:bodyPr wrap="square" rtlCol="0">
            <a:spAutoFit/>
          </a:bodyPr>
          <a:lstStyle/>
          <a:p>
            <a:pPr>
              <a:buFont typeface="Arial" pitchFamily="34" charset="0"/>
              <a:buChar char="•"/>
            </a:pPr>
            <a:r>
              <a:rPr lang="en-US" dirty="0" smtClean="0"/>
              <a:t> </a:t>
            </a:r>
            <a:r>
              <a:rPr lang="en-US" sz="2400" dirty="0" smtClean="0"/>
              <a:t>37 percent who had heard about Kala Azar  almost </a:t>
            </a:r>
            <a:r>
              <a:rPr lang="en-US" sz="2400" b="1" dirty="0" smtClean="0"/>
              <a:t>98 percent cited “mosquito bite”  as the most common cause of Kala Azar</a:t>
            </a:r>
            <a:r>
              <a:rPr lang="en-IN" sz="2400" b="1" dirty="0" smtClean="0"/>
              <a:t>.</a:t>
            </a:r>
            <a:endParaRPr lang="en-IN"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0"/>
            <a:ext cx="8077200" cy="1143000"/>
          </a:xfrm>
        </p:spPr>
        <p:txBody>
          <a:bodyPr>
            <a:normAutofit/>
          </a:bodyPr>
          <a:lstStyle/>
          <a:p>
            <a:pPr algn="l"/>
            <a:endParaRPr lang="en-US" dirty="0"/>
          </a:p>
        </p:txBody>
      </p:sp>
      <p:sp>
        <p:nvSpPr>
          <p:cNvPr id="7" name="Content Placeholder 6"/>
          <p:cNvSpPr>
            <a:spLocks noGrp="1"/>
          </p:cNvSpPr>
          <p:nvPr>
            <p:ph idx="1"/>
          </p:nvPr>
        </p:nvSpPr>
        <p:spPr>
          <a:xfrm>
            <a:off x="457200" y="1447801"/>
            <a:ext cx="8229600" cy="4678364"/>
          </a:xfrm>
        </p:spPr>
        <p:txBody>
          <a:bodyPr>
            <a:normAutofit fontScale="92500" lnSpcReduction="10000"/>
          </a:bodyPr>
          <a:lstStyle/>
          <a:p>
            <a:r>
              <a:rPr lang="en-US" dirty="0" smtClean="0"/>
              <a:t>Fever was the most common and frequently mentioned sign symptom stated by almost all of the respondents. </a:t>
            </a:r>
          </a:p>
          <a:p>
            <a:r>
              <a:rPr lang="en-US" dirty="0" smtClean="0"/>
              <a:t>Regarding awareness of the breeding place of the vector, majority (97 percent) responded “dirty places” as the most common breeding place.</a:t>
            </a:r>
          </a:p>
          <a:p>
            <a:r>
              <a:rPr lang="en-US" dirty="0" smtClean="0"/>
              <a:t>34 percent of the respondents who had heard about Kala Azar stated that someone in their family in the past had been diagnosed as Kala Azar.</a:t>
            </a:r>
            <a:endParaRPr lang="en-IN" dirty="0" smtClean="0"/>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0"/>
            <a:ext cx="8229600" cy="1143000"/>
          </a:xfrm>
        </p:spPr>
        <p:txBody>
          <a:bodyPr>
            <a:noAutofit/>
          </a:bodyPr>
          <a:lstStyle/>
          <a:p>
            <a:pPr algn="l"/>
            <a:r>
              <a:rPr lang="en-IN" sz="3200" dirty="0" smtClean="0"/>
              <a:t>Association b/n Knowledge level and socio-demographic- economic characteristics</a:t>
            </a:r>
            <a:endParaRPr lang="en-IN" sz="3200" dirty="0"/>
          </a:p>
        </p:txBody>
      </p:sp>
      <p:sp>
        <p:nvSpPr>
          <p:cNvPr id="3" name="Content Placeholder 2"/>
          <p:cNvSpPr>
            <a:spLocks noGrp="1"/>
          </p:cNvSpPr>
          <p:nvPr>
            <p:ph idx="1"/>
          </p:nvPr>
        </p:nvSpPr>
        <p:spPr/>
        <p:txBody>
          <a:bodyPr>
            <a:normAutofit fontScale="92500"/>
          </a:bodyPr>
          <a:lstStyle/>
          <a:p>
            <a:r>
              <a:rPr lang="en-US" dirty="0" smtClean="0"/>
              <a:t>A highly </a:t>
            </a:r>
            <a:r>
              <a:rPr lang="en-US" b="1" dirty="0" smtClean="0"/>
              <a:t>statistically significant relationship </a:t>
            </a:r>
            <a:r>
              <a:rPr lang="en-US" dirty="0" smtClean="0"/>
              <a:t>found between Knowledge level regarding Kala Azar and socio- demographic characteristics like sex(F), religion(</a:t>
            </a:r>
            <a:r>
              <a:rPr lang="en-US" dirty="0" err="1" smtClean="0"/>
              <a:t>muslim</a:t>
            </a:r>
            <a:r>
              <a:rPr lang="en-US" dirty="0" smtClean="0"/>
              <a:t>/</a:t>
            </a:r>
            <a:r>
              <a:rPr lang="en-US" dirty="0" err="1" smtClean="0"/>
              <a:t>mushahri</a:t>
            </a:r>
            <a:r>
              <a:rPr lang="en-US" dirty="0" smtClean="0"/>
              <a:t>) and caste(SC/ </a:t>
            </a:r>
            <a:r>
              <a:rPr lang="en-US" dirty="0" err="1" smtClean="0"/>
              <a:t>Mahadalit</a:t>
            </a:r>
            <a:r>
              <a:rPr lang="en-US" dirty="0" smtClean="0"/>
              <a:t>) with p value less than 0.01 and with age structure (p&lt;0.05).</a:t>
            </a:r>
          </a:p>
          <a:p>
            <a:r>
              <a:rPr lang="en-US" dirty="0" smtClean="0"/>
              <a:t>Also with </a:t>
            </a:r>
            <a:r>
              <a:rPr lang="en-US" b="1" dirty="0" smtClean="0"/>
              <a:t>socio-economic characteristics </a:t>
            </a:r>
            <a:r>
              <a:rPr lang="en-US" dirty="0" smtClean="0"/>
              <a:t>it is found that type of house and occupational house were highly significant with p vale less than 0.01.</a:t>
            </a:r>
            <a:endParaRPr lang="en-IN" dirty="0" smtClean="0"/>
          </a:p>
          <a:p>
            <a:endParaRPr lang="en-IN" dirty="0" smtClean="0"/>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228601"/>
            <a:ext cx="8229600" cy="5897564"/>
          </a:xfrm>
        </p:spPr>
        <p:txBody>
          <a:bodyPr>
            <a:normAutofit/>
          </a:bodyPr>
          <a:lstStyle/>
          <a:p>
            <a:r>
              <a:rPr lang="en-US" sz="2400" dirty="0" smtClean="0"/>
              <a:t>68 percent considered Kala Azar as a killer disease if left untreated whereas rest 32 percent stated it as equally serious as malaria.</a:t>
            </a:r>
            <a:endParaRPr lang="en-IN" sz="2400" dirty="0" smtClean="0"/>
          </a:p>
          <a:p>
            <a:r>
              <a:rPr lang="en-US" sz="2400" dirty="0" smtClean="0"/>
              <a:t>Government hospitals/PHCs were the first choices. Majority (66 percent) of the respondents did not know that diagnosis and treatment of Kala Azar is available free of cost at every PHCs.</a:t>
            </a:r>
          </a:p>
          <a:p>
            <a:r>
              <a:rPr lang="en-US" sz="2400" dirty="0" smtClean="0"/>
              <a:t>50 percent of the respondents did not use any protective measure for prevention. Out of rest 50%-</a:t>
            </a:r>
            <a:endParaRPr lang="en-IN" sz="2400" dirty="0"/>
          </a:p>
        </p:txBody>
      </p:sp>
      <p:graphicFrame>
        <p:nvGraphicFramePr>
          <p:cNvPr id="4" name="Chart 3"/>
          <p:cNvGraphicFramePr/>
          <p:nvPr/>
        </p:nvGraphicFramePr>
        <p:xfrm>
          <a:off x="1752600" y="3733800"/>
          <a:ext cx="51816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295401"/>
            <a:ext cx="8229600" cy="4830764"/>
          </a:xfrm>
        </p:spPr>
        <p:txBody>
          <a:bodyPr>
            <a:normAutofit/>
          </a:bodyPr>
          <a:lstStyle/>
          <a:p>
            <a:r>
              <a:rPr lang="en-US" dirty="0" smtClean="0"/>
              <a:t>Only 34% believe that disease can be controlled by DDT spray.</a:t>
            </a:r>
          </a:p>
          <a:p>
            <a:r>
              <a:rPr lang="en-US" dirty="0" smtClean="0"/>
              <a:t>70 percent of the households which were sprayed last year, about 82 percent did not know the reason of spraying.</a:t>
            </a:r>
          </a:p>
          <a:p>
            <a:r>
              <a:rPr lang="en-US" dirty="0" smtClean="0"/>
              <a:t> Majority (85 percent) of them were not happy with the spraying services, about 50 percent stated the reason that DDT spraying excites new insects or mosquitoes.</a:t>
            </a:r>
            <a:endParaRPr lang="en-IN" dirty="0"/>
          </a:p>
        </p:txBody>
      </p:sp>
      <p:sp>
        <p:nvSpPr>
          <p:cNvPr id="5" name="TextBox 4"/>
          <p:cNvSpPr txBox="1"/>
          <p:nvPr/>
        </p:nvSpPr>
        <p:spPr>
          <a:xfrm>
            <a:off x="304800" y="228600"/>
            <a:ext cx="6844438" cy="584775"/>
          </a:xfrm>
          <a:prstGeom prst="rect">
            <a:avLst/>
          </a:prstGeom>
          <a:noFill/>
        </p:spPr>
        <p:txBody>
          <a:bodyPr wrap="none" rtlCol="0">
            <a:spAutoFit/>
          </a:bodyPr>
          <a:lstStyle/>
          <a:p>
            <a:r>
              <a:rPr lang="en-US" sz="3200" dirty="0" smtClean="0"/>
              <a:t>Spraying and Kala Azar control program:</a:t>
            </a:r>
            <a:endParaRPr lang="en-IN"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pPr algn="l"/>
            <a:r>
              <a:rPr lang="en-US" b="1" dirty="0" smtClean="0">
                <a:latin typeface="Times New Roman" pitchFamily="18" charset="0"/>
                <a:cs typeface="Times New Roman" pitchFamily="18" charset="0"/>
              </a:rPr>
              <a:t>CARE</a:t>
            </a:r>
            <a:br>
              <a:rPr lang="en-US" b="1" dirty="0" smtClean="0">
                <a:latin typeface="Times New Roman" pitchFamily="18" charset="0"/>
                <a:cs typeface="Times New Roman" pitchFamily="18" charset="0"/>
              </a:rPr>
            </a:br>
            <a:r>
              <a:rPr lang="en-US" sz="2700" u="sng" dirty="0" smtClean="0"/>
              <a:t>(</a:t>
            </a:r>
            <a:r>
              <a:rPr lang="en-IN" sz="2700" b="1" dirty="0" smtClean="0"/>
              <a:t>Cooperative for Assistance and Relief Everywhere)</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447801"/>
            <a:ext cx="8229600" cy="5029200"/>
          </a:xfrm>
        </p:spPr>
        <p:txBody>
          <a:bodyPr>
            <a:normAutofit fontScale="85000" lnSpcReduction="20000"/>
          </a:bodyPr>
          <a:lstStyle/>
          <a:p>
            <a:r>
              <a:rPr lang="en-IN" dirty="0" smtClean="0">
                <a:latin typeface="Times New Roman" pitchFamily="18" charset="0"/>
                <a:cs typeface="Times New Roman" pitchFamily="18" charset="0"/>
              </a:rPr>
              <a:t>CARE is a major international humanitarian agency delivering broad-spectrum emergency relief and long-term international development projects. </a:t>
            </a:r>
            <a:endParaRPr lang="en-US"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Work in the field of emergency response, food security, water and sanitation, economic development, climate change, agriculture, education, and health</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dirty="0" smtClean="0"/>
              <a:t>CARE </a:t>
            </a:r>
            <a:r>
              <a:rPr lang="en-US" dirty="0" err="1" smtClean="0"/>
              <a:t>Programmes</a:t>
            </a:r>
            <a:r>
              <a:rPr lang="en-US" dirty="0" smtClean="0"/>
              <a:t> in the field of:</a:t>
            </a:r>
            <a:endParaRPr lang="en-IN" dirty="0" smtClean="0"/>
          </a:p>
          <a:p>
            <a:pPr lvl="0">
              <a:buFont typeface="Wingdings" pitchFamily="2" charset="2"/>
              <a:buChar char="Ø"/>
            </a:pPr>
            <a:r>
              <a:rPr lang="en-US" dirty="0" smtClean="0"/>
              <a:t> Education</a:t>
            </a:r>
            <a:endParaRPr lang="en-IN" dirty="0" smtClean="0"/>
          </a:p>
          <a:p>
            <a:pPr lvl="0">
              <a:buFont typeface="Wingdings" pitchFamily="2" charset="2"/>
              <a:buChar char="Ø"/>
            </a:pPr>
            <a:r>
              <a:rPr lang="en-US" dirty="0" smtClean="0"/>
              <a:t>Health</a:t>
            </a:r>
            <a:endParaRPr lang="en-IN" dirty="0" smtClean="0"/>
          </a:p>
          <a:p>
            <a:pPr lvl="0">
              <a:buFont typeface="Wingdings" pitchFamily="2" charset="2"/>
              <a:buChar char="Ø"/>
            </a:pPr>
            <a:r>
              <a:rPr lang="en-US" dirty="0" err="1" smtClean="0"/>
              <a:t>Livlihood</a:t>
            </a:r>
            <a:endParaRPr lang="en-IN" dirty="0" smtClean="0"/>
          </a:p>
          <a:p>
            <a:pPr lvl="0">
              <a:buFont typeface="Wingdings" pitchFamily="2" charset="2"/>
              <a:buChar char="Ø"/>
            </a:pPr>
            <a:r>
              <a:rPr lang="en-US" dirty="0" smtClean="0"/>
              <a:t>Disaster Response</a:t>
            </a:r>
            <a:endParaRPr lang="en-IN" dirty="0" smtClean="0"/>
          </a:p>
          <a:p>
            <a:pPr>
              <a:buNone/>
            </a:pP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533400" y="1600200"/>
            <a:ext cx="8229600" cy="52578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a:bodyPr>
          <a:lstStyle/>
          <a:p>
            <a:pPr>
              <a:buFont typeface="Wingdings" pitchFamily="2" charset="2"/>
              <a:buChar char="Ø"/>
            </a:pPr>
            <a:r>
              <a:rPr lang="en-IN" sz="2400" dirty="0" smtClean="0"/>
              <a:t>This study found the majority (86 percent) of the respondents lived in thatched or mud plastered houses, were engaged in agricultural, labouring, and 68.2% of them were illiterate. These findings suggest the poor living condition of study villages. This could be one of the important factors responsible for the increased burden of kala-azar in Bihar.</a:t>
            </a:r>
          </a:p>
          <a:p>
            <a:pPr>
              <a:buFont typeface="Wingdings" pitchFamily="2" charset="2"/>
              <a:buChar char="Ø"/>
            </a:pPr>
            <a:r>
              <a:rPr lang="en-IN" sz="2400" dirty="0" smtClean="0"/>
              <a:t>Various other factors, socio-demographic and socio-eco. do have significant relation.</a:t>
            </a:r>
          </a:p>
          <a:p>
            <a:pPr>
              <a:buFont typeface="Wingdings" pitchFamily="2" charset="2"/>
              <a:buChar char="Ø"/>
            </a:pPr>
            <a:r>
              <a:rPr lang="en-IN" sz="2400" dirty="0" smtClean="0"/>
              <a:t>The lack of awareness about kala-azar, indifferent attitudes, and incorrect practices are indicators of poor commitment of the health policy planners for the disease.</a:t>
            </a:r>
            <a:endParaRPr lang="en-US" sz="2400" dirty="0" smtClean="0"/>
          </a:p>
          <a:p>
            <a:pPr>
              <a:buFont typeface="Wingdings" pitchFamily="2" charset="2"/>
              <a:buChar char="Ø"/>
            </a:pPr>
            <a:endParaRPr lang="en-US" sz="2400" dirty="0" smtClean="0"/>
          </a:p>
          <a:p>
            <a:pPr>
              <a:buFont typeface="Wingdings" pitchFamily="2" charset="2"/>
              <a:buChar char="Ø"/>
            </a:pPr>
            <a:endParaRPr lang="en-US" dirty="0" smtClean="0"/>
          </a:p>
          <a:p>
            <a:endParaRPr lang="en-US" dirty="0" smtClean="0"/>
          </a:p>
          <a:p>
            <a:endParaRPr lang="en-US" dirty="0"/>
          </a:p>
        </p:txBody>
      </p:sp>
      <p:sp>
        <p:nvSpPr>
          <p:cNvPr id="4" name="Curved Left Arrow 3"/>
          <p:cNvSpPr/>
          <p:nvPr/>
        </p:nvSpPr>
        <p:spPr>
          <a:xfrm>
            <a:off x="8610600" y="914400"/>
            <a:ext cx="533400" cy="990600"/>
          </a:xfrm>
          <a:prstGeom prst="curvedLeft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5" name="Curved Right Arrow 4"/>
          <p:cNvSpPr/>
          <p:nvPr/>
        </p:nvSpPr>
        <p:spPr>
          <a:xfrm>
            <a:off x="0" y="914400"/>
            <a:ext cx="533400" cy="990600"/>
          </a:xfrm>
          <a:prstGeom prst="curvedRightArrow">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7" name="Title 6"/>
          <p:cNvSpPr>
            <a:spLocks noGrp="1"/>
          </p:cNvSpPr>
          <p:nvPr>
            <p:ph type="title"/>
          </p:nvPr>
        </p:nvSpPr>
        <p:spPr/>
        <p:txBody>
          <a:bodyPr/>
          <a:lstStyle/>
          <a:p>
            <a:r>
              <a:rPr lang="en-IN" dirty="0" smtClean="0"/>
              <a:t>Conclusion</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cstate="print">
            <a:duotone>
              <a:schemeClr val="accent6">
                <a:shade val="45000"/>
                <a:satMod val="135000"/>
              </a:schemeClr>
              <a:prstClr val="white"/>
            </a:duotone>
            <a:lum bright="-6000" contrast="1000"/>
          </a:blip>
          <a:stretch>
            <a:fillRect/>
          </a:stretch>
        </p:blipFill>
        <p:spPr>
          <a:xfrm>
            <a:off x="0" y="0"/>
            <a:ext cx="9144000" cy="6857999"/>
          </a:xfrm>
          <a:prstGeom prst="rect">
            <a:avLst/>
          </a:prstGeom>
        </p:spPr>
      </p:pic>
      <p:sp>
        <p:nvSpPr>
          <p:cNvPr id="3" name="Content Placeholder 2"/>
          <p:cNvSpPr>
            <a:spLocks noGrp="1"/>
          </p:cNvSpPr>
          <p:nvPr>
            <p:ph idx="1"/>
          </p:nvPr>
        </p:nvSpPr>
        <p:spPr>
          <a:xfrm>
            <a:off x="228600" y="762000"/>
            <a:ext cx="8534400" cy="5791199"/>
          </a:xfrm>
        </p:spPr>
        <p:txBody>
          <a:bodyPr>
            <a:noAutofit/>
          </a:bodyPr>
          <a:lstStyle/>
          <a:p>
            <a:pPr>
              <a:buNone/>
            </a:pPr>
            <a:r>
              <a:rPr lang="en-US" sz="1800" b="1" u="sng" dirty="0" smtClean="0"/>
              <a:t>Interventions at the Health System level:-</a:t>
            </a:r>
            <a:endParaRPr lang="en-IN" sz="1800" dirty="0" smtClean="0"/>
          </a:p>
          <a:p>
            <a:pPr lvl="0"/>
            <a:r>
              <a:rPr lang="en-US" sz="1800" dirty="0" smtClean="0"/>
              <a:t>To improve the physical availability and accountability of the public health care providers.</a:t>
            </a:r>
            <a:endParaRPr lang="en-IN" sz="1800" dirty="0" smtClean="0"/>
          </a:p>
          <a:p>
            <a:pPr lvl="0"/>
            <a:r>
              <a:rPr lang="en-US" sz="1800" dirty="0" smtClean="0"/>
              <a:t>To form a supervision advisory committee at the state level including private sector to improve the efficiency in terms of efficiency.</a:t>
            </a:r>
            <a:endParaRPr lang="en-IN" sz="1800" dirty="0" smtClean="0"/>
          </a:p>
          <a:p>
            <a:pPr lvl="0"/>
            <a:r>
              <a:rPr lang="en-US" sz="1800" dirty="0" smtClean="0"/>
              <a:t>Incentivization of the health/field workers like ASHA for their more involvement at the field level.</a:t>
            </a:r>
            <a:endParaRPr lang="en-IN" sz="1800" dirty="0" smtClean="0"/>
          </a:p>
          <a:p>
            <a:pPr lvl="0"/>
            <a:r>
              <a:rPr lang="en-US" sz="1800" dirty="0" smtClean="0"/>
              <a:t>Effective IEC, including proper interpersonal communication at each level of healthcare delivery system</a:t>
            </a:r>
            <a:endParaRPr lang="en-IN" sz="1800" dirty="0" smtClean="0"/>
          </a:p>
          <a:p>
            <a:pPr lvl="0">
              <a:buNone/>
            </a:pPr>
            <a:r>
              <a:rPr lang="en-US" sz="1800" dirty="0" smtClean="0"/>
              <a:t> </a:t>
            </a:r>
            <a:endParaRPr lang="en-IN" sz="1800" dirty="0" smtClean="0"/>
          </a:p>
          <a:p>
            <a:pPr>
              <a:buNone/>
            </a:pPr>
            <a:r>
              <a:rPr lang="en-US" sz="1800" b="1" u="sng" dirty="0" smtClean="0"/>
              <a:t>Community level interventions:-</a:t>
            </a:r>
            <a:endParaRPr lang="en-IN" sz="1800" dirty="0" smtClean="0"/>
          </a:p>
          <a:p>
            <a:pPr lvl="0"/>
            <a:r>
              <a:rPr lang="en-US" sz="1800" dirty="0" smtClean="0"/>
              <a:t>Effective utilization of various platforms like ASHA days, ANM meetings etc. to spread awareness like- Health education camps, health fares and street plays </a:t>
            </a:r>
            <a:endParaRPr lang="en-IN" sz="1800" dirty="0" smtClean="0"/>
          </a:p>
          <a:p>
            <a:pPr lvl="0"/>
            <a:r>
              <a:rPr lang="en-US" sz="1800" dirty="0" smtClean="0"/>
              <a:t>Involving the local leaders and other effective personnel's.</a:t>
            </a:r>
            <a:endParaRPr lang="en-IN" sz="1800" dirty="0" smtClean="0"/>
          </a:p>
          <a:p>
            <a:pPr lvl="0"/>
            <a:r>
              <a:rPr lang="en-US" sz="1800" dirty="0" smtClean="0"/>
              <a:t>Proper IEC at community level like involvement of local traditions.</a:t>
            </a:r>
            <a:endParaRPr lang="en-IN" sz="1800" dirty="0" smtClean="0"/>
          </a:p>
          <a:p>
            <a:pPr lvl="0"/>
            <a:r>
              <a:rPr lang="en-US" sz="1800" dirty="0" smtClean="0"/>
              <a:t>School health program: for increasing knowledge regarding Kala Azar and its prevention.</a:t>
            </a:r>
            <a:endParaRPr lang="en-IN" sz="1800" dirty="0" smtClean="0"/>
          </a:p>
          <a:p>
            <a:pPr lvl="0"/>
            <a:r>
              <a:rPr lang="en-US" sz="1800" dirty="0" smtClean="0"/>
              <a:t>Continued and strengthened behavioral change communication and social mobilization related activities.</a:t>
            </a:r>
            <a:endParaRPr lang="en-IN" sz="1800" dirty="0" smtClean="0"/>
          </a:p>
          <a:p>
            <a:pPr>
              <a:buFont typeface="Wingdings" pitchFamily="2" charset="2"/>
              <a:buChar char="ü"/>
            </a:pPr>
            <a:endParaRPr lang="en-US" sz="1600" dirty="0" smtClean="0"/>
          </a:p>
        </p:txBody>
      </p:sp>
      <p:sp>
        <p:nvSpPr>
          <p:cNvPr id="5" name="Title 4"/>
          <p:cNvSpPr>
            <a:spLocks noGrp="1"/>
          </p:cNvSpPr>
          <p:nvPr>
            <p:ph type="title"/>
          </p:nvPr>
        </p:nvSpPr>
        <p:spPr>
          <a:xfrm>
            <a:off x="0" y="-152400"/>
            <a:ext cx="8229600" cy="914400"/>
          </a:xfrm>
        </p:spPr>
        <p:txBody>
          <a:bodyPr/>
          <a:lstStyle/>
          <a:p>
            <a:r>
              <a:rPr lang="en-IN" dirty="0" smtClean="0"/>
              <a:t>Recommendations</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219200"/>
            <a:ext cx="8229600" cy="5486400"/>
          </a:xfrm>
          <a:solidFill>
            <a:schemeClr val="accent6">
              <a:lumMod val="75000"/>
            </a:schemeClr>
          </a:solidFill>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514350" indent="-514350">
              <a:buAutoNum type="arabicPeriod"/>
            </a:pPr>
            <a:endParaRPr lang="en-US" sz="2600" dirty="0" smtClean="0"/>
          </a:p>
          <a:p>
            <a:pPr>
              <a:buNone/>
            </a:pPr>
            <a:r>
              <a:rPr lang="en-IN" dirty="0" smtClean="0"/>
              <a:t>1. Guerin PJ, </a:t>
            </a:r>
            <a:r>
              <a:rPr lang="en-IN" dirty="0" err="1" smtClean="0"/>
              <a:t>Olliaro</a:t>
            </a:r>
            <a:r>
              <a:rPr lang="en-IN" dirty="0" smtClean="0"/>
              <a:t> P, </a:t>
            </a:r>
            <a:r>
              <a:rPr lang="en-IN" dirty="0" err="1" smtClean="0"/>
              <a:t>Sundar</a:t>
            </a:r>
            <a:r>
              <a:rPr lang="en-IN" dirty="0" smtClean="0"/>
              <a:t> S, </a:t>
            </a:r>
            <a:r>
              <a:rPr lang="en-IN" dirty="0" err="1" smtClean="0"/>
              <a:t>Boelaert</a:t>
            </a:r>
            <a:r>
              <a:rPr lang="en-IN" dirty="0" smtClean="0"/>
              <a:t> M, Croft SL, </a:t>
            </a:r>
            <a:r>
              <a:rPr lang="en-IN" dirty="0" err="1" smtClean="0"/>
              <a:t>Desjeux</a:t>
            </a:r>
            <a:r>
              <a:rPr lang="en-IN" dirty="0" smtClean="0"/>
              <a:t> P, </a:t>
            </a:r>
            <a:r>
              <a:rPr lang="en-IN" dirty="0" err="1" smtClean="0"/>
              <a:t>Wasunna</a:t>
            </a:r>
            <a:r>
              <a:rPr lang="en-IN" dirty="0" smtClean="0"/>
              <a:t> MK, </a:t>
            </a:r>
            <a:r>
              <a:rPr lang="en-IN" dirty="0" err="1" smtClean="0"/>
              <a:t>Bryceson</a:t>
            </a:r>
            <a:r>
              <a:rPr lang="en-IN" dirty="0" smtClean="0"/>
              <a:t> AD, 2002. Visceral </a:t>
            </a:r>
            <a:r>
              <a:rPr lang="en-IN" dirty="0" err="1" smtClean="0"/>
              <a:t>leishmaniasis</a:t>
            </a:r>
            <a:r>
              <a:rPr lang="en-IN" dirty="0" smtClean="0"/>
              <a:t>: current status of control, diagnosis, and treatment, and a proposed research and development agenda. </a:t>
            </a:r>
            <a:r>
              <a:rPr lang="en-IN" i="1" dirty="0" smtClean="0"/>
              <a:t>Lancet Infect </a:t>
            </a:r>
            <a:r>
              <a:rPr lang="en-IN" i="1" dirty="0" err="1" smtClean="0"/>
              <a:t>Dis</a:t>
            </a:r>
            <a:r>
              <a:rPr lang="en-IN" i="1" dirty="0" smtClean="0"/>
              <a:t> 2: </a:t>
            </a:r>
            <a:r>
              <a:rPr lang="en-IN" dirty="0" smtClean="0"/>
              <a:t>494–501.</a:t>
            </a:r>
          </a:p>
          <a:p>
            <a:pPr>
              <a:buNone/>
            </a:pPr>
            <a:r>
              <a:rPr lang="en-IN" dirty="0" smtClean="0"/>
              <a:t>2. </a:t>
            </a:r>
            <a:r>
              <a:rPr lang="en-IN" dirty="0" err="1" smtClean="0"/>
              <a:t>Desjeux</a:t>
            </a:r>
            <a:r>
              <a:rPr lang="en-IN" dirty="0" smtClean="0"/>
              <a:t> P, 1996. Leishmaniasis. Public health aspects and control. </a:t>
            </a:r>
            <a:r>
              <a:rPr lang="en-IN" i="1" dirty="0" err="1" smtClean="0"/>
              <a:t>Clin</a:t>
            </a:r>
            <a:r>
              <a:rPr lang="en-IN" i="1" dirty="0" smtClean="0"/>
              <a:t> </a:t>
            </a:r>
            <a:r>
              <a:rPr lang="en-IN" i="1" dirty="0" err="1" smtClean="0"/>
              <a:t>Dermatol</a:t>
            </a:r>
            <a:r>
              <a:rPr lang="en-IN" i="1" dirty="0" smtClean="0"/>
              <a:t> 14: </a:t>
            </a:r>
            <a:r>
              <a:rPr lang="en-IN" dirty="0" smtClean="0"/>
              <a:t>417–423.</a:t>
            </a:r>
          </a:p>
          <a:p>
            <a:pPr>
              <a:buNone/>
            </a:pPr>
            <a:r>
              <a:rPr lang="en-IN" dirty="0" smtClean="0"/>
              <a:t>3. World Health Organization, 1998. </a:t>
            </a:r>
            <a:r>
              <a:rPr lang="en-IN" i="1" dirty="0" smtClean="0"/>
              <a:t>Life in the Twenty First Century: A Vision for All. </a:t>
            </a:r>
            <a:r>
              <a:rPr lang="en-IN" dirty="0" smtClean="0"/>
              <a:t>Geneva: World Health Organization.</a:t>
            </a:r>
          </a:p>
          <a:p>
            <a:pPr>
              <a:buNone/>
            </a:pPr>
            <a:r>
              <a:rPr lang="en-IN" dirty="0" smtClean="0"/>
              <a:t>4. Murray HW, 2002. Kala-azar progress against a neglected disease. </a:t>
            </a:r>
            <a:r>
              <a:rPr lang="en-IN" i="1" dirty="0" smtClean="0"/>
              <a:t>N </a:t>
            </a:r>
            <a:r>
              <a:rPr lang="en-IN" i="1" dirty="0" err="1" smtClean="0"/>
              <a:t>Engl</a:t>
            </a:r>
            <a:r>
              <a:rPr lang="en-IN" i="1" dirty="0" smtClean="0"/>
              <a:t> J Med 347: </a:t>
            </a:r>
            <a:r>
              <a:rPr lang="en-IN" dirty="0" smtClean="0"/>
              <a:t>1793–1794.</a:t>
            </a:r>
          </a:p>
          <a:p>
            <a:pPr>
              <a:buNone/>
            </a:pPr>
            <a:r>
              <a:rPr lang="en-IN" dirty="0" smtClean="0"/>
              <a:t>5. World Health Organization, 2003. </a:t>
            </a:r>
            <a:r>
              <a:rPr lang="en-IN" i="1" dirty="0" smtClean="0"/>
              <a:t>World Health Report 2003: Shaping the Future. </a:t>
            </a:r>
            <a:r>
              <a:rPr lang="en-IN" dirty="0" smtClean="0"/>
              <a:t>Geneva: World Health Organization.</a:t>
            </a:r>
          </a:p>
          <a:p>
            <a:pPr marL="514350" indent="-514350">
              <a:buFont typeface="+mj-lt"/>
              <a:buAutoNum type="arabicPeriod"/>
            </a:pPr>
            <a:endParaRPr lang="en-US" dirty="0" smtClean="0"/>
          </a:p>
          <a:p>
            <a:pPr>
              <a:buNone/>
            </a:pPr>
            <a:endParaRPr lang="en-US" dirty="0" smtClean="0"/>
          </a:p>
          <a:p>
            <a:pPr>
              <a:buNone/>
            </a:pPr>
            <a:endParaRPr lang="en-US" dirty="0" smtClean="0"/>
          </a:p>
          <a:p>
            <a:pPr marL="514350" indent="-514350">
              <a:buNone/>
            </a:pPr>
            <a:endParaRPr lang="en-US" dirty="0" smtClean="0"/>
          </a:p>
          <a:p>
            <a:pPr marL="514350" indent="-514350">
              <a:buAutoNum type="arabicPeriod"/>
            </a:pPr>
            <a:endParaRPr lang="en-US" dirty="0"/>
          </a:p>
        </p:txBody>
      </p:sp>
      <p:sp>
        <p:nvSpPr>
          <p:cNvPr id="5" name="Title 4"/>
          <p:cNvSpPr>
            <a:spLocks noGrp="1"/>
          </p:cNvSpPr>
          <p:nvPr>
            <p:ph type="title"/>
          </p:nvPr>
        </p:nvSpPr>
        <p:spPr/>
        <p:txBody>
          <a:bodyPr/>
          <a:lstStyle/>
          <a:p>
            <a:pPr algn="l"/>
            <a:r>
              <a:rPr lang="en-IN" dirty="0" smtClean="0"/>
              <a:t>References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images.jpg"/>
          <p:cNvPicPr>
            <a:picLocks noChangeAspect="1"/>
          </p:cNvPicPr>
          <p:nvPr/>
        </p:nvPicPr>
        <p:blipFill>
          <a:blip r:embed="rId3" cstate="print">
            <a:duotone>
              <a:schemeClr val="bg2">
                <a:shade val="45000"/>
                <a:satMod val="135000"/>
              </a:schemeClr>
              <a:prstClr val="white"/>
            </a:duotone>
            <a:lum bright="18000"/>
          </a:blip>
          <a:stretch>
            <a:fillRect/>
          </a:stretch>
        </p:blipFill>
        <p:spPr>
          <a:xfrm>
            <a:off x="381000" y="2133600"/>
            <a:ext cx="8534400" cy="2743200"/>
          </a:xfrm>
          <a:prstGeom prst="rect">
            <a:avLst/>
          </a:prstGeom>
        </p:spPr>
      </p:pic>
      <p:sp>
        <p:nvSpPr>
          <p:cNvPr id="7" name="Content Placeholder 6"/>
          <p:cNvSpPr>
            <a:spLocks noGrp="1"/>
          </p:cNvSpPr>
          <p:nvPr>
            <p:ph idx="1"/>
          </p:nvPr>
        </p:nvSpPr>
        <p:spPr>
          <a:xfrm>
            <a:off x="457200" y="1600200"/>
            <a:ext cx="8382000" cy="4297363"/>
          </a:xfrm>
          <a:solidFill>
            <a:schemeClr val="accent6"/>
          </a:solidFill>
        </p:spPr>
        <p:txBody>
          <a:bodyPr/>
          <a:lstStyle/>
          <a:p>
            <a:pPr algn="ctr">
              <a:buNone/>
            </a:pP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a:p>
            <a:pPr algn="ctr">
              <a:buNone/>
            </a:pP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a:p>
            <a:pPr algn="ctr">
              <a:buNone/>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THANK YOU</a:t>
            </a:r>
          </a:p>
          <a:p>
            <a:pPr>
              <a:buNone/>
            </a:pP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pPr algn="l"/>
            <a:r>
              <a:rPr lang="en-US" sz="4000" b="1" dirty="0" smtClean="0"/>
              <a:t>SKAEP Project</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GB" sz="2800" b="1" dirty="0" smtClean="0"/>
              <a:t>Objective: </a:t>
            </a:r>
            <a:r>
              <a:rPr lang="en-GB" sz="2800" dirty="0" smtClean="0"/>
              <a:t>Support the Government of Bihar to reduce morbidity and mortality due to Kala Azar in districts of Bihar and accelerate progress toward eliminating the disease</a:t>
            </a:r>
            <a:br>
              <a:rPr lang="en-GB" sz="2800" dirty="0" smtClean="0"/>
            </a:br>
            <a:r>
              <a:rPr lang="en-GB" sz="2800" b="1" dirty="0" smtClean="0"/>
              <a:t>Start date: </a:t>
            </a:r>
            <a:r>
              <a:rPr lang="en-GB" sz="2800" dirty="0" smtClean="0"/>
              <a:t>October 2012</a:t>
            </a:r>
          </a:p>
          <a:p>
            <a:pPr>
              <a:buNone/>
            </a:pPr>
            <a:endParaRPr lang="en-GB" sz="2800" dirty="0" smtClean="0"/>
          </a:p>
          <a:p>
            <a:pPr lvl="0"/>
            <a:r>
              <a:rPr lang="en-US" sz="2800" dirty="0" smtClean="0"/>
              <a:t>Provide technical support to the government in elimination of KA.</a:t>
            </a:r>
            <a:endParaRPr lang="en-IN" sz="2800" dirty="0" smtClean="0"/>
          </a:p>
          <a:p>
            <a:endParaRPr lang="en-IN" dirty="0" smtClean="0"/>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e_sign.jpg"/>
          <p:cNvPicPr>
            <a:picLocks noChangeAspect="1"/>
          </p:cNvPicPr>
          <p:nvPr/>
        </p:nvPicPr>
        <p:blipFill>
          <a:blip r:embed="rId2" cstate="print">
            <a:lum bright="52000" contrast="-54000"/>
          </a:blip>
          <a:srcRect b="16667"/>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lstStyle/>
          <a:p>
            <a:r>
              <a:rPr lang="en-US" dirty="0" smtClean="0"/>
              <a:t>KEY LEARNINGS :</a:t>
            </a:r>
            <a:endParaRPr lang="en-US" dirty="0"/>
          </a:p>
        </p:txBody>
      </p:sp>
      <p:sp>
        <p:nvSpPr>
          <p:cNvPr id="3" name="Content Placeholder 2"/>
          <p:cNvSpPr>
            <a:spLocks noGrp="1"/>
          </p:cNvSpPr>
          <p:nvPr>
            <p:ph idx="1"/>
          </p:nvPr>
        </p:nvSpPr>
        <p:spPr>
          <a:xfrm>
            <a:off x="685800" y="2332037"/>
            <a:ext cx="8229600" cy="4525963"/>
          </a:xfrm>
        </p:spPr>
        <p:txBody>
          <a:bodyPr>
            <a:normAutofit/>
          </a:bodyPr>
          <a:lstStyle/>
          <a:p>
            <a:r>
              <a:rPr lang="en-GB" dirty="0" smtClean="0">
                <a:latin typeface="Times New Roman" pitchFamily="18" charset="0"/>
                <a:cs typeface="Times New Roman" pitchFamily="18" charset="0"/>
              </a:rPr>
              <a:t>Management functioning .</a:t>
            </a:r>
          </a:p>
          <a:p>
            <a:r>
              <a:rPr lang="en-US" dirty="0" smtClean="0"/>
              <a:t>Programme Implementation practically at the field level.</a:t>
            </a:r>
          </a:p>
          <a:p>
            <a:r>
              <a:rPr lang="en-US" dirty="0" smtClean="0"/>
              <a:t>Gaps in the health system functioning.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Picture1.jpg"/>
          <p:cNvPicPr>
            <a:picLocks noChangeAspect="1"/>
          </p:cNvPicPr>
          <p:nvPr/>
        </p:nvPicPr>
        <p:blipFill>
          <a:blip r:embed="rId3" cstate="print">
            <a:duotone>
              <a:schemeClr val="accent6">
                <a:shade val="45000"/>
                <a:satMod val="135000"/>
              </a:schemeClr>
              <a:prstClr val="white"/>
            </a:duotone>
            <a:lum bright="16000" contrast="-4000"/>
          </a:blip>
          <a:stretch>
            <a:fillRect/>
          </a:stretch>
        </p:blipFill>
        <p:spPr>
          <a:xfrm>
            <a:off x="0" y="990601"/>
            <a:ext cx="9144000" cy="5867400"/>
          </a:xfrm>
          <a:prstGeom prst="rect">
            <a:avLst/>
          </a:prstGeom>
        </p:spPr>
      </p:pic>
      <p:sp>
        <p:nvSpPr>
          <p:cNvPr id="2" name="Title 1"/>
          <p:cNvSpPr>
            <a:spLocks noGrp="1"/>
          </p:cNvSpPr>
          <p:nvPr>
            <p:ph type="title"/>
          </p:nvPr>
        </p:nvSpPr>
        <p:spPr>
          <a:xfrm>
            <a:off x="457200" y="274638"/>
            <a:ext cx="8382000" cy="944562"/>
          </a:xfrm>
        </p:spPr>
        <p:txBody>
          <a:bodyPr>
            <a:normAutofit fontScale="90000"/>
          </a:bodyPr>
          <a:lstStyle/>
          <a:p>
            <a:pPr algn="l"/>
            <a:r>
              <a:rPr lang="en-IN" b="1" dirty="0" smtClean="0">
                <a:latin typeface="Times New Roman" pitchFamily="18" charset="0"/>
                <a:cs typeface="Times New Roman" pitchFamily="18" charset="0"/>
              </a:rPr>
              <a:t>Introduction:</a:t>
            </a:r>
            <a:br>
              <a:rPr lang="en-IN" b="1"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295400"/>
            <a:ext cx="8229600" cy="5334000"/>
          </a:xfrm>
        </p:spPr>
        <p:txBody>
          <a:bodyPr>
            <a:normAutofit lnSpcReduction="10000"/>
          </a:bodyPr>
          <a:lstStyle/>
          <a:p>
            <a:r>
              <a:rPr lang="en-US" dirty="0" smtClean="0"/>
              <a:t>Visceral </a:t>
            </a:r>
            <a:r>
              <a:rPr lang="en-US" dirty="0" err="1" smtClean="0"/>
              <a:t>leishmaniasis</a:t>
            </a:r>
            <a:r>
              <a:rPr lang="en-US" dirty="0" smtClean="0"/>
              <a:t> (VL), popularly known as </a:t>
            </a:r>
            <a:r>
              <a:rPr lang="en-US" dirty="0" err="1" smtClean="0"/>
              <a:t>kala-azar</a:t>
            </a:r>
            <a:r>
              <a:rPr lang="en-US" dirty="0" smtClean="0"/>
              <a:t> (KA), is caused by a protozoa, </a:t>
            </a:r>
            <a:r>
              <a:rPr lang="en-US" i="1" dirty="0" err="1" smtClean="0"/>
              <a:t>Leishmania</a:t>
            </a:r>
            <a:r>
              <a:rPr lang="en-US" i="1" dirty="0" smtClean="0"/>
              <a:t> </a:t>
            </a:r>
            <a:r>
              <a:rPr lang="en-US" i="1" dirty="0" err="1" smtClean="0"/>
              <a:t>donovani</a:t>
            </a:r>
            <a:r>
              <a:rPr lang="en-US" i="1" dirty="0" smtClean="0"/>
              <a:t>,</a:t>
            </a:r>
            <a:r>
              <a:rPr lang="en-US" dirty="0" smtClean="0"/>
              <a:t> and transmitted by the female sand fly </a:t>
            </a:r>
            <a:r>
              <a:rPr lang="en-US" i="1" dirty="0" err="1" smtClean="0"/>
              <a:t>Phlebotomus</a:t>
            </a:r>
            <a:r>
              <a:rPr lang="en-US" i="1" dirty="0" smtClean="0"/>
              <a:t> </a:t>
            </a:r>
            <a:r>
              <a:rPr lang="en-US" i="1" dirty="0" err="1" smtClean="0"/>
              <a:t>argentipes</a:t>
            </a:r>
            <a:r>
              <a:rPr lang="en-US" dirty="0" smtClean="0"/>
              <a:t>.</a:t>
            </a:r>
          </a:p>
          <a:p>
            <a:pPr>
              <a:buNone/>
            </a:pPr>
            <a:endParaRPr lang="en-US" dirty="0" smtClean="0"/>
          </a:p>
          <a:p>
            <a:r>
              <a:rPr lang="en-IN" dirty="0" smtClean="0">
                <a:solidFill>
                  <a:schemeClr val="tx1">
                    <a:lumMod val="50000"/>
                  </a:schemeClr>
                </a:solidFill>
              </a:rPr>
              <a:t>Bihar contributes to over </a:t>
            </a:r>
            <a:r>
              <a:rPr lang="en-IN" b="1" dirty="0" smtClean="0">
                <a:solidFill>
                  <a:schemeClr val="tx1">
                    <a:lumMod val="50000"/>
                  </a:schemeClr>
                </a:solidFill>
              </a:rPr>
              <a:t>80-85% </a:t>
            </a:r>
            <a:r>
              <a:rPr lang="en-IN" dirty="0" smtClean="0">
                <a:solidFill>
                  <a:schemeClr val="tx1">
                    <a:lumMod val="50000"/>
                  </a:schemeClr>
                </a:solidFill>
              </a:rPr>
              <a:t>of National Kala-Azar burden.</a:t>
            </a:r>
          </a:p>
          <a:p>
            <a:pPr>
              <a:buNone/>
            </a:pPr>
            <a:endParaRPr lang="en-IN" dirty="0" smtClean="0">
              <a:solidFill>
                <a:schemeClr val="tx1">
                  <a:lumMod val="50000"/>
                </a:schemeClr>
              </a:solidFill>
            </a:endParaRPr>
          </a:p>
          <a:p>
            <a:r>
              <a:rPr lang="en-IN" dirty="0" smtClean="0">
                <a:solidFill>
                  <a:schemeClr val="tx1">
                    <a:lumMod val="50000"/>
                  </a:schemeClr>
                </a:solidFill>
              </a:rPr>
              <a:t>Disease affects mostly </a:t>
            </a:r>
            <a:r>
              <a:rPr lang="en-IN" b="1" dirty="0" smtClean="0">
                <a:solidFill>
                  <a:schemeClr val="tx1">
                    <a:lumMod val="50000"/>
                  </a:schemeClr>
                </a:solidFill>
              </a:rPr>
              <a:t>poorest of the poor </a:t>
            </a:r>
            <a:r>
              <a:rPr lang="en-IN" dirty="0" smtClean="0">
                <a:solidFill>
                  <a:schemeClr val="tx1">
                    <a:lumMod val="50000"/>
                  </a:schemeClr>
                </a:solidFill>
              </a:rPr>
              <a:t>specially Mushahar Community.</a:t>
            </a:r>
          </a:p>
          <a:p>
            <a:endParaRPr lang="en-IN"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2.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3"/>
          <p:cNvSpPr>
            <a:spLocks noGrp="1"/>
          </p:cNvSpPr>
          <p:nvPr>
            <p:ph idx="1"/>
          </p:nvPr>
        </p:nvSpPr>
        <p:spPr/>
        <p:txBody>
          <a:bodyPr>
            <a:normAutofit fontScale="85000" lnSpcReduction="20000"/>
          </a:bodyPr>
          <a:lstStyle/>
          <a:p>
            <a:r>
              <a:rPr lang="en-IN" b="1" dirty="0" smtClean="0">
                <a:solidFill>
                  <a:schemeClr val="tx1">
                    <a:lumMod val="50000"/>
                  </a:schemeClr>
                </a:solidFill>
              </a:rPr>
              <a:t>11 Districts </a:t>
            </a:r>
            <a:r>
              <a:rPr lang="en-IN" dirty="0" smtClean="0">
                <a:solidFill>
                  <a:schemeClr val="tx1">
                    <a:lumMod val="50000"/>
                  </a:schemeClr>
                </a:solidFill>
              </a:rPr>
              <a:t>out of 33 KA affected  Dist. of Bihar contributes to 65-70% cases of Kala-Azar (These are Araria, </a:t>
            </a:r>
            <a:r>
              <a:rPr lang="en-IN" dirty="0" err="1" smtClean="0">
                <a:solidFill>
                  <a:schemeClr val="tx1">
                    <a:lumMod val="50000"/>
                  </a:schemeClr>
                </a:solidFill>
              </a:rPr>
              <a:t>Darbhanga</a:t>
            </a:r>
            <a:r>
              <a:rPr lang="en-IN" dirty="0" smtClean="0">
                <a:solidFill>
                  <a:schemeClr val="tx1">
                    <a:lumMod val="50000"/>
                  </a:schemeClr>
                </a:solidFill>
              </a:rPr>
              <a:t>, </a:t>
            </a:r>
            <a:r>
              <a:rPr lang="en-IN" dirty="0" err="1" smtClean="0">
                <a:solidFill>
                  <a:schemeClr val="tx1">
                    <a:lumMod val="50000"/>
                  </a:schemeClr>
                </a:solidFill>
              </a:rPr>
              <a:t>E.Champaran</a:t>
            </a:r>
            <a:r>
              <a:rPr lang="en-IN" dirty="0" smtClean="0">
                <a:solidFill>
                  <a:schemeClr val="tx1">
                    <a:lumMod val="50000"/>
                  </a:schemeClr>
                </a:solidFill>
              </a:rPr>
              <a:t>, </a:t>
            </a:r>
            <a:r>
              <a:rPr lang="en-IN" dirty="0" err="1" smtClean="0">
                <a:solidFill>
                  <a:schemeClr val="tx1">
                    <a:lumMod val="50000"/>
                  </a:schemeClr>
                </a:solidFill>
              </a:rPr>
              <a:t>Madhepura</a:t>
            </a:r>
            <a:r>
              <a:rPr lang="en-IN" dirty="0" smtClean="0">
                <a:solidFill>
                  <a:schemeClr val="tx1">
                    <a:lumMod val="50000"/>
                  </a:schemeClr>
                </a:solidFill>
              </a:rPr>
              <a:t>, </a:t>
            </a:r>
            <a:r>
              <a:rPr lang="en-IN" dirty="0" err="1" smtClean="0">
                <a:solidFill>
                  <a:schemeClr val="tx1">
                    <a:lumMod val="50000"/>
                  </a:schemeClr>
                </a:solidFill>
              </a:rPr>
              <a:t>Muzafarpur</a:t>
            </a:r>
            <a:r>
              <a:rPr lang="en-IN" dirty="0" smtClean="0">
                <a:solidFill>
                  <a:schemeClr val="tx1">
                    <a:lumMod val="50000"/>
                  </a:schemeClr>
                </a:solidFill>
              </a:rPr>
              <a:t>, </a:t>
            </a:r>
            <a:r>
              <a:rPr lang="en-IN" dirty="0" err="1" smtClean="0">
                <a:solidFill>
                  <a:schemeClr val="tx1">
                    <a:lumMod val="50000"/>
                  </a:schemeClr>
                </a:solidFill>
              </a:rPr>
              <a:t>Purnia</a:t>
            </a:r>
            <a:r>
              <a:rPr lang="en-IN" dirty="0" smtClean="0">
                <a:solidFill>
                  <a:schemeClr val="tx1">
                    <a:lumMod val="50000"/>
                  </a:schemeClr>
                </a:solidFill>
              </a:rPr>
              <a:t>, </a:t>
            </a:r>
            <a:r>
              <a:rPr lang="en-IN" dirty="0" err="1" smtClean="0">
                <a:solidFill>
                  <a:schemeClr val="tx1">
                    <a:lumMod val="50000"/>
                  </a:schemeClr>
                </a:solidFill>
              </a:rPr>
              <a:t>Saharsa</a:t>
            </a:r>
            <a:r>
              <a:rPr lang="en-IN" dirty="0" smtClean="0">
                <a:solidFill>
                  <a:schemeClr val="tx1">
                    <a:lumMod val="50000"/>
                  </a:schemeClr>
                </a:solidFill>
              </a:rPr>
              <a:t>, </a:t>
            </a:r>
            <a:r>
              <a:rPr lang="en-IN" dirty="0" err="1" smtClean="0">
                <a:solidFill>
                  <a:schemeClr val="tx1">
                    <a:lumMod val="50000"/>
                  </a:schemeClr>
                </a:solidFill>
              </a:rPr>
              <a:t>Samastipur</a:t>
            </a:r>
            <a:r>
              <a:rPr lang="en-IN" dirty="0" smtClean="0">
                <a:solidFill>
                  <a:schemeClr val="tx1">
                    <a:lumMod val="50000"/>
                  </a:schemeClr>
                </a:solidFill>
              </a:rPr>
              <a:t>, Saran </a:t>
            </a:r>
            <a:r>
              <a:rPr lang="en-IN" dirty="0" err="1" smtClean="0">
                <a:solidFill>
                  <a:schemeClr val="tx1">
                    <a:lumMod val="50000"/>
                  </a:schemeClr>
                </a:solidFill>
              </a:rPr>
              <a:t>Sitamarhi</a:t>
            </a:r>
            <a:r>
              <a:rPr lang="en-IN" dirty="0" smtClean="0">
                <a:solidFill>
                  <a:schemeClr val="tx1">
                    <a:lumMod val="50000"/>
                  </a:schemeClr>
                </a:solidFill>
              </a:rPr>
              <a:t> &amp; </a:t>
            </a:r>
            <a:r>
              <a:rPr lang="en-IN" dirty="0" err="1" smtClean="0">
                <a:solidFill>
                  <a:schemeClr val="tx1">
                    <a:lumMod val="50000"/>
                  </a:schemeClr>
                </a:solidFill>
              </a:rPr>
              <a:t>Vaishali</a:t>
            </a:r>
            <a:r>
              <a:rPr lang="en-IN" dirty="0" smtClean="0">
                <a:solidFill>
                  <a:schemeClr val="tx1">
                    <a:lumMod val="50000"/>
                  </a:schemeClr>
                </a:solidFill>
              </a:rPr>
              <a:t>)</a:t>
            </a:r>
          </a:p>
          <a:p>
            <a:pPr algn="just">
              <a:lnSpc>
                <a:spcPct val="120000"/>
              </a:lnSpc>
            </a:pPr>
            <a:r>
              <a:rPr lang="en-IN" b="1" dirty="0" smtClean="0">
                <a:solidFill>
                  <a:schemeClr val="tx1">
                    <a:lumMod val="50000"/>
                  </a:schemeClr>
                </a:solidFill>
              </a:rPr>
              <a:t>Population at risk </a:t>
            </a:r>
            <a:r>
              <a:rPr lang="en-IN" dirty="0" smtClean="0">
                <a:solidFill>
                  <a:schemeClr val="tx1">
                    <a:lumMod val="50000"/>
                  </a:schemeClr>
                </a:solidFill>
              </a:rPr>
              <a:t>are 34.65 million, having 11,500(approx.) villages in 429 PHCs.</a:t>
            </a:r>
          </a:p>
          <a:p>
            <a:pPr algn="just">
              <a:lnSpc>
                <a:spcPct val="120000"/>
              </a:lnSpc>
            </a:pPr>
            <a:r>
              <a:rPr lang="en-IN" dirty="0" smtClean="0">
                <a:solidFill>
                  <a:schemeClr val="tx1">
                    <a:lumMod val="50000"/>
                  </a:schemeClr>
                </a:solidFill>
              </a:rPr>
              <a:t>State has commitment to achieve National Kala-azar Elimination goal set for 2015 by GOI i.e. reducing incidence of KA by 1 case per 10,000 population at sub district level.</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 y="-1"/>
            <a:ext cx="9143999" cy="1143001"/>
          </a:xfrm>
        </p:spPr>
        <p:txBody>
          <a:bodyPr>
            <a:normAutofit fontScale="90000"/>
          </a:bodyPr>
          <a:lstStyle/>
          <a:p>
            <a:pPr algn="l">
              <a:lnSpc>
                <a:spcPct val="90000"/>
              </a:lnSpc>
            </a:pPr>
            <a:r>
              <a:rPr lang="en-IN" sz="2700" dirty="0" smtClean="0">
                <a:solidFill>
                  <a:schemeClr val="tx1">
                    <a:lumMod val="50000"/>
                  </a:schemeClr>
                </a:solidFill>
              </a:rPr>
              <a:t>Bihar contributes majority of the total Kala-Azar cases in the country. </a:t>
            </a:r>
            <a:r>
              <a:rPr lang="en-IN" sz="2700" b="0" dirty="0" smtClean="0">
                <a:solidFill>
                  <a:schemeClr val="tx1">
                    <a:lumMod val="50000"/>
                  </a:schemeClr>
                </a:solidFill>
              </a:rPr>
              <a:t/>
            </a:r>
            <a:br>
              <a:rPr lang="en-IN" sz="2700" b="0" dirty="0" smtClean="0">
                <a:solidFill>
                  <a:schemeClr val="tx1">
                    <a:lumMod val="50000"/>
                  </a:schemeClr>
                </a:solidFill>
              </a:rPr>
            </a:br>
            <a:r>
              <a:rPr lang="en-IN" sz="2700" dirty="0" smtClean="0">
                <a:solidFill>
                  <a:schemeClr val="tx1">
                    <a:lumMod val="50000"/>
                  </a:schemeClr>
                </a:solidFill>
              </a:rPr>
              <a:t>Jharkhand </a:t>
            </a:r>
            <a:r>
              <a:rPr lang="en-IN" sz="2700" b="0" dirty="0" smtClean="0">
                <a:solidFill>
                  <a:schemeClr val="tx1">
                    <a:lumMod val="50000"/>
                  </a:schemeClr>
                </a:solidFill>
              </a:rPr>
              <a:t>and </a:t>
            </a:r>
            <a:r>
              <a:rPr lang="en-IN" sz="2700" dirty="0" smtClean="0">
                <a:solidFill>
                  <a:schemeClr val="tx1">
                    <a:lumMod val="50000"/>
                  </a:schemeClr>
                </a:solidFill>
              </a:rPr>
              <a:t>West Bengal </a:t>
            </a:r>
            <a:r>
              <a:rPr lang="en-IN" sz="2700" b="0" dirty="0" smtClean="0">
                <a:solidFill>
                  <a:schemeClr val="tx1">
                    <a:lumMod val="50000"/>
                  </a:schemeClr>
                </a:solidFill>
              </a:rPr>
              <a:t>are the two other states where program is present</a:t>
            </a:r>
            <a:r>
              <a:rPr lang="en-IN" sz="4000" b="0" dirty="0" smtClean="0">
                <a:solidFill>
                  <a:schemeClr val="tx1">
                    <a:lumMod val="50000"/>
                  </a:schemeClr>
                </a:solidFill>
              </a:rPr>
              <a:t>. </a:t>
            </a:r>
            <a:r>
              <a:rPr lang="en-IN" dirty="0" smtClean="0">
                <a:solidFill>
                  <a:schemeClr val="tx1">
                    <a:lumMod val="50000"/>
                  </a:schemeClr>
                </a:solidFill>
              </a:rPr>
              <a:t/>
            </a:r>
            <a:br>
              <a:rPr lang="en-IN" dirty="0" smtClean="0">
                <a:solidFill>
                  <a:schemeClr val="tx1">
                    <a:lumMod val="50000"/>
                  </a:schemeClr>
                </a:solidFill>
              </a:rPr>
            </a:br>
            <a:endParaRPr lang="en-IN" dirty="0"/>
          </a:p>
        </p:txBody>
      </p:sp>
      <p:sp>
        <p:nvSpPr>
          <p:cNvPr id="4" name="Date Placeholder 3"/>
          <p:cNvSpPr>
            <a:spLocks noGrp="1"/>
          </p:cNvSpPr>
          <p:nvPr>
            <p:ph type="dt" sz="half" idx="10"/>
          </p:nvPr>
        </p:nvSpPr>
        <p:spPr/>
        <p:txBody>
          <a:bodyPr/>
          <a:lstStyle/>
          <a:p>
            <a:fld id="{D8FDC965-7079-4FF3-AE33-48291CC3087C}" type="datetime4">
              <a:rPr lang="en-US" smtClean="0"/>
              <a:pPr/>
              <a:t>June 1, 2014</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8</a:t>
            </a:fld>
            <a:endParaRPr lang="en-US" dirty="0"/>
          </a:p>
        </p:txBody>
      </p:sp>
      <p:pic>
        <p:nvPicPr>
          <p:cNvPr id="6" name="Content Placeholder 5" descr="thCAKXW6LK.jpg"/>
          <p:cNvPicPr>
            <a:picLocks noGrp="1" noChangeAspect="1"/>
          </p:cNvPicPr>
          <p:nvPr>
            <p:ph idx="1"/>
          </p:nvPr>
        </p:nvPicPr>
        <p:blipFill>
          <a:blip r:embed="rId3" cstate="print">
            <a:lum bright="-6000" contrast="-4000"/>
          </a:blip>
          <a:stretch>
            <a:fillRect/>
          </a:stretch>
        </p:blipFill>
        <p:spPr>
          <a:xfrm>
            <a:off x="1" y="1308294"/>
            <a:ext cx="9144000" cy="552156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539750" y="463550"/>
            <a:ext cx="8077200" cy="5557838"/>
          </a:xfrm>
          <a:prstGeom prst="rect">
            <a:avLst/>
          </a:prstGeom>
          <a:noFill/>
          <a:ln w="9525">
            <a:noFill/>
            <a:miter lim="800000"/>
            <a:headEnd/>
            <a:tailEnd/>
          </a:ln>
          <a:effectLst>
            <a:prstShdw prst="shdw13" dist="53882" dir="13500000">
              <a:schemeClr val="bg2">
                <a:alpha val="50000"/>
              </a:schemeClr>
            </a:prstShdw>
          </a:effectLst>
        </p:spPr>
      </p:pic>
      <p:sp>
        <p:nvSpPr>
          <p:cNvPr id="27651" name="Rectangle 4"/>
          <p:cNvSpPr>
            <a:spLocks noChangeArrowheads="1"/>
          </p:cNvSpPr>
          <p:nvPr/>
        </p:nvSpPr>
        <p:spPr bwMode="auto">
          <a:xfrm>
            <a:off x="428625" y="5956300"/>
            <a:ext cx="8358188" cy="830263"/>
          </a:xfrm>
          <a:prstGeom prst="rect">
            <a:avLst/>
          </a:prstGeom>
          <a:solidFill>
            <a:schemeClr val="accent3">
              <a:lumMod val="20000"/>
              <a:lumOff val="80000"/>
            </a:schemeClr>
          </a:solidFill>
          <a:ln w="9525">
            <a:noFill/>
            <a:miter lim="800000"/>
            <a:headEnd/>
            <a:tailEnd/>
          </a:ln>
        </p:spPr>
        <p:txBody>
          <a:bodyPr>
            <a:spAutoFit/>
          </a:bodyPr>
          <a:lstStyle/>
          <a:p>
            <a:pPr algn="ctr" fontAlgn="ctr">
              <a:tabLst>
                <a:tab pos="1712913" algn="l"/>
              </a:tabLst>
              <a:defRPr/>
            </a:pPr>
            <a:r>
              <a:rPr lang="en-US" sz="2400" b="1" spc="80" dirty="0"/>
              <a:t>Map Shows PHC Wise Kala-</a:t>
            </a:r>
            <a:r>
              <a:rPr lang="en-US" sz="2400" b="1" spc="80" dirty="0" err="1"/>
              <a:t>azar</a:t>
            </a:r>
            <a:r>
              <a:rPr lang="en-US" sz="2400" b="1" spc="80" dirty="0"/>
              <a:t> Cases of </a:t>
            </a:r>
          </a:p>
          <a:p>
            <a:pPr algn="ctr" fontAlgn="ctr">
              <a:tabLst>
                <a:tab pos="1712913" algn="l"/>
              </a:tabLst>
              <a:defRPr/>
            </a:pPr>
            <a:r>
              <a:rPr lang="en-US" sz="2400" b="1" spc="80" dirty="0" err="1"/>
              <a:t>Muzaffarpur</a:t>
            </a:r>
            <a:r>
              <a:rPr lang="en-US" sz="2400" b="1" spc="80" dirty="0"/>
              <a:t> District 2013</a:t>
            </a:r>
          </a:p>
        </p:txBody>
      </p:sp>
      <p:sp>
        <p:nvSpPr>
          <p:cNvPr id="4" name="Rectangle 3"/>
          <p:cNvSpPr/>
          <p:nvPr/>
        </p:nvSpPr>
        <p:spPr>
          <a:xfrm>
            <a:off x="1130300" y="2000250"/>
            <a:ext cx="450850" cy="261938"/>
          </a:xfrm>
          <a:prstGeom prst="rect">
            <a:avLst/>
          </a:prstGeom>
          <a:noFill/>
        </p:spPr>
        <p:txBody>
          <a:bodyPr wrap="none">
            <a:spAutoFit/>
          </a:bodyPr>
          <a:lstStyle/>
          <a:p>
            <a:pPr>
              <a:defRPr/>
            </a:pPr>
            <a:r>
              <a:rPr lang="en-US" sz="1100" b="1" spc="80" dirty="0">
                <a:solidFill>
                  <a:srgbClr val="FFFF00"/>
                </a:solidFill>
              </a:rPr>
              <a:t>117</a:t>
            </a:r>
            <a:endParaRPr lang="en-US" sz="1050" b="1" dirty="0">
              <a:solidFill>
                <a:srgbClr val="FFFF00"/>
              </a:solidFill>
            </a:endParaRPr>
          </a:p>
        </p:txBody>
      </p:sp>
      <p:sp>
        <p:nvSpPr>
          <p:cNvPr id="5" name="Rectangle 4"/>
          <p:cNvSpPr/>
          <p:nvPr/>
        </p:nvSpPr>
        <p:spPr>
          <a:xfrm>
            <a:off x="2487613" y="2071688"/>
            <a:ext cx="361950" cy="261937"/>
          </a:xfrm>
          <a:prstGeom prst="rect">
            <a:avLst/>
          </a:prstGeom>
          <a:noFill/>
        </p:spPr>
        <p:txBody>
          <a:bodyPr wrap="none">
            <a:spAutoFit/>
          </a:bodyPr>
          <a:lstStyle/>
          <a:p>
            <a:pPr>
              <a:defRPr/>
            </a:pPr>
            <a:r>
              <a:rPr lang="en-US" sz="1100" b="1" spc="80" dirty="0">
                <a:solidFill>
                  <a:srgbClr val="FFFF00"/>
                </a:solidFill>
              </a:rPr>
              <a:t>98</a:t>
            </a:r>
            <a:endParaRPr lang="en-US" sz="1100" b="1" dirty="0">
              <a:solidFill>
                <a:srgbClr val="FFFF00"/>
              </a:solidFill>
            </a:endParaRPr>
          </a:p>
        </p:txBody>
      </p:sp>
      <p:sp>
        <p:nvSpPr>
          <p:cNvPr id="6" name="Rectangle 5"/>
          <p:cNvSpPr/>
          <p:nvPr/>
        </p:nvSpPr>
        <p:spPr>
          <a:xfrm>
            <a:off x="1714500" y="3500438"/>
            <a:ext cx="450850" cy="261937"/>
          </a:xfrm>
          <a:prstGeom prst="rect">
            <a:avLst/>
          </a:prstGeom>
          <a:noFill/>
        </p:spPr>
        <p:txBody>
          <a:bodyPr wrap="none">
            <a:spAutoFit/>
          </a:bodyPr>
          <a:lstStyle/>
          <a:p>
            <a:pPr>
              <a:defRPr/>
            </a:pPr>
            <a:r>
              <a:rPr lang="en-US" sz="1100" b="1" spc="80" dirty="0">
                <a:solidFill>
                  <a:srgbClr val="FFFF00"/>
                </a:solidFill>
              </a:rPr>
              <a:t>136</a:t>
            </a:r>
            <a:endParaRPr lang="en-US" sz="1050" b="1" dirty="0">
              <a:solidFill>
                <a:srgbClr val="FFFF00"/>
              </a:solidFill>
            </a:endParaRPr>
          </a:p>
        </p:txBody>
      </p:sp>
      <p:sp>
        <p:nvSpPr>
          <p:cNvPr id="7" name="Rectangle 6"/>
          <p:cNvSpPr/>
          <p:nvPr/>
        </p:nvSpPr>
        <p:spPr>
          <a:xfrm>
            <a:off x="4357688" y="1714500"/>
            <a:ext cx="361950" cy="261938"/>
          </a:xfrm>
          <a:prstGeom prst="rect">
            <a:avLst/>
          </a:prstGeom>
          <a:noFill/>
        </p:spPr>
        <p:txBody>
          <a:bodyPr wrap="none">
            <a:spAutoFit/>
          </a:bodyPr>
          <a:lstStyle/>
          <a:p>
            <a:pPr>
              <a:defRPr/>
            </a:pPr>
            <a:r>
              <a:rPr lang="en-US" sz="1100" b="1" spc="80" dirty="0">
                <a:solidFill>
                  <a:srgbClr val="FFFF00"/>
                </a:solidFill>
              </a:rPr>
              <a:t>99</a:t>
            </a:r>
            <a:endParaRPr lang="en-US" sz="1050" b="1" dirty="0">
              <a:solidFill>
                <a:srgbClr val="FFFF00"/>
              </a:solidFill>
            </a:endParaRPr>
          </a:p>
        </p:txBody>
      </p:sp>
      <p:sp>
        <p:nvSpPr>
          <p:cNvPr id="8" name="Rectangle 7"/>
          <p:cNvSpPr/>
          <p:nvPr/>
        </p:nvSpPr>
        <p:spPr>
          <a:xfrm>
            <a:off x="5429250" y="3429000"/>
            <a:ext cx="361950" cy="261938"/>
          </a:xfrm>
          <a:prstGeom prst="rect">
            <a:avLst/>
          </a:prstGeom>
          <a:noFill/>
        </p:spPr>
        <p:txBody>
          <a:bodyPr wrap="none">
            <a:spAutoFit/>
          </a:bodyPr>
          <a:lstStyle/>
          <a:p>
            <a:pPr>
              <a:defRPr/>
            </a:pPr>
            <a:r>
              <a:rPr lang="en-US" sz="1100" b="1" spc="80" dirty="0">
                <a:solidFill>
                  <a:srgbClr val="FFFF00"/>
                </a:solidFill>
              </a:rPr>
              <a:t>78</a:t>
            </a:r>
            <a:endParaRPr lang="en-US" sz="1050" b="1" dirty="0">
              <a:solidFill>
                <a:srgbClr val="FFFF00"/>
              </a:solidFill>
            </a:endParaRPr>
          </a:p>
        </p:txBody>
      </p:sp>
      <p:sp>
        <p:nvSpPr>
          <p:cNvPr id="9" name="Rectangle 8"/>
          <p:cNvSpPr/>
          <p:nvPr/>
        </p:nvSpPr>
        <p:spPr>
          <a:xfrm>
            <a:off x="4857750" y="4389438"/>
            <a:ext cx="361950" cy="261937"/>
          </a:xfrm>
          <a:prstGeom prst="rect">
            <a:avLst/>
          </a:prstGeom>
          <a:noFill/>
        </p:spPr>
        <p:txBody>
          <a:bodyPr wrap="none">
            <a:spAutoFit/>
          </a:bodyPr>
          <a:lstStyle/>
          <a:p>
            <a:pPr>
              <a:defRPr/>
            </a:pPr>
            <a:r>
              <a:rPr lang="en-US" sz="1100" b="1" spc="80" dirty="0">
                <a:solidFill>
                  <a:srgbClr val="FFFF00"/>
                </a:solidFill>
              </a:rPr>
              <a:t>99</a:t>
            </a:r>
            <a:endParaRPr lang="en-US" sz="1100" b="1" dirty="0">
              <a:solidFill>
                <a:srgbClr val="FFFF00"/>
              </a:solidFill>
            </a:endParaRPr>
          </a:p>
        </p:txBody>
      </p:sp>
      <p:sp>
        <p:nvSpPr>
          <p:cNvPr id="10" name="Rectangle 9"/>
          <p:cNvSpPr/>
          <p:nvPr/>
        </p:nvSpPr>
        <p:spPr>
          <a:xfrm>
            <a:off x="6288088" y="4460875"/>
            <a:ext cx="273050" cy="261938"/>
          </a:xfrm>
          <a:prstGeom prst="rect">
            <a:avLst/>
          </a:prstGeom>
          <a:noFill/>
        </p:spPr>
        <p:txBody>
          <a:bodyPr wrap="none">
            <a:spAutoFit/>
          </a:bodyPr>
          <a:lstStyle/>
          <a:p>
            <a:pPr>
              <a:defRPr/>
            </a:pPr>
            <a:r>
              <a:rPr lang="en-US" sz="1100" b="1" spc="80" dirty="0">
                <a:solidFill>
                  <a:srgbClr val="FF0000"/>
                </a:solidFill>
              </a:rPr>
              <a:t>6</a:t>
            </a:r>
            <a:endParaRPr lang="en-US" sz="1050" b="1" dirty="0">
              <a:solidFill>
                <a:srgbClr val="FF0000"/>
              </a:solidFill>
            </a:endParaRPr>
          </a:p>
        </p:txBody>
      </p:sp>
      <p:sp>
        <p:nvSpPr>
          <p:cNvPr id="11" name="Rectangle 10"/>
          <p:cNvSpPr/>
          <p:nvPr/>
        </p:nvSpPr>
        <p:spPr>
          <a:xfrm>
            <a:off x="6286500" y="4953000"/>
            <a:ext cx="361950" cy="261938"/>
          </a:xfrm>
          <a:prstGeom prst="rect">
            <a:avLst/>
          </a:prstGeom>
          <a:noFill/>
        </p:spPr>
        <p:txBody>
          <a:bodyPr wrap="none">
            <a:spAutoFit/>
          </a:bodyPr>
          <a:lstStyle/>
          <a:p>
            <a:pPr>
              <a:defRPr/>
            </a:pPr>
            <a:r>
              <a:rPr lang="en-US" sz="1100" b="1" spc="80" dirty="0">
                <a:solidFill>
                  <a:srgbClr val="FF0000"/>
                </a:solidFill>
              </a:rPr>
              <a:t>46</a:t>
            </a:r>
            <a:endParaRPr lang="en-US" sz="1050" b="1" dirty="0">
              <a:solidFill>
                <a:srgbClr val="FF0000"/>
              </a:solidFill>
            </a:endParaRPr>
          </a:p>
        </p:txBody>
      </p:sp>
      <p:sp>
        <p:nvSpPr>
          <p:cNvPr id="12" name="Rectangle 11"/>
          <p:cNvSpPr/>
          <p:nvPr/>
        </p:nvSpPr>
        <p:spPr>
          <a:xfrm>
            <a:off x="7385050" y="2111375"/>
            <a:ext cx="361950" cy="260350"/>
          </a:xfrm>
          <a:prstGeom prst="rect">
            <a:avLst/>
          </a:prstGeom>
          <a:noFill/>
        </p:spPr>
        <p:txBody>
          <a:bodyPr wrap="none">
            <a:spAutoFit/>
          </a:bodyPr>
          <a:lstStyle/>
          <a:p>
            <a:pPr>
              <a:defRPr/>
            </a:pPr>
            <a:r>
              <a:rPr lang="en-US" sz="1100" b="1" spc="80" dirty="0">
                <a:solidFill>
                  <a:srgbClr val="FF0000"/>
                </a:solidFill>
              </a:rPr>
              <a:t>31</a:t>
            </a:r>
            <a:endParaRPr lang="en-US" sz="1050" b="1" dirty="0">
              <a:solidFill>
                <a:srgbClr val="FF0000"/>
              </a:solidFill>
            </a:endParaRPr>
          </a:p>
        </p:txBody>
      </p:sp>
      <p:sp>
        <p:nvSpPr>
          <p:cNvPr id="13" name="Rectangle 12"/>
          <p:cNvSpPr/>
          <p:nvPr/>
        </p:nvSpPr>
        <p:spPr>
          <a:xfrm>
            <a:off x="7232650" y="3124200"/>
            <a:ext cx="361950" cy="261938"/>
          </a:xfrm>
          <a:prstGeom prst="rect">
            <a:avLst/>
          </a:prstGeom>
          <a:noFill/>
        </p:spPr>
        <p:txBody>
          <a:bodyPr wrap="none">
            <a:spAutoFit/>
          </a:bodyPr>
          <a:lstStyle/>
          <a:p>
            <a:pPr>
              <a:defRPr/>
            </a:pPr>
            <a:r>
              <a:rPr lang="en-US" sz="1100" b="1" spc="80" dirty="0">
                <a:solidFill>
                  <a:srgbClr val="FF0000"/>
                </a:solidFill>
              </a:rPr>
              <a:t>44</a:t>
            </a:r>
            <a:endParaRPr lang="en-US" sz="1050" b="1" dirty="0">
              <a:solidFill>
                <a:srgbClr val="FF0000"/>
              </a:solidFill>
            </a:endParaRPr>
          </a:p>
        </p:txBody>
      </p:sp>
      <p:sp>
        <p:nvSpPr>
          <p:cNvPr id="14" name="Rectangle 13"/>
          <p:cNvSpPr/>
          <p:nvPr/>
        </p:nvSpPr>
        <p:spPr>
          <a:xfrm>
            <a:off x="5899150" y="2568575"/>
            <a:ext cx="361950" cy="260350"/>
          </a:xfrm>
          <a:prstGeom prst="rect">
            <a:avLst/>
          </a:prstGeom>
          <a:noFill/>
        </p:spPr>
        <p:txBody>
          <a:bodyPr wrap="none">
            <a:spAutoFit/>
          </a:bodyPr>
          <a:lstStyle/>
          <a:p>
            <a:pPr>
              <a:defRPr/>
            </a:pPr>
            <a:r>
              <a:rPr lang="en-US" sz="1100" b="1" spc="80" dirty="0">
                <a:solidFill>
                  <a:srgbClr val="FF0000"/>
                </a:solidFill>
              </a:rPr>
              <a:t>68</a:t>
            </a:r>
            <a:endParaRPr lang="en-US" sz="1050" b="1" dirty="0">
              <a:solidFill>
                <a:srgbClr val="FF0000"/>
              </a:solidFill>
            </a:endParaRPr>
          </a:p>
        </p:txBody>
      </p:sp>
      <p:sp>
        <p:nvSpPr>
          <p:cNvPr id="15" name="Rectangle 14"/>
          <p:cNvSpPr/>
          <p:nvPr/>
        </p:nvSpPr>
        <p:spPr>
          <a:xfrm>
            <a:off x="7019925" y="3962400"/>
            <a:ext cx="361950" cy="261938"/>
          </a:xfrm>
          <a:prstGeom prst="rect">
            <a:avLst/>
          </a:prstGeom>
          <a:noFill/>
        </p:spPr>
        <p:txBody>
          <a:bodyPr wrap="none">
            <a:spAutoFit/>
          </a:bodyPr>
          <a:lstStyle/>
          <a:p>
            <a:pPr>
              <a:defRPr/>
            </a:pPr>
            <a:r>
              <a:rPr lang="en-US" sz="1100" b="1" spc="80" dirty="0">
                <a:solidFill>
                  <a:srgbClr val="FF0000"/>
                </a:solidFill>
              </a:rPr>
              <a:t>60</a:t>
            </a:r>
            <a:endParaRPr lang="en-US" sz="1050" b="1" dirty="0">
              <a:solidFill>
                <a:srgbClr val="FF0000"/>
              </a:solidFill>
            </a:endParaRPr>
          </a:p>
        </p:txBody>
      </p:sp>
      <p:sp>
        <p:nvSpPr>
          <p:cNvPr id="16" name="Rectangle 15"/>
          <p:cNvSpPr/>
          <p:nvPr/>
        </p:nvSpPr>
        <p:spPr>
          <a:xfrm>
            <a:off x="3240088" y="4221163"/>
            <a:ext cx="361950" cy="261937"/>
          </a:xfrm>
          <a:prstGeom prst="rect">
            <a:avLst/>
          </a:prstGeom>
          <a:noFill/>
        </p:spPr>
        <p:txBody>
          <a:bodyPr wrap="none">
            <a:spAutoFit/>
          </a:bodyPr>
          <a:lstStyle/>
          <a:p>
            <a:pPr>
              <a:defRPr/>
            </a:pPr>
            <a:r>
              <a:rPr lang="en-US" sz="1100" b="1" spc="80" dirty="0">
                <a:solidFill>
                  <a:srgbClr val="FF0000"/>
                </a:solidFill>
              </a:rPr>
              <a:t>54</a:t>
            </a:r>
            <a:endParaRPr lang="en-US" sz="1050" b="1" dirty="0">
              <a:solidFill>
                <a:srgbClr val="FF0000"/>
              </a:solidFill>
            </a:endParaRPr>
          </a:p>
        </p:txBody>
      </p:sp>
      <p:sp>
        <p:nvSpPr>
          <p:cNvPr id="19" name="Rectangle 18"/>
          <p:cNvSpPr/>
          <p:nvPr/>
        </p:nvSpPr>
        <p:spPr>
          <a:xfrm>
            <a:off x="3429000" y="3429000"/>
            <a:ext cx="361950" cy="261938"/>
          </a:xfrm>
          <a:prstGeom prst="rect">
            <a:avLst/>
          </a:prstGeom>
          <a:noFill/>
        </p:spPr>
        <p:txBody>
          <a:bodyPr wrap="none">
            <a:spAutoFit/>
          </a:bodyPr>
          <a:lstStyle/>
          <a:p>
            <a:pPr>
              <a:defRPr/>
            </a:pPr>
            <a:r>
              <a:rPr lang="en-US" sz="1100" b="1" spc="80" dirty="0">
                <a:solidFill>
                  <a:srgbClr val="FF0000"/>
                </a:solidFill>
              </a:rPr>
              <a:t>45</a:t>
            </a:r>
            <a:endParaRPr lang="en-US" sz="1050" b="1" dirty="0">
              <a:solidFill>
                <a:srgbClr val="FF0000"/>
              </a:solidFill>
            </a:endParaRPr>
          </a:p>
        </p:txBody>
      </p:sp>
      <p:sp>
        <p:nvSpPr>
          <p:cNvPr id="20" name="Rectangle 19"/>
          <p:cNvSpPr/>
          <p:nvPr/>
        </p:nvSpPr>
        <p:spPr>
          <a:xfrm>
            <a:off x="4244975" y="2713038"/>
            <a:ext cx="361950" cy="261937"/>
          </a:xfrm>
          <a:prstGeom prst="rect">
            <a:avLst/>
          </a:prstGeom>
          <a:noFill/>
        </p:spPr>
        <p:txBody>
          <a:bodyPr wrap="none">
            <a:spAutoFit/>
          </a:bodyPr>
          <a:lstStyle/>
          <a:p>
            <a:pPr>
              <a:defRPr/>
            </a:pPr>
            <a:r>
              <a:rPr lang="en-US" sz="1100" b="1" spc="80" dirty="0">
                <a:solidFill>
                  <a:srgbClr val="FF0000"/>
                </a:solidFill>
              </a:rPr>
              <a:t>53</a:t>
            </a:r>
            <a:endParaRPr lang="en-US" sz="1050" b="1" dirty="0">
              <a:solidFill>
                <a:srgbClr val="FF0000"/>
              </a:solidFill>
            </a:endParaRPr>
          </a:p>
        </p:txBody>
      </p:sp>
      <p:sp>
        <p:nvSpPr>
          <p:cNvPr id="21" name="Rectangle 20"/>
          <p:cNvSpPr/>
          <p:nvPr/>
        </p:nvSpPr>
        <p:spPr>
          <a:xfrm>
            <a:off x="6423025" y="1358900"/>
            <a:ext cx="361950" cy="260350"/>
          </a:xfrm>
          <a:prstGeom prst="rect">
            <a:avLst/>
          </a:prstGeom>
          <a:noFill/>
        </p:spPr>
        <p:txBody>
          <a:bodyPr wrap="none">
            <a:spAutoFit/>
          </a:bodyPr>
          <a:lstStyle/>
          <a:p>
            <a:pPr>
              <a:defRPr/>
            </a:pPr>
            <a:r>
              <a:rPr lang="en-US" sz="1100" b="1" spc="80" dirty="0">
                <a:solidFill>
                  <a:srgbClr val="FF0000"/>
                </a:solidFill>
              </a:rPr>
              <a:t>27</a:t>
            </a:r>
            <a:endParaRPr lang="en-US" sz="105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3546</TotalTime>
  <Words>1563</Words>
  <Application>Microsoft Office PowerPoint</Application>
  <PresentationFormat>On-screen Show (4:3)</PresentationFormat>
  <Paragraphs>201</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CARE (Cooperative for Assistance and Relief Everywhere) </vt:lpstr>
      <vt:lpstr>SKAEP Project </vt:lpstr>
      <vt:lpstr>KEY LEARNINGS :</vt:lpstr>
      <vt:lpstr>Introduction: </vt:lpstr>
      <vt:lpstr>Slide 7</vt:lpstr>
      <vt:lpstr>Bihar contributes majority of the total Kala-Azar cases in the country.  Jharkhand and West Bengal are the two other states where program is present.  </vt:lpstr>
      <vt:lpstr>Slide 9</vt:lpstr>
      <vt:lpstr>Clinical Diagnosis of Kala Azar</vt:lpstr>
      <vt:lpstr>Slide 11</vt:lpstr>
      <vt:lpstr>Four Pillars of VL Eliminations</vt:lpstr>
      <vt:lpstr>Review of Literature</vt:lpstr>
      <vt:lpstr>Slide 14</vt:lpstr>
      <vt:lpstr>Objectives of the study </vt:lpstr>
      <vt:lpstr>Limitations </vt:lpstr>
      <vt:lpstr>METHODOLOGY</vt:lpstr>
      <vt:lpstr>Methodology</vt:lpstr>
      <vt:lpstr>Slide 19</vt:lpstr>
      <vt:lpstr>Slide 20</vt:lpstr>
      <vt:lpstr>Slide 21</vt:lpstr>
      <vt:lpstr>Profile of the respondents </vt:lpstr>
      <vt:lpstr>Slide 23</vt:lpstr>
      <vt:lpstr>Slide 24</vt:lpstr>
      <vt:lpstr> Majority of the respondents (63 percent) had not heard about Kala Azar. </vt:lpstr>
      <vt:lpstr>Slide 26</vt:lpstr>
      <vt:lpstr>Association b/n Knowledge level and socio-demographic- economic characteristics</vt:lpstr>
      <vt:lpstr>Slide 28</vt:lpstr>
      <vt:lpstr>Slide 29</vt:lpstr>
      <vt:lpstr>Conclusion</vt:lpstr>
      <vt:lpstr>Recommendations</vt:lpstr>
      <vt:lpstr>References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tanu jasuja</dc:creator>
  <cp:lastModifiedBy>Dell</cp:lastModifiedBy>
  <cp:revision>236</cp:revision>
  <dcterms:created xsi:type="dcterms:W3CDTF">2006-08-16T00:00:00Z</dcterms:created>
  <dcterms:modified xsi:type="dcterms:W3CDTF">2014-06-01T10:08:33Z</dcterms:modified>
</cp:coreProperties>
</file>