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3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AGHVENDRA%20MISHRA\Desktop\PROJEC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3"/>
  <c:chart>
    <c:autoTitleDeleted val="1"/>
    <c:plotArea>
      <c:layout>
        <c:manualLayout>
          <c:layoutTarget val="inner"/>
          <c:xMode val="edge"/>
          <c:yMode val="edge"/>
          <c:x val="6.0987314085739375E-2"/>
          <c:y val="0.16996855345911974"/>
          <c:w val="0.7487425634295729"/>
          <c:h val="0.62842494923983561"/>
        </c:manualLayout>
      </c:layout>
      <c:barChart>
        <c:barDir val="col"/>
        <c:grouping val="stacked"/>
        <c:ser>
          <c:idx val="1"/>
          <c:order val="1"/>
          <c:dLbls>
            <c:showVal val="1"/>
          </c:dLbls>
          <c:cat>
            <c:multiLvlStrRef>
              <c:f>Sheet1!$A$2:$A$5</c:f>
            </c:multiLvlStrRef>
          </c:cat>
          <c:val>
            <c:numRef>
              <c:f>Sheet1!$B$2:$B$5</c:f>
            </c:numRef>
          </c:val>
        </c:ser>
        <c:ser>
          <c:idx val="0"/>
          <c:order val="0"/>
          <c:tx>
            <c:strRef>
              <c:f>'[PROJECT DATA.xlsx]Sheet1'!$B$1</c:f>
              <c:strCache>
                <c:ptCount val="1"/>
                <c:pt idx="0">
                  <c:v>NO. of patients</c:v>
                </c:pt>
              </c:strCache>
            </c:strRef>
          </c:tx>
          <c:dPt>
            <c:idx val="1"/>
            <c:spPr>
              <a:solidFill>
                <a:schemeClr val="lt1"/>
              </a:solidFill>
              <a:ln w="25400" cap="flat" cmpd="sng" algn="ctr">
                <a:solidFill>
                  <a:schemeClr val="accent5"/>
                </a:solidFill>
                <a:prstDash val="solid"/>
              </a:ln>
              <a:effectLst/>
            </c:spPr>
          </c:dPt>
          <c:dPt>
            <c:idx val="2"/>
            <c:spPr>
              <a:solidFill>
                <a:schemeClr val="accent3"/>
              </a:solidFill>
              <a:ln w="25400" cap="flat" cmpd="sng" algn="ctr">
                <a:solidFill>
                  <a:schemeClr val="accent3">
                    <a:shade val="50000"/>
                  </a:schemeClr>
                </a:solidFill>
                <a:prstDash val="solid"/>
              </a:ln>
              <a:effectLst/>
            </c:spPr>
          </c:dPt>
          <c:dPt>
            <c:idx val="3"/>
            <c:spPr>
              <a:solidFill>
                <a:schemeClr val="accent6"/>
              </a:solidFill>
              <a:ln w="25400" cap="flat" cmpd="sng" algn="ctr">
                <a:solidFill>
                  <a:schemeClr val="accent6">
                    <a:shade val="50000"/>
                  </a:schemeClr>
                </a:solidFill>
                <a:prstDash val="solid"/>
              </a:ln>
              <a:effectLst/>
            </c:spPr>
          </c:dPt>
          <c:dLbls>
            <c:txPr>
              <a:bodyPr/>
              <a:lstStyle/>
              <a:p>
                <a:pPr>
                  <a:defRPr b="1">
                    <a:solidFill>
                      <a:schemeClr val="tx1"/>
                    </a:solidFill>
                  </a:defRPr>
                </a:pPr>
                <a:endParaRPr lang="en-US"/>
              </a:p>
            </c:txPr>
            <c:showVal val="1"/>
          </c:dLbls>
          <c:cat>
            <c:strRef>
              <c:f>'[PROJECT DATA.xlsx]Sheet1'!$A$2:$A$5</c:f>
              <c:strCache>
                <c:ptCount val="4"/>
                <c:pt idx="0">
                  <c:v>TOTAL</c:v>
                </c:pt>
                <c:pt idx="1">
                  <c:v>Self Paying</c:v>
                </c:pt>
                <c:pt idx="2">
                  <c:v>TPA(Mediclaim)</c:v>
                </c:pt>
                <c:pt idx="3">
                  <c:v>CORPORATE</c:v>
                </c:pt>
              </c:strCache>
            </c:strRef>
          </c:cat>
          <c:val>
            <c:numRef>
              <c:f>'[PROJECT DATA.xlsx]Sheet1'!$B$2:$B$5</c:f>
              <c:numCache>
                <c:formatCode>General</c:formatCode>
                <c:ptCount val="4"/>
                <c:pt idx="0">
                  <c:v>100</c:v>
                </c:pt>
                <c:pt idx="1">
                  <c:v>50</c:v>
                </c:pt>
                <c:pt idx="2">
                  <c:v>25</c:v>
                </c:pt>
                <c:pt idx="3">
                  <c:v>25</c:v>
                </c:pt>
              </c:numCache>
            </c:numRef>
          </c:val>
        </c:ser>
        <c:dLbls>
          <c:showVal val="1"/>
        </c:dLbls>
        <c:overlap val="100"/>
        <c:axId val="89552768"/>
        <c:axId val="89579520"/>
      </c:barChart>
      <c:catAx>
        <c:axId val="89552768"/>
        <c:scaling>
          <c:orientation val="minMax"/>
        </c:scaling>
        <c:axPos val="b"/>
        <c:title>
          <c:tx>
            <c:rich>
              <a:bodyPr/>
              <a:lstStyle/>
              <a:p>
                <a:pPr>
                  <a:defRPr/>
                </a:pPr>
                <a:r>
                  <a:rPr lang="en-US"/>
                  <a:t>Patient  Type</a:t>
                </a:r>
              </a:p>
            </c:rich>
          </c:tx>
          <c:layout/>
        </c:title>
        <c:tickLblPos val="nextTo"/>
        <c:crossAx val="89579520"/>
        <c:crosses val="autoZero"/>
        <c:auto val="1"/>
        <c:lblAlgn val="ctr"/>
        <c:lblOffset val="100"/>
      </c:catAx>
      <c:valAx>
        <c:axId val="89579520"/>
        <c:scaling>
          <c:orientation val="minMax"/>
        </c:scaling>
        <c:axPos val="l"/>
        <c:majorGridlines/>
        <c:numFmt formatCode="General" sourceLinked="1"/>
        <c:tickLblPos val="nextTo"/>
        <c:crossAx val="89552768"/>
        <c:crosses val="autoZero"/>
        <c:crossBetween val="between"/>
      </c:valAx>
    </c:plotArea>
    <c:legend>
      <c:legendPos val="r"/>
      <c:layout/>
    </c:legend>
    <c:plotVisOnly val="1"/>
  </c:chart>
  <c:txPr>
    <a:bodyPr/>
    <a:lstStyle/>
    <a:p>
      <a:pPr>
        <a:defRPr sz="1400" b="1">
          <a:latin typeface="Times New Roman" pitchFamily="18" charset="0"/>
          <a:cs typeface="Times New Roman"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1"/>
  <c:chart>
    <c:title>
      <c:tx>
        <c:rich>
          <a:bodyPr/>
          <a:lstStyle/>
          <a:p>
            <a:pPr>
              <a:defRPr/>
            </a:pPr>
            <a:r>
              <a:rPr lang="en-US"/>
              <a:t>TIME (hrs) AS PER HOSPITAL POLICY</a:t>
            </a:r>
          </a:p>
        </c:rich>
      </c:tx>
      <c:layout/>
    </c:title>
    <c:plotArea>
      <c:layout/>
      <c:barChart>
        <c:barDir val="col"/>
        <c:grouping val="clustered"/>
        <c:ser>
          <c:idx val="0"/>
          <c:order val="0"/>
          <c:tx>
            <c:strRef>
              <c:f>Sheet7!$B$1</c:f>
              <c:strCache>
                <c:ptCount val="1"/>
                <c:pt idx="0">
                  <c:v>TIME (hrs)</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idx val="0"/>
            <c:spPr>
              <a:solidFill>
                <a:schemeClr val="lt1"/>
              </a:solidFill>
              <a:ln w="25400" cap="flat" cmpd="sng" algn="ctr">
                <a:solidFill>
                  <a:schemeClr val="accent1"/>
                </a:solidFill>
                <a:prstDash val="solid"/>
              </a:ln>
              <a:effectLst/>
            </c:spPr>
          </c:dPt>
          <c:dPt>
            <c:idx val="1"/>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c:spPr>
          </c:dPt>
          <c:dLbls>
            <c:txPr>
              <a:bodyPr/>
              <a:lstStyle/>
              <a:p>
                <a:pPr>
                  <a:defRPr b="1">
                    <a:solidFill>
                      <a:schemeClr val="tx1"/>
                    </a:solidFill>
                  </a:defRPr>
                </a:pPr>
                <a:endParaRPr lang="en-US"/>
              </a:p>
            </c:txPr>
            <c:dLblPos val="ctr"/>
            <c:showVal val="1"/>
          </c:dLbls>
          <c:cat>
            <c:strRef>
              <c:f>Sheet7!$A$2:$A$4</c:f>
              <c:strCache>
                <c:ptCount val="3"/>
                <c:pt idx="0">
                  <c:v>Self</c:v>
                </c:pt>
                <c:pt idx="1">
                  <c:v>CORPORATE</c:v>
                </c:pt>
                <c:pt idx="2">
                  <c:v>MEDICLAIM</c:v>
                </c:pt>
              </c:strCache>
            </c:strRef>
          </c:cat>
          <c:val>
            <c:numRef>
              <c:f>Sheet7!$B$2:$B$4</c:f>
              <c:numCache>
                <c:formatCode>0</c:formatCode>
                <c:ptCount val="3"/>
                <c:pt idx="0">
                  <c:v>3</c:v>
                </c:pt>
                <c:pt idx="1">
                  <c:v>5</c:v>
                </c:pt>
                <c:pt idx="2">
                  <c:v>5</c:v>
                </c:pt>
              </c:numCache>
            </c:numRef>
          </c:val>
        </c:ser>
        <c:dLbls>
          <c:showVal val="1"/>
        </c:dLbls>
        <c:axId val="90224512"/>
        <c:axId val="90226048"/>
      </c:barChart>
      <c:catAx>
        <c:axId val="90224512"/>
        <c:scaling>
          <c:orientation val="minMax"/>
        </c:scaling>
        <c:axPos val="b"/>
        <c:tickLblPos val="nextTo"/>
        <c:crossAx val="90226048"/>
        <c:crosses val="autoZero"/>
        <c:auto val="1"/>
        <c:lblAlgn val="ctr"/>
        <c:lblOffset val="100"/>
      </c:catAx>
      <c:valAx>
        <c:axId val="90226048"/>
        <c:scaling>
          <c:orientation val="minMax"/>
        </c:scaling>
        <c:axPos val="l"/>
        <c:majorGridlines/>
        <c:numFmt formatCode="0" sourceLinked="1"/>
        <c:tickLblPos val="nextTo"/>
        <c:crossAx val="90224512"/>
        <c:crosses val="autoZero"/>
        <c:crossBetween val="between"/>
      </c:valAx>
    </c:plotArea>
    <c:legend>
      <c:legendPos val="r"/>
      <c:layout/>
    </c:legend>
    <c:plotVisOnly val="1"/>
  </c:chart>
  <c:txPr>
    <a:bodyPr/>
    <a:lstStyle/>
    <a:p>
      <a:pPr>
        <a:defRPr sz="1600">
          <a:latin typeface="Times New Roman" pitchFamily="18" charset="0"/>
          <a:cs typeface="Times New Roman" pitchFamily="18"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u="sng"/>
            </a:pPr>
            <a:r>
              <a:rPr lang="en-US" sz="2000" u="sng"/>
              <a:t>Defined Discharge Time Schedule for Each Type of Discharge </a:t>
            </a:r>
          </a:p>
        </c:rich>
      </c:tx>
      <c:layout/>
    </c:title>
    <c:plotArea>
      <c:layout>
        <c:manualLayout>
          <c:layoutTarget val="inner"/>
          <c:xMode val="edge"/>
          <c:yMode val="edge"/>
          <c:x val="6.297181695250692E-2"/>
          <c:y val="0.13000893910000391"/>
          <c:w val="0.90397842918033033"/>
          <c:h val="0.62413861310814556"/>
        </c:manualLayout>
      </c:layout>
      <c:barChart>
        <c:barDir val="col"/>
        <c:grouping val="clustered"/>
        <c:ser>
          <c:idx val="0"/>
          <c:order val="0"/>
          <c:tx>
            <c:strRef>
              <c:f>Sheet6!$H$1:$H$2</c:f>
              <c:strCache>
                <c:ptCount val="1"/>
                <c:pt idx="0">
                  <c:v>Selfpaying Difined Time</c:v>
                </c:pt>
              </c:strCache>
            </c:strRef>
          </c:tx>
          <c:spPr>
            <a:solidFill>
              <a:schemeClr val="lt1"/>
            </a:solidFill>
            <a:ln w="25400" cap="flat" cmpd="sng" algn="ctr">
              <a:solidFill>
                <a:schemeClr val="accent1"/>
              </a:solidFill>
              <a:prstDash val="solid"/>
            </a:ln>
            <a:effectLst/>
          </c:spPr>
          <c:dLbls>
            <c:dLblPos val="outEnd"/>
            <c:showVal val="1"/>
          </c:dLbls>
          <c:cat>
            <c:strRef>
              <c:f>Sheet6!$G$3:$G$9</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Sheet6!$H$3:$H$9</c:f>
              <c:numCache>
                <c:formatCode>General</c:formatCode>
                <c:ptCount val="7"/>
                <c:pt idx="0">
                  <c:v>180</c:v>
                </c:pt>
                <c:pt idx="1">
                  <c:v>30</c:v>
                </c:pt>
                <c:pt idx="2">
                  <c:v>40</c:v>
                </c:pt>
                <c:pt idx="3">
                  <c:v>30</c:v>
                </c:pt>
                <c:pt idx="4">
                  <c:v>30</c:v>
                </c:pt>
                <c:pt idx="5">
                  <c:v>30</c:v>
                </c:pt>
                <c:pt idx="6">
                  <c:v>20</c:v>
                </c:pt>
              </c:numCache>
            </c:numRef>
          </c:val>
        </c:ser>
        <c:ser>
          <c:idx val="1"/>
          <c:order val="1"/>
          <c:tx>
            <c:strRef>
              <c:f>Sheet6!$I$1:$I$2</c:f>
              <c:strCache>
                <c:ptCount val="1"/>
                <c:pt idx="0">
                  <c:v>Corporate Defined Time</c:v>
                </c:pt>
              </c:strCache>
            </c:strRef>
          </c:tx>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LblPos val="outEnd"/>
            <c:showVal val="1"/>
          </c:dLbls>
          <c:cat>
            <c:strRef>
              <c:f>Sheet6!$G$3:$G$9</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Sheet6!$I$3:$I$9</c:f>
              <c:numCache>
                <c:formatCode>General</c:formatCode>
                <c:ptCount val="7"/>
                <c:pt idx="0">
                  <c:v>300</c:v>
                </c:pt>
                <c:pt idx="1">
                  <c:v>45</c:v>
                </c:pt>
                <c:pt idx="2">
                  <c:v>50</c:v>
                </c:pt>
                <c:pt idx="3">
                  <c:v>30</c:v>
                </c:pt>
                <c:pt idx="4">
                  <c:v>120</c:v>
                </c:pt>
                <c:pt idx="5">
                  <c:v>30</c:v>
                </c:pt>
                <c:pt idx="6">
                  <c:v>25</c:v>
                </c:pt>
              </c:numCache>
            </c:numRef>
          </c:val>
        </c:ser>
        <c:ser>
          <c:idx val="2"/>
          <c:order val="2"/>
          <c:tx>
            <c:strRef>
              <c:f>Sheet6!$J$1:$J$2</c:f>
              <c:strCache>
                <c:ptCount val="1"/>
                <c:pt idx="0">
                  <c:v>Mediclaim Defined Time</c:v>
                </c:pt>
              </c:strCache>
            </c:strRef>
          </c:tx>
          <c:dLbls>
            <c:dLblPos val="outEnd"/>
            <c:showVal val="1"/>
          </c:dLbls>
          <c:cat>
            <c:strRef>
              <c:f>Sheet6!$G$3:$G$9</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Sheet6!$J$3:$J$9</c:f>
              <c:numCache>
                <c:formatCode>General</c:formatCode>
                <c:ptCount val="7"/>
                <c:pt idx="0">
                  <c:v>300</c:v>
                </c:pt>
                <c:pt idx="1">
                  <c:v>45</c:v>
                </c:pt>
                <c:pt idx="2">
                  <c:v>50</c:v>
                </c:pt>
                <c:pt idx="3">
                  <c:v>30</c:v>
                </c:pt>
                <c:pt idx="4">
                  <c:v>120</c:v>
                </c:pt>
                <c:pt idx="5">
                  <c:v>30</c:v>
                </c:pt>
                <c:pt idx="6">
                  <c:v>25</c:v>
                </c:pt>
              </c:numCache>
            </c:numRef>
          </c:val>
        </c:ser>
        <c:dLbls>
          <c:showVal val="1"/>
        </c:dLbls>
        <c:axId val="89608192"/>
        <c:axId val="89609728"/>
      </c:barChart>
      <c:catAx>
        <c:axId val="89608192"/>
        <c:scaling>
          <c:orientation val="minMax"/>
        </c:scaling>
        <c:axPos val="b"/>
        <c:tickLblPos val="nextTo"/>
        <c:crossAx val="89609728"/>
        <c:crosses val="autoZero"/>
        <c:auto val="1"/>
        <c:lblAlgn val="ctr"/>
        <c:lblOffset val="100"/>
      </c:catAx>
      <c:valAx>
        <c:axId val="89609728"/>
        <c:scaling>
          <c:orientation val="minMax"/>
        </c:scaling>
        <c:axPos val="l"/>
        <c:numFmt formatCode="General" sourceLinked="1"/>
        <c:tickLblPos val="nextTo"/>
        <c:crossAx val="89608192"/>
        <c:crosses val="autoZero"/>
        <c:crossBetween val="between"/>
      </c:valAx>
    </c:plotArea>
    <c:legend>
      <c:legendPos val="r"/>
      <c:layout>
        <c:manualLayout>
          <c:xMode val="edge"/>
          <c:yMode val="edge"/>
          <c:x val="0.74743888804493452"/>
          <c:y val="9.0939916151839745E-2"/>
          <c:w val="0.20505209077101891"/>
          <c:h val="0.35710653721398122"/>
        </c:manualLayout>
      </c:layout>
      <c:overlay val="1"/>
    </c:legend>
    <c:plotVisOnly val="1"/>
  </c:chart>
  <c:txPr>
    <a:bodyPr/>
    <a:lstStyle/>
    <a:p>
      <a:pPr>
        <a:defRPr sz="1400" b="1">
          <a:latin typeface="Times New Roman" pitchFamily="18" charset="0"/>
          <a:cs typeface="Times New Roman" pitchFamily="18"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algn="ctr" rtl="0">
              <a:defRPr/>
            </a:pPr>
            <a:r>
              <a:rPr lang="en-US"/>
              <a:t>Total Average Discharge Time (All Types) Against Defined Time</a:t>
            </a:r>
          </a:p>
          <a:p>
            <a:pPr algn="ctr" rtl="0">
              <a:defRPr/>
            </a:pPr>
            <a:endParaRPr lang="en-US"/>
          </a:p>
        </c:rich>
      </c:tx>
      <c:layout/>
    </c:title>
    <c:plotArea>
      <c:layout>
        <c:manualLayout>
          <c:layoutTarget val="inner"/>
          <c:xMode val="edge"/>
          <c:yMode val="edge"/>
          <c:x val="8.4710081264687098E-2"/>
          <c:y val="0.2025082838724051"/>
          <c:w val="0.70563946929276"/>
          <c:h val="0.62371278775367811"/>
        </c:manualLayout>
      </c:layout>
      <c:barChart>
        <c:barDir val="col"/>
        <c:grouping val="clustered"/>
        <c:ser>
          <c:idx val="0"/>
          <c:order val="0"/>
          <c:tx>
            <c:strRef>
              <c:f>Sheet6!$B$2</c:f>
              <c:strCache>
                <c:ptCount val="1"/>
                <c:pt idx="0">
                  <c:v>Defined time(Min)</c:v>
                </c:pt>
              </c:strCache>
            </c:strRef>
          </c:tx>
          <c:dLbls>
            <c:dLblPos val="ctr"/>
            <c:showVal val="1"/>
          </c:dLbls>
          <c:cat>
            <c:strRef>
              <c:f>Sheet6!$A$3:$A$5</c:f>
              <c:strCache>
                <c:ptCount val="3"/>
                <c:pt idx="0">
                  <c:v>Self paying</c:v>
                </c:pt>
                <c:pt idx="1">
                  <c:v>Corporate</c:v>
                </c:pt>
                <c:pt idx="2">
                  <c:v>Mediclaim</c:v>
                </c:pt>
              </c:strCache>
            </c:strRef>
          </c:cat>
          <c:val>
            <c:numRef>
              <c:f>Sheet6!$B$3:$B$5</c:f>
              <c:numCache>
                <c:formatCode>General</c:formatCode>
                <c:ptCount val="3"/>
                <c:pt idx="0">
                  <c:v>180</c:v>
                </c:pt>
                <c:pt idx="1">
                  <c:v>300</c:v>
                </c:pt>
                <c:pt idx="2">
                  <c:v>300</c:v>
                </c:pt>
              </c:numCache>
            </c:numRef>
          </c:val>
        </c:ser>
        <c:ser>
          <c:idx val="1"/>
          <c:order val="1"/>
          <c:tx>
            <c:strRef>
              <c:f>Sheet6!$C$2</c:f>
              <c:strCache>
                <c:ptCount val="1"/>
                <c:pt idx="0">
                  <c:v>Avg. Time Taken(Min.)</c:v>
                </c:pt>
              </c:strCache>
            </c:strRef>
          </c:tx>
          <c:dLbls>
            <c:dLblPos val="ctr"/>
            <c:showVal val="1"/>
          </c:dLbls>
          <c:cat>
            <c:strRef>
              <c:f>Sheet6!$A$3:$A$5</c:f>
              <c:strCache>
                <c:ptCount val="3"/>
                <c:pt idx="0">
                  <c:v>Self paying</c:v>
                </c:pt>
                <c:pt idx="1">
                  <c:v>Corporate</c:v>
                </c:pt>
                <c:pt idx="2">
                  <c:v>Mediclaim</c:v>
                </c:pt>
              </c:strCache>
            </c:strRef>
          </c:cat>
          <c:val>
            <c:numRef>
              <c:f>Sheet6!$C$3:$C$5</c:f>
              <c:numCache>
                <c:formatCode>General</c:formatCode>
                <c:ptCount val="3"/>
                <c:pt idx="0">
                  <c:v>240</c:v>
                </c:pt>
                <c:pt idx="1">
                  <c:v>268</c:v>
                </c:pt>
                <c:pt idx="2">
                  <c:v>328</c:v>
                </c:pt>
              </c:numCache>
            </c:numRef>
          </c:val>
        </c:ser>
        <c:dLbls>
          <c:showVal val="1"/>
        </c:dLbls>
        <c:axId val="90386432"/>
        <c:axId val="90387968"/>
      </c:barChart>
      <c:catAx>
        <c:axId val="90386432"/>
        <c:scaling>
          <c:orientation val="minMax"/>
        </c:scaling>
        <c:axPos val="b"/>
        <c:tickLblPos val="nextTo"/>
        <c:crossAx val="90387968"/>
        <c:crosses val="autoZero"/>
        <c:auto val="1"/>
        <c:lblAlgn val="ctr"/>
        <c:lblOffset val="100"/>
      </c:catAx>
      <c:valAx>
        <c:axId val="90387968"/>
        <c:scaling>
          <c:orientation val="minMax"/>
        </c:scaling>
        <c:axPos val="l"/>
        <c:majorGridlines/>
        <c:numFmt formatCode="General" sourceLinked="1"/>
        <c:tickLblPos val="nextTo"/>
        <c:crossAx val="90386432"/>
        <c:crosses val="autoZero"/>
        <c:crossBetween val="between"/>
      </c:valAx>
    </c:plotArea>
    <c:legend>
      <c:legendPos val="r"/>
      <c:layout>
        <c:manualLayout>
          <c:xMode val="edge"/>
          <c:yMode val="edge"/>
          <c:x val="0.79751100815654308"/>
          <c:y val="0.21064562537256534"/>
          <c:w val="0.18816607664526538"/>
          <c:h val="0.53055656778634264"/>
        </c:manualLayout>
      </c:layout>
    </c:legend>
    <c:plotVisOnly val="1"/>
  </c:chart>
  <c:txPr>
    <a:bodyPr/>
    <a:lstStyle/>
    <a:p>
      <a:pPr>
        <a:defRPr sz="1400" b="1">
          <a:latin typeface="Times New Roman" pitchFamily="18" charset="0"/>
          <a:cs typeface="Times New Roman" pitchFamily="18"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a:defRPr/>
            </a:pPr>
            <a:r>
              <a:rPr lang="en-US"/>
              <a:t>AVERAGE DISCHARGE TIME(Against Defined Time) </a:t>
            </a:r>
          </a:p>
        </c:rich>
      </c:tx>
      <c:layout/>
      <c:overlay val="1"/>
    </c:title>
    <c:plotArea>
      <c:layout>
        <c:manualLayout>
          <c:layoutTarget val="inner"/>
          <c:xMode val="edge"/>
          <c:yMode val="edge"/>
          <c:x val="7.5824416178747023E-2"/>
          <c:y val="2.5907534217955289E-2"/>
          <c:w val="0.91135507100074031"/>
          <c:h val="0.68602412679184333"/>
        </c:manualLayout>
      </c:layout>
      <c:barChart>
        <c:barDir val="col"/>
        <c:grouping val="clustered"/>
        <c:ser>
          <c:idx val="2"/>
          <c:order val="2"/>
          <c:tx>
            <c:strRef>
              <c:f>Sheet3!$M$1</c:f>
            </c:strRef>
          </c:tx>
          <c:dLbls>
            <c:showVal val="1"/>
          </c:dLbls>
          <c:cat>
            <c:multiLvlStrRef>
              <c:f>Sheet3!$L$2:$L$8</c:f>
            </c:multiLvlStrRef>
          </c:cat>
          <c:val>
            <c:numRef>
              <c:f>Sheet3!$M$2:$M$8</c:f>
            </c:numRef>
          </c:val>
        </c:ser>
        <c:ser>
          <c:idx val="3"/>
          <c:order val="3"/>
          <c:tx>
            <c:strRef>
              <c:f>Sheet3!$N$1</c:f>
            </c:strRef>
          </c:tx>
          <c:dLbls>
            <c:showVal val="1"/>
          </c:dLbls>
          <c:cat>
            <c:multiLvlStrRef>
              <c:f>Sheet3!$L$2:$L$8</c:f>
            </c:multiLvlStrRef>
          </c:cat>
          <c:val>
            <c:numRef>
              <c:f>Sheet3!$N$2:$N$8</c:f>
            </c:numRef>
          </c:val>
        </c:ser>
        <c:ser>
          <c:idx val="0"/>
          <c:order val="0"/>
          <c:tx>
            <c:strRef>
              <c:f>Sheet1!$M$1</c:f>
              <c:strCache>
                <c:ptCount val="1"/>
                <c:pt idx="0">
                  <c:v>Time Taken(Min)</c:v>
                </c:pt>
              </c:strCache>
            </c:strRef>
          </c:tx>
          <c:spPr>
            <a:solidFill>
              <a:schemeClr val="lt1"/>
            </a:solidFill>
            <a:ln w="25400" cap="flat" cmpd="sng" algn="ctr">
              <a:solidFill>
                <a:schemeClr val="accent1"/>
              </a:solidFill>
              <a:prstDash val="solid"/>
            </a:ln>
            <a:effectLst/>
          </c:spPr>
          <c:dLbls>
            <c:dLblPos val="ctr"/>
            <c:showVal val="1"/>
          </c:dLbls>
          <c:cat>
            <c:strRef>
              <c:f>Sheet1!$L$2:$L$8</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Sheet1!$M$2:$M$8</c:f>
              <c:numCache>
                <c:formatCode>General</c:formatCode>
                <c:ptCount val="7"/>
                <c:pt idx="0">
                  <c:v>240</c:v>
                </c:pt>
                <c:pt idx="1">
                  <c:v>26</c:v>
                </c:pt>
                <c:pt idx="2">
                  <c:v>54</c:v>
                </c:pt>
                <c:pt idx="3">
                  <c:v>53</c:v>
                </c:pt>
                <c:pt idx="4">
                  <c:v>60</c:v>
                </c:pt>
                <c:pt idx="5">
                  <c:v>29</c:v>
                </c:pt>
                <c:pt idx="6">
                  <c:v>20</c:v>
                </c:pt>
              </c:numCache>
            </c:numRef>
          </c:val>
        </c:ser>
        <c:ser>
          <c:idx val="1"/>
          <c:order val="1"/>
          <c:tx>
            <c:strRef>
              <c:f>Sheet1!$N$1</c:f>
              <c:strCache>
                <c:ptCount val="1"/>
                <c:pt idx="0">
                  <c:v>Difined Time</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Lbls>
            <c:dLblPos val="ctr"/>
            <c:showVal val="1"/>
          </c:dLbls>
          <c:cat>
            <c:strRef>
              <c:f>Sheet1!$L$2:$L$8</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Sheet1!$N$2:$N$8</c:f>
              <c:numCache>
                <c:formatCode>General</c:formatCode>
                <c:ptCount val="7"/>
                <c:pt idx="0">
                  <c:v>180</c:v>
                </c:pt>
                <c:pt idx="1">
                  <c:v>30</c:v>
                </c:pt>
                <c:pt idx="2">
                  <c:v>40</c:v>
                </c:pt>
                <c:pt idx="3">
                  <c:v>30</c:v>
                </c:pt>
                <c:pt idx="4">
                  <c:v>30</c:v>
                </c:pt>
                <c:pt idx="5">
                  <c:v>30</c:v>
                </c:pt>
                <c:pt idx="6">
                  <c:v>20</c:v>
                </c:pt>
              </c:numCache>
            </c:numRef>
          </c:val>
        </c:ser>
        <c:dLbls>
          <c:showVal val="1"/>
        </c:dLbls>
        <c:axId val="90462464"/>
        <c:axId val="90497024"/>
      </c:barChart>
      <c:catAx>
        <c:axId val="90462464"/>
        <c:scaling>
          <c:orientation val="minMax"/>
        </c:scaling>
        <c:axPos val="b"/>
        <c:tickLblPos val="nextTo"/>
        <c:crossAx val="90497024"/>
        <c:crosses val="autoZero"/>
        <c:auto val="1"/>
        <c:lblAlgn val="ctr"/>
        <c:lblOffset val="100"/>
      </c:catAx>
      <c:valAx>
        <c:axId val="90497024"/>
        <c:scaling>
          <c:orientation val="minMax"/>
        </c:scaling>
        <c:axPos val="l"/>
        <c:numFmt formatCode="General" sourceLinked="1"/>
        <c:tickLblPos val="nextTo"/>
        <c:crossAx val="90462464"/>
        <c:crosses val="autoZero"/>
        <c:crossBetween val="between"/>
      </c:valAx>
      <c:spPr>
        <a:solidFill>
          <a:schemeClr val="tx2">
            <a:lumMod val="60000"/>
            <a:lumOff val="40000"/>
          </a:schemeClr>
        </a:solidFill>
      </c:spPr>
    </c:plotArea>
    <c:legend>
      <c:legendPos val="r"/>
      <c:layout>
        <c:manualLayout>
          <c:xMode val="edge"/>
          <c:yMode val="edge"/>
          <c:x val="0.72012921461740809"/>
          <c:y val="0.12605411693523447"/>
          <c:w val="0.22645198196379299"/>
          <c:h val="0.2044823891812948"/>
        </c:manualLayout>
      </c:layout>
      <c:overlay val="1"/>
    </c:legend>
    <c:plotVisOnly val="1"/>
  </c:chart>
  <c:txPr>
    <a:bodyPr/>
    <a:lstStyle/>
    <a:p>
      <a:pPr>
        <a:defRPr sz="1600" b="1">
          <a:latin typeface="Times New Roman" pitchFamily="18" charset="0"/>
          <a:cs typeface="Times New Roman" pitchFamily="18" charset="0"/>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0"/>
  <c:chart>
    <c:title>
      <c:tx>
        <c:rich>
          <a:bodyPr/>
          <a:lstStyle/>
          <a:p>
            <a:pPr>
              <a:defRPr/>
            </a:pPr>
            <a:r>
              <a:rPr lang="en-US" dirty="0" smtClean="0"/>
              <a:t>Avg. Discharge Time</a:t>
            </a:r>
            <a:r>
              <a:rPr lang="en-US" baseline="0" dirty="0" smtClean="0"/>
              <a:t>  for corporate Patient</a:t>
            </a:r>
            <a:endParaRPr lang="en-US" dirty="0"/>
          </a:p>
        </c:rich>
      </c:tx>
      <c:layout/>
      <c:overlay val="1"/>
    </c:title>
    <c:plotArea>
      <c:layout>
        <c:manualLayout>
          <c:layoutTarget val="inner"/>
          <c:xMode val="edge"/>
          <c:yMode val="edge"/>
          <c:x val="5.8444772528433962E-2"/>
          <c:y val="1.662013839179196E-2"/>
          <c:w val="0.91897895116051675"/>
          <c:h val="0.68758555145012168"/>
        </c:manualLayout>
      </c:layout>
      <c:barChart>
        <c:barDir val="col"/>
        <c:grouping val="clustered"/>
        <c:ser>
          <c:idx val="0"/>
          <c:order val="0"/>
          <c:tx>
            <c:strRef>
              <c:f>Sheet3!$M$1</c:f>
              <c:strCache>
                <c:ptCount val="1"/>
                <c:pt idx="0">
                  <c:v>Time Taken(Min)</c:v>
                </c:pt>
              </c:strCache>
            </c:strRef>
          </c:tx>
          <c:dLbls>
            <c:dLblPos val="ctr"/>
            <c:showVal val="1"/>
          </c:dLbls>
          <c:cat>
            <c:strRef>
              <c:f>Sheet3!$L$2:$L$8</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Sheet3!$M$2:$M$8</c:f>
              <c:numCache>
                <c:formatCode>General</c:formatCode>
                <c:ptCount val="7"/>
                <c:pt idx="0">
                  <c:v>268</c:v>
                </c:pt>
                <c:pt idx="1">
                  <c:v>26</c:v>
                </c:pt>
                <c:pt idx="2">
                  <c:v>46</c:v>
                </c:pt>
                <c:pt idx="3">
                  <c:v>37</c:v>
                </c:pt>
                <c:pt idx="4">
                  <c:v>110</c:v>
                </c:pt>
                <c:pt idx="5">
                  <c:v>28</c:v>
                </c:pt>
                <c:pt idx="6">
                  <c:v>22</c:v>
                </c:pt>
              </c:numCache>
            </c:numRef>
          </c:val>
        </c:ser>
        <c:ser>
          <c:idx val="1"/>
          <c:order val="1"/>
          <c:tx>
            <c:strRef>
              <c:f>Sheet3!$N$1</c:f>
              <c:strCache>
                <c:ptCount val="1"/>
                <c:pt idx="0">
                  <c:v>Defined Time</c:v>
                </c:pt>
              </c:strCache>
            </c:strRef>
          </c:tx>
          <c:dLbls>
            <c:dLblPos val="ctr"/>
            <c:showVal val="1"/>
          </c:dLbls>
          <c:cat>
            <c:strRef>
              <c:f>Sheet3!$L$2:$L$8</c:f>
              <c:strCache>
                <c:ptCount val="7"/>
                <c:pt idx="0">
                  <c:v>Avg. time taken in  Discharge</c:v>
                </c:pt>
                <c:pt idx="1">
                  <c:v>Avg. time taken in making  Discharge summary</c:v>
                </c:pt>
                <c:pt idx="2">
                  <c:v>Avg. time taken to complete patient File</c:v>
                </c:pt>
                <c:pt idx="3">
                  <c:v>Avg. time taken in pharmacy Clearence</c:v>
                </c:pt>
                <c:pt idx="4">
                  <c:v>Avg. time taken in Billing Clearence</c:v>
                </c:pt>
                <c:pt idx="5">
                  <c:v>Avg. time taken to complete MRD File</c:v>
                </c:pt>
                <c:pt idx="6">
                  <c:v>Avg. time taken Discharge Dressing</c:v>
                </c:pt>
              </c:strCache>
            </c:strRef>
          </c:cat>
          <c:val>
            <c:numRef>
              <c:f>Sheet3!$N$2:$N$8</c:f>
              <c:numCache>
                <c:formatCode>General</c:formatCode>
                <c:ptCount val="7"/>
                <c:pt idx="0">
                  <c:v>300</c:v>
                </c:pt>
                <c:pt idx="1">
                  <c:v>45</c:v>
                </c:pt>
                <c:pt idx="2">
                  <c:v>50</c:v>
                </c:pt>
                <c:pt idx="3">
                  <c:v>30</c:v>
                </c:pt>
                <c:pt idx="4">
                  <c:v>120</c:v>
                </c:pt>
                <c:pt idx="5">
                  <c:v>30</c:v>
                </c:pt>
                <c:pt idx="6">
                  <c:v>25</c:v>
                </c:pt>
              </c:numCache>
            </c:numRef>
          </c:val>
        </c:ser>
        <c:dLbls>
          <c:showVal val="1"/>
        </c:dLbls>
        <c:axId val="90339584"/>
        <c:axId val="90345472"/>
      </c:barChart>
      <c:catAx>
        <c:axId val="90339584"/>
        <c:scaling>
          <c:orientation val="minMax"/>
        </c:scaling>
        <c:axPos val="b"/>
        <c:tickLblPos val="nextTo"/>
        <c:crossAx val="90345472"/>
        <c:crosses val="autoZero"/>
        <c:auto val="1"/>
        <c:lblAlgn val="ctr"/>
        <c:lblOffset val="100"/>
      </c:catAx>
      <c:valAx>
        <c:axId val="90345472"/>
        <c:scaling>
          <c:orientation val="minMax"/>
        </c:scaling>
        <c:axPos val="l"/>
        <c:numFmt formatCode="General" sourceLinked="1"/>
        <c:tickLblPos val="nextTo"/>
        <c:crossAx val="90339584"/>
        <c:crosses val="autoZero"/>
        <c:crossBetween val="between"/>
      </c:valAx>
    </c:plotArea>
    <c:legend>
      <c:legendPos val="r"/>
      <c:layout>
        <c:manualLayout>
          <c:xMode val="edge"/>
          <c:yMode val="edge"/>
          <c:x val="0.74694259975271038"/>
          <c:y val="8.117439486730825E-2"/>
          <c:w val="0.18886665278394341"/>
          <c:h val="0.2487623213764959"/>
        </c:manualLayout>
      </c:layout>
      <c:overlay val="1"/>
    </c:legend>
    <c:plotVisOnly val="1"/>
  </c:chart>
  <c:txPr>
    <a:bodyPr/>
    <a:lstStyle/>
    <a:p>
      <a:pPr>
        <a:defRPr sz="1600" b="1">
          <a:latin typeface="Times New Roman" pitchFamily="18" charset="0"/>
          <a:cs typeface="Times New Roman" pitchFamily="18" charset="0"/>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7"/>
  <c:chart>
    <c:title>
      <c:tx>
        <c:rich>
          <a:bodyPr/>
          <a:lstStyle/>
          <a:p>
            <a:pPr>
              <a:defRPr/>
            </a:pPr>
            <a:r>
              <a:rPr lang="en-US" dirty="0" err="1" smtClean="0"/>
              <a:t>Avg</a:t>
            </a:r>
            <a:r>
              <a:rPr lang="en-US" dirty="0" smtClean="0"/>
              <a:t> .</a:t>
            </a:r>
            <a:r>
              <a:rPr lang="en-US" baseline="0" dirty="0" smtClean="0"/>
              <a:t> Discharge Time for Mediclaim Patients</a:t>
            </a:r>
            <a:endParaRPr lang="en-US" dirty="0"/>
          </a:p>
        </c:rich>
      </c:tx>
      <c:layout/>
      <c:overlay val="1"/>
    </c:title>
    <c:plotArea>
      <c:layout>
        <c:manualLayout>
          <c:layoutTarget val="inner"/>
          <c:xMode val="edge"/>
          <c:yMode val="edge"/>
          <c:x val="7.4843079800954324E-2"/>
          <c:y val="2.2222222222222251E-2"/>
          <c:w val="0.90195684420509603"/>
          <c:h val="0.69513313553197154"/>
        </c:manualLayout>
      </c:layout>
      <c:barChart>
        <c:barDir val="col"/>
        <c:grouping val="clustered"/>
        <c:ser>
          <c:idx val="0"/>
          <c:order val="0"/>
          <c:tx>
            <c:strRef>
              <c:f>Sheet4!$M$1</c:f>
              <c:strCache>
                <c:ptCount val="1"/>
                <c:pt idx="0">
                  <c:v>Time Taken(Min)</c:v>
                </c:pt>
              </c:strCache>
            </c:strRef>
          </c:tx>
          <c:dLbls>
            <c:dLblPos val="ctr"/>
            <c:showVal val="1"/>
          </c:dLbls>
          <c:cat>
            <c:strRef>
              <c:f>Sheet4!$L$2:$L$8</c:f>
              <c:strCache>
                <c:ptCount val="7"/>
                <c:pt idx="0">
                  <c:v>Avg. time taken in  Discharge</c:v>
                </c:pt>
                <c:pt idx="1">
                  <c:v>Avg. time taken in making  Discharge summary</c:v>
                </c:pt>
                <c:pt idx="2">
                  <c:v>Avg. time taken to complete patient File</c:v>
                </c:pt>
                <c:pt idx="3">
                  <c:v>Avg. time taken in pharmacy Clearence</c:v>
                </c:pt>
                <c:pt idx="4">
                  <c:v>Avg. time taken in Taking Bill Approval</c:v>
                </c:pt>
                <c:pt idx="5">
                  <c:v>Avg. time taken to complete MRD File</c:v>
                </c:pt>
                <c:pt idx="6">
                  <c:v>Avg. time taken Discharge Dressing</c:v>
                </c:pt>
              </c:strCache>
            </c:strRef>
          </c:cat>
          <c:val>
            <c:numRef>
              <c:f>Sheet4!$M$2:$M$8</c:f>
              <c:numCache>
                <c:formatCode>General</c:formatCode>
                <c:ptCount val="7"/>
                <c:pt idx="0">
                  <c:v>328</c:v>
                </c:pt>
                <c:pt idx="1">
                  <c:v>31</c:v>
                </c:pt>
                <c:pt idx="2">
                  <c:v>50</c:v>
                </c:pt>
                <c:pt idx="3">
                  <c:v>31</c:v>
                </c:pt>
                <c:pt idx="4">
                  <c:v>163</c:v>
                </c:pt>
                <c:pt idx="5">
                  <c:v>30</c:v>
                </c:pt>
                <c:pt idx="6">
                  <c:v>23</c:v>
                </c:pt>
              </c:numCache>
            </c:numRef>
          </c:val>
        </c:ser>
        <c:ser>
          <c:idx val="1"/>
          <c:order val="1"/>
          <c:tx>
            <c:strRef>
              <c:f>Sheet4!$N$1</c:f>
              <c:strCache>
                <c:ptCount val="1"/>
                <c:pt idx="0">
                  <c:v>Defined Time(Min)</c:v>
                </c:pt>
              </c:strCache>
            </c:strRef>
          </c:tx>
          <c:dLbls>
            <c:dLblPos val="ctr"/>
            <c:showVal val="1"/>
          </c:dLbls>
          <c:cat>
            <c:strRef>
              <c:f>Sheet4!$L$2:$L$8</c:f>
              <c:strCache>
                <c:ptCount val="7"/>
                <c:pt idx="0">
                  <c:v>Avg. time taken in  Discharge</c:v>
                </c:pt>
                <c:pt idx="1">
                  <c:v>Avg. time taken in making  Discharge summary</c:v>
                </c:pt>
                <c:pt idx="2">
                  <c:v>Avg. time taken to complete patient File</c:v>
                </c:pt>
                <c:pt idx="3">
                  <c:v>Avg. time taken in pharmacy Clearence</c:v>
                </c:pt>
                <c:pt idx="4">
                  <c:v>Avg. time taken in Taking Bill Approval</c:v>
                </c:pt>
                <c:pt idx="5">
                  <c:v>Avg. time taken to complete MRD File</c:v>
                </c:pt>
                <c:pt idx="6">
                  <c:v>Avg. time taken Discharge Dressing</c:v>
                </c:pt>
              </c:strCache>
            </c:strRef>
          </c:cat>
          <c:val>
            <c:numRef>
              <c:f>Sheet4!$N$2:$N$8</c:f>
              <c:numCache>
                <c:formatCode>General</c:formatCode>
                <c:ptCount val="7"/>
                <c:pt idx="0">
                  <c:v>300</c:v>
                </c:pt>
                <c:pt idx="1">
                  <c:v>45</c:v>
                </c:pt>
                <c:pt idx="2">
                  <c:v>50</c:v>
                </c:pt>
                <c:pt idx="3">
                  <c:v>30</c:v>
                </c:pt>
                <c:pt idx="4">
                  <c:v>120</c:v>
                </c:pt>
                <c:pt idx="5">
                  <c:v>30</c:v>
                </c:pt>
                <c:pt idx="6">
                  <c:v>25</c:v>
                </c:pt>
              </c:numCache>
            </c:numRef>
          </c:val>
        </c:ser>
        <c:dLbls>
          <c:showVal val="1"/>
        </c:dLbls>
        <c:axId val="90585344"/>
        <c:axId val="90591232"/>
      </c:barChart>
      <c:catAx>
        <c:axId val="90585344"/>
        <c:scaling>
          <c:orientation val="minMax"/>
        </c:scaling>
        <c:axPos val="b"/>
        <c:tickLblPos val="nextTo"/>
        <c:crossAx val="90591232"/>
        <c:crosses val="autoZero"/>
        <c:auto val="1"/>
        <c:lblAlgn val="ctr"/>
        <c:lblOffset val="100"/>
      </c:catAx>
      <c:valAx>
        <c:axId val="90591232"/>
        <c:scaling>
          <c:orientation val="minMax"/>
        </c:scaling>
        <c:axPos val="l"/>
        <c:numFmt formatCode="General" sourceLinked="1"/>
        <c:tickLblPos val="nextTo"/>
        <c:crossAx val="90585344"/>
        <c:crosses val="autoZero"/>
        <c:crossBetween val="between"/>
      </c:valAx>
    </c:plotArea>
    <c:legend>
      <c:legendPos val="r"/>
      <c:layout>
        <c:manualLayout>
          <c:xMode val="edge"/>
          <c:yMode val="edge"/>
          <c:x val="0.72364946918948991"/>
          <c:y val="3.7765083286157866E-2"/>
          <c:w val="0.24539420134672296"/>
          <c:h val="0.33187724083509273"/>
        </c:manualLayout>
      </c:layout>
      <c:overlay val="1"/>
    </c:legend>
    <c:plotVisOnly val="1"/>
  </c:chart>
  <c:txPr>
    <a:bodyPr/>
    <a:lstStyle/>
    <a:p>
      <a:pPr>
        <a:defRPr sz="1600" b="1">
          <a:latin typeface="Times New Roman" pitchFamily="18" charset="0"/>
          <a:cs typeface="Times New Roman" pitchFamily="18" charset="0"/>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4EE6C1-C8EA-40D4-A166-72DE3A3D12FD}" type="datetimeFigureOut">
              <a:rPr lang="en-US" smtClean="0"/>
              <a:pPr/>
              <a:t>14-May-14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19EC9C-33E7-4D2A-97B0-1537F3DB66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19EC9C-33E7-4D2A-97B0-1537F3DB66F6}"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14-May-14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14-May-14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14-May-14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14-May-14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05000" y="0"/>
            <a:ext cx="4953000" cy="1066800"/>
          </a:xfrm>
          <a:solidFill>
            <a:srgbClr val="006600"/>
          </a:solidFill>
          <a:ln>
            <a:noFill/>
          </a:ln>
        </p:spPr>
        <p:style>
          <a:lnRef idx="3">
            <a:schemeClr val="lt1"/>
          </a:lnRef>
          <a:fillRef idx="1">
            <a:schemeClr val="accent3"/>
          </a:fillRef>
          <a:effectRef idx="1">
            <a:schemeClr val="accent3"/>
          </a:effectRef>
          <a:fontRef idx="minor">
            <a:schemeClr val="lt1"/>
          </a:fontRef>
        </p:style>
        <p:txBody>
          <a:bodyPr>
            <a:normAutofit fontScale="90000"/>
          </a:bodyPr>
          <a:lstStyle/>
          <a:p>
            <a:r>
              <a:rPr lang="en-IN" dirty="0" smtClean="0">
                <a:latin typeface="Times New Roman" pitchFamily="18" charset="0"/>
                <a:cs typeface="Times New Roman" pitchFamily="18" charset="0"/>
              </a:rPr>
              <a:t>Dissertation Report at</a:t>
            </a:r>
            <a:endParaRPr lang="en-US" dirty="0">
              <a:latin typeface="Times New Roman" pitchFamily="18" charset="0"/>
              <a:cs typeface="Times New Roman" pitchFamily="18" charset="0"/>
            </a:endParaRPr>
          </a:p>
        </p:txBody>
      </p:sp>
      <p:pic>
        <p:nvPicPr>
          <p:cNvPr id="10" name="Picture 9"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11" name="Picture 10"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
        <p:nvSpPr>
          <p:cNvPr id="12" name="TextBox 11"/>
          <p:cNvSpPr txBox="1"/>
          <p:nvPr/>
        </p:nvSpPr>
        <p:spPr>
          <a:xfrm>
            <a:off x="838200" y="4953000"/>
            <a:ext cx="2697889" cy="1373709"/>
          </a:xfrm>
          <a:prstGeom prst="rect">
            <a:avLst/>
          </a:prstGeom>
          <a:noFill/>
        </p:spPr>
        <p:txBody>
          <a:bodyPr wrap="square" rtlCol="0">
            <a:spAutoFit/>
          </a:bodyPr>
          <a:lstStyle/>
          <a:p>
            <a:pPr marL="228600" indent="-228600" algn="ctr">
              <a:lnSpc>
                <a:spcPct val="90000"/>
              </a:lnSpc>
              <a:spcBef>
                <a:spcPts val="1000"/>
              </a:spcBef>
              <a:defRPr/>
            </a:pPr>
            <a:r>
              <a:rPr lang="en-IN" b="1" dirty="0" smtClean="0">
                <a:latin typeface="Times New Roman" pitchFamily="18" charset="0"/>
                <a:cs typeface="Times New Roman" pitchFamily="18" charset="0"/>
              </a:rPr>
              <a:t>Submitted by</a:t>
            </a:r>
          </a:p>
          <a:p>
            <a:pPr marL="228600" indent="-228600" algn="ctr">
              <a:lnSpc>
                <a:spcPct val="90000"/>
              </a:lnSpc>
              <a:spcBef>
                <a:spcPts val="1000"/>
              </a:spcBef>
              <a:defRPr/>
            </a:pPr>
            <a:r>
              <a:rPr lang="en-IN" b="1" dirty="0" err="1" smtClean="0">
                <a:latin typeface="Times New Roman" pitchFamily="18" charset="0"/>
                <a:cs typeface="Times New Roman" pitchFamily="18" charset="0"/>
              </a:rPr>
              <a:t>Raghvendra</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Mishra</a:t>
            </a:r>
            <a:endParaRPr lang="en-IN" b="1" dirty="0" smtClean="0">
              <a:latin typeface="Times New Roman" pitchFamily="18" charset="0"/>
              <a:cs typeface="Times New Roman" pitchFamily="18" charset="0"/>
            </a:endParaRPr>
          </a:p>
          <a:p>
            <a:pPr marL="228600" indent="-228600" algn="ctr">
              <a:lnSpc>
                <a:spcPct val="90000"/>
              </a:lnSpc>
              <a:spcBef>
                <a:spcPts val="1000"/>
              </a:spcBef>
              <a:defRPr/>
            </a:pPr>
            <a:r>
              <a:rPr lang="en-IN" b="1" dirty="0" smtClean="0">
                <a:latin typeface="Times New Roman" pitchFamily="18" charset="0"/>
                <a:cs typeface="Times New Roman" pitchFamily="18" charset="0"/>
              </a:rPr>
              <a:t>PG/12/068</a:t>
            </a:r>
          </a:p>
          <a:p>
            <a:endParaRPr lang="en-US" b="1" dirty="0"/>
          </a:p>
        </p:txBody>
      </p:sp>
      <p:sp>
        <p:nvSpPr>
          <p:cNvPr id="13" name="TextBox 6"/>
          <p:cNvSpPr txBox="1">
            <a:spLocks noChangeArrowheads="1"/>
          </p:cNvSpPr>
          <p:nvPr/>
        </p:nvSpPr>
        <p:spPr bwMode="auto">
          <a:xfrm>
            <a:off x="4038600" y="4419600"/>
            <a:ext cx="4953000" cy="2092881"/>
          </a:xfrm>
          <a:prstGeom prst="rect">
            <a:avLst/>
          </a:prstGeom>
          <a:noFill/>
          <a:ln w="9525">
            <a:noFill/>
            <a:miter lim="800000"/>
            <a:headEnd/>
            <a:tailEnd/>
          </a:ln>
        </p:spPr>
        <p:txBody>
          <a:bodyPr wrap="square">
            <a:spAutoFit/>
          </a:bodyPr>
          <a:lstStyle/>
          <a:p>
            <a:pPr algn="ctr"/>
            <a:r>
              <a:rPr lang="en-IN" b="1" dirty="0">
                <a:latin typeface="Times New Roman" pitchFamily="18" charset="0"/>
                <a:cs typeface="Times New Roman" pitchFamily="18" charset="0"/>
              </a:rPr>
              <a:t>Under</a:t>
            </a:r>
            <a:r>
              <a:rPr lang="en-IN" sz="1600" b="1" dirty="0">
                <a:latin typeface="Times New Roman" pitchFamily="18" charset="0"/>
                <a:cs typeface="Times New Roman" pitchFamily="18" charset="0"/>
              </a:rPr>
              <a:t> the guidance of </a:t>
            </a:r>
          </a:p>
          <a:p>
            <a:pPr algn="ctr"/>
            <a:endParaRPr lang="en-IN" sz="1600" b="1" dirty="0">
              <a:latin typeface="Times New Roman" pitchFamily="18" charset="0"/>
              <a:cs typeface="Times New Roman" pitchFamily="18" charset="0"/>
            </a:endParaRPr>
          </a:p>
          <a:p>
            <a:pPr algn="ctr"/>
            <a:r>
              <a:rPr lang="en-IN" sz="1600" b="1" dirty="0">
                <a:latin typeface="Times New Roman" pitchFamily="18" charset="0"/>
                <a:cs typeface="Times New Roman" pitchFamily="18" charset="0"/>
              </a:rPr>
              <a:t>Prof</a:t>
            </a:r>
            <a:r>
              <a:rPr lang="en-IN" sz="1600" b="1" dirty="0" smtClean="0">
                <a:latin typeface="Times New Roman" pitchFamily="18" charset="0"/>
                <a:cs typeface="Times New Roman" pitchFamily="18" charset="0"/>
              </a:rPr>
              <a:t>. </a:t>
            </a:r>
            <a:r>
              <a:rPr lang="en-IN" sz="1600" b="1" dirty="0" err="1" smtClean="0">
                <a:latin typeface="Times New Roman" pitchFamily="18" charset="0"/>
                <a:cs typeface="Times New Roman" pitchFamily="18" charset="0"/>
              </a:rPr>
              <a:t>Preetha</a:t>
            </a:r>
            <a:r>
              <a:rPr lang="en-IN" sz="1600" b="1" dirty="0" smtClean="0">
                <a:latin typeface="Times New Roman" pitchFamily="18" charset="0"/>
                <a:cs typeface="Times New Roman" pitchFamily="18" charset="0"/>
              </a:rPr>
              <a:t> G.S. (IIHMR</a:t>
            </a:r>
            <a:r>
              <a:rPr lang="en-IN" sz="1600" b="1" dirty="0">
                <a:latin typeface="Times New Roman" pitchFamily="18" charset="0"/>
                <a:cs typeface="Times New Roman" pitchFamily="18" charset="0"/>
              </a:rPr>
              <a:t>, New Delhi)</a:t>
            </a:r>
          </a:p>
          <a:p>
            <a:pPr algn="ctr"/>
            <a:r>
              <a:rPr lang="en-IN" sz="1600" b="1" dirty="0" smtClean="0">
                <a:latin typeface="Times New Roman" pitchFamily="18" charset="0"/>
                <a:cs typeface="Times New Roman" pitchFamily="18" charset="0"/>
              </a:rPr>
              <a:t>&amp;</a:t>
            </a:r>
          </a:p>
          <a:p>
            <a:pPr algn="ctr"/>
            <a:r>
              <a:rPr lang="en-IN" sz="1600" b="1" dirty="0" smtClean="0">
                <a:latin typeface="Times New Roman" pitchFamily="18" charset="0"/>
                <a:cs typeface="Times New Roman" pitchFamily="18" charset="0"/>
              </a:rPr>
              <a:t>Mr. </a:t>
            </a:r>
            <a:r>
              <a:rPr lang="en-IN" sz="1600" b="1" dirty="0" err="1" smtClean="0">
                <a:latin typeface="Times New Roman" pitchFamily="18" charset="0"/>
                <a:cs typeface="Times New Roman" pitchFamily="18" charset="0"/>
              </a:rPr>
              <a:t>Nimit</a:t>
            </a:r>
            <a:r>
              <a:rPr lang="en-IN" sz="1600" b="1" dirty="0" smtClean="0">
                <a:latin typeface="Times New Roman" pitchFamily="18" charset="0"/>
                <a:cs typeface="Times New Roman" pitchFamily="18" charset="0"/>
              </a:rPr>
              <a:t> Shah</a:t>
            </a:r>
            <a:endParaRPr lang="en-IN" sz="1600" b="1" dirty="0" smtClean="0">
              <a:latin typeface="Times New Roman" pitchFamily="18" charset="0"/>
              <a:cs typeface="Times New Roman" pitchFamily="18" charset="0"/>
            </a:endParaRPr>
          </a:p>
          <a:p>
            <a:pPr algn="ctr"/>
            <a:r>
              <a:rPr lang="en-IN" sz="1600" b="1" dirty="0" err="1" smtClean="0">
                <a:latin typeface="Times New Roman" pitchFamily="18" charset="0"/>
                <a:cs typeface="Times New Roman" pitchFamily="18" charset="0"/>
              </a:rPr>
              <a:t>Assitant</a:t>
            </a:r>
            <a:r>
              <a:rPr lang="en-IN" sz="1600" b="1" dirty="0" smtClean="0">
                <a:latin typeface="Times New Roman" pitchFamily="18" charset="0"/>
                <a:cs typeface="Times New Roman" pitchFamily="18" charset="0"/>
              </a:rPr>
              <a:t> Clinical </a:t>
            </a:r>
            <a:r>
              <a:rPr lang="en-IN" sz="1600" b="1" dirty="0" smtClean="0">
                <a:latin typeface="Times New Roman" pitchFamily="18" charset="0"/>
                <a:cs typeface="Times New Roman" pitchFamily="18" charset="0"/>
              </a:rPr>
              <a:t>Manager</a:t>
            </a:r>
          </a:p>
          <a:p>
            <a:pPr algn="ctr"/>
            <a:r>
              <a:rPr lang="en-IN" sz="1600" b="1" dirty="0" err="1" smtClean="0">
                <a:latin typeface="Times New Roman" pitchFamily="18" charset="0"/>
                <a:cs typeface="Times New Roman" pitchFamily="18" charset="0"/>
              </a:rPr>
              <a:t>Shalby</a:t>
            </a:r>
            <a:r>
              <a:rPr lang="en-IN" sz="1600" b="1" dirty="0" smtClean="0">
                <a:latin typeface="Times New Roman" pitchFamily="18" charset="0"/>
                <a:cs typeface="Times New Roman" pitchFamily="18" charset="0"/>
              </a:rPr>
              <a:t> </a:t>
            </a:r>
            <a:r>
              <a:rPr lang="en-IN" sz="1600" b="1" dirty="0" err="1" smtClean="0">
                <a:latin typeface="Times New Roman" pitchFamily="18" charset="0"/>
                <a:cs typeface="Times New Roman" pitchFamily="18" charset="0"/>
              </a:rPr>
              <a:t>Hospital,Ahmedabad</a:t>
            </a:r>
            <a:endParaRPr lang="en-IN" sz="1600" b="1" dirty="0" smtClean="0">
              <a:latin typeface="Times New Roman" pitchFamily="18" charset="0"/>
              <a:cs typeface="Times New Roman" pitchFamily="18" charset="0"/>
            </a:endParaRPr>
          </a:p>
          <a:p>
            <a:pPr algn="ctr"/>
            <a:r>
              <a:rPr lang="en-IN" sz="1600" b="1" dirty="0" smtClean="0">
                <a:latin typeface="Times New Roman" pitchFamily="18" charset="0"/>
                <a:cs typeface="Times New Roman" pitchFamily="18" charset="0"/>
              </a:rPr>
              <a:t>Gujarat</a:t>
            </a:r>
            <a:endParaRPr lang="en-IN" sz="1600" b="1" dirty="0">
              <a:latin typeface="Times New Roman" pitchFamily="18" charset="0"/>
              <a:cs typeface="Times New Roman" pitchFamily="18" charset="0"/>
            </a:endParaRPr>
          </a:p>
        </p:txBody>
      </p:sp>
      <p:sp>
        <p:nvSpPr>
          <p:cNvPr id="14" name="Rectangle 13"/>
          <p:cNvSpPr/>
          <p:nvPr/>
        </p:nvSpPr>
        <p:spPr>
          <a:xfrm>
            <a:off x="990601" y="2362200"/>
            <a:ext cx="7239000" cy="1569660"/>
          </a:xfrm>
          <a:prstGeom prst="rect">
            <a:avLst/>
          </a:prstGeom>
          <a:solidFill>
            <a:srgbClr val="006600"/>
          </a:solidFill>
        </p:spPr>
        <p:txBody>
          <a:bodyPr wrap="square" lIns="91440" tIns="45720" rIns="91440" bIns="45720">
            <a:spAutoFit/>
          </a:bodyPr>
          <a:lstStyle/>
          <a:p>
            <a:pPr algn="ctr"/>
            <a:r>
              <a:rPr lang="en-US" sz="4800"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Shalby</a:t>
            </a:r>
            <a:r>
              <a:rPr lang="en-US" sz="4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Hospitals </a:t>
            </a:r>
            <a:r>
              <a:rPr lang="en-US" sz="4800"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Ahmedabad</a:t>
            </a:r>
            <a:r>
              <a:rPr lang="en-US" sz="4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endParaRPr lang="en-US" sz="4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838200"/>
          </a:xfrm>
          <a:solidFill>
            <a:srgbClr val="006600"/>
          </a:solidFill>
        </p:spPr>
        <p:txBody>
          <a:bodyPr/>
          <a:lstStyle/>
          <a:p>
            <a:r>
              <a:rPr lang="en-US" dirty="0" smtClean="0">
                <a:solidFill>
                  <a:schemeClr val="bg1"/>
                </a:solidFill>
                <a:latin typeface="Times New Roman" pitchFamily="18" charset="0"/>
                <a:cs typeface="Times New Roman" pitchFamily="18" charset="0"/>
              </a:rPr>
              <a:t>Discharge Module</a:t>
            </a:r>
            <a:endParaRPr lang="en-US" dirty="0">
              <a:solidFill>
                <a:schemeClr val="bg1"/>
              </a:solidFill>
              <a:latin typeface="Times New Roman" pitchFamily="18" charset="0"/>
              <a:cs typeface="Times New Roman" pitchFamily="18" charset="0"/>
            </a:endParaRPr>
          </a:p>
        </p:txBody>
      </p:sp>
      <p:sp>
        <p:nvSpPr>
          <p:cNvPr id="2068" name="Text Box 20"/>
          <p:cNvSpPr txBox="1">
            <a:spLocks noChangeArrowheads="1"/>
          </p:cNvSpPr>
          <p:nvPr/>
        </p:nvSpPr>
        <p:spPr bwMode="auto">
          <a:xfrm>
            <a:off x="609600" y="1752600"/>
            <a:ext cx="2895600" cy="338554"/>
          </a:xfrm>
          <a:prstGeom prst="rect">
            <a:avLst/>
          </a:prstGeom>
          <a:gradFill rotWithShape="0">
            <a:gsLst>
              <a:gs pos="0">
                <a:srgbClr val="B2A1C7"/>
              </a:gs>
              <a:gs pos="50000">
                <a:srgbClr val="8064A2"/>
              </a:gs>
              <a:gs pos="100000">
                <a:srgbClr val="B2A1C7"/>
              </a:gs>
            </a:gsLst>
            <a:lin ang="5400000" scaled="1"/>
          </a:gradFill>
          <a:ln w="12700">
            <a:solidFill>
              <a:srgbClr val="8064A2"/>
            </a:solidFill>
            <a:miter lim="800000"/>
            <a:headEnd/>
            <a:tailEnd/>
          </a:ln>
          <a:effectLst>
            <a:outerShdw dist="28398" dir="3806097" algn="ctr" rotWithShape="0">
              <a:srgbClr val="3F3151"/>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Report collection by nurse</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2065" name="Text Box 9"/>
          <p:cNvSpPr txBox="1">
            <a:spLocks noChangeArrowheads="1"/>
          </p:cNvSpPr>
          <p:nvPr/>
        </p:nvSpPr>
        <p:spPr bwMode="auto">
          <a:xfrm>
            <a:off x="5151438" y="1676400"/>
            <a:ext cx="2163762" cy="495300"/>
          </a:xfrm>
          <a:prstGeom prst="rect">
            <a:avLst/>
          </a:prstGeom>
          <a:gradFill rotWithShape="0">
            <a:gsLst>
              <a:gs pos="0">
                <a:srgbClr val="B2A1C7"/>
              </a:gs>
              <a:gs pos="50000">
                <a:srgbClr val="8064A2"/>
              </a:gs>
              <a:gs pos="100000">
                <a:srgbClr val="B2A1C7"/>
              </a:gs>
            </a:gsLst>
            <a:lin ang="5400000" scaled="1"/>
          </a:gradFill>
          <a:ln w="12700">
            <a:solidFill>
              <a:srgbClr val="8064A2"/>
            </a:solidFill>
            <a:miter lim="800000"/>
            <a:headEnd/>
            <a:tailEnd/>
          </a:ln>
          <a:effectLst>
            <a:outerShdw dist="28398" dir="3806097" algn="ctr" rotWithShape="0">
              <a:srgbClr val="3F3151"/>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Posting</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done by M.T.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1308100" y="2743200"/>
            <a:ext cx="2273300" cy="457200"/>
          </a:xfrm>
          <a:prstGeom prst="rect">
            <a:avLst/>
          </a:prstGeom>
          <a:gradFill rotWithShape="0">
            <a:gsLst>
              <a:gs pos="0">
                <a:srgbClr val="9BBB59"/>
              </a:gs>
              <a:gs pos="100000">
                <a:srgbClr val="4E6128"/>
              </a:gs>
            </a:gsLst>
            <a:lin ang="2700000" scaled="1"/>
          </a:gradFill>
          <a:ln w="12700">
            <a:solidFill>
              <a:srgbClr val="F2F2F2"/>
            </a:solidFill>
            <a:miter lim="800000"/>
            <a:headEnd/>
            <a:tailEnd/>
          </a:ln>
          <a:effectLst>
            <a:outerShdw sy="50000" kx="-2453608" rotWithShape="0">
              <a:srgbClr val="D6E3BC">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Xeroxing of document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2" name="Text Box 14"/>
          <p:cNvSpPr txBox="1">
            <a:spLocks noChangeArrowheads="1"/>
          </p:cNvSpPr>
          <p:nvPr/>
        </p:nvSpPr>
        <p:spPr bwMode="auto">
          <a:xfrm>
            <a:off x="7391400" y="2057400"/>
            <a:ext cx="1752600" cy="6096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Manual discharge summary by M.O</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Text Box 11"/>
          <p:cNvSpPr txBox="1">
            <a:spLocks noChangeArrowheads="1"/>
          </p:cNvSpPr>
          <p:nvPr/>
        </p:nvSpPr>
        <p:spPr bwMode="auto">
          <a:xfrm>
            <a:off x="3081337" y="3502223"/>
            <a:ext cx="1947863" cy="338554"/>
          </a:xfrm>
          <a:prstGeom prst="rect">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Auditing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 name="Text Box 1"/>
          <p:cNvSpPr txBox="1">
            <a:spLocks noChangeArrowheads="1"/>
          </p:cNvSpPr>
          <p:nvPr/>
        </p:nvSpPr>
        <p:spPr bwMode="auto">
          <a:xfrm>
            <a:off x="3184525" y="4264223"/>
            <a:ext cx="1768475" cy="338554"/>
          </a:xfrm>
          <a:prstGeom prst="rect">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Drug return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Text Box 10"/>
          <p:cNvSpPr txBox="1">
            <a:spLocks noChangeArrowheads="1"/>
          </p:cNvSpPr>
          <p:nvPr/>
        </p:nvSpPr>
        <p:spPr bwMode="auto">
          <a:xfrm>
            <a:off x="3074987" y="5026223"/>
            <a:ext cx="1954213" cy="338554"/>
          </a:xfrm>
          <a:prstGeom prst="rect">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Billing &amp; Settlement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Text Box 2"/>
          <p:cNvSpPr txBox="1">
            <a:spLocks noChangeArrowheads="1"/>
          </p:cNvSpPr>
          <p:nvPr/>
        </p:nvSpPr>
        <p:spPr bwMode="auto">
          <a:xfrm>
            <a:off x="2667000" y="5765800"/>
            <a:ext cx="2828925" cy="330200"/>
          </a:xfrm>
          <a:prstGeom prst="rect">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Counseling of patient by M.O</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Text Box 6"/>
          <p:cNvSpPr txBox="1">
            <a:spLocks noChangeArrowheads="1"/>
          </p:cNvSpPr>
          <p:nvPr/>
        </p:nvSpPr>
        <p:spPr bwMode="auto">
          <a:xfrm>
            <a:off x="2701925" y="6477000"/>
            <a:ext cx="2784475" cy="338554"/>
          </a:xfrm>
          <a:prstGeom prst="rect">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Discharge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4724400" y="2743200"/>
            <a:ext cx="3089275" cy="533400"/>
          </a:xfrm>
          <a:prstGeom prst="rect">
            <a:avLst/>
          </a:prstGeom>
          <a:gradFill rotWithShape="0">
            <a:gsLst>
              <a:gs pos="0">
                <a:srgbClr val="9BBB59"/>
              </a:gs>
              <a:gs pos="100000">
                <a:srgbClr val="4E6128"/>
              </a:gs>
            </a:gsLst>
            <a:lin ang="2700000" scaled="1"/>
          </a:gradFill>
          <a:ln w="12700">
            <a:solidFill>
              <a:srgbClr val="F2F2F2"/>
            </a:solidFill>
            <a:miter lim="800000"/>
            <a:headEnd/>
            <a:tailEnd/>
          </a:ln>
          <a:effectLst>
            <a:outerShdw sy="50000" kx="-2453608" rotWithShape="0">
              <a:srgbClr val="D6E3BC">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Computer printing of discharge summary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7" name="AutoShape 19"/>
          <p:cNvSpPr>
            <a:spLocks noChangeArrowheads="1"/>
          </p:cNvSpPr>
          <p:nvPr/>
        </p:nvSpPr>
        <p:spPr bwMode="auto">
          <a:xfrm rot="2566099">
            <a:off x="2109345" y="1169059"/>
            <a:ext cx="265212" cy="481282"/>
          </a:xfrm>
          <a:prstGeom prst="downArrow">
            <a:avLst>
              <a:gd name="adj1" fmla="val 50000"/>
              <a:gd name="adj2" fmla="val 68000"/>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66" name="AutoShape 18"/>
          <p:cNvSpPr>
            <a:spLocks noChangeArrowheads="1"/>
          </p:cNvSpPr>
          <p:nvPr/>
        </p:nvSpPr>
        <p:spPr bwMode="auto">
          <a:xfrm rot="18587168">
            <a:off x="6056394" y="1160950"/>
            <a:ext cx="279839" cy="497497"/>
          </a:xfrm>
          <a:prstGeom prst="downArrow">
            <a:avLst>
              <a:gd name="adj1" fmla="val 50000"/>
              <a:gd name="adj2" fmla="val 68000"/>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63" name="AutoShape 15"/>
          <p:cNvSpPr>
            <a:spLocks noChangeArrowheads="1"/>
          </p:cNvSpPr>
          <p:nvPr/>
        </p:nvSpPr>
        <p:spPr bwMode="auto">
          <a:xfrm>
            <a:off x="2209800" y="2286000"/>
            <a:ext cx="228600" cy="457200"/>
          </a:xfrm>
          <a:prstGeom prst="downArrow">
            <a:avLst>
              <a:gd name="adj1" fmla="val 50000"/>
              <a:gd name="adj2" fmla="val 82000"/>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64" name="AutoShape 16"/>
          <p:cNvSpPr>
            <a:spLocks noChangeArrowheads="1"/>
          </p:cNvSpPr>
          <p:nvPr/>
        </p:nvSpPr>
        <p:spPr bwMode="auto">
          <a:xfrm>
            <a:off x="6096000" y="2289175"/>
            <a:ext cx="228600" cy="377825"/>
          </a:xfrm>
          <a:prstGeom prst="downArrow">
            <a:avLst>
              <a:gd name="adj1" fmla="val 50000"/>
              <a:gd name="adj2" fmla="val 82000"/>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57" name="AutoShape 9"/>
          <p:cNvSpPr>
            <a:spLocks noChangeArrowheads="1"/>
          </p:cNvSpPr>
          <p:nvPr/>
        </p:nvSpPr>
        <p:spPr bwMode="auto">
          <a:xfrm rot="18009467">
            <a:off x="3171414" y="3134490"/>
            <a:ext cx="180730" cy="389482"/>
          </a:xfrm>
          <a:prstGeom prst="downArrow">
            <a:avLst>
              <a:gd name="adj1" fmla="val 50000"/>
              <a:gd name="adj2" fmla="val 82000"/>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51" name="AutoShape 3"/>
          <p:cNvSpPr>
            <a:spLocks noChangeArrowheads="1"/>
          </p:cNvSpPr>
          <p:nvPr/>
        </p:nvSpPr>
        <p:spPr bwMode="auto">
          <a:xfrm rot="3669454">
            <a:off x="4665174" y="3162620"/>
            <a:ext cx="177026" cy="357590"/>
          </a:xfrm>
          <a:prstGeom prst="downArrow">
            <a:avLst>
              <a:gd name="adj1" fmla="val 50000"/>
              <a:gd name="adj2" fmla="val 80286"/>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56" name="AutoShape 8"/>
          <p:cNvSpPr>
            <a:spLocks noChangeArrowheads="1"/>
          </p:cNvSpPr>
          <p:nvPr/>
        </p:nvSpPr>
        <p:spPr bwMode="auto">
          <a:xfrm>
            <a:off x="3962400" y="3886200"/>
            <a:ext cx="152400" cy="381000"/>
          </a:xfrm>
          <a:prstGeom prst="downArrow">
            <a:avLst>
              <a:gd name="adj1" fmla="val 50000"/>
              <a:gd name="adj2" fmla="val 44429"/>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52" name="AutoShape 4"/>
          <p:cNvSpPr>
            <a:spLocks noChangeArrowheads="1"/>
          </p:cNvSpPr>
          <p:nvPr/>
        </p:nvSpPr>
        <p:spPr bwMode="auto">
          <a:xfrm>
            <a:off x="3998913" y="4645025"/>
            <a:ext cx="115887" cy="307975"/>
          </a:xfrm>
          <a:prstGeom prst="downArrow">
            <a:avLst>
              <a:gd name="adj1" fmla="val 50000"/>
              <a:gd name="adj2" fmla="val 44429"/>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55" name="AutoShape 7"/>
          <p:cNvSpPr>
            <a:spLocks noChangeArrowheads="1"/>
          </p:cNvSpPr>
          <p:nvPr/>
        </p:nvSpPr>
        <p:spPr bwMode="auto">
          <a:xfrm>
            <a:off x="3998913" y="5410200"/>
            <a:ext cx="115887" cy="304800"/>
          </a:xfrm>
          <a:prstGeom prst="downArrow">
            <a:avLst>
              <a:gd name="adj1" fmla="val 50000"/>
              <a:gd name="adj2" fmla="val 44429"/>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53" name="AutoShape 5"/>
          <p:cNvSpPr>
            <a:spLocks noChangeArrowheads="1"/>
          </p:cNvSpPr>
          <p:nvPr/>
        </p:nvSpPr>
        <p:spPr bwMode="auto">
          <a:xfrm>
            <a:off x="3998913" y="6210300"/>
            <a:ext cx="115887" cy="266700"/>
          </a:xfrm>
          <a:prstGeom prst="downArrow">
            <a:avLst>
              <a:gd name="adj1" fmla="val 50000"/>
              <a:gd name="adj2" fmla="val 44429"/>
            </a:avLst>
          </a:prstGeom>
          <a:gradFill rotWithShape="0">
            <a:gsLst>
              <a:gs pos="0">
                <a:srgbClr val="666666"/>
              </a:gs>
              <a:gs pos="50000">
                <a:srgbClr val="CCCCCC"/>
              </a:gs>
              <a:gs pos="100000">
                <a:srgbClr val="666666"/>
              </a:gs>
            </a:gsLst>
            <a:lin ang="18900000" scaled="1"/>
          </a:gradFill>
          <a:ln w="12700">
            <a:solidFill>
              <a:srgbClr val="666666"/>
            </a:solidFill>
            <a:miter lim="800000"/>
            <a:headEnd/>
            <a:tailEnd/>
          </a:ln>
          <a:effectLst>
            <a:outerShdw dist="28398" dir="3806097" algn="ctr" rotWithShape="0">
              <a:srgbClr val="7F7F7F">
                <a:alpha val="50000"/>
              </a:srgbClr>
            </a:outerShdw>
          </a:effectLst>
        </p:spPr>
        <p:txBody>
          <a:bodyPr vert="eaVert" wrap="square" lIns="91440" tIns="45720" rIns="91440" bIns="45720" numCol="1" anchor="t" anchorCtr="0" compatLnSpc="1">
            <a:prstTxWarp prst="textNoShape">
              <a:avLst/>
            </a:prstTxWarp>
          </a:bodyPr>
          <a:lstStyle/>
          <a:p>
            <a:endParaRPr lang="en-US"/>
          </a:p>
        </p:txBody>
      </p:sp>
      <p:sp>
        <p:nvSpPr>
          <p:cNvPr id="2074" name="Rectangle 26"/>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311525" algn="l"/>
                <a:tab pos="4368800" algn="l"/>
              </a:tabLst>
            </a:pPr>
            <a:endParaRPr kumimoji="0" lang="en-US"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311525" algn="l"/>
                <a:tab pos="4368800" algn="l"/>
              </a:tabLst>
            </a:pPr>
            <a:r>
              <a:rPr kumimoji="0" lang="en-US" sz="12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311525" algn="l"/>
                <a:tab pos="43688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3" name="Rectangle 35"/>
          <p:cNvSpPr>
            <a:spLocks noChangeArrowheads="1"/>
          </p:cNvSpPr>
          <p:nvPr/>
        </p:nvSpPr>
        <p:spPr bwMode="auto">
          <a:xfrm>
            <a:off x="0" y="0"/>
            <a:ext cx="184731"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2" name="Picture 31"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33" name="Picture 32"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
        <p:nvSpPr>
          <p:cNvPr id="28" name="TextBox 27"/>
          <p:cNvSpPr txBox="1"/>
          <p:nvPr/>
        </p:nvSpPr>
        <p:spPr>
          <a:xfrm>
            <a:off x="2563505" y="926068"/>
            <a:ext cx="32766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dirty="0" smtClean="0">
                <a:solidFill>
                  <a:schemeClr val="tx1"/>
                </a:solidFill>
              </a:rPr>
              <a:t>Consultant Advised Discharge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p:spPr>
        <p:txBody>
          <a:bodyPr/>
          <a:lstStyle/>
          <a:p>
            <a:r>
              <a:rPr lang="en-US" dirty="0" smtClean="0">
                <a:solidFill>
                  <a:schemeClr val="bg1"/>
                </a:solidFill>
                <a:latin typeface="Times New Roman" pitchFamily="18" charset="0"/>
                <a:cs typeface="Times New Roman" pitchFamily="18" charset="0"/>
              </a:rPr>
              <a:t>Data Analysis</a:t>
            </a:r>
            <a:endParaRPr lang="en-US" dirty="0">
              <a:solidFill>
                <a:schemeClr val="bg1"/>
              </a:solidFill>
              <a:latin typeface="Times New Roman" pitchFamily="18" charset="0"/>
              <a:cs typeface="Times New Roman" pitchFamily="18" charset="0"/>
            </a:endParaRPr>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graphicFrame>
        <p:nvGraphicFramePr>
          <p:cNvPr id="6" name="Content Placeholder 5"/>
          <p:cNvGraphicFramePr>
            <a:graphicFrameLocks noGrp="1"/>
          </p:cNvGraphicFramePr>
          <p:nvPr>
            <p:ph idx="1"/>
          </p:nvPr>
        </p:nvGraphicFramePr>
        <p:xfrm>
          <a:off x="0" y="2819400"/>
          <a:ext cx="9144000" cy="40386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4267200" y="1371600"/>
            <a:ext cx="184731" cy="369332"/>
          </a:xfrm>
          <a:prstGeom prst="rect">
            <a:avLst/>
          </a:prstGeom>
          <a:noFill/>
        </p:spPr>
        <p:txBody>
          <a:bodyPr wrap="none" rtlCol="0">
            <a:spAutoFit/>
          </a:bodyPr>
          <a:lstStyle/>
          <a:p>
            <a:endParaRPr lang="en-US" dirty="0"/>
          </a:p>
        </p:txBody>
      </p:sp>
      <p:graphicFrame>
        <p:nvGraphicFramePr>
          <p:cNvPr id="8" name="Table 7"/>
          <p:cNvGraphicFramePr>
            <a:graphicFrameLocks noGrp="1"/>
          </p:cNvGraphicFramePr>
          <p:nvPr/>
        </p:nvGraphicFramePr>
        <p:xfrm>
          <a:off x="0" y="1295400"/>
          <a:ext cx="9144000" cy="1403350"/>
        </p:xfrm>
        <a:graphic>
          <a:graphicData uri="http://schemas.openxmlformats.org/drawingml/2006/table">
            <a:tbl>
              <a:tblPr firstRow="1" bandRow="1">
                <a:tableStyleId>{5C22544A-7EE6-4342-B048-85BDC9FD1C3A}</a:tableStyleId>
              </a:tblPr>
              <a:tblGrid>
                <a:gridCol w="4572000"/>
                <a:gridCol w="4572000"/>
              </a:tblGrid>
              <a:tr h="280670">
                <a:tc>
                  <a:txBody>
                    <a:bodyPr/>
                    <a:lstStyle/>
                    <a:p>
                      <a:pPr marL="0" marR="0" algn="ctr">
                        <a:lnSpc>
                          <a:spcPct val="115000"/>
                        </a:lnSpc>
                        <a:spcBef>
                          <a:spcPts val="0"/>
                        </a:spcBef>
                        <a:spcAft>
                          <a:spcPts val="0"/>
                        </a:spcAft>
                      </a:pPr>
                      <a:r>
                        <a:rPr lang="en-IN" sz="1600" b="1" dirty="0">
                          <a:latin typeface="Times New Roman"/>
                          <a:ea typeface="Calibri"/>
                          <a:cs typeface="Times New Roman"/>
                        </a:rPr>
                        <a:t>PATIENT TYPE</a:t>
                      </a:r>
                      <a:endParaRPr lang="en-US" sz="12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600" b="1">
                          <a:latin typeface="Times New Roman"/>
                          <a:ea typeface="Calibri"/>
                          <a:cs typeface="Times New Roman"/>
                        </a:rPr>
                        <a:t>NO.</a:t>
                      </a:r>
                      <a:endParaRPr lang="en-US" sz="1200" b="1">
                        <a:latin typeface="Calibri"/>
                        <a:ea typeface="Calibri"/>
                        <a:cs typeface="Times New Roman"/>
                      </a:endParaRPr>
                    </a:p>
                  </a:txBody>
                  <a:tcPr marL="68580" marR="68580" marT="0" marB="0"/>
                </a:tc>
              </a:tr>
              <a:tr h="280670">
                <a:tc>
                  <a:txBody>
                    <a:bodyPr/>
                    <a:lstStyle/>
                    <a:p>
                      <a:pPr marL="0" marR="0">
                        <a:lnSpc>
                          <a:spcPct val="115000"/>
                        </a:lnSpc>
                        <a:spcBef>
                          <a:spcPts val="0"/>
                        </a:spcBef>
                        <a:spcAft>
                          <a:spcPts val="0"/>
                        </a:spcAft>
                      </a:pPr>
                      <a:r>
                        <a:rPr lang="en-IN" sz="1400" b="1">
                          <a:latin typeface="Times New Roman"/>
                          <a:ea typeface="Calibri"/>
                          <a:cs typeface="Times New Roman"/>
                        </a:rPr>
                        <a:t>TOTAL</a:t>
                      </a:r>
                      <a:endParaRPr lang="en-US" sz="12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latin typeface="Times New Roman"/>
                          <a:ea typeface="Calibri"/>
                          <a:cs typeface="Times New Roman"/>
                        </a:rPr>
                        <a:t>100</a:t>
                      </a:r>
                      <a:endParaRPr lang="en-US" sz="1200" b="1" dirty="0">
                        <a:latin typeface="Calibri"/>
                        <a:ea typeface="Calibri"/>
                        <a:cs typeface="Times New Roman"/>
                      </a:endParaRPr>
                    </a:p>
                  </a:txBody>
                  <a:tcPr marL="68580" marR="68580" marT="0" marB="0"/>
                </a:tc>
              </a:tr>
              <a:tr h="280670">
                <a:tc>
                  <a:txBody>
                    <a:bodyPr/>
                    <a:lstStyle/>
                    <a:p>
                      <a:pPr marL="0" marR="0">
                        <a:lnSpc>
                          <a:spcPct val="115000"/>
                        </a:lnSpc>
                        <a:spcBef>
                          <a:spcPts val="0"/>
                        </a:spcBef>
                        <a:spcAft>
                          <a:spcPts val="0"/>
                        </a:spcAft>
                      </a:pPr>
                      <a:r>
                        <a:rPr lang="en-IN" sz="1400" b="1">
                          <a:latin typeface="Times New Roman"/>
                          <a:ea typeface="Calibri"/>
                          <a:cs typeface="Times New Roman"/>
                        </a:rPr>
                        <a:t>Self Paying</a:t>
                      </a:r>
                      <a:endParaRPr lang="en-US" sz="12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latin typeface="Times New Roman"/>
                          <a:ea typeface="Calibri"/>
                          <a:cs typeface="Times New Roman"/>
                        </a:rPr>
                        <a:t>50</a:t>
                      </a:r>
                      <a:endParaRPr lang="en-US" sz="1200" b="1">
                        <a:latin typeface="Calibri"/>
                        <a:ea typeface="Calibri"/>
                        <a:cs typeface="Times New Roman"/>
                      </a:endParaRPr>
                    </a:p>
                  </a:txBody>
                  <a:tcPr marL="68580" marR="68580" marT="0" marB="0"/>
                </a:tc>
              </a:tr>
              <a:tr h="280670">
                <a:tc>
                  <a:txBody>
                    <a:bodyPr/>
                    <a:lstStyle/>
                    <a:p>
                      <a:pPr marL="0" marR="0">
                        <a:lnSpc>
                          <a:spcPct val="115000"/>
                        </a:lnSpc>
                        <a:spcBef>
                          <a:spcPts val="0"/>
                        </a:spcBef>
                        <a:spcAft>
                          <a:spcPts val="0"/>
                        </a:spcAft>
                      </a:pPr>
                      <a:r>
                        <a:rPr lang="en-IN" sz="1400" b="1">
                          <a:latin typeface="Times New Roman"/>
                          <a:ea typeface="Calibri"/>
                          <a:cs typeface="Times New Roman"/>
                        </a:rPr>
                        <a:t>TPA(Mediclaim)</a:t>
                      </a:r>
                      <a:endParaRPr lang="en-US" sz="12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latin typeface="Times New Roman"/>
                          <a:ea typeface="Calibri"/>
                          <a:cs typeface="Times New Roman"/>
                        </a:rPr>
                        <a:t>25</a:t>
                      </a:r>
                      <a:endParaRPr lang="en-US" sz="1200" b="1">
                        <a:latin typeface="Calibri"/>
                        <a:ea typeface="Calibri"/>
                        <a:cs typeface="Times New Roman"/>
                      </a:endParaRPr>
                    </a:p>
                  </a:txBody>
                  <a:tcPr marL="68580" marR="68580" marT="0" marB="0"/>
                </a:tc>
              </a:tr>
              <a:tr h="280670">
                <a:tc>
                  <a:txBody>
                    <a:bodyPr/>
                    <a:lstStyle/>
                    <a:p>
                      <a:pPr marL="0" marR="0">
                        <a:lnSpc>
                          <a:spcPct val="115000"/>
                        </a:lnSpc>
                        <a:spcBef>
                          <a:spcPts val="0"/>
                        </a:spcBef>
                        <a:spcAft>
                          <a:spcPts val="0"/>
                        </a:spcAft>
                      </a:pPr>
                      <a:r>
                        <a:rPr lang="en-IN" sz="1400" b="1">
                          <a:latin typeface="Times New Roman"/>
                          <a:ea typeface="Calibri"/>
                          <a:cs typeface="Times New Roman"/>
                        </a:rPr>
                        <a:t>CORPORATE</a:t>
                      </a:r>
                      <a:endParaRPr lang="en-US" sz="12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latin typeface="Times New Roman"/>
                          <a:ea typeface="Calibri"/>
                          <a:cs typeface="Times New Roman"/>
                        </a:rPr>
                        <a:t>25</a:t>
                      </a:r>
                      <a:endParaRPr lang="en-US" sz="12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1066800"/>
          </a:xfrm>
          <a:solidFill>
            <a:srgbClr val="006600"/>
          </a:solidFill>
        </p:spPr>
        <p:txBody>
          <a:bodyPr>
            <a:normAutofit fontScale="90000"/>
          </a:bodyPr>
          <a:lstStyle/>
          <a:p>
            <a:r>
              <a:rPr lang="en-US" dirty="0" smtClean="0">
                <a:solidFill>
                  <a:schemeClr val="bg1"/>
                </a:solidFill>
                <a:latin typeface="Times New Roman" pitchFamily="18" charset="0"/>
                <a:cs typeface="Times New Roman" pitchFamily="18" charset="0"/>
              </a:rPr>
              <a:t>Discharge Time (Defined)</a:t>
            </a:r>
            <a:endParaRPr lang="en-US" dirty="0">
              <a:solidFill>
                <a:schemeClr val="bg1"/>
              </a:solidFill>
              <a:latin typeface="Times New Roman" pitchFamily="18" charset="0"/>
              <a:cs typeface="Times New Roman" pitchFamily="18" charset="0"/>
            </a:endParaRPr>
          </a:p>
        </p:txBody>
      </p:sp>
      <p:graphicFrame>
        <p:nvGraphicFramePr>
          <p:cNvPr id="4" name="Chart 3"/>
          <p:cNvGraphicFramePr/>
          <p:nvPr/>
        </p:nvGraphicFramePr>
        <p:xfrm>
          <a:off x="0" y="3200400"/>
          <a:ext cx="91440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nvGraphicFramePr>
        <p:xfrm>
          <a:off x="152400" y="1447800"/>
          <a:ext cx="8839200" cy="1676400"/>
        </p:xfrm>
        <a:graphic>
          <a:graphicData uri="http://schemas.openxmlformats.org/drawingml/2006/table">
            <a:tbl>
              <a:tblPr firstRow="1" bandRow="1">
                <a:tableStyleId>{5C22544A-7EE6-4342-B048-85BDC9FD1C3A}</a:tableStyleId>
              </a:tblPr>
              <a:tblGrid>
                <a:gridCol w="4419600"/>
                <a:gridCol w="4419600"/>
              </a:tblGrid>
              <a:tr h="419100">
                <a:tc>
                  <a:txBody>
                    <a:bodyPr/>
                    <a:lstStyle/>
                    <a:p>
                      <a:pPr marL="0" marR="0" algn="ctr">
                        <a:lnSpc>
                          <a:spcPct val="115000"/>
                        </a:lnSpc>
                        <a:spcBef>
                          <a:spcPts val="0"/>
                        </a:spcBef>
                        <a:spcAft>
                          <a:spcPts val="0"/>
                        </a:spcAft>
                      </a:pPr>
                      <a:r>
                        <a:rPr lang="en-IN" sz="1800" b="1" dirty="0">
                          <a:latin typeface="Times New Roman"/>
                          <a:ea typeface="Calibri"/>
                          <a:cs typeface="Times New Roman"/>
                        </a:rPr>
                        <a:t> PATIENT TYPE</a:t>
                      </a:r>
                      <a:endParaRPr lang="en-US" sz="14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800" b="1">
                          <a:latin typeface="Times New Roman"/>
                          <a:ea typeface="Calibri"/>
                          <a:cs typeface="Times New Roman"/>
                        </a:rPr>
                        <a:t>TIME (hrs)</a:t>
                      </a:r>
                      <a:endParaRPr lang="en-US" sz="1400" b="1">
                        <a:latin typeface="Calibri"/>
                        <a:ea typeface="Calibri"/>
                        <a:cs typeface="Times New Roman"/>
                      </a:endParaRPr>
                    </a:p>
                  </a:txBody>
                  <a:tcPr marL="68580" marR="68580" marT="0" marB="0"/>
                </a:tc>
              </a:tr>
              <a:tr h="419100">
                <a:tc>
                  <a:txBody>
                    <a:bodyPr/>
                    <a:lstStyle/>
                    <a:p>
                      <a:pPr marL="0" marR="0" algn="ctr">
                        <a:lnSpc>
                          <a:spcPct val="115000"/>
                        </a:lnSpc>
                        <a:spcBef>
                          <a:spcPts val="0"/>
                        </a:spcBef>
                        <a:spcAft>
                          <a:spcPts val="0"/>
                        </a:spcAft>
                      </a:pPr>
                      <a:r>
                        <a:rPr lang="en-IN" sz="1600" b="1" dirty="0">
                          <a:latin typeface="Times New Roman"/>
                          <a:ea typeface="Calibri"/>
                          <a:cs typeface="Times New Roman"/>
                        </a:rPr>
                        <a:t>Self</a:t>
                      </a:r>
                      <a:endParaRPr lang="en-US" sz="14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600" b="1" dirty="0">
                          <a:latin typeface="Times New Roman"/>
                          <a:ea typeface="Calibri"/>
                          <a:cs typeface="Times New Roman"/>
                        </a:rPr>
                        <a:t>3</a:t>
                      </a:r>
                      <a:endParaRPr lang="en-US" sz="1400" b="1" dirty="0">
                        <a:latin typeface="Calibri"/>
                        <a:ea typeface="Calibri"/>
                        <a:cs typeface="Times New Roman"/>
                      </a:endParaRPr>
                    </a:p>
                  </a:txBody>
                  <a:tcPr marL="68580" marR="68580" marT="0" marB="0"/>
                </a:tc>
              </a:tr>
              <a:tr h="419100">
                <a:tc>
                  <a:txBody>
                    <a:bodyPr/>
                    <a:lstStyle/>
                    <a:p>
                      <a:pPr marL="0" marR="0" algn="ctr">
                        <a:lnSpc>
                          <a:spcPct val="115000"/>
                        </a:lnSpc>
                        <a:spcBef>
                          <a:spcPts val="0"/>
                        </a:spcBef>
                        <a:spcAft>
                          <a:spcPts val="0"/>
                        </a:spcAft>
                      </a:pPr>
                      <a:r>
                        <a:rPr lang="en-IN" sz="1600" b="1">
                          <a:latin typeface="Times New Roman"/>
                          <a:ea typeface="Calibri"/>
                          <a:cs typeface="Times New Roman"/>
                        </a:rPr>
                        <a:t>CORPORATE/ Mediclaim</a:t>
                      </a:r>
                      <a:endParaRPr lang="en-US" sz="14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600" b="1">
                          <a:latin typeface="Times New Roman"/>
                          <a:ea typeface="Calibri"/>
                          <a:cs typeface="Times New Roman"/>
                        </a:rPr>
                        <a:t>5</a:t>
                      </a:r>
                      <a:endParaRPr lang="en-US" sz="1400" b="1">
                        <a:latin typeface="Calibri"/>
                        <a:ea typeface="Calibri"/>
                        <a:cs typeface="Times New Roman"/>
                      </a:endParaRPr>
                    </a:p>
                  </a:txBody>
                  <a:tcPr marL="68580" marR="68580" marT="0" marB="0"/>
                </a:tc>
              </a:tr>
              <a:tr h="419100">
                <a:tc>
                  <a:txBody>
                    <a:bodyPr/>
                    <a:lstStyle/>
                    <a:p>
                      <a:pPr marL="0" marR="0" algn="ctr">
                        <a:lnSpc>
                          <a:spcPct val="115000"/>
                        </a:lnSpc>
                        <a:spcBef>
                          <a:spcPts val="0"/>
                        </a:spcBef>
                        <a:spcAft>
                          <a:spcPts val="0"/>
                        </a:spcAft>
                      </a:pPr>
                      <a:r>
                        <a:rPr lang="en-IN" sz="1600" b="1">
                          <a:latin typeface="Times New Roman"/>
                          <a:ea typeface="Calibri"/>
                          <a:cs typeface="Times New Roman"/>
                        </a:rPr>
                        <a:t>TPA</a:t>
                      </a:r>
                      <a:endParaRPr lang="en-US" sz="1400" b="1">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600" b="1" dirty="0">
                          <a:latin typeface="Times New Roman"/>
                          <a:ea typeface="Calibri"/>
                          <a:cs typeface="Times New Roman"/>
                        </a:rPr>
                        <a:t>5</a:t>
                      </a:r>
                      <a:endParaRPr lang="en-US" sz="1400" b="1" dirty="0">
                        <a:latin typeface="Calibri"/>
                        <a:ea typeface="Calibri"/>
                        <a:cs typeface="Times New Roman"/>
                      </a:endParaRPr>
                    </a:p>
                  </a:txBody>
                  <a:tcPr marL="68580" marR="68580" marT="0" marB="0"/>
                </a:tc>
              </a:tr>
            </a:tbl>
          </a:graphicData>
        </a:graphic>
      </p:graphicFrame>
      <p:pic>
        <p:nvPicPr>
          <p:cNvPr id="6" name="Picture 5"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7" name="Picture 6" descr="C:\Users\Nisarg\Desktop\banner12.jpg"/>
          <p:cNvPicPr/>
          <p:nvPr/>
        </p:nvPicPr>
        <p:blipFill>
          <a:blip r:embed="rId4">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1295400"/>
          </a:xfrm>
          <a:solidFill>
            <a:srgbClr val="006600"/>
          </a:solidFill>
        </p:spPr>
        <p:txBody>
          <a:bodyPr anchor="t">
            <a:noAutofit/>
          </a:bodyPr>
          <a:lstStyle/>
          <a:p>
            <a:r>
              <a:rPr lang="en-US" sz="2800" b="1" dirty="0" smtClean="0">
                <a:solidFill>
                  <a:schemeClr val="bg1"/>
                </a:solidFill>
                <a:latin typeface="Times New Roman" pitchFamily="18" charset="0"/>
                <a:cs typeface="Times New Roman" pitchFamily="18" charset="0"/>
              </a:rPr>
              <a:t>Defined Discharge Time Schedule for Each Type of Discharge </a:t>
            </a:r>
            <a:r>
              <a:rPr lang="en-US" sz="3600" dirty="0" smtClean="0"/>
              <a:t/>
            </a:r>
            <a:br>
              <a:rPr lang="en-US" sz="3600" dirty="0" smtClean="0"/>
            </a:br>
            <a:endParaRPr lang="en-US" sz="3600" dirty="0"/>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graphicFrame>
        <p:nvGraphicFramePr>
          <p:cNvPr id="6" name="Content Placeholder 5"/>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1143000"/>
          </a:xfrm>
          <a:solidFill>
            <a:srgbClr val="006600"/>
          </a:solidFill>
        </p:spPr>
        <p:txBody>
          <a:bodyPr>
            <a:noAutofit/>
          </a:bodyPr>
          <a:lstStyle/>
          <a:p>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u="sng" dirty="0" smtClean="0">
                <a:solidFill>
                  <a:schemeClr val="bg1"/>
                </a:solidFill>
                <a:latin typeface="Times New Roman" pitchFamily="18" charset="0"/>
                <a:cs typeface="Times New Roman" pitchFamily="18" charset="0"/>
              </a:rPr>
              <a:t>Findings</a:t>
            </a:r>
            <a:r>
              <a:rPr lang="en-US" sz="3200" b="1" dirty="0" smtClean="0">
                <a:solidFill>
                  <a:schemeClr val="bg1"/>
                </a:solidFill>
                <a:latin typeface="Times New Roman" pitchFamily="18" charset="0"/>
                <a:cs typeface="Times New Roman" pitchFamily="18" charset="0"/>
              </a:rPr>
              <a:t/>
            </a:r>
            <a:br>
              <a:rPr lang="en-US" sz="3200" b="1" dirty="0" smtClean="0">
                <a:solidFill>
                  <a:schemeClr val="bg1"/>
                </a:solidFill>
                <a:latin typeface="Times New Roman" pitchFamily="18" charset="0"/>
                <a:cs typeface="Times New Roman" pitchFamily="18" charset="0"/>
              </a:rPr>
            </a:br>
            <a:r>
              <a:rPr lang="en-US" sz="2400" b="1" dirty="0" smtClean="0">
                <a:solidFill>
                  <a:schemeClr val="bg1"/>
                </a:solidFill>
                <a:latin typeface="Times New Roman" pitchFamily="18" charset="0"/>
                <a:cs typeface="Times New Roman" pitchFamily="18" charset="0"/>
              </a:rPr>
              <a:t> Total Average Discharge Time Against Defined Time</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371600"/>
          <a:ext cx="9144000" cy="54864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6" name="Picture 5" descr="C:\Users\Nisarg\Desktop\banner12.jpg"/>
          <p:cNvPicPr/>
          <p:nvPr/>
        </p:nvPicPr>
        <p:blipFill>
          <a:blip r:embed="rId4">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14400"/>
          </a:xfrm>
          <a:solidFill>
            <a:srgbClr val="006600"/>
          </a:solidFill>
        </p:spPr>
        <p:txBody>
          <a:bodyPr>
            <a:noAutofit/>
          </a:bodyPr>
          <a:lstStyle/>
          <a:p>
            <a:r>
              <a:rPr lang="en-US" sz="3200" b="1" dirty="0" smtClean="0">
                <a:solidFill>
                  <a:schemeClr val="bg1"/>
                </a:solidFill>
                <a:latin typeface="Times New Roman" pitchFamily="18" charset="0"/>
                <a:cs typeface="Times New Roman" pitchFamily="18" charset="0"/>
              </a:rPr>
              <a:t>SELF PAYING PATIENT</a:t>
            </a:r>
            <a:endParaRPr lang="en-US" sz="3200" dirty="0">
              <a:solidFill>
                <a:schemeClr val="bg1"/>
              </a:solidFill>
              <a:latin typeface="Times New Roman" pitchFamily="18" charset="0"/>
              <a:cs typeface="Times New Roman" pitchFamily="18" charset="0"/>
            </a:endParaRP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03" name="Rectangle 3"/>
          <p:cNvSpPr>
            <a:spLocks noChangeArrowheads="1"/>
          </p:cNvSpPr>
          <p:nvPr/>
        </p:nvSpPr>
        <p:spPr bwMode="auto">
          <a:xfrm>
            <a:off x="0" y="3457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8" name="Picture 7"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graphicFrame>
        <p:nvGraphicFramePr>
          <p:cNvPr id="10" name="Chart 9"/>
          <p:cNvGraphicFramePr/>
          <p:nvPr/>
        </p:nvGraphicFramePr>
        <p:xfrm>
          <a:off x="0" y="1295400"/>
          <a:ext cx="9144000" cy="556260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14400"/>
          </a:xfrm>
          <a:solidFill>
            <a:srgbClr val="006600"/>
          </a:solidFill>
        </p:spPr>
        <p:txBody>
          <a:bodyPr/>
          <a:lstStyle/>
          <a:p>
            <a:r>
              <a:rPr lang="en-US" dirty="0" smtClean="0">
                <a:solidFill>
                  <a:schemeClr val="bg1"/>
                </a:solidFill>
                <a:latin typeface="Times New Roman" pitchFamily="18" charset="0"/>
                <a:cs typeface="Times New Roman" pitchFamily="18" charset="0"/>
              </a:rPr>
              <a:t>Corporate Patient</a:t>
            </a:r>
            <a:endParaRPr lang="en-US" dirty="0">
              <a:solidFill>
                <a:schemeClr val="bg1"/>
              </a:solidFill>
              <a:latin typeface="Times New Roman" pitchFamily="18" charset="0"/>
              <a:cs typeface="Times New Roman" pitchFamily="18" charset="0"/>
            </a:endParaRPr>
          </a:p>
        </p:txBody>
      </p:sp>
      <p:pic>
        <p:nvPicPr>
          <p:cNvPr id="5" name="Picture 4"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6" name="Picture 5"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graphicFrame>
        <p:nvGraphicFramePr>
          <p:cNvPr id="7" name="Chart 6"/>
          <p:cNvGraphicFramePr/>
          <p:nvPr/>
        </p:nvGraphicFramePr>
        <p:xfrm>
          <a:off x="0" y="1600200"/>
          <a:ext cx="9144000" cy="525780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p:spPr>
        <p:txBody>
          <a:bodyPr>
            <a:normAutofit/>
          </a:bodyPr>
          <a:lstStyle/>
          <a:p>
            <a:r>
              <a:rPr lang="en-US" dirty="0" smtClean="0">
                <a:solidFill>
                  <a:schemeClr val="bg1"/>
                </a:solidFill>
                <a:latin typeface="Times New Roman" pitchFamily="18" charset="0"/>
                <a:cs typeface="Times New Roman" pitchFamily="18" charset="0"/>
              </a:rPr>
              <a:t>Mediclaim Patient</a:t>
            </a:r>
            <a:endParaRPr lang="en-US" dirty="0">
              <a:solidFill>
                <a:schemeClr val="bg1"/>
              </a:solidFill>
              <a:latin typeface="Times New Roman" pitchFamily="18" charset="0"/>
              <a:cs typeface="Times New Roman" pitchFamily="18" charset="0"/>
            </a:endParaRPr>
          </a:p>
        </p:txBody>
      </p:sp>
      <p:graphicFrame>
        <p:nvGraphicFramePr>
          <p:cNvPr id="4" name="Chart 3"/>
          <p:cNvGraphicFramePr/>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6" name="Picture 5" descr="C:\Users\Nisarg\Desktop\banner12.jpg"/>
          <p:cNvPicPr/>
          <p:nvPr/>
        </p:nvPicPr>
        <p:blipFill>
          <a:blip r:embed="rId4">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p:spPr>
        <p:txBody>
          <a:bodyPr/>
          <a:lstStyle/>
          <a:p>
            <a:r>
              <a:rPr lang="en-US" dirty="0" smtClean="0">
                <a:solidFill>
                  <a:schemeClr val="bg1"/>
                </a:solidFill>
                <a:latin typeface="Times New Roman" pitchFamily="18" charset="0"/>
                <a:cs typeface="Times New Roman" pitchFamily="18" charset="0"/>
              </a:rPr>
              <a:t>Conclusion</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p:spPr>
        <p:txBody>
          <a:bodyPr>
            <a:normAutofit lnSpcReduction="10000"/>
          </a:bodyPr>
          <a:lstStyle/>
          <a:p>
            <a:pPr lvl="0"/>
            <a:r>
              <a:rPr lang="en-US" sz="2400" dirty="0" smtClean="0">
                <a:latin typeface="Times New Roman" pitchFamily="18" charset="0"/>
                <a:cs typeface="Times New Roman" pitchFamily="18" charset="0"/>
              </a:rPr>
              <a:t>In Mediclaim patient the delay was because of delay in final approval from TPA department.</a:t>
            </a:r>
          </a:p>
          <a:p>
            <a:pPr lvl="0"/>
            <a:r>
              <a:rPr lang="en-US" sz="2400" dirty="0" smtClean="0">
                <a:latin typeface="Times New Roman" pitchFamily="18" charset="0"/>
                <a:cs typeface="Times New Roman" pitchFamily="18" charset="0"/>
              </a:rPr>
              <a:t>Sometimes staffs were unaware of the number of the discharge and nurses don’t have enough time in the morning to fill up the file.</a:t>
            </a:r>
          </a:p>
          <a:p>
            <a:pPr lvl="0"/>
            <a:r>
              <a:rPr lang="en-US" sz="2400" dirty="0" smtClean="0">
                <a:latin typeface="Times New Roman" pitchFamily="18" charset="0"/>
                <a:cs typeface="Times New Roman" pitchFamily="18" charset="0"/>
              </a:rPr>
              <a:t>Nursing staff has to wait for the Xerox which starts at around 10:00 a.m. So there is more time taken to complete the patient file.</a:t>
            </a:r>
          </a:p>
          <a:p>
            <a:pPr lvl="0"/>
            <a:r>
              <a:rPr lang="en-US" sz="2400" dirty="0" smtClean="0">
                <a:latin typeface="Times New Roman" pitchFamily="18" charset="0"/>
                <a:cs typeface="Times New Roman" pitchFamily="18" charset="0"/>
              </a:rPr>
              <a:t>Pathology/CT/MRI reports are not collected on time.</a:t>
            </a:r>
          </a:p>
          <a:p>
            <a:pPr lvl="0"/>
            <a:r>
              <a:rPr lang="en-US" sz="2400" dirty="0" smtClean="0">
                <a:latin typeface="Times New Roman" pitchFamily="18" charset="0"/>
                <a:cs typeface="Times New Roman" pitchFamily="18" charset="0"/>
              </a:rPr>
              <a:t>The auditors do not come on time for audit.</a:t>
            </a:r>
          </a:p>
          <a:p>
            <a:pPr lvl="0"/>
            <a:r>
              <a:rPr lang="en-US" sz="2400" dirty="0" smtClean="0">
                <a:latin typeface="Times New Roman" pitchFamily="18" charset="0"/>
                <a:cs typeface="Times New Roman" pitchFamily="18" charset="0"/>
              </a:rPr>
              <a:t>Shortage of attendant for carrying the files.</a:t>
            </a:r>
          </a:p>
          <a:p>
            <a:pPr lvl="0"/>
            <a:r>
              <a:rPr lang="en-US" sz="2400" dirty="0" smtClean="0">
                <a:latin typeface="Times New Roman" pitchFamily="18" charset="0"/>
                <a:cs typeface="Times New Roman" pitchFamily="18" charset="0"/>
              </a:rPr>
              <a:t>P.R.O doesn’t informed by the billing department after billing. </a:t>
            </a:r>
          </a:p>
          <a:p>
            <a:r>
              <a:rPr lang="en-US" sz="2400" dirty="0" smtClean="0">
                <a:latin typeface="Times New Roman" pitchFamily="18" charset="0"/>
                <a:cs typeface="Times New Roman" pitchFamily="18" charset="0"/>
              </a:rPr>
              <a:t>Poor communication between staff.</a:t>
            </a:r>
          </a:p>
          <a:p>
            <a:r>
              <a:rPr lang="en-US" sz="2400" dirty="0" smtClean="0">
                <a:latin typeface="Times New Roman" pitchFamily="18" charset="0"/>
                <a:cs typeface="Times New Roman" pitchFamily="18" charset="0"/>
              </a:rPr>
              <a:t>Billing , Mediclaim|corportae &amp; pharmacy are located to different places  &amp; floors so more time consumed to move files from one department to another department.. </a:t>
            </a:r>
            <a:endParaRPr lang="en-US" sz="2400" dirty="0">
              <a:latin typeface="Times New Roman" pitchFamily="18" charset="0"/>
              <a:cs typeface="Times New Roman" pitchFamily="18" charset="0"/>
            </a:endParaRPr>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p:spPr>
        <p:txBody>
          <a:bodyPr>
            <a:normAutofit/>
          </a:bodyPr>
          <a:lstStyle/>
          <a:p>
            <a:r>
              <a:rPr lang="en-US" dirty="0" smtClean="0">
                <a:solidFill>
                  <a:schemeClr val="bg1"/>
                </a:solidFill>
                <a:latin typeface="Times New Roman" pitchFamily="18" charset="0"/>
                <a:cs typeface="Times New Roman" pitchFamily="18" charset="0"/>
              </a:rPr>
              <a:t>Recommendations</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Autofit/>
          </a:bodyPr>
          <a:lstStyle/>
          <a:p>
            <a:pPr lvl="0"/>
            <a:r>
              <a:rPr lang="en-US" sz="2000" dirty="0" smtClean="0">
                <a:latin typeface="Times New Roman" pitchFamily="18" charset="0"/>
                <a:cs typeface="Times New Roman" pitchFamily="18" charset="0"/>
              </a:rPr>
              <a:t>Discharge module should be properly followed.</a:t>
            </a:r>
          </a:p>
          <a:p>
            <a:pPr lvl="0"/>
            <a:r>
              <a:rPr lang="en-US" sz="2000" dirty="0" smtClean="0">
                <a:latin typeface="Times New Roman" pitchFamily="18" charset="0"/>
                <a:cs typeface="Times New Roman" pitchFamily="18" charset="0"/>
              </a:rPr>
              <a:t>Implementation of discharge monitoring module.</a:t>
            </a:r>
          </a:p>
          <a:p>
            <a:pPr lvl="0"/>
            <a:r>
              <a:rPr lang="en-US" sz="2000" dirty="0" smtClean="0">
                <a:latin typeface="Times New Roman" pitchFamily="18" charset="0"/>
                <a:cs typeface="Times New Roman" pitchFamily="18" charset="0"/>
              </a:rPr>
              <a:t>P.R.O. should consult the patient and inform them about the time taken in discharge process, and should follow up the file.</a:t>
            </a:r>
          </a:p>
          <a:p>
            <a:pPr lvl="0"/>
            <a:r>
              <a:rPr lang="en-US" sz="2000" dirty="0" smtClean="0">
                <a:latin typeface="Times New Roman" pitchFamily="18" charset="0"/>
                <a:cs typeface="Times New Roman" pitchFamily="18" charset="0"/>
              </a:rPr>
              <a:t>The patient to be discharged should be given same priority as the inpatient.</a:t>
            </a:r>
          </a:p>
          <a:p>
            <a:pPr lvl="0"/>
            <a:r>
              <a:rPr lang="en-US" sz="2000" dirty="0" smtClean="0">
                <a:latin typeface="Times New Roman" pitchFamily="18" charset="0"/>
                <a:cs typeface="Times New Roman" pitchFamily="18" charset="0"/>
              </a:rPr>
              <a:t>Pneumatic shaft system should be used to increase the work efficiency.</a:t>
            </a:r>
          </a:p>
          <a:p>
            <a:pPr lvl="0"/>
            <a:r>
              <a:rPr lang="en-US" sz="2000" dirty="0" smtClean="0">
                <a:latin typeface="Times New Roman" pitchFamily="18" charset="0"/>
                <a:cs typeface="Times New Roman" pitchFamily="18" charset="0"/>
              </a:rPr>
              <a:t>Training of other staff on photo-copy machine so copying of papers can done timely</a:t>
            </a:r>
          </a:p>
          <a:p>
            <a:pPr lvl="0"/>
            <a:r>
              <a:rPr lang="en-US" sz="2000" dirty="0" smtClean="0">
                <a:latin typeface="Times New Roman" pitchFamily="18" charset="0"/>
                <a:cs typeface="Times New Roman" pitchFamily="18" charset="0"/>
              </a:rPr>
              <a:t>Mediclaim Patient and corporate patient discharge should be declare one day advance so delay could be reduced</a:t>
            </a:r>
          </a:p>
          <a:p>
            <a:pPr lvl="0"/>
            <a:r>
              <a:rPr lang="en-US" sz="2000" dirty="0" smtClean="0">
                <a:latin typeface="Times New Roman" pitchFamily="18" charset="0"/>
                <a:cs typeface="Times New Roman" pitchFamily="18" charset="0"/>
              </a:rPr>
              <a:t>Use of technology can increase the work efficiency.</a:t>
            </a:r>
          </a:p>
          <a:p>
            <a:pPr lvl="0"/>
            <a:r>
              <a:rPr lang="en-US" sz="2000" dirty="0" smtClean="0">
                <a:latin typeface="Times New Roman" pitchFamily="18" charset="0"/>
                <a:cs typeface="Times New Roman" pitchFamily="18" charset="0"/>
              </a:rPr>
              <a:t>Discharge planning begins at admission - Create a care plan for all elective patients within 24 hrs of admission</a:t>
            </a:r>
          </a:p>
          <a:p>
            <a:pPr lvl="0"/>
            <a:r>
              <a:rPr lang="en-US" sz="2000" dirty="0" smtClean="0">
                <a:latin typeface="Times New Roman" pitchFamily="18" charset="0"/>
                <a:cs typeface="Times New Roman" pitchFamily="18" charset="0"/>
              </a:rPr>
              <a:t>Update the discharge card daily</a:t>
            </a:r>
          </a:p>
          <a:p>
            <a:pPr lvl="0"/>
            <a:r>
              <a:rPr lang="en-US" sz="2000" dirty="0" smtClean="0">
                <a:latin typeface="Times New Roman" pitchFamily="18" charset="0"/>
                <a:cs typeface="Times New Roman" pitchFamily="18" charset="0"/>
              </a:rPr>
              <a:t>Return discontinued medications daily in the Pharmacy.</a:t>
            </a:r>
          </a:p>
          <a:p>
            <a:pPr lvl="0"/>
            <a:r>
              <a:rPr lang="en-US" sz="2000" dirty="0" smtClean="0">
                <a:latin typeface="Times New Roman" pitchFamily="18" charset="0"/>
                <a:cs typeface="Times New Roman" pitchFamily="18" charset="0"/>
              </a:rPr>
              <a:t>Send an automatic SMS to patients and  families when the bill is generated</a:t>
            </a:r>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6" name="Picture 5"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5181600" cy="990600"/>
          </a:xfrm>
          <a:solidFill>
            <a:srgbClr val="006600"/>
          </a:solidFill>
        </p:spPr>
        <p:txBody>
          <a:bodyPr>
            <a:normAutofit/>
          </a:bodyPr>
          <a:lstStyle/>
          <a:p>
            <a:r>
              <a:rPr lang="en-IN" dirty="0" smtClean="0">
                <a:solidFill>
                  <a:schemeClr val="bg1"/>
                </a:solidFill>
                <a:latin typeface="Times New Roman" pitchFamily="18" charset="0"/>
                <a:cs typeface="Times New Roman" pitchFamily="18" charset="0"/>
              </a:rPr>
              <a:t>Organization Profile</a:t>
            </a:r>
            <a:endParaRPr lang="en-US" dirty="0">
              <a:solidFill>
                <a:schemeClr val="bg1"/>
              </a:solidFill>
            </a:endParaRPr>
          </a:p>
        </p:txBody>
      </p:sp>
      <p:sp>
        <p:nvSpPr>
          <p:cNvPr id="3" name="Content Placeholder 2"/>
          <p:cNvSpPr>
            <a:spLocks noGrp="1"/>
          </p:cNvSpPr>
          <p:nvPr>
            <p:ph idx="1"/>
          </p:nvPr>
        </p:nvSpPr>
        <p:spPr>
          <a:xfrm>
            <a:off x="0" y="1295400"/>
            <a:ext cx="8915400" cy="5562600"/>
          </a:xfrm>
        </p:spPr>
        <p:txBody>
          <a:bodyPr>
            <a:normAutofit/>
          </a:bodyPr>
          <a:lstStyle/>
          <a:p>
            <a:r>
              <a:rPr lang="en-IN" sz="2400" dirty="0" err="1" smtClean="0">
                <a:latin typeface="Times New Roman" pitchFamily="18" charset="0"/>
                <a:cs typeface="Times New Roman" pitchFamily="18" charset="0"/>
              </a:rPr>
              <a:t>Shalby</a:t>
            </a:r>
            <a:r>
              <a:rPr lang="en-IN" sz="2400" dirty="0" smtClean="0">
                <a:latin typeface="Times New Roman" pitchFamily="18" charset="0"/>
                <a:cs typeface="Times New Roman" pitchFamily="18" charset="0"/>
              </a:rPr>
              <a:t> is the leading 170 </a:t>
            </a:r>
            <a:r>
              <a:rPr lang="en-IN" sz="2400" dirty="0" err="1" smtClean="0">
                <a:latin typeface="Times New Roman" pitchFamily="18" charset="0"/>
                <a:cs typeface="Times New Roman" pitchFamily="18" charset="0"/>
              </a:rPr>
              <a:t>beded</a:t>
            </a:r>
            <a:r>
              <a:rPr lang="en-IN" sz="2400" dirty="0" smtClean="0">
                <a:latin typeface="Times New Roman" pitchFamily="18" charset="0"/>
                <a:cs typeface="Times New Roman" pitchFamily="18" charset="0"/>
              </a:rPr>
              <a:t> multi-speciality tertiary care healthcare institutions in Western India. We provide world class treatment for all types of diseases at the most affordable rates. Patients come from all over India and the world for treatment in </a:t>
            </a:r>
            <a:r>
              <a:rPr lang="en-IN" sz="2400" dirty="0" err="1" smtClean="0">
                <a:latin typeface="Times New Roman" pitchFamily="18" charset="0"/>
                <a:cs typeface="Times New Roman" pitchFamily="18" charset="0"/>
              </a:rPr>
              <a:t>Shalby</a:t>
            </a:r>
            <a:r>
              <a:rPr lang="en-IN" sz="2400" dirty="0" smtClean="0">
                <a:latin typeface="Times New Roman" pitchFamily="18" charset="0"/>
                <a:cs typeface="Times New Roman" pitchFamily="18" charset="0"/>
              </a:rPr>
              <a:t> Hospitals.</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Shalby</a:t>
            </a:r>
            <a:r>
              <a:rPr lang="en-US" sz="2400" dirty="0" smtClean="0">
                <a:latin typeface="Times New Roman" pitchFamily="18" charset="0"/>
                <a:cs typeface="Times New Roman" pitchFamily="18" charset="0"/>
              </a:rPr>
              <a:t> began its journey as a Joint Replacement Centre in 1994 by </a:t>
            </a:r>
            <a:r>
              <a:rPr lang="en-US" sz="2400" dirty="0" err="1" smtClean="0">
                <a:latin typeface="Times New Roman" pitchFamily="18" charset="0"/>
                <a:cs typeface="Times New Roman" pitchFamily="18" charset="0"/>
              </a:rPr>
              <a:t>Dr.Vikram</a:t>
            </a:r>
            <a:r>
              <a:rPr lang="en-US" sz="2400" dirty="0" smtClean="0">
                <a:latin typeface="Times New Roman" pitchFamily="18" charset="0"/>
                <a:cs typeface="Times New Roman" pitchFamily="18" charset="0"/>
              </a:rPr>
              <a:t> Shah.</a:t>
            </a:r>
          </a:p>
          <a:p>
            <a:r>
              <a:rPr lang="en-IN" sz="2400" dirty="0" smtClean="0">
                <a:latin typeface="Times New Roman" pitchFamily="18" charset="0"/>
                <a:cs typeface="Times New Roman" pitchFamily="18" charset="0"/>
              </a:rPr>
              <a:t>Till date, over 40,000 joint replacement surgeries of different types have been done by the in house surgeons of </a:t>
            </a:r>
            <a:r>
              <a:rPr lang="en-IN" sz="2400" dirty="0" err="1" smtClean="0">
                <a:latin typeface="Times New Roman" pitchFamily="18" charset="0"/>
                <a:cs typeface="Times New Roman" pitchFamily="18" charset="0"/>
              </a:rPr>
              <a:t>Shalby</a:t>
            </a:r>
            <a:r>
              <a:rPr lang="en-IN" sz="2400" dirty="0" smtClean="0">
                <a:latin typeface="Times New Roman" pitchFamily="18" charset="0"/>
                <a:cs typeface="Times New Roman" pitchFamily="18" charset="0"/>
              </a:rPr>
              <a:t> Hospitals</a:t>
            </a:r>
            <a:r>
              <a:rPr lang="en-IN" dirty="0" smtClean="0"/>
              <a:t>. </a:t>
            </a:r>
          </a:p>
          <a:p>
            <a:r>
              <a:rPr lang="en-US" sz="2400" dirty="0" err="1" smtClean="0">
                <a:latin typeface="Times New Roman" pitchFamily="18" charset="0"/>
                <a:cs typeface="Times New Roman" pitchFamily="18" charset="0"/>
              </a:rPr>
              <a:t>Shalby</a:t>
            </a:r>
            <a:r>
              <a:rPr lang="en-US" sz="2400" dirty="0" smtClean="0">
                <a:latin typeface="Times New Roman" pitchFamily="18" charset="0"/>
                <a:cs typeface="Times New Roman" pitchFamily="18" charset="0"/>
              </a:rPr>
              <a:t> Hospital </a:t>
            </a:r>
            <a:r>
              <a:rPr lang="en-US" sz="2400" dirty="0" err="1" smtClean="0">
                <a:latin typeface="Times New Roman" pitchFamily="18" charset="0"/>
                <a:cs typeface="Times New Roman" pitchFamily="18" charset="0"/>
              </a:rPr>
              <a:t>accreditated</a:t>
            </a:r>
            <a:r>
              <a:rPr lang="en-US" sz="2400" dirty="0" smtClean="0">
                <a:latin typeface="Times New Roman" pitchFamily="18" charset="0"/>
                <a:cs typeface="Times New Roman" pitchFamily="18" charset="0"/>
              </a:rPr>
              <a:t> by NABH, NABL and ISO 9001:2008 and  also awarded by Rajiv Gandhi National Quality Award, the FICCI award </a:t>
            </a:r>
          </a:p>
          <a:p>
            <a:endParaRPr lang="en-US" sz="2400" dirty="0">
              <a:latin typeface="Times New Roman" pitchFamily="18" charset="0"/>
              <a:cs typeface="Times New Roman" pitchFamily="18" charset="0"/>
            </a:endParaRPr>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p:spPr>
        <p:txBody>
          <a:bodyPr>
            <a:normAutofit/>
          </a:bodyPr>
          <a:lstStyle/>
          <a:p>
            <a:r>
              <a:rPr lang="en-US" dirty="0" smtClean="0">
                <a:solidFill>
                  <a:schemeClr val="bg1"/>
                </a:solidFill>
                <a:latin typeface="Times New Roman" pitchFamily="18" charset="0"/>
                <a:cs typeface="Times New Roman" pitchFamily="18" charset="0"/>
              </a:rPr>
              <a:t>Limitations</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Study period is small, more sample size can be taken.</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Can track the patient of only between duty hours that is 9.30 am to 6.00 pm.</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Due to Language barrier faced difficulties in communication.</a:t>
            </a:r>
          </a:p>
          <a:p>
            <a:pPr>
              <a:buNone/>
            </a:pPr>
            <a:endParaRPr lang="en-US" dirty="0"/>
          </a:p>
        </p:txBody>
      </p:sp>
      <p:pic>
        <p:nvPicPr>
          <p:cNvPr id="4" name="Picture 3" descr="C:\Users\Nisarg\Desktop\banner12.jpg"/>
          <p:cNvPicPr/>
          <p:nvPr/>
        </p:nvPicPr>
        <p:blipFill>
          <a:blip r:embed="rId2">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pic>
        <p:nvPicPr>
          <p:cNvPr id="5" name="Picture 4"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pic>
        <p:nvPicPr>
          <p:cNvPr id="30722" name="Picture 2" descr="C:\Users\RAGHVENDRA MISHRA\Desktop\images.jpg"/>
          <p:cNvPicPr>
            <a:picLocks noChangeAspect="1" noChangeArrowheads="1"/>
          </p:cNvPicPr>
          <p:nvPr/>
        </p:nvPicPr>
        <p:blipFill>
          <a:blip r:embed="rId4"/>
          <a:srcRect/>
          <a:stretch>
            <a:fillRect/>
          </a:stretch>
        </p:blipFill>
        <p:spPr bwMode="auto">
          <a:xfrm>
            <a:off x="304800" y="1219200"/>
            <a:ext cx="8534400" cy="5410199"/>
          </a:xfrm>
          <a:prstGeom prst="rect">
            <a:avLst/>
          </a:prstGeom>
          <a:noFill/>
        </p:spPr>
      </p:pic>
      <p:sp>
        <p:nvSpPr>
          <p:cNvPr id="7" name="TextBox 6"/>
          <p:cNvSpPr txBox="1"/>
          <p:nvPr/>
        </p:nvSpPr>
        <p:spPr>
          <a:xfrm>
            <a:off x="1905000" y="0"/>
            <a:ext cx="4953000" cy="923330"/>
          </a:xfrm>
          <a:prstGeom prst="rect">
            <a:avLst/>
          </a:prstGeom>
          <a:solidFill>
            <a:srgbClr val="006600"/>
          </a:solidFill>
        </p:spPr>
        <p:txBody>
          <a:bodyPr wrap="square" rtlCol="0">
            <a:spAutoFit/>
          </a:bodyPr>
          <a:lstStyle/>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5181600" cy="1066800"/>
          </a:xfrm>
          <a:solidFill>
            <a:srgbClr val="006600"/>
          </a:solidFill>
          <a:ln>
            <a:solidFill>
              <a:srgbClr val="00B050"/>
            </a:solidFill>
          </a:ln>
        </p:spPr>
        <p:txBody>
          <a:bodyPr>
            <a:normAutofit fontScale="90000"/>
          </a:bodyPr>
          <a:lstStyle/>
          <a:p>
            <a:r>
              <a:rPr lang="en-IN" dirty="0" smtClean="0">
                <a:solidFill>
                  <a:schemeClr val="bg1"/>
                </a:solidFill>
                <a:latin typeface="Times New Roman" pitchFamily="18" charset="0"/>
                <a:cs typeface="Times New Roman" pitchFamily="18" charset="0"/>
              </a:rPr>
              <a:t>Deliverables of Internship</a:t>
            </a:r>
            <a:endParaRPr lang="en-US" dirty="0">
              <a:solidFill>
                <a:schemeClr val="bg1"/>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2400" dirty="0" smtClean="0">
                <a:latin typeface="Times New Roman" pitchFamily="18" charset="0"/>
                <a:cs typeface="Times New Roman" pitchFamily="18" charset="0"/>
              </a:rPr>
              <a:t>To get involved in day to day operations. </a:t>
            </a:r>
          </a:p>
          <a:p>
            <a:r>
              <a:rPr lang="en-US" sz="2400" dirty="0" smtClean="0">
                <a:latin typeface="Times New Roman" pitchFamily="18" charset="0"/>
                <a:cs typeface="Times New Roman" pitchFamily="18" charset="0"/>
              </a:rPr>
              <a:t>Understand the interdepartmental coordination.  </a:t>
            </a:r>
          </a:p>
          <a:p>
            <a:r>
              <a:rPr lang="en-US" sz="2400" dirty="0" smtClean="0">
                <a:latin typeface="Times New Roman" pitchFamily="18" charset="0"/>
                <a:cs typeface="Times New Roman" pitchFamily="18" charset="0"/>
              </a:rPr>
              <a:t> Assessment of all clinical operations process flow of  the organization.</a:t>
            </a:r>
          </a:p>
          <a:p>
            <a:r>
              <a:rPr lang="en-US" sz="2400" dirty="0" smtClean="0">
                <a:latin typeface="Times New Roman" pitchFamily="18" charset="0"/>
                <a:cs typeface="Times New Roman" pitchFamily="18" charset="0"/>
              </a:rPr>
              <a:t>Provide managerial support  in effective implementation where improvement is required and where management knowledge and skills can be imparted.</a:t>
            </a:r>
          </a:p>
          <a:p>
            <a:r>
              <a:rPr lang="en-US" sz="2400" dirty="0" smtClean="0">
                <a:latin typeface="Times New Roman" pitchFamily="18" charset="0"/>
                <a:cs typeface="Times New Roman" pitchFamily="18" charset="0"/>
              </a:rPr>
              <a:t> Attended all review meetings held by quality &amp; clinical Management departments</a:t>
            </a:r>
          </a:p>
          <a:p>
            <a:endParaRPr lang="en-US" dirty="0"/>
          </a:p>
        </p:txBody>
      </p:sp>
      <p:pic>
        <p:nvPicPr>
          <p:cNvPr id="4" name="Picture 3" descr="C:\Users\Nisarg\Desktop\banner12.jpg"/>
          <p:cNvPicPr/>
          <p:nvPr/>
        </p:nvPicPr>
        <p:blipFill>
          <a:blip r:embed="rId2">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pic>
        <p:nvPicPr>
          <p:cNvPr id="5" name="Picture 4"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smtClean="0"/>
              <a:t> </a:t>
            </a:r>
            <a:r>
              <a:rPr lang="en-US" b="1" dirty="0" smtClean="0">
                <a:latin typeface="Times New Roman" pitchFamily="18" charset="0"/>
                <a:cs typeface="Times New Roman" pitchFamily="18" charset="0"/>
              </a:rPr>
              <a:t>STUDY ON </a:t>
            </a:r>
            <a:r>
              <a:rPr lang="en-US" b="1" dirty="0" smtClean="0">
                <a:latin typeface="Times New Roman" pitchFamily="18" charset="0"/>
                <a:cs typeface="Times New Roman" pitchFamily="18" charset="0"/>
              </a:rPr>
              <a:t>PATIENT DISCHARGE </a:t>
            </a:r>
            <a:r>
              <a:rPr lang="en-US" b="1" dirty="0" smtClean="0">
                <a:latin typeface="Times New Roman" pitchFamily="18" charset="0"/>
                <a:cs typeface="Times New Roman" pitchFamily="18" charset="0"/>
              </a:rPr>
              <a:t>TURN AROUND TIME IN SHALBY HOSPITAL , AHMEDABAD ,GUJARAT</a:t>
            </a:r>
            <a:endParaRPr lang="en-US" b="1" dirty="0">
              <a:latin typeface="Times New Roman" pitchFamily="18" charset="0"/>
              <a:cs typeface="Times New Roman" pitchFamily="18" charset="0"/>
            </a:endParaRPr>
          </a:p>
        </p:txBody>
      </p:sp>
      <p:sp>
        <p:nvSpPr>
          <p:cNvPr id="4" name="Title 1"/>
          <p:cNvSpPr>
            <a:spLocks noGrp="1"/>
          </p:cNvSpPr>
          <p:nvPr>
            <p:ph type="title"/>
          </p:nvPr>
        </p:nvSpPr>
        <p:spPr>
          <a:xfrm>
            <a:off x="1905000" y="0"/>
            <a:ext cx="4953000" cy="1066800"/>
          </a:xfrm>
          <a:solidFill>
            <a:srgbClr val="006600"/>
          </a:solidFill>
        </p:spPr>
        <p:txBody>
          <a:bodyPr>
            <a:normAutofit/>
          </a:bodyPr>
          <a:lstStyle/>
          <a:p>
            <a:r>
              <a:rPr lang="en-IN" sz="4000" dirty="0" smtClean="0">
                <a:solidFill>
                  <a:schemeClr val="bg1"/>
                </a:solidFill>
                <a:latin typeface="Times New Roman" pitchFamily="18" charset="0"/>
                <a:cs typeface="Times New Roman" pitchFamily="18" charset="0"/>
              </a:rPr>
              <a:t>Dissertation Topic</a:t>
            </a:r>
          </a:p>
        </p:txBody>
      </p:sp>
      <p:pic>
        <p:nvPicPr>
          <p:cNvPr id="6" name="Picture 5"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7" name="Picture 6" descr="C:\Users\Nisarg\Desktop\banner12.jpg"/>
          <p:cNvPicPr/>
          <p:nvPr/>
        </p:nvPicPr>
        <p:blipFill>
          <a:blip r:embed="rId4">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a:ln>
            <a:solidFill>
              <a:srgbClr val="00B050"/>
            </a:solidFill>
          </a:ln>
        </p:spPr>
        <p:txBody>
          <a:bodyPr/>
          <a:lstStyle/>
          <a:p>
            <a:r>
              <a:rPr lang="en-US" dirty="0" smtClean="0">
                <a:solidFill>
                  <a:schemeClr val="bg1"/>
                </a:solidFill>
                <a:latin typeface="Times New Roman" pitchFamily="18" charset="0"/>
                <a:cs typeface="Times New Roman" pitchFamily="18" charset="0"/>
              </a:rPr>
              <a:t>Introduction</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Discharge from hospital is a process, not an isolated event. It involves the development and implementation of a plan to facilitate the transfer of an individual from hospital to an alternative setting where appropriate.</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events of admission and discharge are pivotal in an integrated approach to bed management, together with the central position of the patient in the decision making process</a:t>
            </a:r>
            <a:endParaRPr lang="en-US" sz="2400" dirty="0">
              <a:latin typeface="Times New Roman" pitchFamily="18" charset="0"/>
              <a:cs typeface="Times New Roman" pitchFamily="18" charset="0"/>
            </a:endParaRPr>
          </a:p>
        </p:txBody>
      </p:sp>
      <p:pic>
        <p:nvPicPr>
          <p:cNvPr id="4" name="Picture 3" descr="C:\Users\Nisarg\Desktop\banner12.jpg"/>
          <p:cNvPicPr/>
          <p:nvPr/>
        </p:nvPicPr>
        <p:blipFill>
          <a:blip r:embed="rId2">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pic>
        <p:nvPicPr>
          <p:cNvPr id="5" name="Picture 4"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1066800"/>
          </a:xfrm>
          <a:solidFill>
            <a:srgbClr val="006600"/>
          </a:solidFill>
        </p:spPr>
        <p:txBody>
          <a:bodyPr>
            <a:normAutofit/>
          </a:bodyPr>
          <a:lstStyle/>
          <a:p>
            <a:r>
              <a:rPr lang="en-US" dirty="0" smtClean="0">
                <a:solidFill>
                  <a:schemeClr val="bg1"/>
                </a:solidFill>
                <a:latin typeface="Times New Roman" pitchFamily="18" charset="0"/>
                <a:cs typeface="Times New Roman" pitchFamily="18" charset="0"/>
              </a:rPr>
              <a:t>Review of Literature</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410200"/>
          </a:xfrm>
        </p:spPr>
        <p:txBody>
          <a:bodyPr>
            <a:normAutofit/>
          </a:bodyPr>
          <a:lstStyle/>
          <a:p>
            <a:r>
              <a:rPr lang="en-US" sz="2400" dirty="0" smtClean="0">
                <a:latin typeface="Times New Roman" pitchFamily="18" charset="0"/>
                <a:cs typeface="Times New Roman" pitchFamily="18" charset="0"/>
              </a:rPr>
              <a:t>A study find out that in the discharge process of TPA, Corporate and Self paying patients , TPA patients were particularly dissatisfied by the extensive time required for discharge. [</a:t>
            </a:r>
            <a:r>
              <a:rPr lang="en-US" sz="2000" b="1" dirty="0" smtClean="0">
                <a:latin typeface="Times New Roman" pitchFamily="18" charset="0"/>
                <a:cs typeface="Times New Roman" pitchFamily="18" charset="0"/>
              </a:rPr>
              <a:t>Dr </a:t>
            </a:r>
            <a:r>
              <a:rPr lang="en-US" sz="2000" b="1" dirty="0" err="1" smtClean="0">
                <a:latin typeface="Times New Roman" pitchFamily="18" charset="0"/>
                <a:cs typeface="Times New Roman" pitchFamily="18" charset="0"/>
              </a:rPr>
              <a:t>Parag</a:t>
            </a:r>
            <a:r>
              <a:rPr lang="en-US" sz="2000" b="1" dirty="0" smtClean="0">
                <a:latin typeface="Times New Roman" pitchFamily="18" charset="0"/>
                <a:cs typeface="Times New Roman" pitchFamily="18" charset="0"/>
              </a:rPr>
              <a:t> R </a:t>
            </a:r>
            <a:r>
              <a:rPr lang="en-US" sz="2000" b="1" dirty="0" err="1" smtClean="0">
                <a:latin typeface="Times New Roman" pitchFamily="18" charset="0"/>
                <a:cs typeface="Times New Roman" pitchFamily="18" charset="0"/>
              </a:rPr>
              <a:t>Rindan</a:t>
            </a:r>
            <a:r>
              <a:rPr lang="en-US" sz="2000" b="1" dirty="0" smtClean="0">
                <a:latin typeface="Times New Roman" pitchFamily="18" charset="0"/>
                <a:cs typeface="Times New Roman" pitchFamily="18" charset="0"/>
              </a:rPr>
              <a:t>, et al(2011</a:t>
            </a:r>
            <a:r>
              <a:rPr lang="en-US" sz="2400" dirty="0" smtClean="0">
                <a:latin typeface="Times New Roman" pitchFamily="18" charset="0"/>
                <a:cs typeface="Times New Roman" pitchFamily="18" charset="0"/>
              </a:rPr>
              <a:t>)].</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An case study on “Process Improvement Reduced Hospital’s Bed Turnaround Time 75%” reveals that Registered Nurses sometimes had to delay making the computer entry for several hours and working hours for most of the housekeeping staff did not match the peak workflow of patients discharged.(</a:t>
            </a:r>
            <a:r>
              <a:rPr lang="en-US" sz="2000" b="1" dirty="0" smtClean="0">
                <a:latin typeface="Times New Roman" pitchFamily="18" charset="0"/>
                <a:cs typeface="Times New Roman" pitchFamily="18" charset="0"/>
              </a:rPr>
              <a:t>Richard Samson ,2010</a:t>
            </a:r>
            <a:r>
              <a:rPr lang="en-US" sz="2400" dirty="0" smtClean="0"/>
              <a:t>).</a:t>
            </a:r>
          </a:p>
          <a:p>
            <a:endParaRPr lang="en-US" sz="2400" dirty="0">
              <a:latin typeface="Times New Roman" pitchFamily="18" charset="0"/>
              <a:cs typeface="Times New Roman" pitchFamily="18" charset="0"/>
            </a:endParaRPr>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990600"/>
          </a:xfrm>
          <a:solidFill>
            <a:srgbClr val="006600"/>
          </a:solidFill>
        </p:spPr>
        <p:txBody>
          <a:bodyPr/>
          <a:lstStyle/>
          <a:p>
            <a:r>
              <a:rPr lang="en-US" dirty="0" smtClean="0">
                <a:solidFill>
                  <a:schemeClr val="bg1"/>
                </a:solidFill>
                <a:latin typeface="Times New Roman" pitchFamily="18" charset="0"/>
                <a:cs typeface="Times New Roman" pitchFamily="18" charset="0"/>
              </a:rPr>
              <a:t>Objectives</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p:spPr>
        <p:txBody>
          <a:bodyPr>
            <a:normAutofit/>
          </a:bodyPr>
          <a:lstStyle/>
          <a:p>
            <a:pPr>
              <a:buNone/>
            </a:pPr>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General Objective</a:t>
            </a:r>
          </a:p>
          <a:p>
            <a:pPr lvl="1">
              <a:buFont typeface="Arial" pitchFamily="34" charset="0"/>
              <a:buChar char="•"/>
            </a:pPr>
            <a:r>
              <a:rPr lang="en-IN" sz="2400" dirty="0" smtClean="0">
                <a:latin typeface="Times New Roman" pitchFamily="18" charset="0"/>
                <a:cs typeface="Times New Roman" pitchFamily="18" charset="0"/>
              </a:rPr>
              <a:t>To study turnaround time and find out the root causes to highlight areas of potential process improvements     </a:t>
            </a:r>
            <a:endParaRPr lang="en-US" sz="2400"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Specific Objectives</a:t>
            </a:r>
          </a:p>
          <a:p>
            <a:pPr lvl="1">
              <a:buFont typeface="Arial" pitchFamily="34" charset="0"/>
              <a:buChar char="•"/>
            </a:pPr>
            <a:r>
              <a:rPr lang="en-IN" sz="2400" dirty="0" smtClean="0">
                <a:latin typeface="Times New Roman" pitchFamily="18" charset="0"/>
                <a:cs typeface="Times New Roman" pitchFamily="18" charset="0"/>
              </a:rPr>
              <a:t> To study process flow of patient Discharge of different paying methods.</a:t>
            </a:r>
            <a:endParaRPr lang="en-US" sz="2400" dirty="0" smtClean="0">
              <a:latin typeface="Times New Roman" pitchFamily="18" charset="0"/>
              <a:cs typeface="Times New Roman" pitchFamily="18" charset="0"/>
            </a:endParaRPr>
          </a:p>
          <a:p>
            <a:pPr lvl="1">
              <a:buFont typeface="Arial" pitchFamily="34" charset="0"/>
              <a:buChar char="•"/>
            </a:pPr>
            <a:r>
              <a:rPr lang="en-IN" sz="2400" dirty="0" smtClean="0">
                <a:latin typeface="Times New Roman" pitchFamily="18" charset="0"/>
                <a:cs typeface="Times New Roman" pitchFamily="18" charset="0"/>
              </a:rPr>
              <a:t>To find out time taken for individual patient Discharge of different paying methods. </a:t>
            </a:r>
            <a:endParaRPr lang="en-US" sz="2400" dirty="0" smtClean="0">
              <a:latin typeface="Times New Roman" pitchFamily="18" charset="0"/>
              <a:cs typeface="Times New Roman" pitchFamily="18" charset="0"/>
            </a:endParaRPr>
          </a:p>
          <a:p>
            <a:pPr lvl="1">
              <a:buFont typeface="Arial" pitchFamily="34" charset="0"/>
              <a:buChar char="•"/>
            </a:pPr>
            <a:r>
              <a:rPr lang="en-IN" sz="2400" dirty="0" smtClean="0">
                <a:latin typeface="Times New Roman" pitchFamily="18" charset="0"/>
                <a:cs typeface="Times New Roman" pitchFamily="18" charset="0"/>
              </a:rPr>
              <a:t> To observe actual time taken for completion of discharge.</a:t>
            </a:r>
            <a:endParaRPr lang="en-US" sz="2400" dirty="0" smtClean="0">
              <a:latin typeface="Times New Roman" pitchFamily="18" charset="0"/>
              <a:cs typeface="Times New Roman" pitchFamily="18" charset="0"/>
            </a:endParaRPr>
          </a:p>
          <a:p>
            <a:pPr lvl="1">
              <a:buFont typeface="Arial" pitchFamily="34" charset="0"/>
              <a:buChar char="•"/>
            </a:pPr>
            <a:r>
              <a:rPr lang="en-IN" sz="2400" dirty="0" smtClean="0">
                <a:latin typeface="Times New Roman" pitchFamily="18" charset="0"/>
                <a:cs typeface="Times New Roman" pitchFamily="18" charset="0"/>
              </a:rPr>
              <a:t> To analyze gap between the standard and actual time taken for discharge</a:t>
            </a:r>
            <a:endParaRPr lang="en-US" sz="2400" dirty="0" smtClean="0">
              <a:latin typeface="Times New Roman" pitchFamily="18" charset="0"/>
              <a:cs typeface="Times New Roman" pitchFamily="18" charset="0"/>
            </a:endParaRPr>
          </a:p>
          <a:p>
            <a:endParaRPr lang="en-IN" b="1" dirty="0" smtClean="0">
              <a:latin typeface="Times New Roman" pitchFamily="18" charset="0"/>
              <a:cs typeface="Times New Roman" pitchFamily="18" charset="0"/>
            </a:endParaRPr>
          </a:p>
          <a:p>
            <a:endParaRPr lang="en-US" dirty="0"/>
          </a:p>
        </p:txBody>
      </p:sp>
      <p:pic>
        <p:nvPicPr>
          <p:cNvPr id="4" name="Picture 3" descr="C:\Users\Nisarg\Desktop\banner12.jpg"/>
          <p:cNvPicPr/>
          <p:nvPr/>
        </p:nvPicPr>
        <p:blipFill>
          <a:blip r:embed="rId2">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pic>
        <p:nvPicPr>
          <p:cNvPr id="5" name="Picture 4" descr="C:\Users\RAGHVENDRA MISHRA\Desktop\logo.gif"/>
          <p:cNvPicPr/>
          <p:nvPr/>
        </p:nvPicPr>
        <p:blipFill>
          <a:blip r:embed="rId3"/>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4953000" cy="1066800"/>
          </a:xfrm>
          <a:solidFill>
            <a:srgbClr val="006600"/>
          </a:solidFill>
        </p:spPr>
        <p:txBody>
          <a:bodyPr>
            <a:normAutofit fontScale="90000"/>
          </a:bodyPr>
          <a:lstStyle/>
          <a:p>
            <a:r>
              <a:rPr lang="en-US" dirty="0" smtClean="0">
                <a:solidFill>
                  <a:schemeClr val="bg1"/>
                </a:solidFill>
                <a:latin typeface="Times New Roman" pitchFamily="18" charset="0"/>
                <a:cs typeface="Times New Roman" pitchFamily="18" charset="0"/>
              </a:rPr>
              <a:t>Rationale of The Study</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0" y="1371600"/>
            <a:ext cx="8991600" cy="5486400"/>
          </a:xfrm>
        </p:spPr>
        <p:txBody>
          <a:bodyPr>
            <a:normAutofit/>
          </a:bodyPr>
          <a:lstStyle/>
          <a:p>
            <a:r>
              <a:rPr lang="en-US" sz="2400" dirty="0" smtClean="0">
                <a:latin typeface="Times New Roman" pitchFamily="18" charset="0"/>
                <a:cs typeface="Times New Roman" pitchFamily="18" charset="0"/>
              </a:rPr>
              <a:t>The purpose behind conducting such project is to diagnose and analysis of Turnaround time in discharge process. This project helps hospital to reduce the time in discharge process which further leads to most important part that is patient satisfaction.</a:t>
            </a:r>
          </a:p>
          <a:p>
            <a:pPr>
              <a:buNone/>
            </a:pPr>
            <a:endParaRPr lang="en-US"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Turnaround time of </a:t>
            </a:r>
            <a:r>
              <a:rPr lang="en-US" sz="2400" dirty="0" smtClean="0">
                <a:latin typeface="Times New Roman" pitchFamily="18" charset="0"/>
                <a:cs typeface="Times New Roman" pitchFamily="18" charset="0"/>
              </a:rPr>
              <a:t>discharge process</a:t>
            </a:r>
            <a:r>
              <a:rPr lang="en-IN" sz="2400" dirty="0" smtClean="0">
                <a:latin typeface="Times New Roman" pitchFamily="18" charset="0"/>
                <a:cs typeface="Times New Roman" pitchFamily="18" charset="0"/>
              </a:rPr>
              <a:t> is defined as the “time </a:t>
            </a:r>
            <a:r>
              <a:rPr lang="en-US" sz="2400" dirty="0" smtClean="0">
                <a:latin typeface="Times New Roman" pitchFamily="18" charset="0"/>
                <a:cs typeface="Times New Roman" pitchFamily="18" charset="0"/>
              </a:rPr>
              <a:t>Discharge advice by consultant </a:t>
            </a:r>
            <a:r>
              <a:rPr lang="en-IN" sz="2400" dirty="0" smtClean="0">
                <a:latin typeface="Times New Roman" pitchFamily="18" charset="0"/>
                <a:cs typeface="Times New Roman" pitchFamily="18" charset="0"/>
              </a:rPr>
              <a:t>and </a:t>
            </a:r>
            <a:r>
              <a:rPr lang="en-US" sz="2400" dirty="0" smtClean="0">
                <a:latin typeface="Times New Roman" pitchFamily="18" charset="0"/>
                <a:cs typeface="Times New Roman" pitchFamily="18" charset="0"/>
              </a:rPr>
              <a:t>Discharge </a:t>
            </a:r>
            <a:r>
              <a:rPr lang="en-IN" sz="2400" dirty="0" smtClean="0">
                <a:latin typeface="Times New Roman" pitchFamily="18" charset="0"/>
                <a:cs typeface="Times New Roman" pitchFamily="18" charset="0"/>
              </a:rPr>
              <a:t>With the file”. TAT helps us</a:t>
            </a:r>
            <a:endParaRPr lang="en-US" sz="2400" dirty="0" smtClean="0">
              <a:latin typeface="Times New Roman" pitchFamily="18" charset="0"/>
              <a:cs typeface="Times New Roman" pitchFamily="18" charset="0"/>
            </a:endParaRPr>
          </a:p>
          <a:p>
            <a:pPr lvl="1">
              <a:buNone/>
            </a:pPr>
            <a:r>
              <a:rPr lang="en-IN" sz="2000" dirty="0" smtClean="0">
                <a:latin typeface="Times New Roman" pitchFamily="18" charset="0"/>
                <a:cs typeface="Times New Roman" pitchFamily="18" charset="0"/>
              </a:rPr>
              <a:t>1. To improve the quality &amp; standard of the hospital. </a:t>
            </a:r>
            <a:endParaRPr lang="en-US" sz="2000" dirty="0" smtClean="0">
              <a:latin typeface="Times New Roman" pitchFamily="18" charset="0"/>
              <a:cs typeface="Times New Roman" pitchFamily="18" charset="0"/>
            </a:endParaRPr>
          </a:p>
          <a:p>
            <a:pPr lvl="1">
              <a:buNone/>
            </a:pPr>
            <a:r>
              <a:rPr lang="en-IN" sz="2000" dirty="0" smtClean="0">
                <a:latin typeface="Times New Roman" pitchFamily="18" charset="0"/>
                <a:cs typeface="Times New Roman" pitchFamily="18" charset="0"/>
              </a:rPr>
              <a:t>2. To improve patient satisfaction</a:t>
            </a:r>
            <a:endParaRPr lang="en-US" sz="2000" dirty="0" smtClean="0">
              <a:latin typeface="Times New Roman" pitchFamily="18" charset="0"/>
              <a:cs typeface="Times New Roman" pitchFamily="18" charset="0"/>
            </a:endParaRPr>
          </a:p>
          <a:p>
            <a:pPr lvl="1">
              <a:buNone/>
            </a:pPr>
            <a:r>
              <a:rPr lang="en-IN" sz="2000" dirty="0" smtClean="0">
                <a:latin typeface="Times New Roman" pitchFamily="18" charset="0"/>
                <a:cs typeface="Times New Roman" pitchFamily="18" charset="0"/>
              </a:rPr>
              <a:t>3. To increase patient flow.</a:t>
            </a:r>
            <a:r>
              <a:rPr lang="en-IN" dirty="0" smtClean="0"/>
              <a:t>  </a:t>
            </a:r>
            <a:endParaRPr lang="en-US" dirty="0" smtClean="0"/>
          </a:p>
          <a:p>
            <a:pPr>
              <a:buNone/>
            </a:pPr>
            <a:endParaRPr lang="en-US" dirty="0"/>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5029200" cy="1066800"/>
          </a:xfrm>
          <a:solidFill>
            <a:srgbClr val="006600"/>
          </a:solidFill>
        </p:spPr>
        <p:txBody>
          <a:bodyPr/>
          <a:lstStyle/>
          <a:p>
            <a:r>
              <a:rPr lang="en-US" dirty="0" smtClean="0">
                <a:solidFill>
                  <a:schemeClr val="bg1"/>
                </a:solidFill>
                <a:latin typeface="Times New Roman" pitchFamily="18" charset="0"/>
                <a:cs typeface="Times New Roman" pitchFamily="18" charset="0"/>
              </a:rPr>
              <a:t>Methodology</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p:spPr>
        <p:txBody>
          <a:bodyPr>
            <a:normAutofit lnSpcReduction="10000"/>
          </a:bodyPr>
          <a:lstStyle/>
          <a:p>
            <a:r>
              <a:rPr lang="en-IN" sz="2400" u="sng" dirty="0" smtClean="0">
                <a:latin typeface="Times New Roman" pitchFamily="18" charset="0"/>
                <a:cs typeface="Times New Roman" pitchFamily="18" charset="0"/>
              </a:rPr>
              <a:t>Study design</a:t>
            </a:r>
            <a:r>
              <a:rPr lang="en-IN" sz="2400" dirty="0" smtClean="0">
                <a:latin typeface="Times New Roman" pitchFamily="18" charset="0"/>
                <a:cs typeface="Times New Roman" pitchFamily="18" charset="0"/>
              </a:rPr>
              <a:t>: Descriptive and exploratory in nature. </a:t>
            </a:r>
            <a:endParaRPr lang="en-US" sz="2400" dirty="0" smtClean="0">
              <a:latin typeface="Times New Roman" pitchFamily="18" charset="0"/>
              <a:cs typeface="Times New Roman" pitchFamily="18" charset="0"/>
            </a:endParaRPr>
          </a:p>
          <a:p>
            <a:r>
              <a:rPr lang="en-US" sz="2400" u="sng" dirty="0" smtClean="0">
                <a:latin typeface="Times New Roman" pitchFamily="18" charset="0"/>
                <a:cs typeface="Times New Roman" pitchFamily="18" charset="0"/>
              </a:rPr>
              <a:t>Study area and duration</a:t>
            </a:r>
            <a:r>
              <a:rPr lang="en-US" sz="2400" dirty="0" smtClean="0">
                <a:latin typeface="Times New Roman" pitchFamily="18" charset="0"/>
                <a:cs typeface="Times New Roman" pitchFamily="18" charset="0"/>
              </a:rPr>
              <a:t>: March, 2014 to May, 2014 in </a:t>
            </a:r>
            <a:r>
              <a:rPr lang="en-US" sz="2400" dirty="0" err="1" smtClean="0">
                <a:latin typeface="Times New Roman" pitchFamily="18" charset="0"/>
                <a:cs typeface="Times New Roman" pitchFamily="18" charset="0"/>
              </a:rPr>
              <a:t>Shalby</a:t>
            </a:r>
            <a:r>
              <a:rPr lang="en-US" sz="2400" dirty="0" smtClean="0">
                <a:latin typeface="Times New Roman" pitchFamily="18" charset="0"/>
                <a:cs typeface="Times New Roman" pitchFamily="18" charset="0"/>
              </a:rPr>
              <a:t> Hospitals , </a:t>
            </a:r>
            <a:r>
              <a:rPr lang="en-US" sz="2400" dirty="0" err="1" smtClean="0">
                <a:latin typeface="Times New Roman" pitchFamily="18" charset="0"/>
                <a:cs typeface="Times New Roman" pitchFamily="18" charset="0"/>
              </a:rPr>
              <a:t>Ahmedabad</a:t>
            </a:r>
            <a:r>
              <a:rPr lang="en-US" sz="2400" dirty="0" smtClean="0">
                <a:latin typeface="Times New Roman" pitchFamily="18" charset="0"/>
                <a:cs typeface="Times New Roman" pitchFamily="18" charset="0"/>
              </a:rPr>
              <a:t>.</a:t>
            </a:r>
          </a:p>
          <a:p>
            <a:r>
              <a:rPr lang="en-US" sz="2400" u="sng" dirty="0" smtClean="0">
                <a:latin typeface="Times New Roman" pitchFamily="18" charset="0"/>
                <a:cs typeface="Times New Roman" pitchFamily="18" charset="0"/>
              </a:rPr>
              <a:t>Sample Size:</a:t>
            </a:r>
            <a:r>
              <a:rPr lang="en-US" sz="2400" dirty="0" smtClean="0">
                <a:latin typeface="Times New Roman" pitchFamily="18" charset="0"/>
                <a:cs typeface="Times New Roman" pitchFamily="18" charset="0"/>
              </a:rPr>
              <a:t> 100 out of a total population of 680 patients  (95 % Confidence Interval (CI).</a:t>
            </a:r>
          </a:p>
          <a:p>
            <a:r>
              <a:rPr lang="en-US" sz="2400" u="sng" dirty="0" smtClean="0">
                <a:latin typeface="Times New Roman" pitchFamily="18" charset="0"/>
                <a:cs typeface="Times New Roman" pitchFamily="18" charset="0"/>
              </a:rPr>
              <a:t>Sampling Technique</a:t>
            </a:r>
            <a:r>
              <a:rPr lang="en-US"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Random purposive sampling</a:t>
            </a:r>
          </a:p>
          <a:p>
            <a:r>
              <a:rPr lang="en-IN" sz="2400" u="sng" dirty="0" smtClean="0">
                <a:latin typeface="Times New Roman" pitchFamily="18" charset="0"/>
                <a:cs typeface="Times New Roman" pitchFamily="18" charset="0"/>
              </a:rPr>
              <a:t>Research tool: </a:t>
            </a:r>
            <a:r>
              <a:rPr lang="en-IN" sz="2400" dirty="0" smtClean="0">
                <a:latin typeface="Times New Roman" pitchFamily="18" charset="0"/>
                <a:cs typeface="Times New Roman" pitchFamily="18" charset="0"/>
              </a:rPr>
              <a:t>Quantitative method was used (primary data), check list</a:t>
            </a:r>
            <a:r>
              <a:rPr lang="en-US" sz="2400" dirty="0" smtClean="0">
                <a:latin typeface="Times New Roman" pitchFamily="18" charset="0"/>
                <a:cs typeface="Times New Roman" pitchFamily="18" charset="0"/>
              </a:rPr>
              <a:t> &amp;</a:t>
            </a:r>
            <a:r>
              <a:rPr lang="en-IN" sz="2400" dirty="0" smtClean="0">
                <a:latin typeface="Times New Roman" pitchFamily="18" charset="0"/>
                <a:cs typeface="Times New Roman" pitchFamily="18" charset="0"/>
              </a:rPr>
              <a:t> MS excel  </a:t>
            </a:r>
            <a:endParaRPr lang="en-US" sz="2400" dirty="0" smtClean="0">
              <a:latin typeface="Times New Roman" pitchFamily="18" charset="0"/>
              <a:cs typeface="Times New Roman" pitchFamily="18" charset="0"/>
            </a:endParaRPr>
          </a:p>
          <a:p>
            <a:r>
              <a:rPr lang="en-US" sz="2400" u="sng" dirty="0" smtClean="0">
                <a:latin typeface="Times New Roman" pitchFamily="18" charset="0"/>
                <a:cs typeface="Times New Roman" pitchFamily="18" charset="0"/>
              </a:rPr>
              <a:t>Data Type:</a:t>
            </a:r>
            <a:endParaRPr lang="en-US" sz="2400" dirty="0" smtClean="0">
              <a:latin typeface="Times New Roman" pitchFamily="18" charset="0"/>
              <a:cs typeface="Times New Roman" pitchFamily="18" charset="0"/>
            </a:endParaRPr>
          </a:p>
          <a:p>
            <a:pPr lvl="1">
              <a:buFont typeface="Arial" pitchFamily="34" charset="0"/>
              <a:buChar char="•"/>
            </a:pPr>
            <a:r>
              <a:rPr lang="en-IN" sz="2200" dirty="0" smtClean="0">
                <a:latin typeface="Times New Roman" pitchFamily="18" charset="0"/>
                <a:cs typeface="Times New Roman" pitchFamily="18" charset="0"/>
              </a:rPr>
              <a:t>1. Primary data  </a:t>
            </a:r>
            <a:endParaRPr lang="en-US" sz="2200" dirty="0" smtClean="0">
              <a:latin typeface="Times New Roman" pitchFamily="18" charset="0"/>
              <a:cs typeface="Times New Roman" pitchFamily="18" charset="0"/>
            </a:endParaRPr>
          </a:p>
          <a:p>
            <a:pPr lvl="1">
              <a:buFont typeface="Arial" pitchFamily="34" charset="0"/>
              <a:buChar char="•"/>
            </a:pPr>
            <a:r>
              <a:rPr lang="en-IN" sz="2200" dirty="0" smtClean="0">
                <a:latin typeface="Times New Roman" pitchFamily="18" charset="0"/>
                <a:cs typeface="Times New Roman" pitchFamily="18" charset="0"/>
              </a:rPr>
              <a:t>Observation 	 </a:t>
            </a:r>
            <a:endParaRPr lang="en-US" sz="2200" dirty="0" smtClean="0">
              <a:latin typeface="Times New Roman" pitchFamily="18" charset="0"/>
              <a:cs typeface="Times New Roman" pitchFamily="18" charset="0"/>
            </a:endParaRPr>
          </a:p>
          <a:p>
            <a:pPr lvl="1">
              <a:buFont typeface="Arial" pitchFamily="34" charset="0"/>
              <a:buChar char="•"/>
            </a:pPr>
            <a:r>
              <a:rPr lang="en-IN" sz="2200" dirty="0" smtClean="0">
                <a:latin typeface="Times New Roman" pitchFamily="18" charset="0"/>
                <a:cs typeface="Times New Roman" pitchFamily="18" charset="0"/>
              </a:rPr>
              <a:t>2. Secondary data </a:t>
            </a:r>
            <a:endParaRPr lang="en-US" sz="2200" dirty="0" smtClean="0">
              <a:latin typeface="Times New Roman" pitchFamily="18" charset="0"/>
              <a:cs typeface="Times New Roman" pitchFamily="18" charset="0"/>
            </a:endParaRPr>
          </a:p>
          <a:p>
            <a:pPr lvl="1">
              <a:buFont typeface="Arial" pitchFamily="34" charset="0"/>
              <a:buChar char="•"/>
            </a:pPr>
            <a:r>
              <a:rPr lang="en-IN" sz="2200" dirty="0" smtClean="0">
                <a:latin typeface="Times New Roman" pitchFamily="18" charset="0"/>
                <a:cs typeface="Times New Roman" pitchFamily="18" charset="0"/>
              </a:rPr>
              <a:t>Hospital records </a:t>
            </a:r>
            <a:endParaRPr lang="en-US" sz="2200" dirty="0" smtClean="0">
              <a:latin typeface="Times New Roman" pitchFamily="18" charset="0"/>
              <a:cs typeface="Times New Roman" pitchFamily="18" charset="0"/>
            </a:endParaRPr>
          </a:p>
          <a:p>
            <a:endParaRPr lang="en-US" dirty="0"/>
          </a:p>
        </p:txBody>
      </p:sp>
      <p:pic>
        <p:nvPicPr>
          <p:cNvPr id="4" name="Picture 3" descr="C:\Users\RAGHVENDRA MISHRA\Desktop\logo.gif"/>
          <p:cNvPicPr/>
          <p:nvPr/>
        </p:nvPicPr>
        <p:blipFill>
          <a:blip r:embed="rId2"/>
          <a:srcRect/>
          <a:stretch>
            <a:fillRect/>
          </a:stretch>
        </p:blipFill>
        <p:spPr bwMode="auto">
          <a:xfrm>
            <a:off x="0" y="0"/>
            <a:ext cx="1905000" cy="1143000"/>
          </a:xfrm>
          <a:prstGeom prst="rect">
            <a:avLst/>
          </a:prstGeom>
          <a:ln/>
        </p:spPr>
        <p:style>
          <a:lnRef idx="2">
            <a:schemeClr val="accent1"/>
          </a:lnRef>
          <a:fillRef idx="1">
            <a:schemeClr val="lt1"/>
          </a:fillRef>
          <a:effectRef idx="0">
            <a:schemeClr val="accent1"/>
          </a:effectRef>
          <a:fontRef idx="minor">
            <a:schemeClr val="dk1"/>
          </a:fontRef>
        </p:style>
      </p:pic>
      <p:pic>
        <p:nvPicPr>
          <p:cNvPr id="5" name="Picture 4" descr="C:\Users\Nisarg\Desktop\banner12.jpg"/>
          <p:cNvPicPr/>
          <p:nvPr/>
        </p:nvPicPr>
        <p:blipFill>
          <a:blip r:embed="rId3">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58000" y="0"/>
            <a:ext cx="2286000" cy="1143000"/>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1075</Words>
  <Application>Microsoft Office PowerPoint</Application>
  <PresentationFormat>On-screen Show (4:3)</PresentationFormat>
  <Paragraphs>143</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Dissertation Report at</vt:lpstr>
      <vt:lpstr>Organization Profile</vt:lpstr>
      <vt:lpstr>Deliverables of Internship</vt:lpstr>
      <vt:lpstr>Dissertation Topic</vt:lpstr>
      <vt:lpstr>Introduction</vt:lpstr>
      <vt:lpstr>Review of Literature</vt:lpstr>
      <vt:lpstr>Objectives</vt:lpstr>
      <vt:lpstr>Rationale of The Study</vt:lpstr>
      <vt:lpstr>Methodology</vt:lpstr>
      <vt:lpstr>Discharge Module</vt:lpstr>
      <vt:lpstr>Data Analysis</vt:lpstr>
      <vt:lpstr>Discharge Time (Defined)</vt:lpstr>
      <vt:lpstr>Defined Discharge Time Schedule for Each Type of Discharge  </vt:lpstr>
      <vt:lpstr> Findings  Total Average Discharge Time Against Defined Time </vt:lpstr>
      <vt:lpstr>SELF PAYING PATIENT</vt:lpstr>
      <vt:lpstr>Corporate Patient</vt:lpstr>
      <vt:lpstr>Mediclaim Patient</vt:lpstr>
      <vt:lpstr>Conclusion</vt:lpstr>
      <vt:lpstr>Recommendations</vt:lpstr>
      <vt:lpstr>Limitations</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 at</dc:title>
  <dc:creator/>
  <cp:lastModifiedBy>RAGHVENDRA MISHRA</cp:lastModifiedBy>
  <cp:revision>41</cp:revision>
  <dcterms:created xsi:type="dcterms:W3CDTF">2006-08-16T00:00:00Z</dcterms:created>
  <dcterms:modified xsi:type="dcterms:W3CDTF">2014-05-14T06:29:11Z</dcterms:modified>
</cp:coreProperties>
</file>