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1" r:id="rId16"/>
    <p:sldId id="272" r:id="rId17"/>
    <p:sldId id="270" r:id="rId18"/>
    <p:sldId id="273" r:id="rId19"/>
    <p:sldId id="274" r:id="rId20"/>
    <p:sldId id="276"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26"/>
  <c:chart>
    <c:plotArea>
      <c:layout/>
      <c:barChart>
        <c:barDir val="col"/>
        <c:grouping val="clustered"/>
        <c:ser>
          <c:idx val="0"/>
          <c:order val="0"/>
          <c:tx>
            <c:strRef>
              <c:f>Sheet1!$B$1</c:f>
              <c:strCache>
                <c:ptCount val="1"/>
                <c:pt idx="0">
                  <c:v>Actual</c:v>
                </c:pt>
              </c:strCache>
            </c:strRef>
          </c:tx>
          <c:cat>
            <c:strRef>
              <c:f>Sheet1!$A$2:$A$7</c:f>
              <c:strCache>
                <c:ptCount val="6"/>
                <c:pt idx="0">
                  <c:v>Requirement gathering</c:v>
                </c:pt>
                <c:pt idx="1">
                  <c:v>Master data</c:v>
                </c:pt>
                <c:pt idx="2">
                  <c:v>output and input formats</c:v>
                </c:pt>
                <c:pt idx="3">
                  <c:v>Mapping</c:v>
                </c:pt>
                <c:pt idx="4">
                  <c:v>Paralel run</c:v>
                </c:pt>
                <c:pt idx="5">
                  <c:v>Go live</c:v>
                </c:pt>
              </c:strCache>
            </c:strRef>
          </c:cat>
          <c:val>
            <c:numRef>
              <c:f>Sheet1!$B$2:$B$7</c:f>
              <c:numCache>
                <c:formatCode>General</c:formatCode>
                <c:ptCount val="6"/>
                <c:pt idx="0">
                  <c:v>5</c:v>
                </c:pt>
                <c:pt idx="1">
                  <c:v>10</c:v>
                </c:pt>
                <c:pt idx="2">
                  <c:v>4</c:v>
                </c:pt>
                <c:pt idx="3">
                  <c:v>1</c:v>
                </c:pt>
                <c:pt idx="4">
                  <c:v>2</c:v>
                </c:pt>
                <c:pt idx="5">
                  <c:v>3</c:v>
                </c:pt>
              </c:numCache>
            </c:numRef>
          </c:val>
        </c:ser>
        <c:ser>
          <c:idx val="1"/>
          <c:order val="1"/>
          <c:tx>
            <c:strRef>
              <c:f>Sheet1!$C$1</c:f>
              <c:strCache>
                <c:ptCount val="1"/>
                <c:pt idx="0">
                  <c:v>Planned</c:v>
                </c:pt>
              </c:strCache>
            </c:strRef>
          </c:tx>
          <c:cat>
            <c:strRef>
              <c:f>Sheet1!$A$2:$A$7</c:f>
              <c:strCache>
                <c:ptCount val="6"/>
                <c:pt idx="0">
                  <c:v>Requirement gathering</c:v>
                </c:pt>
                <c:pt idx="1">
                  <c:v>Master data</c:v>
                </c:pt>
                <c:pt idx="2">
                  <c:v>output and input formats</c:v>
                </c:pt>
                <c:pt idx="3">
                  <c:v>Mapping</c:v>
                </c:pt>
                <c:pt idx="4">
                  <c:v>Paralel run</c:v>
                </c:pt>
                <c:pt idx="5">
                  <c:v>Go live</c:v>
                </c:pt>
              </c:strCache>
            </c:strRef>
          </c:cat>
          <c:val>
            <c:numRef>
              <c:f>Sheet1!$C$2:$C$7</c:f>
              <c:numCache>
                <c:formatCode>General</c:formatCode>
                <c:ptCount val="6"/>
                <c:pt idx="0">
                  <c:v>3</c:v>
                </c:pt>
                <c:pt idx="1">
                  <c:v>7</c:v>
                </c:pt>
                <c:pt idx="2">
                  <c:v>2</c:v>
                </c:pt>
                <c:pt idx="3">
                  <c:v>1</c:v>
                </c:pt>
                <c:pt idx="4">
                  <c:v>1</c:v>
                </c:pt>
                <c:pt idx="5">
                  <c:v>1</c:v>
                </c:pt>
              </c:numCache>
            </c:numRef>
          </c:val>
        </c:ser>
        <c:axId val="78157696"/>
        <c:axId val="78159232"/>
      </c:barChart>
      <c:catAx>
        <c:axId val="78157696"/>
        <c:scaling>
          <c:orientation val="minMax"/>
        </c:scaling>
        <c:axPos val="b"/>
        <c:tickLblPos val="nextTo"/>
        <c:crossAx val="78159232"/>
        <c:crosses val="autoZero"/>
        <c:auto val="1"/>
        <c:lblAlgn val="ctr"/>
        <c:lblOffset val="100"/>
      </c:catAx>
      <c:valAx>
        <c:axId val="78159232"/>
        <c:scaling>
          <c:orientation val="minMax"/>
        </c:scaling>
        <c:axPos val="l"/>
        <c:majorGridlines/>
        <c:numFmt formatCode="General" sourceLinked="1"/>
        <c:tickLblPos val="nextTo"/>
        <c:crossAx val="78157696"/>
        <c:crosses val="autoZero"/>
        <c:crossBetween val="between"/>
      </c:valAx>
    </c:plotArea>
    <c:legend>
      <c:legendPos val="r"/>
      <c:layout/>
    </c:legend>
    <c:plotVisOnly val="1"/>
  </c:chart>
  <c:txPr>
    <a:bodyPr/>
    <a:lstStyle/>
    <a:p>
      <a:pPr>
        <a:defRPr sz="1800"/>
      </a:pPr>
      <a:endParaRPr lang="en-US"/>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9BE36C-357E-4377-9CBF-91A39B7D6874}" type="doc">
      <dgm:prSet loTypeId="urn:microsoft.com/office/officeart/2005/8/layout/radial3" loCatId="cycle" qsTypeId="urn:microsoft.com/office/officeart/2005/8/quickstyle/simple5" qsCatId="simple" csTypeId="urn:microsoft.com/office/officeart/2005/8/colors/colorful1" csCatId="colorful" phldr="1"/>
      <dgm:spPr/>
      <dgm:t>
        <a:bodyPr/>
        <a:lstStyle/>
        <a:p>
          <a:endParaRPr lang="en-IN"/>
        </a:p>
      </dgm:t>
    </dgm:pt>
    <dgm:pt modelId="{1981CCAC-45B0-406E-A318-1767ADA0BD08}">
      <dgm:prSet phldrT="[Text]" custT="1"/>
      <dgm:spPr/>
      <dgm:t>
        <a:bodyPr/>
        <a:lstStyle/>
        <a:p>
          <a:r>
            <a:rPr lang="en-US" sz="2400" b="1" dirty="0" smtClean="0"/>
            <a:t>ATTUNE TECHNOLOGIES</a:t>
          </a:r>
          <a:endParaRPr lang="en-IN" sz="2400" b="1" dirty="0"/>
        </a:p>
      </dgm:t>
    </dgm:pt>
    <dgm:pt modelId="{3AA0A700-5F25-4195-AC31-9DCE0D16D682}" type="parTrans" cxnId="{F0B6FEE9-053B-48EC-B1AA-3556A460D35D}">
      <dgm:prSet/>
      <dgm:spPr/>
      <dgm:t>
        <a:bodyPr/>
        <a:lstStyle/>
        <a:p>
          <a:endParaRPr lang="en-IN"/>
        </a:p>
      </dgm:t>
    </dgm:pt>
    <dgm:pt modelId="{BC6EB78B-E37B-4E3B-AD5B-C2370BEE9543}" type="sibTrans" cxnId="{F0B6FEE9-053B-48EC-B1AA-3556A460D35D}">
      <dgm:prSet/>
      <dgm:spPr/>
      <dgm:t>
        <a:bodyPr/>
        <a:lstStyle/>
        <a:p>
          <a:endParaRPr lang="en-IN"/>
        </a:p>
      </dgm:t>
    </dgm:pt>
    <dgm:pt modelId="{6216959E-0FF6-4B06-95F9-6B14AF804D73}">
      <dgm:prSet phldrT="[Text]" custT="1"/>
      <dgm:spPr/>
      <dgm:t>
        <a:bodyPr/>
        <a:lstStyle/>
        <a:p>
          <a:r>
            <a:rPr lang="en-IN" sz="1800" b="1" dirty="0" smtClean="0"/>
            <a:t>Attune health Kernel</a:t>
          </a:r>
        </a:p>
        <a:p>
          <a:r>
            <a:rPr lang="en-US" sz="1800" b="1" dirty="0" smtClean="0"/>
            <a:t>(HMIS)</a:t>
          </a:r>
          <a:endParaRPr lang="en-IN" sz="1800" b="1" dirty="0"/>
        </a:p>
      </dgm:t>
    </dgm:pt>
    <dgm:pt modelId="{301CB481-C05E-47C8-AA22-C26B8815F8DD}" type="parTrans" cxnId="{8E5A9695-603A-404C-A147-3B86F86D8E88}">
      <dgm:prSet/>
      <dgm:spPr/>
      <dgm:t>
        <a:bodyPr/>
        <a:lstStyle/>
        <a:p>
          <a:endParaRPr lang="en-IN"/>
        </a:p>
      </dgm:t>
    </dgm:pt>
    <dgm:pt modelId="{8B5AB09F-E3D0-44D9-BE4C-A066D388E9CE}" type="sibTrans" cxnId="{8E5A9695-603A-404C-A147-3B86F86D8E88}">
      <dgm:prSet/>
      <dgm:spPr/>
      <dgm:t>
        <a:bodyPr/>
        <a:lstStyle/>
        <a:p>
          <a:endParaRPr lang="en-IN"/>
        </a:p>
      </dgm:t>
    </dgm:pt>
    <dgm:pt modelId="{833A35B5-0E0E-4103-9FD6-B235BA2B0C9E}">
      <dgm:prSet phldrT="[Text]" custT="1"/>
      <dgm:spPr/>
      <dgm:t>
        <a:bodyPr/>
        <a:lstStyle/>
        <a:p>
          <a:r>
            <a:rPr lang="en-IN" sz="2000" b="1" dirty="0" smtClean="0"/>
            <a:t>Attune clinic kernel</a:t>
          </a:r>
        </a:p>
        <a:p>
          <a:r>
            <a:rPr lang="en-US" sz="2000" b="1" dirty="0" smtClean="0"/>
            <a:t>EMR</a:t>
          </a:r>
          <a:endParaRPr lang="en-IN" sz="1800" b="1" dirty="0"/>
        </a:p>
      </dgm:t>
    </dgm:pt>
    <dgm:pt modelId="{FB4A1EE1-5F46-494A-BC65-238159DF2502}" type="parTrans" cxnId="{CAE2D0FF-2596-4471-AE6C-AC2D39BB90B4}">
      <dgm:prSet/>
      <dgm:spPr/>
      <dgm:t>
        <a:bodyPr/>
        <a:lstStyle/>
        <a:p>
          <a:endParaRPr lang="en-IN"/>
        </a:p>
      </dgm:t>
    </dgm:pt>
    <dgm:pt modelId="{7CC20DC1-93FB-4A9F-B0EE-40D654406784}" type="sibTrans" cxnId="{CAE2D0FF-2596-4471-AE6C-AC2D39BB90B4}">
      <dgm:prSet/>
      <dgm:spPr/>
      <dgm:t>
        <a:bodyPr/>
        <a:lstStyle/>
        <a:p>
          <a:endParaRPr lang="en-IN"/>
        </a:p>
      </dgm:t>
    </dgm:pt>
    <dgm:pt modelId="{0F94CD9B-94F7-4532-85FC-8E0DFF6E6FF8}">
      <dgm:prSet phldrT="[Text]" custT="1"/>
      <dgm:spPr/>
      <dgm:t>
        <a:bodyPr/>
        <a:lstStyle/>
        <a:p>
          <a:r>
            <a:rPr lang="en-IN" sz="1800" b="1" dirty="0" smtClean="0"/>
            <a:t>Attune Lab kernel</a:t>
          </a:r>
        </a:p>
        <a:p>
          <a:r>
            <a:rPr lang="en-US" sz="1800" b="1" dirty="0" smtClean="0"/>
            <a:t> (LIMS )</a:t>
          </a:r>
          <a:endParaRPr lang="en-IN" sz="1800" b="1" dirty="0"/>
        </a:p>
      </dgm:t>
    </dgm:pt>
    <dgm:pt modelId="{ECB1087E-832A-4684-91DB-4436A479A0F5}" type="parTrans" cxnId="{8A277951-DDB3-48F1-A88B-5F76810B8E9C}">
      <dgm:prSet/>
      <dgm:spPr/>
      <dgm:t>
        <a:bodyPr/>
        <a:lstStyle/>
        <a:p>
          <a:endParaRPr lang="en-IN"/>
        </a:p>
      </dgm:t>
    </dgm:pt>
    <dgm:pt modelId="{C77804E2-A2F1-43B8-8B6A-DC03A8FFE4FC}" type="sibTrans" cxnId="{8A277951-DDB3-48F1-A88B-5F76810B8E9C}">
      <dgm:prSet/>
      <dgm:spPr/>
      <dgm:t>
        <a:bodyPr/>
        <a:lstStyle/>
        <a:p>
          <a:endParaRPr lang="en-IN"/>
        </a:p>
      </dgm:t>
    </dgm:pt>
    <dgm:pt modelId="{61A1797A-6C6B-447B-B0A4-CF512CCF186B}" type="pres">
      <dgm:prSet presAssocID="{9A9BE36C-357E-4377-9CBF-91A39B7D6874}" presName="composite" presStyleCnt="0">
        <dgm:presLayoutVars>
          <dgm:chMax val="1"/>
          <dgm:dir/>
          <dgm:resizeHandles val="exact"/>
        </dgm:presLayoutVars>
      </dgm:prSet>
      <dgm:spPr/>
      <dgm:t>
        <a:bodyPr/>
        <a:lstStyle/>
        <a:p>
          <a:endParaRPr lang="en-IN"/>
        </a:p>
      </dgm:t>
    </dgm:pt>
    <dgm:pt modelId="{6317946C-E5C5-4C63-A247-D7A8A951DE0B}" type="pres">
      <dgm:prSet presAssocID="{9A9BE36C-357E-4377-9CBF-91A39B7D6874}" presName="radial" presStyleCnt="0">
        <dgm:presLayoutVars>
          <dgm:animLvl val="ctr"/>
        </dgm:presLayoutVars>
      </dgm:prSet>
      <dgm:spPr/>
    </dgm:pt>
    <dgm:pt modelId="{D960D710-CEAE-422A-8036-E92D3640B8BB}" type="pres">
      <dgm:prSet presAssocID="{1981CCAC-45B0-406E-A318-1767ADA0BD08}" presName="centerShape" presStyleLbl="vennNode1" presStyleIdx="0" presStyleCnt="4"/>
      <dgm:spPr/>
      <dgm:t>
        <a:bodyPr/>
        <a:lstStyle/>
        <a:p>
          <a:endParaRPr lang="en-IN"/>
        </a:p>
      </dgm:t>
    </dgm:pt>
    <dgm:pt modelId="{22D4C0CE-498A-4FAF-8F16-A9B636526A4B}" type="pres">
      <dgm:prSet presAssocID="{6216959E-0FF6-4B06-95F9-6B14AF804D73}" presName="node" presStyleLbl="vennNode1" presStyleIdx="1" presStyleCnt="4" custScaleX="116723" custScaleY="132850">
        <dgm:presLayoutVars>
          <dgm:bulletEnabled val="1"/>
        </dgm:presLayoutVars>
      </dgm:prSet>
      <dgm:spPr/>
      <dgm:t>
        <a:bodyPr/>
        <a:lstStyle/>
        <a:p>
          <a:endParaRPr lang="en-IN"/>
        </a:p>
      </dgm:t>
    </dgm:pt>
    <dgm:pt modelId="{0A8A2785-AD7E-4B3A-9A20-5F5686ABE07C}" type="pres">
      <dgm:prSet presAssocID="{833A35B5-0E0E-4103-9FD6-B235BA2B0C9E}" presName="node" presStyleLbl="vennNode1" presStyleIdx="2" presStyleCnt="4" custScaleX="137547" custScaleY="123229">
        <dgm:presLayoutVars>
          <dgm:bulletEnabled val="1"/>
        </dgm:presLayoutVars>
      </dgm:prSet>
      <dgm:spPr/>
      <dgm:t>
        <a:bodyPr/>
        <a:lstStyle/>
        <a:p>
          <a:endParaRPr lang="en-IN"/>
        </a:p>
      </dgm:t>
    </dgm:pt>
    <dgm:pt modelId="{8A7B3FE0-9F0A-415F-89C1-6B1448B6A2F5}" type="pres">
      <dgm:prSet presAssocID="{0F94CD9B-94F7-4532-85FC-8E0DFF6E6FF8}" presName="node" presStyleLbl="vennNode1" presStyleIdx="3" presStyleCnt="4" custScaleX="133223" custScaleY="121885">
        <dgm:presLayoutVars>
          <dgm:bulletEnabled val="1"/>
        </dgm:presLayoutVars>
      </dgm:prSet>
      <dgm:spPr/>
      <dgm:t>
        <a:bodyPr/>
        <a:lstStyle/>
        <a:p>
          <a:endParaRPr lang="en-IN"/>
        </a:p>
      </dgm:t>
    </dgm:pt>
  </dgm:ptLst>
  <dgm:cxnLst>
    <dgm:cxn modelId="{54E51F2C-A887-4D98-8B63-292431977217}" type="presOf" srcId="{833A35B5-0E0E-4103-9FD6-B235BA2B0C9E}" destId="{0A8A2785-AD7E-4B3A-9A20-5F5686ABE07C}" srcOrd="0" destOrd="0" presId="urn:microsoft.com/office/officeart/2005/8/layout/radial3"/>
    <dgm:cxn modelId="{F0B6FEE9-053B-48EC-B1AA-3556A460D35D}" srcId="{9A9BE36C-357E-4377-9CBF-91A39B7D6874}" destId="{1981CCAC-45B0-406E-A318-1767ADA0BD08}" srcOrd="0" destOrd="0" parTransId="{3AA0A700-5F25-4195-AC31-9DCE0D16D682}" sibTransId="{BC6EB78B-E37B-4E3B-AD5B-C2370BEE9543}"/>
    <dgm:cxn modelId="{080B767C-0467-4E98-B7D6-925364BFE413}" type="presOf" srcId="{0F94CD9B-94F7-4532-85FC-8E0DFF6E6FF8}" destId="{8A7B3FE0-9F0A-415F-89C1-6B1448B6A2F5}" srcOrd="0" destOrd="0" presId="urn:microsoft.com/office/officeart/2005/8/layout/radial3"/>
    <dgm:cxn modelId="{0B9714A0-5372-47C6-87D6-63BDC95C00D5}" type="presOf" srcId="{6216959E-0FF6-4B06-95F9-6B14AF804D73}" destId="{22D4C0CE-498A-4FAF-8F16-A9B636526A4B}" srcOrd="0" destOrd="0" presId="urn:microsoft.com/office/officeart/2005/8/layout/radial3"/>
    <dgm:cxn modelId="{8A277951-DDB3-48F1-A88B-5F76810B8E9C}" srcId="{1981CCAC-45B0-406E-A318-1767ADA0BD08}" destId="{0F94CD9B-94F7-4532-85FC-8E0DFF6E6FF8}" srcOrd="2" destOrd="0" parTransId="{ECB1087E-832A-4684-91DB-4436A479A0F5}" sibTransId="{C77804E2-A2F1-43B8-8B6A-DC03A8FFE4FC}"/>
    <dgm:cxn modelId="{CAE2D0FF-2596-4471-AE6C-AC2D39BB90B4}" srcId="{1981CCAC-45B0-406E-A318-1767ADA0BD08}" destId="{833A35B5-0E0E-4103-9FD6-B235BA2B0C9E}" srcOrd="1" destOrd="0" parTransId="{FB4A1EE1-5F46-494A-BC65-238159DF2502}" sibTransId="{7CC20DC1-93FB-4A9F-B0EE-40D654406784}"/>
    <dgm:cxn modelId="{8E5A9695-603A-404C-A147-3B86F86D8E88}" srcId="{1981CCAC-45B0-406E-A318-1767ADA0BD08}" destId="{6216959E-0FF6-4B06-95F9-6B14AF804D73}" srcOrd="0" destOrd="0" parTransId="{301CB481-C05E-47C8-AA22-C26B8815F8DD}" sibTransId="{8B5AB09F-E3D0-44D9-BE4C-A066D388E9CE}"/>
    <dgm:cxn modelId="{FEBB0880-EF52-47FE-A7F1-4F2D7077F2EF}" type="presOf" srcId="{1981CCAC-45B0-406E-A318-1767ADA0BD08}" destId="{D960D710-CEAE-422A-8036-E92D3640B8BB}" srcOrd="0" destOrd="0" presId="urn:microsoft.com/office/officeart/2005/8/layout/radial3"/>
    <dgm:cxn modelId="{EF7558D2-A25A-45B5-83D0-70B3E06891B2}" type="presOf" srcId="{9A9BE36C-357E-4377-9CBF-91A39B7D6874}" destId="{61A1797A-6C6B-447B-B0A4-CF512CCF186B}" srcOrd="0" destOrd="0" presId="urn:microsoft.com/office/officeart/2005/8/layout/radial3"/>
    <dgm:cxn modelId="{C8034792-3016-460B-BCD3-E7AE835C282A}" type="presParOf" srcId="{61A1797A-6C6B-447B-B0A4-CF512CCF186B}" destId="{6317946C-E5C5-4C63-A247-D7A8A951DE0B}" srcOrd="0" destOrd="0" presId="urn:microsoft.com/office/officeart/2005/8/layout/radial3"/>
    <dgm:cxn modelId="{BAEF8F7C-8C6B-44C5-97BE-D155A09914BF}" type="presParOf" srcId="{6317946C-E5C5-4C63-A247-D7A8A951DE0B}" destId="{D960D710-CEAE-422A-8036-E92D3640B8BB}" srcOrd="0" destOrd="0" presId="urn:microsoft.com/office/officeart/2005/8/layout/radial3"/>
    <dgm:cxn modelId="{25A3EA2E-632C-444D-98BF-B5706FF0BBAE}" type="presParOf" srcId="{6317946C-E5C5-4C63-A247-D7A8A951DE0B}" destId="{22D4C0CE-498A-4FAF-8F16-A9B636526A4B}" srcOrd="1" destOrd="0" presId="urn:microsoft.com/office/officeart/2005/8/layout/radial3"/>
    <dgm:cxn modelId="{FC565672-A818-46A0-8597-9FC01C8A0ED0}" type="presParOf" srcId="{6317946C-E5C5-4C63-A247-D7A8A951DE0B}" destId="{0A8A2785-AD7E-4B3A-9A20-5F5686ABE07C}" srcOrd="2" destOrd="0" presId="urn:microsoft.com/office/officeart/2005/8/layout/radial3"/>
    <dgm:cxn modelId="{2685C299-84E5-4B6F-B3E7-9B8CB57FB00D}" type="presParOf" srcId="{6317946C-E5C5-4C63-A247-D7A8A951DE0B}" destId="{8A7B3FE0-9F0A-415F-89C1-6B1448B6A2F5}" srcOrd="3" destOrd="0" presId="urn:microsoft.com/office/officeart/2005/8/layout/radial3"/>
  </dgm:cxnLst>
  <dgm:bg/>
  <dgm:whole/>
</dgm:dataModel>
</file>

<file path=ppt/diagrams/data2.xml><?xml version="1.0" encoding="utf-8"?>
<dgm:dataModel xmlns:dgm="http://schemas.openxmlformats.org/drawingml/2006/diagram" xmlns:a="http://schemas.openxmlformats.org/drawingml/2006/main">
  <dgm:ptLst>
    <dgm:pt modelId="{A6E9572A-F60F-4A13-9664-0B15E65A73F9}" type="doc">
      <dgm:prSet loTypeId="urn:microsoft.com/office/officeart/2005/8/layout/pyramid2" loCatId="list" qsTypeId="urn:microsoft.com/office/officeart/2005/8/quickstyle/simple1" qsCatId="simple" csTypeId="urn:microsoft.com/office/officeart/2005/8/colors/accent2_2" csCatId="accent2" phldr="1"/>
      <dgm:spPr/>
    </dgm:pt>
    <dgm:pt modelId="{4A4A364B-0981-448F-A984-0A9C9A17C932}">
      <dgm:prSet phldrT="[Text]"/>
      <dgm:spPr/>
      <dgm:t>
        <a:bodyPr/>
        <a:lstStyle/>
        <a:p>
          <a:r>
            <a:rPr lang="en-US" dirty="0" smtClean="0"/>
            <a:t>Surgical Pathology</a:t>
          </a:r>
          <a:endParaRPr lang="en-IN" dirty="0"/>
        </a:p>
      </dgm:t>
    </dgm:pt>
    <dgm:pt modelId="{D0457873-D59F-47D5-91BD-C00872F9894C}" type="parTrans" cxnId="{CE291690-9055-4C0A-95C6-C285AB9B3B08}">
      <dgm:prSet/>
      <dgm:spPr/>
      <dgm:t>
        <a:bodyPr/>
        <a:lstStyle/>
        <a:p>
          <a:endParaRPr lang="en-IN"/>
        </a:p>
      </dgm:t>
    </dgm:pt>
    <dgm:pt modelId="{7723D8EC-B752-4003-83AA-F8F52E90A2C3}" type="sibTrans" cxnId="{CE291690-9055-4C0A-95C6-C285AB9B3B08}">
      <dgm:prSet/>
      <dgm:spPr/>
      <dgm:t>
        <a:bodyPr/>
        <a:lstStyle/>
        <a:p>
          <a:endParaRPr lang="en-IN"/>
        </a:p>
      </dgm:t>
    </dgm:pt>
    <dgm:pt modelId="{BC97584E-2D70-4C04-9FA7-45CBAE7EDE1A}">
      <dgm:prSet phldrT="[Text]"/>
      <dgm:spPr/>
      <dgm:t>
        <a:bodyPr/>
        <a:lstStyle/>
        <a:p>
          <a:r>
            <a:rPr lang="en-US" dirty="0" smtClean="0"/>
            <a:t>Microbiology</a:t>
          </a:r>
          <a:endParaRPr lang="en-IN" dirty="0"/>
        </a:p>
      </dgm:t>
    </dgm:pt>
    <dgm:pt modelId="{BCE0AA80-5A7A-4459-BF12-0C193DB07C62}" type="parTrans" cxnId="{2E34B9F0-3AC9-408A-B885-AE5C1BD34F82}">
      <dgm:prSet/>
      <dgm:spPr/>
      <dgm:t>
        <a:bodyPr/>
        <a:lstStyle/>
        <a:p>
          <a:endParaRPr lang="en-IN"/>
        </a:p>
      </dgm:t>
    </dgm:pt>
    <dgm:pt modelId="{BB1D3393-7B4D-4076-A63D-58260C770312}" type="sibTrans" cxnId="{2E34B9F0-3AC9-408A-B885-AE5C1BD34F82}">
      <dgm:prSet/>
      <dgm:spPr/>
      <dgm:t>
        <a:bodyPr/>
        <a:lstStyle/>
        <a:p>
          <a:endParaRPr lang="en-IN"/>
        </a:p>
      </dgm:t>
    </dgm:pt>
    <dgm:pt modelId="{9C7FFB29-EFD1-4876-B512-9EADE7D1CE0D}">
      <dgm:prSet/>
      <dgm:spPr/>
      <dgm:t>
        <a:bodyPr/>
        <a:lstStyle/>
        <a:p>
          <a:r>
            <a:rPr lang="en-US" dirty="0" smtClean="0"/>
            <a:t>Commercials</a:t>
          </a:r>
          <a:endParaRPr lang="en-IN" dirty="0"/>
        </a:p>
      </dgm:t>
    </dgm:pt>
    <dgm:pt modelId="{AFFB58AE-5B91-4086-BE24-631CFDDCB914}" type="parTrans" cxnId="{EC5C0EEB-2789-4998-9334-DD2C5C202BA3}">
      <dgm:prSet/>
      <dgm:spPr/>
      <dgm:t>
        <a:bodyPr/>
        <a:lstStyle/>
        <a:p>
          <a:endParaRPr lang="en-IN"/>
        </a:p>
      </dgm:t>
    </dgm:pt>
    <dgm:pt modelId="{CA5C1C8E-5F7E-4501-B915-9181E67D864C}" type="sibTrans" cxnId="{EC5C0EEB-2789-4998-9334-DD2C5C202BA3}">
      <dgm:prSet/>
      <dgm:spPr/>
      <dgm:t>
        <a:bodyPr/>
        <a:lstStyle/>
        <a:p>
          <a:endParaRPr lang="en-IN"/>
        </a:p>
      </dgm:t>
    </dgm:pt>
    <dgm:pt modelId="{E425BBB4-44F9-4A03-8C89-C2404F7F5D7B}">
      <dgm:prSet/>
      <dgm:spPr/>
      <dgm:t>
        <a:bodyPr/>
        <a:lstStyle/>
        <a:p>
          <a:r>
            <a:rPr lang="en-US" dirty="0" smtClean="0"/>
            <a:t>Veterinary</a:t>
          </a:r>
          <a:endParaRPr lang="en-IN" dirty="0"/>
        </a:p>
      </dgm:t>
    </dgm:pt>
    <dgm:pt modelId="{32C62208-9657-4430-9CC8-830095707C9B}" type="parTrans" cxnId="{07701905-7C67-4294-BF6A-E14B904A756E}">
      <dgm:prSet/>
      <dgm:spPr/>
      <dgm:t>
        <a:bodyPr/>
        <a:lstStyle/>
        <a:p>
          <a:endParaRPr lang="en-IN"/>
        </a:p>
      </dgm:t>
    </dgm:pt>
    <dgm:pt modelId="{5869E381-6B3C-41F2-8C11-B5FA82636A95}" type="sibTrans" cxnId="{07701905-7C67-4294-BF6A-E14B904A756E}">
      <dgm:prSet/>
      <dgm:spPr/>
      <dgm:t>
        <a:bodyPr/>
        <a:lstStyle/>
        <a:p>
          <a:endParaRPr lang="en-IN"/>
        </a:p>
      </dgm:t>
    </dgm:pt>
    <dgm:pt modelId="{92188974-5952-456C-B4E2-250536EF02C9}">
      <dgm:prSet/>
      <dgm:spPr>
        <a:gradFill flip="none" rotWithShape="0">
          <a:gsLst>
            <a:gs pos="0">
              <a:schemeClr val="accent3">
                <a:lumMod val="75000"/>
                <a:tint val="66000"/>
                <a:satMod val="160000"/>
              </a:schemeClr>
            </a:gs>
            <a:gs pos="50000">
              <a:schemeClr val="accent3">
                <a:lumMod val="75000"/>
                <a:tint val="44500"/>
                <a:satMod val="160000"/>
              </a:schemeClr>
            </a:gs>
            <a:gs pos="100000">
              <a:schemeClr val="accent3">
                <a:lumMod val="75000"/>
                <a:tint val="23500"/>
                <a:satMod val="160000"/>
              </a:schemeClr>
            </a:gs>
          </a:gsLst>
          <a:path path="circle">
            <a:fillToRect l="100000" b="100000"/>
          </a:path>
          <a:tileRect t="-100000" r="-100000"/>
        </a:gradFill>
      </dgm:spPr>
      <dgm:t>
        <a:bodyPr/>
        <a:lstStyle/>
        <a:p>
          <a:r>
            <a:rPr lang="en-US" dirty="0" smtClean="0"/>
            <a:t>Clinical Chemistry</a:t>
          </a:r>
          <a:endParaRPr lang="en-IN" dirty="0"/>
        </a:p>
      </dgm:t>
    </dgm:pt>
    <dgm:pt modelId="{9387BBC9-5B85-4A8A-A649-5AA517B9B406}" type="parTrans" cxnId="{1677F3C1-17B4-4615-9CFA-86EDC55E6179}">
      <dgm:prSet/>
      <dgm:spPr/>
      <dgm:t>
        <a:bodyPr/>
        <a:lstStyle/>
        <a:p>
          <a:endParaRPr lang="en-IN"/>
        </a:p>
      </dgm:t>
    </dgm:pt>
    <dgm:pt modelId="{CA0F0AB1-0B50-4BF9-AFDE-403F905F68B8}" type="sibTrans" cxnId="{1677F3C1-17B4-4615-9CFA-86EDC55E6179}">
      <dgm:prSet/>
      <dgm:spPr/>
      <dgm:t>
        <a:bodyPr/>
        <a:lstStyle/>
        <a:p>
          <a:endParaRPr lang="en-IN"/>
        </a:p>
      </dgm:t>
    </dgm:pt>
    <dgm:pt modelId="{5CFA5026-E1E8-42EE-A07E-B5D4F7909C59}">
      <dgm:prSet/>
      <dgm:spPr/>
      <dgm:t>
        <a:bodyPr/>
        <a:lstStyle/>
        <a:p>
          <a:r>
            <a:rPr lang="en-US" dirty="0" smtClean="0"/>
            <a:t>Clinical trials</a:t>
          </a:r>
          <a:endParaRPr lang="en-IN" dirty="0"/>
        </a:p>
      </dgm:t>
    </dgm:pt>
    <dgm:pt modelId="{CA1CC451-29F2-44DA-B7EF-3B6742D903AF}" type="parTrans" cxnId="{F46E4678-AC1F-4F5D-8E12-B2C1D5B880E0}">
      <dgm:prSet/>
      <dgm:spPr/>
      <dgm:t>
        <a:bodyPr/>
        <a:lstStyle/>
        <a:p>
          <a:endParaRPr lang="en-IN"/>
        </a:p>
      </dgm:t>
    </dgm:pt>
    <dgm:pt modelId="{74578BC2-3863-4BCE-850E-DF128268CF6A}" type="sibTrans" cxnId="{F46E4678-AC1F-4F5D-8E12-B2C1D5B880E0}">
      <dgm:prSet/>
      <dgm:spPr/>
      <dgm:t>
        <a:bodyPr/>
        <a:lstStyle/>
        <a:p>
          <a:endParaRPr lang="en-IN"/>
        </a:p>
      </dgm:t>
    </dgm:pt>
    <dgm:pt modelId="{B39CF1CA-EE27-4C44-95BC-C56C636BDCF6}">
      <dgm:prSet/>
      <dgm:spPr/>
      <dgm:t>
        <a:bodyPr/>
        <a:lstStyle/>
        <a:p>
          <a:r>
            <a:rPr lang="en-US" dirty="0" smtClean="0"/>
            <a:t>Research and development</a:t>
          </a:r>
          <a:endParaRPr lang="en-IN" dirty="0"/>
        </a:p>
      </dgm:t>
    </dgm:pt>
    <dgm:pt modelId="{FC9D9862-3DE8-4BBA-B195-AE9F468243AF}" type="parTrans" cxnId="{333BFAE3-74D7-4DC8-AD34-D8CA51E70F67}">
      <dgm:prSet/>
      <dgm:spPr/>
      <dgm:t>
        <a:bodyPr/>
        <a:lstStyle/>
        <a:p>
          <a:endParaRPr lang="en-IN"/>
        </a:p>
      </dgm:t>
    </dgm:pt>
    <dgm:pt modelId="{83223235-C97E-43F6-AC46-07122896AE12}" type="sibTrans" cxnId="{333BFAE3-74D7-4DC8-AD34-D8CA51E70F67}">
      <dgm:prSet/>
      <dgm:spPr/>
      <dgm:t>
        <a:bodyPr/>
        <a:lstStyle/>
        <a:p>
          <a:endParaRPr lang="en-IN"/>
        </a:p>
      </dgm:t>
    </dgm:pt>
    <dgm:pt modelId="{04DEE352-9B44-4437-B23A-6EFB410C9F57}">
      <dgm:prSet/>
      <dgm:spPr/>
      <dgm:t>
        <a:bodyPr/>
        <a:lstStyle/>
        <a:p>
          <a:r>
            <a:rPr lang="en-US" smtClean="0"/>
            <a:t>Genetics</a:t>
          </a:r>
          <a:endParaRPr lang="en-IN" dirty="0"/>
        </a:p>
      </dgm:t>
    </dgm:pt>
    <dgm:pt modelId="{D7A33CE6-449E-45EE-BA02-0D7D8F87D4BF}" type="parTrans" cxnId="{5EAE18EE-EBF6-4202-B805-8B0AD2A01C1A}">
      <dgm:prSet/>
      <dgm:spPr/>
      <dgm:t>
        <a:bodyPr/>
        <a:lstStyle/>
        <a:p>
          <a:endParaRPr lang="en-IN"/>
        </a:p>
      </dgm:t>
    </dgm:pt>
    <dgm:pt modelId="{F7B7AC75-D58A-496E-BBCD-C8760B1E58FB}" type="sibTrans" cxnId="{5EAE18EE-EBF6-4202-B805-8B0AD2A01C1A}">
      <dgm:prSet/>
      <dgm:spPr/>
      <dgm:t>
        <a:bodyPr/>
        <a:lstStyle/>
        <a:p>
          <a:endParaRPr lang="en-IN"/>
        </a:p>
      </dgm:t>
    </dgm:pt>
    <dgm:pt modelId="{66E15686-A3FF-4E8E-ACC6-E5B979C65F49}" type="pres">
      <dgm:prSet presAssocID="{A6E9572A-F60F-4A13-9664-0B15E65A73F9}" presName="compositeShape" presStyleCnt="0">
        <dgm:presLayoutVars>
          <dgm:dir/>
          <dgm:resizeHandles/>
        </dgm:presLayoutVars>
      </dgm:prSet>
      <dgm:spPr/>
    </dgm:pt>
    <dgm:pt modelId="{C411C136-A760-40DC-AC05-060019C73139}" type="pres">
      <dgm:prSet presAssocID="{A6E9572A-F60F-4A13-9664-0B15E65A73F9}" presName="pyramid" presStyleLbl="node1" presStyleIdx="0" presStyleCnt="1" custLinFactNeighborX="257"/>
      <dgm:spPr/>
    </dgm:pt>
    <dgm:pt modelId="{83CFFE4C-C0CD-49A3-B474-7B6288C9251B}" type="pres">
      <dgm:prSet presAssocID="{A6E9572A-F60F-4A13-9664-0B15E65A73F9}" presName="theList" presStyleCnt="0"/>
      <dgm:spPr/>
    </dgm:pt>
    <dgm:pt modelId="{62081276-9609-410B-A70E-8DF1DB1F377C}" type="pres">
      <dgm:prSet presAssocID="{E425BBB4-44F9-4A03-8C89-C2404F7F5D7B}" presName="aNode" presStyleLbl="fgAcc1" presStyleIdx="0" presStyleCnt="8">
        <dgm:presLayoutVars>
          <dgm:bulletEnabled val="1"/>
        </dgm:presLayoutVars>
      </dgm:prSet>
      <dgm:spPr/>
      <dgm:t>
        <a:bodyPr/>
        <a:lstStyle/>
        <a:p>
          <a:endParaRPr lang="en-IN"/>
        </a:p>
      </dgm:t>
    </dgm:pt>
    <dgm:pt modelId="{10CFBD43-4E53-40BB-9255-AD750B1DBA40}" type="pres">
      <dgm:prSet presAssocID="{E425BBB4-44F9-4A03-8C89-C2404F7F5D7B}" presName="aSpace" presStyleCnt="0"/>
      <dgm:spPr/>
    </dgm:pt>
    <dgm:pt modelId="{86E979B3-3431-4C80-B7D4-227978D84CC0}" type="pres">
      <dgm:prSet presAssocID="{9C7FFB29-EFD1-4876-B512-9EADE7D1CE0D}" presName="aNode" presStyleLbl="fgAcc1" presStyleIdx="1" presStyleCnt="8">
        <dgm:presLayoutVars>
          <dgm:bulletEnabled val="1"/>
        </dgm:presLayoutVars>
      </dgm:prSet>
      <dgm:spPr/>
      <dgm:t>
        <a:bodyPr/>
        <a:lstStyle/>
        <a:p>
          <a:endParaRPr lang="en-IN"/>
        </a:p>
      </dgm:t>
    </dgm:pt>
    <dgm:pt modelId="{67CC7C15-6407-4773-9279-AD611172E833}" type="pres">
      <dgm:prSet presAssocID="{9C7FFB29-EFD1-4876-B512-9EADE7D1CE0D}" presName="aSpace" presStyleCnt="0"/>
      <dgm:spPr/>
    </dgm:pt>
    <dgm:pt modelId="{23586FE7-1386-4C26-A2CB-73169586C051}" type="pres">
      <dgm:prSet presAssocID="{5CFA5026-E1E8-42EE-A07E-B5D4F7909C59}" presName="aNode" presStyleLbl="fgAcc1" presStyleIdx="2" presStyleCnt="8">
        <dgm:presLayoutVars>
          <dgm:bulletEnabled val="1"/>
        </dgm:presLayoutVars>
      </dgm:prSet>
      <dgm:spPr/>
      <dgm:t>
        <a:bodyPr/>
        <a:lstStyle/>
        <a:p>
          <a:endParaRPr lang="en-IN"/>
        </a:p>
      </dgm:t>
    </dgm:pt>
    <dgm:pt modelId="{7D553319-B2E5-4F04-A8A6-7F40C9E0C8E5}" type="pres">
      <dgm:prSet presAssocID="{5CFA5026-E1E8-42EE-A07E-B5D4F7909C59}" presName="aSpace" presStyleCnt="0"/>
      <dgm:spPr/>
    </dgm:pt>
    <dgm:pt modelId="{276872B8-5E65-4720-B5DE-2CB2E456CE3B}" type="pres">
      <dgm:prSet presAssocID="{92188974-5952-456C-B4E2-250536EF02C9}" presName="aNode" presStyleLbl="fgAcc1" presStyleIdx="3" presStyleCnt="8">
        <dgm:presLayoutVars>
          <dgm:bulletEnabled val="1"/>
        </dgm:presLayoutVars>
      </dgm:prSet>
      <dgm:spPr/>
      <dgm:t>
        <a:bodyPr/>
        <a:lstStyle/>
        <a:p>
          <a:endParaRPr lang="en-IN"/>
        </a:p>
      </dgm:t>
    </dgm:pt>
    <dgm:pt modelId="{BCBE1F24-2E3D-47E2-A50C-3F57568677F9}" type="pres">
      <dgm:prSet presAssocID="{92188974-5952-456C-B4E2-250536EF02C9}" presName="aSpace" presStyleCnt="0"/>
      <dgm:spPr/>
    </dgm:pt>
    <dgm:pt modelId="{6611D5D0-D2D6-4B35-BAFA-F1865FD6B323}" type="pres">
      <dgm:prSet presAssocID="{B39CF1CA-EE27-4C44-95BC-C56C636BDCF6}" presName="aNode" presStyleLbl="fgAcc1" presStyleIdx="4" presStyleCnt="8">
        <dgm:presLayoutVars>
          <dgm:bulletEnabled val="1"/>
        </dgm:presLayoutVars>
      </dgm:prSet>
      <dgm:spPr/>
      <dgm:t>
        <a:bodyPr/>
        <a:lstStyle/>
        <a:p>
          <a:endParaRPr lang="en-IN"/>
        </a:p>
      </dgm:t>
    </dgm:pt>
    <dgm:pt modelId="{CE392323-F10E-4B85-9C9D-FFAC153E3615}" type="pres">
      <dgm:prSet presAssocID="{B39CF1CA-EE27-4C44-95BC-C56C636BDCF6}" presName="aSpace" presStyleCnt="0"/>
      <dgm:spPr/>
    </dgm:pt>
    <dgm:pt modelId="{845080E4-FE50-438E-B4C7-A59A4A85DA69}" type="pres">
      <dgm:prSet presAssocID="{04DEE352-9B44-4437-B23A-6EFB410C9F57}" presName="aNode" presStyleLbl="fgAcc1" presStyleIdx="5" presStyleCnt="8">
        <dgm:presLayoutVars>
          <dgm:bulletEnabled val="1"/>
        </dgm:presLayoutVars>
      </dgm:prSet>
      <dgm:spPr/>
      <dgm:t>
        <a:bodyPr/>
        <a:lstStyle/>
        <a:p>
          <a:endParaRPr lang="en-IN"/>
        </a:p>
      </dgm:t>
    </dgm:pt>
    <dgm:pt modelId="{94692DD4-92B8-4ED2-9863-B0D61B79D537}" type="pres">
      <dgm:prSet presAssocID="{04DEE352-9B44-4437-B23A-6EFB410C9F57}" presName="aSpace" presStyleCnt="0"/>
      <dgm:spPr/>
    </dgm:pt>
    <dgm:pt modelId="{A7B22973-76FA-4564-9B1F-0CD9E26F39B3}" type="pres">
      <dgm:prSet presAssocID="{4A4A364B-0981-448F-A984-0A9C9A17C932}" presName="aNode" presStyleLbl="fgAcc1" presStyleIdx="6" presStyleCnt="8">
        <dgm:presLayoutVars>
          <dgm:bulletEnabled val="1"/>
        </dgm:presLayoutVars>
      </dgm:prSet>
      <dgm:spPr/>
      <dgm:t>
        <a:bodyPr/>
        <a:lstStyle/>
        <a:p>
          <a:endParaRPr lang="en-IN"/>
        </a:p>
      </dgm:t>
    </dgm:pt>
    <dgm:pt modelId="{455A956E-4B56-4C80-8622-EAC99813767B}" type="pres">
      <dgm:prSet presAssocID="{4A4A364B-0981-448F-A984-0A9C9A17C932}" presName="aSpace" presStyleCnt="0"/>
      <dgm:spPr/>
    </dgm:pt>
    <dgm:pt modelId="{82DBA3AB-882F-4A5B-A8E4-D0243C44920C}" type="pres">
      <dgm:prSet presAssocID="{BC97584E-2D70-4C04-9FA7-45CBAE7EDE1A}" presName="aNode" presStyleLbl="fgAcc1" presStyleIdx="7" presStyleCnt="8">
        <dgm:presLayoutVars>
          <dgm:bulletEnabled val="1"/>
        </dgm:presLayoutVars>
      </dgm:prSet>
      <dgm:spPr/>
      <dgm:t>
        <a:bodyPr/>
        <a:lstStyle/>
        <a:p>
          <a:endParaRPr lang="en-IN"/>
        </a:p>
      </dgm:t>
    </dgm:pt>
    <dgm:pt modelId="{CA7BE6B4-3B18-47AD-B177-F0D774A42F0F}" type="pres">
      <dgm:prSet presAssocID="{BC97584E-2D70-4C04-9FA7-45CBAE7EDE1A}" presName="aSpace" presStyleCnt="0"/>
      <dgm:spPr/>
    </dgm:pt>
  </dgm:ptLst>
  <dgm:cxnLst>
    <dgm:cxn modelId="{6B117A05-6640-45B8-97FF-B2CCAB798A26}" type="presOf" srcId="{4A4A364B-0981-448F-A984-0A9C9A17C932}" destId="{A7B22973-76FA-4564-9B1F-0CD9E26F39B3}" srcOrd="0" destOrd="0" presId="urn:microsoft.com/office/officeart/2005/8/layout/pyramid2"/>
    <dgm:cxn modelId="{07701905-7C67-4294-BF6A-E14B904A756E}" srcId="{A6E9572A-F60F-4A13-9664-0B15E65A73F9}" destId="{E425BBB4-44F9-4A03-8C89-C2404F7F5D7B}" srcOrd="0" destOrd="0" parTransId="{32C62208-9657-4430-9CC8-830095707C9B}" sibTransId="{5869E381-6B3C-41F2-8C11-B5FA82636A95}"/>
    <dgm:cxn modelId="{CE291690-9055-4C0A-95C6-C285AB9B3B08}" srcId="{A6E9572A-F60F-4A13-9664-0B15E65A73F9}" destId="{4A4A364B-0981-448F-A984-0A9C9A17C932}" srcOrd="6" destOrd="0" parTransId="{D0457873-D59F-47D5-91BD-C00872F9894C}" sibTransId="{7723D8EC-B752-4003-83AA-F8F52E90A2C3}"/>
    <dgm:cxn modelId="{333BFAE3-74D7-4DC8-AD34-D8CA51E70F67}" srcId="{A6E9572A-F60F-4A13-9664-0B15E65A73F9}" destId="{B39CF1CA-EE27-4C44-95BC-C56C636BDCF6}" srcOrd="4" destOrd="0" parTransId="{FC9D9862-3DE8-4BBA-B195-AE9F468243AF}" sibTransId="{83223235-C97E-43F6-AC46-07122896AE12}"/>
    <dgm:cxn modelId="{A53BEE7C-FBF5-4E72-AFB7-A7B6ED8F8A37}" type="presOf" srcId="{9C7FFB29-EFD1-4876-B512-9EADE7D1CE0D}" destId="{86E979B3-3431-4C80-B7D4-227978D84CC0}" srcOrd="0" destOrd="0" presId="urn:microsoft.com/office/officeart/2005/8/layout/pyramid2"/>
    <dgm:cxn modelId="{FE3C34D6-4FF8-4721-AE44-FF2EB9255C1B}" type="presOf" srcId="{E425BBB4-44F9-4A03-8C89-C2404F7F5D7B}" destId="{62081276-9609-410B-A70E-8DF1DB1F377C}" srcOrd="0" destOrd="0" presId="urn:microsoft.com/office/officeart/2005/8/layout/pyramid2"/>
    <dgm:cxn modelId="{036E1921-89B6-44D0-9F27-B50C58EC99AB}" type="presOf" srcId="{BC97584E-2D70-4C04-9FA7-45CBAE7EDE1A}" destId="{82DBA3AB-882F-4A5B-A8E4-D0243C44920C}" srcOrd="0" destOrd="0" presId="urn:microsoft.com/office/officeart/2005/8/layout/pyramid2"/>
    <dgm:cxn modelId="{FC97A8F0-796C-4056-863A-9408105C1D2A}" type="presOf" srcId="{A6E9572A-F60F-4A13-9664-0B15E65A73F9}" destId="{66E15686-A3FF-4E8E-ACC6-E5B979C65F49}" srcOrd="0" destOrd="0" presId="urn:microsoft.com/office/officeart/2005/8/layout/pyramid2"/>
    <dgm:cxn modelId="{F46E4678-AC1F-4F5D-8E12-B2C1D5B880E0}" srcId="{A6E9572A-F60F-4A13-9664-0B15E65A73F9}" destId="{5CFA5026-E1E8-42EE-A07E-B5D4F7909C59}" srcOrd="2" destOrd="0" parTransId="{CA1CC451-29F2-44DA-B7EF-3B6742D903AF}" sibTransId="{74578BC2-3863-4BCE-850E-DF128268CF6A}"/>
    <dgm:cxn modelId="{065C65AB-AA09-4AC1-A6AA-767619D7A888}" type="presOf" srcId="{B39CF1CA-EE27-4C44-95BC-C56C636BDCF6}" destId="{6611D5D0-D2D6-4B35-BAFA-F1865FD6B323}" srcOrd="0" destOrd="0" presId="urn:microsoft.com/office/officeart/2005/8/layout/pyramid2"/>
    <dgm:cxn modelId="{EC5C0EEB-2789-4998-9334-DD2C5C202BA3}" srcId="{A6E9572A-F60F-4A13-9664-0B15E65A73F9}" destId="{9C7FFB29-EFD1-4876-B512-9EADE7D1CE0D}" srcOrd="1" destOrd="0" parTransId="{AFFB58AE-5B91-4086-BE24-631CFDDCB914}" sibTransId="{CA5C1C8E-5F7E-4501-B915-9181E67D864C}"/>
    <dgm:cxn modelId="{5EAE18EE-EBF6-4202-B805-8B0AD2A01C1A}" srcId="{A6E9572A-F60F-4A13-9664-0B15E65A73F9}" destId="{04DEE352-9B44-4437-B23A-6EFB410C9F57}" srcOrd="5" destOrd="0" parTransId="{D7A33CE6-449E-45EE-BA02-0D7D8F87D4BF}" sibTransId="{F7B7AC75-D58A-496E-BBCD-C8760B1E58FB}"/>
    <dgm:cxn modelId="{2E34B9F0-3AC9-408A-B885-AE5C1BD34F82}" srcId="{A6E9572A-F60F-4A13-9664-0B15E65A73F9}" destId="{BC97584E-2D70-4C04-9FA7-45CBAE7EDE1A}" srcOrd="7" destOrd="0" parTransId="{BCE0AA80-5A7A-4459-BF12-0C193DB07C62}" sibTransId="{BB1D3393-7B4D-4076-A63D-58260C770312}"/>
    <dgm:cxn modelId="{2E26709E-BDB4-425B-BBB8-9909BC2EC5FB}" type="presOf" srcId="{04DEE352-9B44-4437-B23A-6EFB410C9F57}" destId="{845080E4-FE50-438E-B4C7-A59A4A85DA69}" srcOrd="0" destOrd="0" presId="urn:microsoft.com/office/officeart/2005/8/layout/pyramid2"/>
    <dgm:cxn modelId="{EDE1153A-BCAC-4DD7-862B-C4431DC17ED8}" type="presOf" srcId="{5CFA5026-E1E8-42EE-A07E-B5D4F7909C59}" destId="{23586FE7-1386-4C26-A2CB-73169586C051}" srcOrd="0" destOrd="0" presId="urn:microsoft.com/office/officeart/2005/8/layout/pyramid2"/>
    <dgm:cxn modelId="{1677F3C1-17B4-4615-9CFA-86EDC55E6179}" srcId="{A6E9572A-F60F-4A13-9664-0B15E65A73F9}" destId="{92188974-5952-456C-B4E2-250536EF02C9}" srcOrd="3" destOrd="0" parTransId="{9387BBC9-5B85-4A8A-A649-5AA517B9B406}" sibTransId="{CA0F0AB1-0B50-4BF9-AFDE-403F905F68B8}"/>
    <dgm:cxn modelId="{F176B2C1-8633-45B7-BBA0-65D9FF6F3F51}" type="presOf" srcId="{92188974-5952-456C-B4E2-250536EF02C9}" destId="{276872B8-5E65-4720-B5DE-2CB2E456CE3B}" srcOrd="0" destOrd="0" presId="urn:microsoft.com/office/officeart/2005/8/layout/pyramid2"/>
    <dgm:cxn modelId="{8453D10A-D104-4704-93EE-B38E138B85FD}" type="presParOf" srcId="{66E15686-A3FF-4E8E-ACC6-E5B979C65F49}" destId="{C411C136-A760-40DC-AC05-060019C73139}" srcOrd="0" destOrd="0" presId="urn:microsoft.com/office/officeart/2005/8/layout/pyramid2"/>
    <dgm:cxn modelId="{93BDA725-941A-44E6-9642-0CC37F8BDBA0}" type="presParOf" srcId="{66E15686-A3FF-4E8E-ACC6-E5B979C65F49}" destId="{83CFFE4C-C0CD-49A3-B474-7B6288C9251B}" srcOrd="1" destOrd="0" presId="urn:microsoft.com/office/officeart/2005/8/layout/pyramid2"/>
    <dgm:cxn modelId="{5A0F87F2-763E-4683-BDFB-398078BAA97D}" type="presParOf" srcId="{83CFFE4C-C0CD-49A3-B474-7B6288C9251B}" destId="{62081276-9609-410B-A70E-8DF1DB1F377C}" srcOrd="0" destOrd="0" presId="urn:microsoft.com/office/officeart/2005/8/layout/pyramid2"/>
    <dgm:cxn modelId="{EB558B81-59AB-471D-8126-8158596D8B94}" type="presParOf" srcId="{83CFFE4C-C0CD-49A3-B474-7B6288C9251B}" destId="{10CFBD43-4E53-40BB-9255-AD750B1DBA40}" srcOrd="1" destOrd="0" presId="urn:microsoft.com/office/officeart/2005/8/layout/pyramid2"/>
    <dgm:cxn modelId="{EED1B982-0DB5-4620-8D53-29BB0DBC5DBC}" type="presParOf" srcId="{83CFFE4C-C0CD-49A3-B474-7B6288C9251B}" destId="{86E979B3-3431-4C80-B7D4-227978D84CC0}" srcOrd="2" destOrd="0" presId="urn:microsoft.com/office/officeart/2005/8/layout/pyramid2"/>
    <dgm:cxn modelId="{A6E09832-3351-43FD-889E-FF36EF62ACBA}" type="presParOf" srcId="{83CFFE4C-C0CD-49A3-B474-7B6288C9251B}" destId="{67CC7C15-6407-4773-9279-AD611172E833}" srcOrd="3" destOrd="0" presId="urn:microsoft.com/office/officeart/2005/8/layout/pyramid2"/>
    <dgm:cxn modelId="{3F62AADD-300E-4F9B-B9B6-FA34304DF01C}" type="presParOf" srcId="{83CFFE4C-C0CD-49A3-B474-7B6288C9251B}" destId="{23586FE7-1386-4C26-A2CB-73169586C051}" srcOrd="4" destOrd="0" presId="urn:microsoft.com/office/officeart/2005/8/layout/pyramid2"/>
    <dgm:cxn modelId="{DAD66631-0620-49AE-9FAD-0548C87AF1A0}" type="presParOf" srcId="{83CFFE4C-C0CD-49A3-B474-7B6288C9251B}" destId="{7D553319-B2E5-4F04-A8A6-7F40C9E0C8E5}" srcOrd="5" destOrd="0" presId="urn:microsoft.com/office/officeart/2005/8/layout/pyramid2"/>
    <dgm:cxn modelId="{43C73274-A637-42DA-831B-DE50BD997A41}" type="presParOf" srcId="{83CFFE4C-C0CD-49A3-B474-7B6288C9251B}" destId="{276872B8-5E65-4720-B5DE-2CB2E456CE3B}" srcOrd="6" destOrd="0" presId="urn:microsoft.com/office/officeart/2005/8/layout/pyramid2"/>
    <dgm:cxn modelId="{921EE546-F9B3-4D33-812B-BD287E89752F}" type="presParOf" srcId="{83CFFE4C-C0CD-49A3-B474-7B6288C9251B}" destId="{BCBE1F24-2E3D-47E2-A50C-3F57568677F9}" srcOrd="7" destOrd="0" presId="urn:microsoft.com/office/officeart/2005/8/layout/pyramid2"/>
    <dgm:cxn modelId="{52692CFA-8D62-48A0-ABB5-5535DAAD991E}" type="presParOf" srcId="{83CFFE4C-C0CD-49A3-B474-7B6288C9251B}" destId="{6611D5D0-D2D6-4B35-BAFA-F1865FD6B323}" srcOrd="8" destOrd="0" presId="urn:microsoft.com/office/officeart/2005/8/layout/pyramid2"/>
    <dgm:cxn modelId="{C1DF1C77-4AAF-4384-9CF4-341A6065452B}" type="presParOf" srcId="{83CFFE4C-C0CD-49A3-B474-7B6288C9251B}" destId="{CE392323-F10E-4B85-9C9D-FFAC153E3615}" srcOrd="9" destOrd="0" presId="urn:microsoft.com/office/officeart/2005/8/layout/pyramid2"/>
    <dgm:cxn modelId="{B68AB63B-4A9C-4AEA-9C20-CF200FC1F912}" type="presParOf" srcId="{83CFFE4C-C0CD-49A3-B474-7B6288C9251B}" destId="{845080E4-FE50-438E-B4C7-A59A4A85DA69}" srcOrd="10" destOrd="0" presId="urn:microsoft.com/office/officeart/2005/8/layout/pyramid2"/>
    <dgm:cxn modelId="{AEFB0A12-B018-4086-9C6A-A94DD83DF274}" type="presParOf" srcId="{83CFFE4C-C0CD-49A3-B474-7B6288C9251B}" destId="{94692DD4-92B8-4ED2-9863-B0D61B79D537}" srcOrd="11" destOrd="0" presId="urn:microsoft.com/office/officeart/2005/8/layout/pyramid2"/>
    <dgm:cxn modelId="{82CA9891-CD62-4F32-8E5B-A6FDC5512904}" type="presParOf" srcId="{83CFFE4C-C0CD-49A3-B474-7B6288C9251B}" destId="{A7B22973-76FA-4564-9B1F-0CD9E26F39B3}" srcOrd="12" destOrd="0" presId="urn:microsoft.com/office/officeart/2005/8/layout/pyramid2"/>
    <dgm:cxn modelId="{BC91F9E1-C625-4E9C-8780-149A246C2EE7}" type="presParOf" srcId="{83CFFE4C-C0CD-49A3-B474-7B6288C9251B}" destId="{455A956E-4B56-4C80-8622-EAC99813767B}" srcOrd="13" destOrd="0" presId="urn:microsoft.com/office/officeart/2005/8/layout/pyramid2"/>
    <dgm:cxn modelId="{8AA80DA7-D370-4D52-A5CD-E3C2100BBEFA}" type="presParOf" srcId="{83CFFE4C-C0CD-49A3-B474-7B6288C9251B}" destId="{82DBA3AB-882F-4A5B-A8E4-D0243C44920C}" srcOrd="14" destOrd="0" presId="urn:microsoft.com/office/officeart/2005/8/layout/pyramid2"/>
    <dgm:cxn modelId="{4B731744-9FE5-4D31-8956-2B2BDADF962C}" type="presParOf" srcId="{83CFFE4C-C0CD-49A3-B474-7B6288C9251B}" destId="{CA7BE6B4-3B18-47AD-B177-F0D774A42F0F}" srcOrd="1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0.07273</cdr:y>
    </cdr:from>
    <cdr:to>
      <cdr:x>0.05128</cdr:x>
      <cdr:y>0.47273</cdr:y>
    </cdr:to>
    <cdr:sp macro="" textlink="">
      <cdr:nvSpPr>
        <cdr:cNvPr id="2" name="Rectangle 1"/>
        <cdr:cNvSpPr/>
      </cdr:nvSpPr>
      <cdr:spPr>
        <a:xfrm xmlns:a="http://schemas.openxmlformats.org/drawingml/2006/main">
          <a:off x="0" y="304800"/>
          <a:ext cx="457200" cy="1676400"/>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r>
            <a:rPr lang="en-US" sz="2400" dirty="0" smtClean="0">
              <a:solidFill>
                <a:schemeClr val="tx1"/>
              </a:solidFill>
            </a:rPr>
            <a:t>D</a:t>
          </a:r>
        </a:p>
        <a:p xmlns:a="http://schemas.openxmlformats.org/drawingml/2006/main">
          <a:r>
            <a:rPr lang="en-US" sz="2400" dirty="0" smtClean="0">
              <a:solidFill>
                <a:schemeClr val="tx1"/>
              </a:solidFill>
            </a:rPr>
            <a:t>A</a:t>
          </a:r>
        </a:p>
        <a:p xmlns:a="http://schemas.openxmlformats.org/drawingml/2006/main">
          <a:r>
            <a:rPr lang="en-US" sz="2400" dirty="0" smtClean="0">
              <a:solidFill>
                <a:schemeClr val="tx1"/>
              </a:solidFill>
            </a:rPr>
            <a:t>Y</a:t>
          </a:r>
        </a:p>
        <a:p xmlns:a="http://schemas.openxmlformats.org/drawingml/2006/main">
          <a:r>
            <a:rPr lang="en-US" sz="2400" dirty="0">
              <a:solidFill>
                <a:schemeClr val="tx1"/>
              </a:solidFill>
            </a:rPr>
            <a:t>S</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sp.net/"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DESERTATION REPORT</a:t>
            </a:r>
            <a:endParaRPr lang="en-IN" b="1"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b="1" dirty="0" smtClean="0">
                <a:solidFill>
                  <a:schemeClr val="tx1"/>
                </a:solidFill>
                <a:latin typeface="Times New Roman" pitchFamily="18" charset="0"/>
                <a:cs typeface="Times New Roman" pitchFamily="18" charset="0"/>
              </a:rPr>
              <a:t>Submitted by </a:t>
            </a:r>
          </a:p>
          <a:p>
            <a:r>
              <a:rPr lang="en-US" b="1" dirty="0" err="1" smtClean="0">
                <a:solidFill>
                  <a:schemeClr val="tx1"/>
                </a:solidFill>
                <a:latin typeface="Times New Roman" pitchFamily="18" charset="0"/>
                <a:cs typeface="Times New Roman" pitchFamily="18" charset="0"/>
              </a:rPr>
              <a:t>Dr.Samprada</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Bhatkar</a:t>
            </a:r>
            <a:r>
              <a:rPr lang="en-US" b="1" dirty="0" smtClean="0">
                <a:solidFill>
                  <a:schemeClr val="tx1"/>
                </a:solidFill>
                <a:latin typeface="Times New Roman" pitchFamily="18" charset="0"/>
                <a:cs typeface="Times New Roman" pitchFamily="18" charset="0"/>
              </a:rPr>
              <a:t>(PG/12/077</a:t>
            </a:r>
            <a:r>
              <a:rPr lang="en-US" b="1" dirty="0" smtClean="0">
                <a:latin typeface="Times New Roman" pitchFamily="18" charset="0"/>
                <a:cs typeface="Times New Roman" pitchFamily="18" charset="0"/>
              </a:rPr>
              <a:t>)</a:t>
            </a:r>
            <a:endParaRPr lang="en-IN" b="1"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914400"/>
          </a:xfrm>
        </p:spPr>
        <p:txBody>
          <a:bodyPr/>
          <a:lstStyle/>
          <a:p>
            <a:r>
              <a:rPr lang="en-US" b="1" dirty="0" smtClean="0">
                <a:latin typeface="Times New Roman" pitchFamily="18" charset="0"/>
                <a:cs typeface="Times New Roman" pitchFamily="18" charset="0"/>
              </a:rPr>
              <a:t>Methodology</a:t>
            </a:r>
            <a:endParaRPr lang="en-IN" dirty="0"/>
          </a:p>
        </p:txBody>
      </p:sp>
      <p:sp>
        <p:nvSpPr>
          <p:cNvPr id="3" name="Content Placeholder 2"/>
          <p:cNvSpPr>
            <a:spLocks noGrp="1"/>
          </p:cNvSpPr>
          <p:nvPr>
            <p:ph idx="1"/>
          </p:nvPr>
        </p:nvSpPr>
        <p:spPr/>
        <p:txBody>
          <a:bodyPr>
            <a:normAutofit fontScale="77500" lnSpcReduction="20000"/>
          </a:bodyPr>
          <a:lstStyle/>
          <a:p>
            <a:pPr>
              <a:buNone/>
            </a:pPr>
            <a:r>
              <a:rPr lang="en-IN" b="1" dirty="0" smtClean="0">
                <a:latin typeface="Times New Roman" pitchFamily="18" charset="0"/>
                <a:cs typeface="Times New Roman" pitchFamily="18" charset="0"/>
              </a:rPr>
              <a:t>Study  organisation : </a:t>
            </a:r>
            <a:r>
              <a:rPr lang="en-IN" dirty="0" smtClean="0">
                <a:latin typeface="Times New Roman" pitchFamily="18" charset="0"/>
                <a:cs typeface="Times New Roman" pitchFamily="18" charset="0"/>
              </a:rPr>
              <a:t>Metropolis Healthcare</a:t>
            </a:r>
          </a:p>
          <a:p>
            <a:pPr>
              <a:buNone/>
            </a:pPr>
            <a:r>
              <a:rPr lang="en-IN" b="1" dirty="0" smtClean="0">
                <a:latin typeface="Times New Roman" pitchFamily="18" charset="0"/>
                <a:cs typeface="Times New Roman" pitchFamily="18" charset="0"/>
              </a:rPr>
              <a:t>Study area : </a:t>
            </a:r>
            <a:r>
              <a:rPr lang="en-IN" dirty="0" smtClean="0">
                <a:latin typeface="Times New Roman" pitchFamily="18" charset="0"/>
                <a:cs typeface="Times New Roman" pitchFamily="18" charset="0"/>
              </a:rPr>
              <a:t>Clinical chemistry department</a:t>
            </a:r>
          </a:p>
          <a:p>
            <a:pPr algn="ctr">
              <a:buNone/>
            </a:pPr>
            <a:r>
              <a:rPr lang="en-IN" dirty="0" smtClean="0">
                <a:latin typeface="Times New Roman" pitchFamily="18" charset="0"/>
                <a:cs typeface="Times New Roman" pitchFamily="18" charset="0"/>
              </a:rPr>
              <a:t>(Immuno fluorescence section)</a:t>
            </a:r>
          </a:p>
          <a:p>
            <a:pPr>
              <a:buNone/>
            </a:pPr>
            <a:r>
              <a:rPr lang="en-IN" b="1" dirty="0" smtClean="0">
                <a:latin typeface="Times New Roman" pitchFamily="18" charset="0"/>
                <a:cs typeface="Times New Roman" pitchFamily="18" charset="0"/>
              </a:rPr>
              <a:t>Study design </a:t>
            </a:r>
            <a:r>
              <a:rPr lang="en-IN" dirty="0" smtClean="0">
                <a:latin typeface="Times New Roman" pitchFamily="18" charset="0"/>
                <a:cs typeface="Times New Roman" pitchFamily="18" charset="0"/>
              </a:rPr>
              <a:t>: </a:t>
            </a:r>
          </a:p>
          <a:p>
            <a:pPr>
              <a:buNone/>
            </a:pPr>
            <a:r>
              <a:rPr lang="en-IN" dirty="0" smtClean="0">
                <a:latin typeface="Times New Roman" pitchFamily="18" charset="0"/>
                <a:cs typeface="Times New Roman" pitchFamily="18" charset="0"/>
              </a:rPr>
              <a:t>Observational and implementation study  based on following activities :</a:t>
            </a:r>
          </a:p>
          <a:p>
            <a:pPr>
              <a:buNone/>
            </a:pPr>
            <a:r>
              <a:rPr lang="en-IN"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Task-based or user–task interaction</a:t>
            </a:r>
          </a:p>
          <a:p>
            <a:pPr>
              <a:buNone/>
            </a:pPr>
            <a:r>
              <a:rPr lang="en-US" dirty="0" smtClean="0">
                <a:latin typeface="Times New Roman" pitchFamily="18" charset="0"/>
                <a:cs typeface="Times New Roman" pitchFamily="18" charset="0"/>
              </a:rPr>
              <a:t>                    -System validation </a:t>
            </a:r>
          </a:p>
          <a:p>
            <a:pPr>
              <a:buNone/>
            </a:pPr>
            <a:r>
              <a:rPr lang="en-US" dirty="0" smtClean="0">
                <a:latin typeface="Times New Roman" pitchFamily="18" charset="0"/>
                <a:cs typeface="Times New Roman" pitchFamily="18" charset="0"/>
              </a:rPr>
              <a:t>                    -User–task–system interaction</a:t>
            </a:r>
          </a:p>
          <a:p>
            <a:pPr>
              <a:buNone/>
            </a:pPr>
            <a:r>
              <a:rPr lang="en-US" dirty="0" smtClean="0">
                <a:latin typeface="Times New Roman" pitchFamily="18" charset="0"/>
                <a:cs typeface="Times New Roman" pitchFamily="18" charset="0"/>
              </a:rPr>
              <a:t>                    -User–task–system–environment interaction</a:t>
            </a:r>
          </a:p>
          <a:p>
            <a:pPr algn="ctr">
              <a:buNone/>
            </a:pPr>
            <a:r>
              <a:rPr lang="en-US" dirty="0" smtClean="0">
                <a:latin typeface="Times New Roman" pitchFamily="18" charset="0"/>
                <a:cs typeface="Times New Roman" pitchFamily="18" charset="0"/>
              </a:rPr>
              <a:t>                    -User–task–system–environment interaction in routine use</a:t>
            </a:r>
            <a:endParaRPr lang="en-IN" dirty="0" smtClean="0">
              <a:latin typeface="Times New Roman" pitchFamily="18" charset="0"/>
              <a:cs typeface="Times New Roman" pitchFamily="18" charset="0"/>
            </a:endParaRPr>
          </a:p>
          <a:p>
            <a:endParaRPr lang="en-IN" dirty="0"/>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838200"/>
            <a:ext cx="8229600" cy="5287963"/>
          </a:xfrm>
        </p:spPr>
        <p:txBody>
          <a:bodyPr>
            <a:normAutofit/>
          </a:bodyPr>
          <a:lstStyle/>
          <a:p>
            <a:pPr>
              <a:buNone/>
            </a:pPr>
            <a:r>
              <a:rPr lang="en-US" b="1" dirty="0" smtClean="0">
                <a:latin typeface="Times New Roman" pitchFamily="18" charset="0"/>
                <a:cs typeface="Times New Roman" pitchFamily="18" charset="0"/>
              </a:rPr>
              <a:t>Limitations</a:t>
            </a:r>
          </a:p>
          <a:p>
            <a:r>
              <a:rPr lang="en-US" sz="2800" dirty="0" smtClean="0">
                <a:latin typeface="Times New Roman" pitchFamily="18" charset="0"/>
                <a:cs typeface="Times New Roman" pitchFamily="18" charset="0"/>
              </a:rPr>
              <a:t>Metropolis is using Metro lab software more than 10 years so users are reluctant to use ATTUNE LIMS</a:t>
            </a:r>
          </a:p>
          <a:p>
            <a:r>
              <a:rPr lang="en-US" sz="2800" dirty="0" smtClean="0">
                <a:latin typeface="Times New Roman" pitchFamily="18" charset="0"/>
                <a:cs typeface="Times New Roman" pitchFamily="18" charset="0"/>
              </a:rPr>
              <a:t>Metropolis has many location with more than thousand employee which makes it difficult to co-relate </a:t>
            </a:r>
          </a:p>
          <a:p>
            <a:r>
              <a:rPr lang="en-US" sz="2800" dirty="0" smtClean="0">
                <a:latin typeface="Times New Roman" pitchFamily="18" charset="0"/>
                <a:cs typeface="Times New Roman" pitchFamily="18" charset="0"/>
              </a:rPr>
              <a:t>Software is internet based so whenever net connection is slow big loss to metropolis as sample gets lost</a:t>
            </a:r>
            <a:endParaRPr lang="en-IN" sz="2800"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0" y="0"/>
            <a:ext cx="8610600" cy="914400"/>
          </a:xfrm>
        </p:spPr>
        <p:txBody>
          <a:bodyPr>
            <a:noAutofit/>
          </a:bodyPr>
          <a:lstStyle/>
          <a:p>
            <a:pPr algn="l"/>
            <a:r>
              <a:rPr lang="en-US" b="1" dirty="0" smtClean="0">
                <a:latin typeface="Times New Roman" pitchFamily="18" charset="0"/>
                <a:cs typeface="Times New Roman" pitchFamily="18" charset="0"/>
              </a:rPr>
              <a:t>Key study findings and discussion</a:t>
            </a:r>
            <a:endParaRPr lang="en-IN" b="1"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ounded Rectangular Callout 5"/>
          <p:cNvSpPr/>
          <p:nvPr/>
        </p:nvSpPr>
        <p:spPr>
          <a:xfrm>
            <a:off x="7543800" y="5715000"/>
            <a:ext cx="1600200" cy="609600"/>
          </a:xfrm>
          <a:prstGeom prst="wedgeRoundRectCallout">
            <a:avLst>
              <a:gd name="adj1" fmla="val -107866"/>
              <a:gd name="adj2" fmla="val -96731"/>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LIVE</a:t>
            </a:r>
            <a:endParaRPr lang="en-IN" sz="2000" b="1" dirty="0">
              <a:solidFill>
                <a:schemeClr val="tx1"/>
              </a:solidFill>
            </a:endParaRPr>
          </a:p>
        </p:txBody>
      </p:sp>
      <p:sp>
        <p:nvSpPr>
          <p:cNvPr id="7" name="Rounded Rectangular Callout 6"/>
          <p:cNvSpPr/>
          <p:nvPr/>
        </p:nvSpPr>
        <p:spPr>
          <a:xfrm>
            <a:off x="2209800" y="5029200"/>
            <a:ext cx="1219200" cy="685800"/>
          </a:xfrm>
          <a:prstGeom prst="wedgeRoundRectCallout">
            <a:avLst>
              <a:gd name="adj1" fmla="val 136090"/>
              <a:gd name="adj2" fmla="val -53398"/>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LIVE</a:t>
            </a:r>
            <a:endParaRPr lang="en-IN" sz="2000" b="1" dirty="0">
              <a:solidFill>
                <a:schemeClr val="tx1"/>
              </a:solidFill>
            </a:endParaRPr>
          </a:p>
        </p:txBody>
      </p:sp>
      <p:sp>
        <p:nvSpPr>
          <p:cNvPr id="8" name="Rounded Rectangular Callout 7"/>
          <p:cNvSpPr/>
          <p:nvPr/>
        </p:nvSpPr>
        <p:spPr>
          <a:xfrm>
            <a:off x="7543800" y="4876800"/>
            <a:ext cx="1295400" cy="457200"/>
          </a:xfrm>
          <a:prstGeom prst="wedgeRoundRectCallout">
            <a:avLst>
              <a:gd name="adj1" fmla="val -106630"/>
              <a:gd name="adj2" fmla="val -120679"/>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LIVE</a:t>
            </a:r>
            <a:endParaRPr lang="en-IN" sz="2000" b="1" dirty="0">
              <a:solidFill>
                <a:schemeClr val="tx1"/>
              </a:solidFill>
            </a:endParaRPr>
          </a:p>
        </p:txBody>
      </p:sp>
      <p:sp>
        <p:nvSpPr>
          <p:cNvPr id="9" name="Rounded Rectangular Callout 8"/>
          <p:cNvSpPr/>
          <p:nvPr/>
        </p:nvSpPr>
        <p:spPr>
          <a:xfrm>
            <a:off x="2362200" y="4419600"/>
            <a:ext cx="1295400" cy="457200"/>
          </a:xfrm>
          <a:prstGeom prst="wedgeRoundRectCallout">
            <a:avLst>
              <a:gd name="adj1" fmla="val 109479"/>
              <a:gd name="adj2" fmla="val -126833"/>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LIVE</a:t>
            </a:r>
            <a:endParaRPr lang="en-IN" sz="2000" b="1" dirty="0">
              <a:solidFill>
                <a:schemeClr val="tx1"/>
              </a:solidFill>
            </a:endParaRPr>
          </a:p>
        </p:txBody>
      </p:sp>
      <p:sp>
        <p:nvSpPr>
          <p:cNvPr id="10" name="Rounded Rectangular Callout 9"/>
          <p:cNvSpPr/>
          <p:nvPr/>
        </p:nvSpPr>
        <p:spPr>
          <a:xfrm>
            <a:off x="7467600" y="3962400"/>
            <a:ext cx="1447800" cy="685800"/>
          </a:xfrm>
          <a:prstGeom prst="wedgeRoundRectCallout">
            <a:avLst>
              <a:gd name="adj1" fmla="val -110829"/>
              <a:gd name="adj2" fmla="val -107463"/>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In progress</a:t>
            </a:r>
          </a:p>
          <a:p>
            <a:pPr algn="ctr"/>
            <a:r>
              <a:rPr lang="en-US" sz="2000" b="1" dirty="0" smtClean="0">
                <a:solidFill>
                  <a:schemeClr val="tx1"/>
                </a:solidFill>
              </a:rPr>
              <a:t>IFA </a:t>
            </a:r>
            <a:endParaRPr lang="en-IN" sz="2000" b="1" dirty="0">
              <a:solidFill>
                <a:schemeClr val="tx1"/>
              </a:solidFil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762000"/>
            <a:ext cx="8305800" cy="5867400"/>
          </a:xfrm>
        </p:spPr>
        <p:txBody>
          <a:bodyPr>
            <a:normAutofit fontScale="77500" lnSpcReduction="20000"/>
          </a:bodyPr>
          <a:lstStyle/>
          <a:p>
            <a:pPr>
              <a:buNone/>
            </a:pPr>
            <a:r>
              <a:rPr lang="en-US" sz="4100" b="1" dirty="0" smtClean="0">
                <a:latin typeface="Times New Roman" pitchFamily="18" charset="0"/>
                <a:cs typeface="Times New Roman" pitchFamily="18" charset="0"/>
              </a:rPr>
              <a:t>Requirement gathering</a:t>
            </a:r>
          </a:p>
          <a:p>
            <a:r>
              <a:rPr lang="en-US" dirty="0" smtClean="0">
                <a:latin typeface="Times New Roman" pitchFamily="18" charset="0"/>
                <a:cs typeface="Times New Roman" pitchFamily="18" charset="0"/>
              </a:rPr>
              <a:t>Report formats  and requirements(output) were asked to IFA department head and users.</a:t>
            </a:r>
          </a:p>
          <a:p>
            <a:r>
              <a:rPr lang="en-US" dirty="0" smtClean="0">
                <a:latin typeface="Times New Roman" pitchFamily="18" charset="0"/>
                <a:cs typeface="Times New Roman" pitchFamily="18" charset="0"/>
              </a:rPr>
              <a:t>Requirements of result entry page(Input) are gathered and documented</a:t>
            </a:r>
          </a:p>
          <a:p>
            <a:r>
              <a:rPr lang="en-US" dirty="0" smtClean="0">
                <a:latin typeface="Times New Roman" pitchFamily="18" charset="0"/>
                <a:cs typeface="Times New Roman" pitchFamily="18" charset="0"/>
              </a:rPr>
              <a:t>Requirements are compared with Metro lab report formats and decided whether to make new report formats or not</a:t>
            </a:r>
          </a:p>
          <a:p>
            <a:pPr>
              <a:buNone/>
            </a:pPr>
            <a:r>
              <a:rPr lang="en-US" sz="4100" b="1" dirty="0" smtClean="0">
                <a:latin typeface="Times New Roman" pitchFamily="18" charset="0"/>
                <a:cs typeface="Times New Roman" pitchFamily="18" charset="0"/>
              </a:rPr>
              <a:t>Master Data</a:t>
            </a:r>
          </a:p>
          <a:p>
            <a:r>
              <a:rPr lang="en-US" dirty="0" smtClean="0">
                <a:latin typeface="Times New Roman" pitchFamily="18" charset="0"/>
                <a:cs typeface="Times New Roman" pitchFamily="18" charset="0"/>
              </a:rPr>
              <a:t>Lab ,Test code ,Test name , abbreviation , Display name , department name , section name ,test group , Test parent name , method , container units , sub category , processing location ,interface information this information gathered and documented in excel for tests, groups and panels and send to Technical team for backend uploading.</a:t>
            </a:r>
          </a:p>
          <a:p>
            <a:r>
              <a:rPr lang="en-US" dirty="0" smtClean="0">
                <a:latin typeface="Times New Roman" pitchFamily="18" charset="0"/>
                <a:cs typeface="Times New Roman" pitchFamily="18" charset="0"/>
              </a:rPr>
              <a:t>When uploading was completed Master data was verified</a:t>
            </a:r>
          </a:p>
        </p:txBody>
      </p:sp>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762000"/>
            <a:ext cx="8305800" cy="5364163"/>
          </a:xfrm>
        </p:spPr>
        <p:txBody>
          <a:bodyPr>
            <a:normAutofit fontScale="70000" lnSpcReduction="20000"/>
          </a:bodyPr>
          <a:lstStyle/>
          <a:p>
            <a:pPr>
              <a:buNone/>
            </a:pPr>
            <a:r>
              <a:rPr lang="en-US" sz="5100" b="1" dirty="0" smtClean="0">
                <a:latin typeface="Times New Roman" pitchFamily="18" charset="0"/>
                <a:cs typeface="Times New Roman" pitchFamily="18" charset="0"/>
              </a:rPr>
              <a:t>Co-ordination with It team:</a:t>
            </a:r>
          </a:p>
          <a:p>
            <a:r>
              <a:rPr lang="en-US" dirty="0" smtClean="0">
                <a:latin typeface="Times New Roman" pitchFamily="18" charset="0"/>
                <a:cs typeface="Times New Roman" pitchFamily="18" charset="0"/>
              </a:rPr>
              <a:t>As planned for every department’s implantation 1 person from ATTUE and 1 person from metropolis IT team was responsible.</a:t>
            </a:r>
          </a:p>
          <a:p>
            <a:r>
              <a:rPr lang="en-US" dirty="0" smtClean="0">
                <a:latin typeface="Times New Roman" pitchFamily="18" charset="0"/>
                <a:cs typeface="Times New Roman" pitchFamily="18" charset="0"/>
              </a:rPr>
              <a:t>Gathering Information for master data co-ordination with IT team was very important.</a:t>
            </a:r>
          </a:p>
          <a:p>
            <a:r>
              <a:rPr lang="en-US" dirty="0" smtClean="0">
                <a:latin typeface="Times New Roman" pitchFamily="18" charset="0"/>
                <a:cs typeface="Times New Roman" pitchFamily="18" charset="0"/>
              </a:rPr>
              <a:t>Some changes need to be made from front end was taught to metropolis it team so that in future any problem with existing data they can modify as per requirement.</a:t>
            </a:r>
            <a:endParaRPr lang="en-IN" dirty="0" smtClean="0">
              <a:latin typeface="Times New Roman" pitchFamily="18" charset="0"/>
              <a:cs typeface="Times New Roman" pitchFamily="18" charset="0"/>
            </a:endParaRPr>
          </a:p>
          <a:p>
            <a:endParaRPr lang="en-US" b="1" dirty="0" smtClean="0">
              <a:latin typeface="Times New Roman" pitchFamily="18" charset="0"/>
              <a:cs typeface="Times New Roman" pitchFamily="18" charset="0"/>
            </a:endParaRPr>
          </a:p>
          <a:p>
            <a:pPr>
              <a:buNone/>
            </a:pPr>
            <a:r>
              <a:rPr lang="en-US" sz="5100" b="1" dirty="0" smtClean="0">
                <a:latin typeface="Times New Roman" pitchFamily="18" charset="0"/>
                <a:cs typeface="Times New Roman" pitchFamily="18" charset="0"/>
              </a:rPr>
              <a:t>Co-ordination with technical Team</a:t>
            </a:r>
          </a:p>
          <a:p>
            <a:r>
              <a:rPr lang="en-US" dirty="0" smtClean="0">
                <a:latin typeface="Times New Roman" pitchFamily="18" charset="0"/>
                <a:cs typeface="Times New Roman" pitchFamily="18" charset="0"/>
              </a:rPr>
              <a:t>As per requirements input and output needs are understood and explained to technical team.</a:t>
            </a:r>
            <a:endParaRPr lang="en-IN"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Technical team made new report formats as per department request and input formats. Importance of those formats are understood</a:t>
            </a:r>
          </a:p>
        </p:txBody>
      </p:sp>
    </p:spTree>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685800"/>
            <a:ext cx="8382000" cy="6172200"/>
          </a:xfrm>
        </p:spPr>
        <p:txBody>
          <a:bodyPr>
            <a:normAutofit fontScale="85000" lnSpcReduction="20000"/>
          </a:bodyPr>
          <a:lstStyle/>
          <a:p>
            <a:pPr>
              <a:buNone/>
            </a:pPr>
            <a:r>
              <a:rPr lang="en-US" sz="4100" b="1" dirty="0" smtClean="0">
                <a:latin typeface="Times New Roman" pitchFamily="18" charset="0"/>
                <a:cs typeface="Times New Roman" pitchFamily="18" charset="0"/>
              </a:rPr>
              <a:t>Mapping of the formats to test parameters</a:t>
            </a:r>
          </a:p>
          <a:p>
            <a:r>
              <a:rPr lang="en-US" dirty="0" smtClean="0">
                <a:latin typeface="Times New Roman" pitchFamily="18" charset="0"/>
                <a:cs typeface="Times New Roman" pitchFamily="18" charset="0"/>
              </a:rPr>
              <a:t>After master data upload and out put input formats made mapping of the formats are done with all test parameters.</a:t>
            </a:r>
          </a:p>
          <a:p>
            <a:r>
              <a:rPr lang="en-US" dirty="0" smtClean="0">
                <a:latin typeface="Times New Roman" pitchFamily="18" charset="0"/>
                <a:cs typeface="Times New Roman" pitchFamily="18" charset="0"/>
              </a:rPr>
              <a:t>Dummy registrations and result entry are done to check mapping</a:t>
            </a:r>
          </a:p>
          <a:p>
            <a:pPr>
              <a:buNone/>
            </a:pPr>
            <a:r>
              <a:rPr lang="en-US" sz="4100" b="1" dirty="0" smtClean="0">
                <a:latin typeface="Times New Roman" pitchFamily="18" charset="0"/>
                <a:cs typeface="Times New Roman" pitchFamily="18" charset="0"/>
              </a:rPr>
              <a:t>Output modifications:</a:t>
            </a:r>
          </a:p>
          <a:p>
            <a:r>
              <a:rPr lang="en-US" dirty="0" smtClean="0">
                <a:latin typeface="Times New Roman" pitchFamily="18" charset="0"/>
                <a:cs typeface="Times New Roman" pitchFamily="18" charset="0"/>
              </a:rPr>
              <a:t>After mapping check with dummy registration and as per needs out puts are modified</a:t>
            </a:r>
          </a:p>
          <a:p>
            <a:pPr>
              <a:buNone/>
            </a:pPr>
            <a:r>
              <a:rPr lang="en-US" sz="4100" b="1" dirty="0" smtClean="0">
                <a:latin typeface="Times New Roman" pitchFamily="18" charset="0"/>
                <a:cs typeface="Times New Roman" pitchFamily="18" charset="0"/>
              </a:rPr>
              <a:t>Signing off report formats:</a:t>
            </a:r>
          </a:p>
          <a:p>
            <a:r>
              <a:rPr lang="en-US" dirty="0" smtClean="0">
                <a:latin typeface="Times New Roman" pitchFamily="18" charset="0"/>
                <a:cs typeface="Times New Roman" pitchFamily="18" charset="0"/>
              </a:rPr>
              <a:t>Reports formats are shown to department and sign off is taken</a:t>
            </a:r>
          </a:p>
          <a:p>
            <a:pPr>
              <a:buNone/>
            </a:pPr>
            <a:r>
              <a:rPr lang="en-US" sz="4100" b="1" dirty="0" smtClean="0">
                <a:latin typeface="Times New Roman" pitchFamily="18" charset="0"/>
                <a:cs typeface="Times New Roman" pitchFamily="18" charset="0"/>
              </a:rPr>
              <a:t>User training</a:t>
            </a:r>
          </a:p>
          <a:p>
            <a:r>
              <a:rPr lang="en-US" dirty="0" smtClean="0">
                <a:latin typeface="Times New Roman" pitchFamily="18" charset="0"/>
                <a:cs typeface="Times New Roman" pitchFamily="18" charset="0"/>
              </a:rPr>
              <a:t>Power point presentations are made for user training and manual is given to users and extensive training given to all users.</a:t>
            </a:r>
          </a:p>
        </p:txBody>
      </p:sp>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762000"/>
            <a:ext cx="8305800" cy="5364163"/>
          </a:xfrm>
        </p:spPr>
        <p:txBody>
          <a:bodyPr/>
          <a:lstStyle/>
          <a:p>
            <a:pPr>
              <a:buNone/>
            </a:pPr>
            <a:r>
              <a:rPr lang="en-US" b="1" dirty="0" smtClean="0">
                <a:latin typeface="Times New Roman" pitchFamily="18" charset="0"/>
                <a:cs typeface="Times New Roman" pitchFamily="18" charset="0"/>
              </a:rPr>
              <a:t>Go-Live</a:t>
            </a:r>
          </a:p>
          <a:p>
            <a:r>
              <a:rPr lang="en-US" sz="2800" dirty="0" smtClean="0">
                <a:latin typeface="Times New Roman" pitchFamily="18" charset="0"/>
                <a:cs typeface="Times New Roman" pitchFamily="18" charset="0"/>
              </a:rPr>
              <a:t>After successful user training and parallel run technical team was advised to move data to LIVE environment</a:t>
            </a:r>
          </a:p>
          <a:p>
            <a:pPr>
              <a:buNone/>
            </a:pPr>
            <a:r>
              <a:rPr lang="en-US" b="1" dirty="0" smtClean="0">
                <a:latin typeface="Times New Roman" pitchFamily="18" charset="0"/>
                <a:cs typeface="Times New Roman" pitchFamily="18" charset="0"/>
              </a:rPr>
              <a:t>Support</a:t>
            </a:r>
          </a:p>
          <a:p>
            <a:r>
              <a:rPr lang="en-US" sz="2800" dirty="0" smtClean="0">
                <a:latin typeface="Times New Roman" pitchFamily="18" charset="0"/>
                <a:cs typeface="Times New Roman" pitchFamily="18" charset="0"/>
              </a:rPr>
              <a:t>After moving to live environment, support is given to department for issues faced by users. </a:t>
            </a:r>
          </a:p>
          <a:p>
            <a:r>
              <a:rPr lang="en-US" sz="2800" dirty="0" smtClean="0">
                <a:latin typeface="Times New Roman" pitchFamily="18" charset="0"/>
                <a:cs typeface="Times New Roman" pitchFamily="18" charset="0"/>
              </a:rPr>
              <a:t>They are identified as user training gap , system bug , not an issue or master data issue and delegated accordingly and resolved</a:t>
            </a:r>
          </a:p>
          <a:p>
            <a:pPr>
              <a:buNone/>
            </a:pPr>
            <a:endParaRPr lang="en-IN"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609600"/>
            <a:ext cx="8305800" cy="5516563"/>
          </a:xfrm>
        </p:spPr>
        <p:txBody>
          <a:bodyPr/>
          <a:lstStyle/>
          <a:p>
            <a:pPr>
              <a:buNone/>
            </a:pPr>
            <a:r>
              <a:rPr lang="en-US" b="1" dirty="0" smtClean="0">
                <a:latin typeface="Times New Roman" pitchFamily="18" charset="0"/>
                <a:cs typeface="Times New Roman" pitchFamily="18" charset="0"/>
              </a:rPr>
              <a:t>Gap analysis</a:t>
            </a:r>
          </a:p>
          <a:p>
            <a:pPr>
              <a:buNone/>
            </a:pPr>
            <a:endParaRPr lang="en-IN" dirty="0">
              <a:latin typeface="Times New Roman" pitchFamily="18" charset="0"/>
              <a:cs typeface="Times New Roman" pitchFamily="18" charset="0"/>
            </a:endParaRPr>
          </a:p>
        </p:txBody>
      </p:sp>
      <p:graphicFrame>
        <p:nvGraphicFramePr>
          <p:cNvPr id="4" name="Chart 3"/>
          <p:cNvGraphicFramePr/>
          <p:nvPr/>
        </p:nvGraphicFramePr>
        <p:xfrm>
          <a:off x="0" y="990600"/>
          <a:ext cx="89154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762000" y="4572000"/>
            <a:ext cx="8229600" cy="1384995"/>
          </a:xfrm>
          <a:prstGeom prst="rect">
            <a:avLst/>
          </a:prstGeom>
          <a:noFill/>
        </p:spPr>
        <p:txBody>
          <a:bodyPr wrap="square" rtlCol="0">
            <a:spAutoFit/>
          </a:bodyPr>
          <a:lstStyle/>
          <a:p>
            <a:pPr>
              <a:buFont typeface="Arial" pitchFamily="34" charset="0"/>
              <a:buChar char="•"/>
            </a:pPr>
            <a:r>
              <a:rPr lang="en-US" sz="2800" dirty="0" smtClean="0">
                <a:latin typeface="Times New Roman" pitchFamily="18" charset="0"/>
                <a:cs typeface="Times New Roman" pitchFamily="18" charset="0"/>
              </a:rPr>
              <a:t>Plan for go live of section was already prepared and was updated accordingly all the gaps were identified and tried to close the gaps</a:t>
            </a:r>
            <a:endParaRPr lang="en-IN" sz="2800"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609600"/>
            <a:ext cx="8305800" cy="6096000"/>
          </a:xfrm>
        </p:spPr>
        <p:txBody>
          <a:bodyPr/>
          <a:lstStyle/>
          <a:p>
            <a:pPr>
              <a:buNone/>
            </a:pPr>
            <a:r>
              <a:rPr lang="en-US" b="1" dirty="0" smtClean="0">
                <a:latin typeface="Times New Roman" pitchFamily="18" charset="0"/>
                <a:cs typeface="Times New Roman" pitchFamily="18" charset="0"/>
              </a:rPr>
              <a:t>Technical documentation of LIMS</a:t>
            </a:r>
          </a:p>
          <a:p>
            <a:pPr>
              <a:buNone/>
            </a:pPr>
            <a:endParaRPr lang="en-US" dirty="0" smtClean="0">
              <a:latin typeface="Times New Roman" pitchFamily="18" charset="0"/>
              <a:cs typeface="Times New Roman" pitchFamily="18" charset="0"/>
            </a:endParaRPr>
          </a:p>
          <a:p>
            <a:pPr>
              <a:buNone/>
            </a:pPr>
            <a:endParaRPr lang="en-IN"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04800" y="1676400"/>
          <a:ext cx="8229600" cy="4669971"/>
        </p:xfrm>
        <a:graphic>
          <a:graphicData uri="http://schemas.openxmlformats.org/drawingml/2006/table">
            <a:tbl>
              <a:tblPr firstRow="1" bandRow="1">
                <a:tableStyleId>{16D9F66E-5EB9-4882-86FB-DCBF35E3C3E4}</a:tableStyleId>
              </a:tblPr>
              <a:tblGrid>
                <a:gridCol w="4114800"/>
                <a:gridCol w="4114800"/>
              </a:tblGrid>
              <a:tr h="428897">
                <a:tc>
                  <a:txBody>
                    <a:bodyPr/>
                    <a:lstStyle/>
                    <a:p>
                      <a:r>
                        <a:rPr lang="en-US" dirty="0" smtClean="0">
                          <a:latin typeface="Times New Roman" pitchFamily="18" charset="0"/>
                          <a:cs typeface="Times New Roman" pitchFamily="18" charset="0"/>
                        </a:rPr>
                        <a:t>Source</a:t>
                      </a:r>
                      <a:endParaRPr lang="en-IN" dirty="0">
                        <a:latin typeface="Times New Roman" pitchFamily="18" charset="0"/>
                        <a:cs typeface="Times New Roman" pitchFamily="18" charset="0"/>
                      </a:endParaRPr>
                    </a:p>
                  </a:txBody>
                  <a:tcPr/>
                </a:tc>
                <a:tc>
                  <a:txBody>
                    <a:bodyPr/>
                    <a:lstStyle/>
                    <a:p>
                      <a:r>
                        <a:rPr lang="en-IN" sz="1800" kern="1200" dirty="0" smtClean="0">
                          <a:latin typeface="Times New Roman" pitchFamily="18" charset="0"/>
                          <a:cs typeface="Times New Roman" pitchFamily="18" charset="0"/>
                        </a:rPr>
                        <a:t>Microsoft .NET FRAMEWORK 3.5, </a:t>
                      </a:r>
                      <a:r>
                        <a:rPr lang="en-IN" sz="1800" u="sng" kern="1200" dirty="0" smtClean="0">
                          <a:latin typeface="Times New Roman" pitchFamily="18" charset="0"/>
                          <a:cs typeface="Times New Roman" pitchFamily="18" charset="0"/>
                          <a:hlinkClick r:id="rId3"/>
                        </a:rPr>
                        <a:t>ASP.NET</a:t>
                      </a:r>
                      <a:r>
                        <a:rPr lang="en-IN" sz="1800" kern="1200" dirty="0" smtClean="0">
                          <a:latin typeface="Times New Roman" pitchFamily="18" charset="0"/>
                          <a:cs typeface="Times New Roman" pitchFamily="18" charset="0"/>
                        </a:rPr>
                        <a:t> Application</a:t>
                      </a:r>
                      <a:endParaRPr lang="en-IN" dirty="0">
                        <a:latin typeface="Times New Roman" pitchFamily="18" charset="0"/>
                        <a:cs typeface="Times New Roman" pitchFamily="18" charset="0"/>
                      </a:endParaRPr>
                    </a:p>
                  </a:txBody>
                  <a:tcPr/>
                </a:tc>
              </a:tr>
              <a:tr h="428897">
                <a:tc>
                  <a:txBody>
                    <a:bodyPr/>
                    <a:lstStyle/>
                    <a:p>
                      <a:r>
                        <a:rPr lang="en-US" dirty="0" smtClean="0">
                          <a:latin typeface="Times New Roman" pitchFamily="18" charset="0"/>
                          <a:cs typeface="Times New Roman" pitchFamily="18" charset="0"/>
                        </a:rPr>
                        <a:t>Version</a:t>
                      </a:r>
                      <a:endParaRPr lang="en-IN" dirty="0">
                        <a:latin typeface="Times New Roman" pitchFamily="18" charset="0"/>
                        <a:cs typeface="Times New Roman" pitchFamily="18" charset="0"/>
                      </a:endParaRPr>
                    </a:p>
                  </a:txBody>
                  <a:tcPr/>
                </a:tc>
                <a:tc>
                  <a:txBody>
                    <a:bodyPr/>
                    <a:lstStyle/>
                    <a:p>
                      <a:r>
                        <a:rPr lang="en-IN" sz="1800" kern="1200" dirty="0" smtClean="0">
                          <a:latin typeface="Times New Roman" pitchFamily="18" charset="0"/>
                          <a:cs typeface="Times New Roman" pitchFamily="18" charset="0"/>
                        </a:rPr>
                        <a:t>IIS 7.0</a:t>
                      </a:r>
                      <a:endParaRPr lang="en-IN" dirty="0">
                        <a:latin typeface="Times New Roman" pitchFamily="18" charset="0"/>
                        <a:cs typeface="Times New Roman" pitchFamily="18" charset="0"/>
                      </a:endParaRPr>
                    </a:p>
                  </a:txBody>
                  <a:tcPr/>
                </a:tc>
              </a:tr>
              <a:tr h="428897">
                <a:tc>
                  <a:txBody>
                    <a:bodyPr/>
                    <a:lstStyle/>
                    <a:p>
                      <a:r>
                        <a:rPr lang="en-US" dirty="0" smtClean="0">
                          <a:latin typeface="Times New Roman" pitchFamily="18" charset="0"/>
                          <a:cs typeface="Times New Roman" pitchFamily="18" charset="0"/>
                        </a:rPr>
                        <a:t>purpose</a:t>
                      </a:r>
                      <a:endParaRPr lang="en-IN" dirty="0">
                        <a:latin typeface="Times New Roman" pitchFamily="18" charset="0"/>
                        <a:cs typeface="Times New Roman" pitchFamily="18" charset="0"/>
                      </a:endParaRPr>
                    </a:p>
                  </a:txBody>
                  <a:tcPr/>
                </a:tc>
                <a:tc>
                  <a:txBody>
                    <a:bodyPr/>
                    <a:lstStyle/>
                    <a:p>
                      <a:r>
                        <a:rPr lang="en-IN" sz="1800" kern="1200" dirty="0" smtClean="0">
                          <a:latin typeface="Times New Roman" pitchFamily="18" charset="0"/>
                          <a:cs typeface="Times New Roman" pitchFamily="18" charset="0"/>
                        </a:rPr>
                        <a:t>Laboratory Information Management System Hosted on Cloud.</a:t>
                      </a:r>
                      <a:endParaRPr lang="en-IN" dirty="0">
                        <a:latin typeface="Times New Roman" pitchFamily="18" charset="0"/>
                        <a:cs typeface="Times New Roman" pitchFamily="18" charset="0"/>
                      </a:endParaRPr>
                    </a:p>
                  </a:txBody>
                  <a:tcPr/>
                </a:tc>
              </a:tr>
              <a:tr h="428897">
                <a:tc>
                  <a:txBody>
                    <a:bodyPr/>
                    <a:lstStyle/>
                    <a:p>
                      <a:r>
                        <a:rPr lang="en-US" dirty="0" smtClean="0">
                          <a:latin typeface="Times New Roman" pitchFamily="18" charset="0"/>
                          <a:cs typeface="Times New Roman" pitchFamily="18" charset="0"/>
                        </a:rPr>
                        <a:t>Hardware</a:t>
                      </a:r>
                      <a:endParaRPr lang="en-IN" dirty="0">
                        <a:latin typeface="Times New Roman" pitchFamily="18" charset="0"/>
                        <a:cs typeface="Times New Roman" pitchFamily="18" charset="0"/>
                      </a:endParaRPr>
                    </a:p>
                  </a:txBody>
                  <a:tcPr/>
                </a:tc>
                <a:tc>
                  <a:txBody>
                    <a:bodyPr/>
                    <a:lstStyle/>
                    <a:p>
                      <a:r>
                        <a:rPr lang="en-IN" sz="1800" kern="1200" dirty="0" smtClean="0">
                          <a:latin typeface="Times New Roman" pitchFamily="18" charset="0"/>
                          <a:cs typeface="Times New Roman" pitchFamily="18" charset="0"/>
                        </a:rPr>
                        <a:t>HP </a:t>
                      </a:r>
                      <a:r>
                        <a:rPr lang="en-IN" sz="1800" kern="1200" dirty="0" err="1" smtClean="0">
                          <a:latin typeface="Times New Roman" pitchFamily="18" charset="0"/>
                          <a:cs typeface="Times New Roman" pitchFamily="18" charset="0"/>
                        </a:rPr>
                        <a:t>ProLiant</a:t>
                      </a:r>
                      <a:r>
                        <a:rPr lang="en-IN" sz="1800" kern="1200" dirty="0" smtClean="0">
                          <a:latin typeface="Times New Roman" pitchFamily="18" charset="0"/>
                          <a:cs typeface="Times New Roman" pitchFamily="18" charset="0"/>
                        </a:rPr>
                        <a:t> DL360 G6 Server , 144 GB RAM and 500 GB Hard Disk</a:t>
                      </a:r>
                      <a:endParaRPr lang="en-IN" dirty="0">
                        <a:latin typeface="Times New Roman" pitchFamily="18" charset="0"/>
                        <a:cs typeface="Times New Roman" pitchFamily="18" charset="0"/>
                      </a:endParaRPr>
                    </a:p>
                  </a:txBody>
                  <a:tcPr/>
                </a:tc>
              </a:tr>
              <a:tr h="428897">
                <a:tc>
                  <a:txBody>
                    <a:bodyPr/>
                    <a:lstStyle/>
                    <a:p>
                      <a:r>
                        <a:rPr lang="en-US" dirty="0" smtClean="0">
                          <a:latin typeface="Times New Roman" pitchFamily="18" charset="0"/>
                          <a:cs typeface="Times New Roman" pitchFamily="18" charset="0"/>
                        </a:rPr>
                        <a:t>Operating system</a:t>
                      </a:r>
                      <a:endParaRPr lang="en-IN" dirty="0">
                        <a:latin typeface="Times New Roman" pitchFamily="18" charset="0"/>
                        <a:cs typeface="Times New Roman" pitchFamily="18" charset="0"/>
                      </a:endParaRPr>
                    </a:p>
                  </a:txBody>
                  <a:tcPr/>
                </a:tc>
                <a:tc>
                  <a:txBody>
                    <a:bodyPr/>
                    <a:lstStyle/>
                    <a:p>
                      <a:r>
                        <a:rPr lang="en-IN" sz="1800" kern="1200" dirty="0" smtClean="0">
                          <a:latin typeface="Times New Roman" pitchFamily="18" charset="0"/>
                          <a:cs typeface="Times New Roman" pitchFamily="18" charset="0"/>
                        </a:rPr>
                        <a:t>Server : Windows 2008 Server R2  - 64 Bit</a:t>
                      </a:r>
                      <a:br>
                        <a:rPr lang="en-IN" sz="1800" kern="1200" dirty="0" smtClean="0">
                          <a:latin typeface="Times New Roman" pitchFamily="18" charset="0"/>
                          <a:cs typeface="Times New Roman" pitchFamily="18" charset="0"/>
                        </a:rPr>
                      </a:br>
                      <a:r>
                        <a:rPr lang="en-IN" sz="1800" kern="1200" dirty="0" smtClean="0">
                          <a:latin typeface="Times New Roman" pitchFamily="18" charset="0"/>
                          <a:cs typeface="Times New Roman" pitchFamily="18" charset="0"/>
                        </a:rPr>
                        <a:t/>
                      </a:r>
                      <a:br>
                        <a:rPr lang="en-IN" sz="1800" kern="1200" dirty="0" smtClean="0">
                          <a:latin typeface="Times New Roman" pitchFamily="18" charset="0"/>
                          <a:cs typeface="Times New Roman" pitchFamily="18" charset="0"/>
                        </a:rPr>
                      </a:br>
                      <a:r>
                        <a:rPr lang="en-IN" sz="1800" kern="1200" dirty="0" smtClean="0">
                          <a:latin typeface="Times New Roman" pitchFamily="18" charset="0"/>
                          <a:cs typeface="Times New Roman" pitchFamily="18" charset="0"/>
                        </a:rPr>
                        <a:t>Client PCs : Windows XP /7 and </a:t>
                      </a:r>
                      <a:br>
                        <a:rPr lang="en-IN" sz="1800" kern="1200" dirty="0" smtClean="0">
                          <a:latin typeface="Times New Roman" pitchFamily="18" charset="0"/>
                          <a:cs typeface="Times New Roman" pitchFamily="18" charset="0"/>
                        </a:rPr>
                      </a:br>
                      <a:r>
                        <a:rPr lang="en-IN" sz="1800" kern="1200" dirty="0" smtClean="0">
                          <a:latin typeface="Times New Roman" pitchFamily="18" charset="0"/>
                          <a:cs typeface="Times New Roman" pitchFamily="18" charset="0"/>
                        </a:rPr>
                        <a:t>Internet Explorer </a:t>
                      </a:r>
                      <a:r>
                        <a:rPr lang="en-IN" sz="1800" kern="1200" dirty="0" err="1" smtClean="0">
                          <a:latin typeface="Times New Roman" pitchFamily="18" charset="0"/>
                          <a:cs typeface="Times New Roman" pitchFamily="18" charset="0"/>
                        </a:rPr>
                        <a:t>Ver</a:t>
                      </a:r>
                      <a:r>
                        <a:rPr lang="en-IN" sz="1800" kern="1200" dirty="0" smtClean="0">
                          <a:latin typeface="Times New Roman" pitchFamily="18" charset="0"/>
                          <a:cs typeface="Times New Roman" pitchFamily="18" charset="0"/>
                        </a:rPr>
                        <a:t> 8.0</a:t>
                      </a:r>
                      <a:endParaRPr lang="en-IN" dirty="0">
                        <a:latin typeface="Times New Roman" pitchFamily="18" charset="0"/>
                        <a:cs typeface="Times New Roman" pitchFamily="18" charset="0"/>
                      </a:endParaRPr>
                    </a:p>
                  </a:txBody>
                  <a:tcPr/>
                </a:tc>
              </a:tr>
              <a:tr h="428897">
                <a:tc>
                  <a:txBody>
                    <a:bodyPr/>
                    <a:lstStyle/>
                    <a:p>
                      <a:r>
                        <a:rPr lang="en-US" dirty="0" smtClean="0">
                          <a:latin typeface="Times New Roman" pitchFamily="18" charset="0"/>
                          <a:cs typeface="Times New Roman" pitchFamily="18" charset="0"/>
                        </a:rPr>
                        <a:t>Database</a:t>
                      </a:r>
                      <a:endParaRPr lang="en-IN" dirty="0">
                        <a:latin typeface="Times New Roman" pitchFamily="18" charset="0"/>
                        <a:cs typeface="Times New Roman" pitchFamily="18" charset="0"/>
                      </a:endParaRPr>
                    </a:p>
                  </a:txBody>
                  <a:tcPr/>
                </a:tc>
                <a:tc>
                  <a:txBody>
                    <a:bodyPr/>
                    <a:lstStyle/>
                    <a:p>
                      <a:r>
                        <a:rPr lang="en-IN" sz="1800" kern="1200" dirty="0" smtClean="0">
                          <a:latin typeface="Times New Roman" pitchFamily="18" charset="0"/>
                          <a:cs typeface="Times New Roman" pitchFamily="18" charset="0"/>
                        </a:rPr>
                        <a:t>SQL SERVER 2008 R2</a:t>
                      </a:r>
                      <a:endParaRPr lang="en-IN" dirty="0">
                        <a:latin typeface="Times New Roman" pitchFamily="18" charset="0"/>
                        <a:cs typeface="Times New Roman" pitchFamily="18" charset="0"/>
                      </a:endParaRPr>
                    </a:p>
                  </a:txBody>
                  <a:tcPr/>
                </a:tc>
              </a:tr>
              <a:tr h="428897">
                <a:tc>
                  <a:txBody>
                    <a:bodyPr/>
                    <a:lstStyle/>
                    <a:p>
                      <a:r>
                        <a:rPr lang="en-US" dirty="0" smtClean="0">
                          <a:latin typeface="Times New Roman" pitchFamily="18" charset="0"/>
                          <a:cs typeface="Times New Roman" pitchFamily="18" charset="0"/>
                        </a:rPr>
                        <a:t>Managed service provided by</a:t>
                      </a:r>
                      <a:endParaRPr lang="en-IN" dirty="0">
                        <a:latin typeface="Times New Roman" pitchFamily="18" charset="0"/>
                        <a:cs typeface="Times New Roman" pitchFamily="18" charset="0"/>
                      </a:endParaRPr>
                    </a:p>
                  </a:txBody>
                  <a:tcPr/>
                </a:tc>
                <a:tc>
                  <a:txBody>
                    <a:bodyPr/>
                    <a:lstStyle/>
                    <a:p>
                      <a:r>
                        <a:rPr lang="en-IN" sz="1800" kern="1200" dirty="0" smtClean="0">
                          <a:latin typeface="Times New Roman" pitchFamily="18" charset="0"/>
                          <a:cs typeface="Times New Roman" pitchFamily="18" charset="0"/>
                        </a:rPr>
                        <a:t>TATA Communications, Mumbai</a:t>
                      </a:r>
                      <a:endParaRPr lang="en-IN" dirty="0">
                        <a:latin typeface="Times New Roman" pitchFamily="18" charset="0"/>
                        <a:cs typeface="Times New Roman" pitchFamily="18" charset="0"/>
                      </a:endParaRPr>
                    </a:p>
                  </a:txBody>
                  <a:tcPr/>
                </a:tc>
              </a:tr>
            </a:tbl>
          </a:graphicData>
        </a:graphic>
      </p:graphicFrame>
    </p:spTree>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990600"/>
          </a:xfrm>
        </p:spPr>
        <p:txBody>
          <a:bodyPr/>
          <a:lstStyle/>
          <a:p>
            <a:r>
              <a:rPr lang="en-US" b="1" dirty="0" smtClean="0">
                <a:latin typeface="Times New Roman" pitchFamily="18" charset="0"/>
                <a:cs typeface="Times New Roman" pitchFamily="18" charset="0"/>
              </a:rPr>
              <a:t>SUMMARY</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itchFamily="18" charset="0"/>
                <a:cs typeface="Times New Roman" pitchFamily="18" charset="0"/>
              </a:rPr>
              <a:t>Software name attune LIMS was Implemented in IFA section under clinical chemistry department</a:t>
            </a:r>
          </a:p>
          <a:p>
            <a:r>
              <a:rPr lang="en-US" dirty="0" smtClean="0">
                <a:latin typeface="Times New Roman" pitchFamily="18" charset="0"/>
                <a:cs typeface="Times New Roman" pitchFamily="18" charset="0"/>
              </a:rPr>
              <a:t>3 moths observational and implementation study was done  for this implementation and other implementation sections</a:t>
            </a:r>
          </a:p>
          <a:p>
            <a:r>
              <a:rPr lang="en-US" dirty="0" smtClean="0">
                <a:latin typeface="Times New Roman" pitchFamily="18" charset="0"/>
                <a:cs typeface="Times New Roman" pitchFamily="18" charset="0"/>
              </a:rPr>
              <a:t>Joined organization when already 3 bigger departments were LIVE and worked as implementation specialist for clinical chemistry department </a:t>
            </a:r>
          </a:p>
          <a:p>
            <a:r>
              <a:rPr lang="en-US" dirty="0" smtClean="0">
                <a:latin typeface="Times New Roman" pitchFamily="18" charset="0"/>
                <a:cs typeface="Times New Roman" pitchFamily="18" charset="0"/>
              </a:rPr>
              <a:t>Handled LIVE issues of already gone live department and Issue log was maintained where issues were identified as bug , enhancement ,user training gap master data issue and solved accordingly</a:t>
            </a:r>
          </a:p>
          <a:p>
            <a:pPr>
              <a:buNone/>
            </a:pPr>
            <a:endParaRPr lang="en-IN" dirty="0"/>
          </a:p>
        </p:txBody>
      </p:sp>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838200"/>
          </a:xfrm>
        </p:spPr>
        <p:txBody>
          <a:bodyPr/>
          <a:lstStyle/>
          <a:p>
            <a:r>
              <a:rPr lang="en-US" b="1" dirty="0" smtClean="0">
                <a:latin typeface="Times New Roman" pitchFamily="18" charset="0"/>
                <a:cs typeface="Times New Roman" pitchFamily="18" charset="0"/>
              </a:rPr>
              <a:t>About organization</a:t>
            </a:r>
            <a:endParaRPr lang="en-IN" b="1" dirty="0">
              <a:latin typeface="Times New Roman" pitchFamily="18" charset="0"/>
              <a:cs typeface="Times New Roman" pitchFamily="18" charset="0"/>
            </a:endParaRPr>
          </a:p>
        </p:txBody>
      </p:sp>
      <p:sp>
        <p:nvSpPr>
          <p:cNvPr id="4" name="Content Placeholder 3"/>
          <p:cNvSpPr>
            <a:spLocks noGrp="1"/>
          </p:cNvSpPr>
          <p:nvPr>
            <p:ph sz="half" idx="1"/>
          </p:nvPr>
        </p:nvSpPr>
        <p:spPr/>
        <p:txBody>
          <a:bodyPr>
            <a:normAutofit lnSpcReduction="10000"/>
          </a:bodyPr>
          <a:lstStyle/>
          <a:p>
            <a:endParaRPr lang="en-IN" dirty="0" smtClean="0">
              <a:latin typeface="Times New Roman" pitchFamily="18" charset="0"/>
              <a:cs typeface="Times New Roman" pitchFamily="18" charset="0"/>
            </a:endParaRPr>
          </a:p>
          <a:p>
            <a:endParaRPr lang="en-IN" dirty="0" smtClean="0">
              <a:latin typeface="Times New Roman" pitchFamily="18" charset="0"/>
              <a:cs typeface="Times New Roman" pitchFamily="18" charset="0"/>
            </a:endParaRPr>
          </a:p>
          <a:p>
            <a:endParaRPr lang="en-IN" dirty="0" smtClean="0">
              <a:latin typeface="Times New Roman" pitchFamily="18" charset="0"/>
              <a:cs typeface="Times New Roman" pitchFamily="18" charset="0"/>
            </a:endParaRPr>
          </a:p>
          <a:p>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They are a visionary healthcare information technology company that delivers next generation healthcare IT products to the market</a:t>
            </a:r>
          </a:p>
          <a:p>
            <a:pPr>
              <a:buNone/>
            </a:pPr>
            <a:endParaRPr lang="en-IN" dirty="0">
              <a:latin typeface="Times New Roman" pitchFamily="18" charset="0"/>
              <a:cs typeface="Times New Roman" pitchFamily="18" charset="0"/>
            </a:endParaRPr>
          </a:p>
        </p:txBody>
      </p:sp>
      <p:graphicFrame>
        <p:nvGraphicFramePr>
          <p:cNvPr id="8" name="Content Placeholder 7"/>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ATTUNE LOGO.jpg"/>
          <p:cNvPicPr>
            <a:picLocks noChangeAspect="1"/>
          </p:cNvPicPr>
          <p:nvPr/>
        </p:nvPicPr>
        <p:blipFill>
          <a:blip r:embed="rId7"/>
          <a:srcRect r="68742" b="80870"/>
          <a:stretch>
            <a:fillRect/>
          </a:stretch>
        </p:blipFill>
        <p:spPr>
          <a:xfrm>
            <a:off x="457200" y="1371600"/>
            <a:ext cx="5181600" cy="2057400"/>
          </a:xfrm>
          <a:prstGeom prst="rect">
            <a:avLst/>
          </a:prstGeom>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533400"/>
            <a:ext cx="8229600" cy="381000"/>
          </a:xfrm>
        </p:spPr>
        <p:txBody>
          <a:bodyPr>
            <a:normAutofit fontScale="90000"/>
          </a:bodyPr>
          <a:lstStyle/>
          <a:p>
            <a:r>
              <a:rPr lang="en-US" b="1" dirty="0" smtClean="0">
                <a:latin typeface="Times New Roman" pitchFamily="18" charset="0"/>
                <a:cs typeface="Times New Roman" pitchFamily="18" charset="0"/>
              </a:rPr>
              <a:t>Bibliography</a:t>
            </a: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229600" cy="5364163"/>
          </a:xfrm>
        </p:spPr>
        <p:txBody>
          <a:bodyPr>
            <a:noAutofit/>
          </a:bodyPr>
          <a:lstStyle/>
          <a:p>
            <a:pPr marL="514350" lvl="0" indent="-514350">
              <a:buFont typeface="+mj-lt"/>
              <a:buAutoNum type="arabicPeriod"/>
            </a:pPr>
            <a:r>
              <a:rPr lang="en-IN" sz="1800" dirty="0" smtClean="0">
                <a:latin typeface="Times New Roman" pitchFamily="18" charset="0"/>
                <a:cs typeface="Times New Roman" pitchFamily="18" charset="0"/>
              </a:rPr>
              <a:t>Jones, J.H. Extending Laboratory Data Management with Web Services. </a:t>
            </a:r>
            <a:r>
              <a:rPr lang="en-IN" sz="1800" i="1" dirty="0" smtClean="0">
                <a:latin typeface="Times New Roman" pitchFamily="18" charset="0"/>
                <a:cs typeface="Times New Roman" pitchFamily="18" charset="0"/>
              </a:rPr>
              <a:t>Scientific Computing and</a:t>
            </a:r>
            <a:r>
              <a:rPr lang="en-IN" sz="1800" dirty="0" smtClean="0">
                <a:latin typeface="Times New Roman" pitchFamily="18" charset="0"/>
                <a:cs typeface="Times New Roman" pitchFamily="18" charset="0"/>
              </a:rPr>
              <a:t> </a:t>
            </a:r>
            <a:r>
              <a:rPr lang="en-IN" sz="1800" i="1" dirty="0" smtClean="0">
                <a:latin typeface="Times New Roman" pitchFamily="18" charset="0"/>
                <a:cs typeface="Times New Roman" pitchFamily="18" charset="0"/>
              </a:rPr>
              <a:t>Instrumentation Online </a:t>
            </a:r>
            <a:r>
              <a:rPr lang="en-IN" sz="1800" dirty="0" smtClean="0">
                <a:latin typeface="Times New Roman" pitchFamily="18" charset="0"/>
                <a:cs typeface="Times New Roman" pitchFamily="18" charset="0"/>
              </a:rPr>
              <a:t>(Nov 2001) Available</a:t>
            </a:r>
          </a:p>
          <a:p>
            <a:pPr marL="514350" lvl="0" indent="-514350">
              <a:buFont typeface="+mj-lt"/>
              <a:buAutoNum type="arabicPeriod"/>
            </a:pPr>
            <a:r>
              <a:rPr lang="en-IN" sz="1800" dirty="0" smtClean="0">
                <a:latin typeface="Times New Roman" pitchFamily="18" charset="0"/>
                <a:cs typeface="Times New Roman" pitchFamily="18" charset="0"/>
              </a:rPr>
              <a:t>www.scamag.com.</a:t>
            </a:r>
          </a:p>
          <a:p>
            <a:pPr marL="514350" lvl="0" indent="-514350">
              <a:buFont typeface="+mj-lt"/>
              <a:buAutoNum type="arabicPeriod"/>
            </a:pPr>
            <a:r>
              <a:rPr lang="en-IN" sz="1800" dirty="0" smtClean="0">
                <a:latin typeface="Times New Roman" pitchFamily="18" charset="0"/>
                <a:cs typeface="Times New Roman" pitchFamily="18" charset="0"/>
              </a:rPr>
              <a:t>http://www.autoscribeinformatics.com/about-us/lims-implementation-methodology</a:t>
            </a:r>
          </a:p>
          <a:p>
            <a:pPr marL="514350" lvl="0" indent="-514350">
              <a:buFont typeface="+mj-lt"/>
              <a:buAutoNum type="arabicPeriod"/>
            </a:pPr>
            <a:r>
              <a:rPr lang="en-IN" sz="1800" dirty="0" smtClean="0">
                <a:latin typeface="Times New Roman" pitchFamily="18" charset="0"/>
                <a:cs typeface="Times New Roman" pitchFamily="18" charset="0"/>
              </a:rPr>
              <a:t>http://www.promium.com/main/avoiding-lims-implementation-mistakes</a:t>
            </a:r>
          </a:p>
          <a:p>
            <a:pPr marL="514350" lvl="0" indent="-514350">
              <a:buFont typeface="+mj-lt"/>
              <a:buAutoNum type="arabicPeriod"/>
            </a:pPr>
            <a:r>
              <a:rPr lang="en-IN" sz="1800" dirty="0" smtClean="0">
                <a:latin typeface="Times New Roman" pitchFamily="18" charset="0"/>
                <a:cs typeface="Times New Roman" pitchFamily="18" charset="0"/>
              </a:rPr>
              <a:t>http://www.labvantage.com/blog/index.php/how-to-prepare-for-a-successful-lims-implementation/</a:t>
            </a:r>
          </a:p>
          <a:p>
            <a:pPr marL="514350" lvl="0" indent="-514350">
              <a:buFont typeface="+mj-lt"/>
              <a:buAutoNum type="arabicPeriod"/>
            </a:pPr>
            <a:r>
              <a:rPr lang="en-IN" sz="1800" dirty="0" smtClean="0">
                <a:latin typeface="Times New Roman" pitchFamily="18" charset="0"/>
                <a:cs typeface="Times New Roman" pitchFamily="18" charset="0"/>
              </a:rPr>
              <a:t>http://www.genologics.com/support/project-and-implementation-management</a:t>
            </a:r>
          </a:p>
          <a:p>
            <a:pPr marL="514350" lvl="0" indent="-514350">
              <a:buFont typeface="+mj-lt"/>
              <a:buAutoNum type="arabicPeriod"/>
            </a:pPr>
            <a:r>
              <a:rPr lang="en-IN" sz="1800" dirty="0" smtClean="0">
                <a:latin typeface="Times New Roman" pitchFamily="18" charset="0"/>
                <a:cs typeface="Times New Roman" pitchFamily="18" charset="0"/>
              </a:rPr>
              <a:t>http://lablynx.wordpress.com/2010/01/17/which-lims-implementation-process-is-right-for-you/</a:t>
            </a:r>
          </a:p>
          <a:p>
            <a:pPr marL="514350" lvl="0" indent="-514350">
              <a:buFont typeface="+mj-lt"/>
              <a:buAutoNum type="arabicPeriod"/>
            </a:pPr>
            <a:r>
              <a:rPr lang="en-IN" sz="1800" dirty="0" smtClean="0">
                <a:latin typeface="Times New Roman" pitchFamily="18" charset="0"/>
                <a:cs typeface="Times New Roman" pitchFamily="18" charset="0"/>
              </a:rPr>
              <a:t>http://seqingclarity.com/2013/05/22/why-do-traditional-lims-implementations-take-so-long/</a:t>
            </a:r>
          </a:p>
          <a:p>
            <a:pPr marL="514350" lvl="0" indent="-514350">
              <a:buFont typeface="+mj-lt"/>
              <a:buAutoNum type="arabicPeriod"/>
            </a:pPr>
            <a:r>
              <a:rPr lang="en-IN" sz="1800" dirty="0" smtClean="0">
                <a:latin typeface="Times New Roman" pitchFamily="18" charset="0"/>
                <a:cs typeface="Times New Roman" pitchFamily="18" charset="0"/>
              </a:rPr>
              <a:t>http://pubs.acs.org/subscribe/archive/tcaw/11/i01/html/01comp.html</a:t>
            </a:r>
          </a:p>
          <a:p>
            <a:pPr marL="514350" lvl="0" indent="-514350">
              <a:buFont typeface="+mj-lt"/>
              <a:buAutoNum type="arabicPeriod"/>
            </a:pPr>
            <a:r>
              <a:rPr lang="en-IN" sz="1800" dirty="0" smtClean="0">
                <a:latin typeface="Times New Roman" pitchFamily="18" charset="0"/>
                <a:cs typeface="Times New Roman" pitchFamily="18" charset="0"/>
              </a:rPr>
              <a:t>http://www.waterworld.com/articles/print/volume-23/issue-10/editorial-feature/laboratory-needs-assessment-benefits-lims-implementation.html</a:t>
            </a:r>
          </a:p>
          <a:p>
            <a:pPr marL="514350" lvl="0" indent="-514350">
              <a:buFont typeface="+mj-lt"/>
              <a:buAutoNum type="arabicPeriod"/>
            </a:pPr>
            <a:r>
              <a:rPr lang="en-US" sz="1800" dirty="0" smtClean="0">
                <a:latin typeface="Times New Roman" pitchFamily="18" charset="0"/>
                <a:cs typeface="Times New Roman" pitchFamily="18" charset="0"/>
              </a:rPr>
              <a:t>www.metropolisindia.com</a:t>
            </a:r>
            <a:endParaRPr lang="en-IN" sz="1800" dirty="0" smtClean="0">
              <a:latin typeface="Times New Roman" pitchFamily="18" charset="0"/>
              <a:cs typeface="Times New Roman" pitchFamily="18" charset="0"/>
            </a:endParaRPr>
          </a:p>
          <a:p>
            <a:pPr marL="514350" lvl="0" indent="-514350">
              <a:buFont typeface="+mj-lt"/>
              <a:buAutoNum type="arabicPeriod"/>
            </a:pPr>
            <a:r>
              <a:rPr lang="en-US" sz="1800" dirty="0" smtClean="0">
                <a:latin typeface="Times New Roman" pitchFamily="18" charset="0"/>
                <a:cs typeface="Times New Roman" pitchFamily="18" charset="0"/>
              </a:rPr>
              <a:t>www.wikipedia.com</a:t>
            </a:r>
            <a:endParaRPr lang="en-IN" sz="1800" dirty="0" smtClean="0">
              <a:latin typeface="Times New Roman" pitchFamily="18" charset="0"/>
              <a:cs typeface="Times New Roman" pitchFamily="18" charset="0"/>
            </a:endParaRPr>
          </a:p>
          <a:p>
            <a:endParaRPr lang="en-IN" sz="1100"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index - Copy.jpg"/>
          <p:cNvPicPr>
            <a:picLocks noGrp="1" noChangeAspect="1"/>
          </p:cNvPicPr>
          <p:nvPr>
            <p:ph idx="1"/>
          </p:nvPr>
        </p:nvPicPr>
        <p:blipFill>
          <a:blip r:embed="rId2"/>
          <a:stretch>
            <a:fillRect/>
          </a:stretch>
        </p:blipFill>
        <p:spPr>
          <a:xfrm>
            <a:off x="0" y="0"/>
            <a:ext cx="9144000" cy="6857999"/>
          </a:xfrm>
        </p:spPr>
      </p:pic>
      <p:sp>
        <p:nvSpPr>
          <p:cNvPr id="9" name="TextBox 8"/>
          <p:cNvSpPr txBox="1"/>
          <p:nvPr/>
        </p:nvSpPr>
        <p:spPr>
          <a:xfrm>
            <a:off x="3962400" y="609600"/>
            <a:ext cx="4343400" cy="769441"/>
          </a:xfrm>
          <a:prstGeom prst="rect">
            <a:avLst/>
          </a:prstGeom>
          <a:noFill/>
        </p:spPr>
        <p:txBody>
          <a:bodyPr wrap="square" rtlCol="0">
            <a:spAutoFit/>
          </a:bodyPr>
          <a:lstStyle/>
          <a:p>
            <a:r>
              <a:rPr lang="en-US" sz="4400" dirty="0" smtClean="0">
                <a:latin typeface="Arial Black" pitchFamily="34" charset="0"/>
              </a:rPr>
              <a:t>THANK YOU</a:t>
            </a:r>
            <a:endParaRPr lang="en-IN" sz="4400" dirty="0">
              <a:latin typeface="Arial Black" pitchFamily="34" charset="0"/>
            </a:endParaRP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838200"/>
          </a:xfrm>
        </p:spPr>
        <p:txBody>
          <a:bodyPr/>
          <a:lstStyle/>
          <a:p>
            <a:pPr algn="l"/>
            <a:r>
              <a:rPr lang="en-US" b="1" dirty="0" smtClean="0">
                <a:latin typeface="Times New Roman" pitchFamily="18" charset="0"/>
                <a:cs typeface="Times New Roman" pitchFamily="18" charset="0"/>
              </a:rPr>
              <a:t>Duties in the organization</a:t>
            </a:r>
            <a:endParaRPr lang="en-IN" b="1" dirty="0">
              <a:latin typeface="Times New Roman" pitchFamily="18" charset="0"/>
              <a:cs typeface="Times New Roman" pitchFamily="18" charset="0"/>
            </a:endParaRPr>
          </a:p>
        </p:txBody>
      </p:sp>
      <p:sp>
        <p:nvSpPr>
          <p:cNvPr id="4" name="Right Arrow 3"/>
          <p:cNvSpPr/>
          <p:nvPr/>
        </p:nvSpPr>
        <p:spPr>
          <a:xfrm>
            <a:off x="381000" y="1219200"/>
            <a:ext cx="4495800" cy="15240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2">
                    <a:lumMod val="10000"/>
                  </a:schemeClr>
                </a:solidFill>
              </a:rPr>
              <a:t>Implementation of various departments</a:t>
            </a:r>
            <a:endParaRPr lang="en-IN" sz="2000" b="1" dirty="0">
              <a:solidFill>
                <a:schemeClr val="bg2">
                  <a:lumMod val="10000"/>
                </a:schemeClr>
              </a:solidFill>
            </a:endParaRPr>
          </a:p>
        </p:txBody>
      </p:sp>
      <p:sp>
        <p:nvSpPr>
          <p:cNvPr id="7" name="Right Arrow 6"/>
          <p:cNvSpPr/>
          <p:nvPr/>
        </p:nvSpPr>
        <p:spPr>
          <a:xfrm>
            <a:off x="609600" y="2362200"/>
            <a:ext cx="5562600" cy="14478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Live issues handling of already  LIVE department</a:t>
            </a:r>
            <a:endParaRPr lang="en-IN" sz="2000" b="1" dirty="0">
              <a:solidFill>
                <a:schemeClr val="tx1"/>
              </a:solidFill>
            </a:endParaRPr>
          </a:p>
        </p:txBody>
      </p:sp>
      <p:sp>
        <p:nvSpPr>
          <p:cNvPr id="8" name="Right Arrow 7"/>
          <p:cNvSpPr/>
          <p:nvPr/>
        </p:nvSpPr>
        <p:spPr>
          <a:xfrm>
            <a:off x="533400" y="3657600"/>
            <a:ext cx="6629400" cy="1676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Maintaining Issue log (Bug tracker) Issues delegation , sorting and resolving issues in bug tracker</a:t>
            </a:r>
            <a:endParaRPr lang="en-IN" b="1" dirty="0">
              <a:solidFill>
                <a:schemeClr val="tx1"/>
              </a:solidFill>
            </a:endParaRPr>
          </a:p>
        </p:txBody>
      </p:sp>
      <p:sp>
        <p:nvSpPr>
          <p:cNvPr id="9" name="Right Arrow 8"/>
          <p:cNvSpPr/>
          <p:nvPr/>
        </p:nvSpPr>
        <p:spPr>
          <a:xfrm>
            <a:off x="533400" y="4876800"/>
            <a:ext cx="8077200" cy="1676400"/>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Training users for using  LIMS</a:t>
            </a:r>
            <a:endParaRPr lang="en-IN" sz="2000" b="1" dirty="0">
              <a:solidFill>
                <a:schemeClr val="tx1"/>
              </a:solidFil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3"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3"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914400"/>
          </a:xfrm>
        </p:spPr>
        <p:txBody>
          <a:bodyPr/>
          <a:lstStyle/>
          <a:p>
            <a:pPr algn="l"/>
            <a:r>
              <a:rPr lang="en-US" b="1" dirty="0" smtClean="0">
                <a:latin typeface="Times New Roman" pitchFamily="18" charset="0"/>
                <a:cs typeface="Times New Roman" pitchFamily="18" charset="0"/>
              </a:rPr>
              <a:t>Learning in Organization</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Times New Roman" pitchFamily="18" charset="0"/>
                <a:cs typeface="Times New Roman" pitchFamily="18" charset="0"/>
              </a:rPr>
              <a:t>Understanding  ATTUNE LIMS software</a:t>
            </a:r>
          </a:p>
          <a:p>
            <a:r>
              <a:rPr lang="en-US" dirty="0" smtClean="0">
                <a:latin typeface="Times New Roman" pitchFamily="18" charset="0"/>
                <a:cs typeface="Times New Roman" pitchFamily="18" charset="0"/>
              </a:rPr>
              <a:t>Understanding Lab workflows</a:t>
            </a:r>
          </a:p>
          <a:p>
            <a:r>
              <a:rPr lang="en-US" dirty="0" smtClean="0">
                <a:latin typeface="Times New Roman" pitchFamily="18" charset="0"/>
                <a:cs typeface="Times New Roman" pitchFamily="18" charset="0"/>
              </a:rPr>
              <a:t>Master data preparation and verification</a:t>
            </a:r>
          </a:p>
          <a:p>
            <a:r>
              <a:rPr lang="en-US" dirty="0" smtClean="0">
                <a:latin typeface="Times New Roman" pitchFamily="18" charset="0"/>
                <a:cs typeface="Times New Roman" pitchFamily="18" charset="0"/>
              </a:rPr>
              <a:t>Requirement gathering for department</a:t>
            </a:r>
          </a:p>
          <a:p>
            <a:r>
              <a:rPr lang="en-US" dirty="0" smtClean="0">
                <a:latin typeface="Times New Roman" pitchFamily="18" charset="0"/>
                <a:cs typeface="Times New Roman" pitchFamily="18" charset="0"/>
              </a:rPr>
              <a:t>Mapping of departments and report formats</a:t>
            </a:r>
          </a:p>
          <a:p>
            <a:r>
              <a:rPr lang="en-US" dirty="0" smtClean="0">
                <a:latin typeface="Times New Roman" pitchFamily="18" charset="0"/>
                <a:cs typeface="Times New Roman" pitchFamily="18" charset="0"/>
              </a:rPr>
              <a:t>Live issues faced by end users</a:t>
            </a:r>
          </a:p>
          <a:p>
            <a:r>
              <a:rPr lang="en-US" dirty="0" smtClean="0">
                <a:latin typeface="Times New Roman" pitchFamily="18" charset="0"/>
                <a:cs typeface="Times New Roman" pitchFamily="18" charset="0"/>
              </a:rPr>
              <a:t>Training given to end users</a:t>
            </a:r>
          </a:p>
          <a:p>
            <a:r>
              <a:rPr lang="en-US" dirty="0" smtClean="0">
                <a:latin typeface="Times New Roman" pitchFamily="18" charset="0"/>
                <a:cs typeface="Times New Roman" pitchFamily="18" charset="0"/>
              </a:rPr>
              <a:t>Handling , responding and delegating issues in complain tracker</a:t>
            </a:r>
          </a:p>
          <a:p>
            <a:r>
              <a:rPr lang="en-US" dirty="0" smtClean="0">
                <a:latin typeface="Times New Roman" pitchFamily="18" charset="0"/>
                <a:cs typeface="Times New Roman" pitchFamily="18" charset="0"/>
              </a:rPr>
              <a:t>Daily status report about issues faced by users and identifying critical 5 and delegating it to technical team for perm ant fix</a:t>
            </a:r>
          </a:p>
          <a:p>
            <a:r>
              <a:rPr lang="en-US" dirty="0" smtClean="0">
                <a:latin typeface="Times New Roman" pitchFamily="18" charset="0"/>
                <a:cs typeface="Times New Roman" pitchFamily="18" charset="0"/>
              </a:rPr>
              <a:t>Tracking samples which are unprocessed and informing departments about the same</a:t>
            </a: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4" name="Picture 3" descr="ATTUNE LOGO.jpg"/>
          <p:cNvPicPr>
            <a:picLocks noChangeAspect="1"/>
          </p:cNvPicPr>
          <p:nvPr/>
        </p:nvPicPr>
        <p:blipFill>
          <a:blip r:embed="rId3"/>
          <a:srcRect r="68742" b="80870"/>
          <a:stretch>
            <a:fillRect/>
          </a:stretch>
        </p:blipFill>
        <p:spPr>
          <a:xfrm>
            <a:off x="6019800" y="1295400"/>
            <a:ext cx="2971800" cy="1756064"/>
          </a:xfrm>
          <a:prstGeom prst="rect">
            <a:avLst/>
          </a:prstGeom>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838200"/>
          </a:xfrm>
        </p:spPr>
        <p:txBody>
          <a:bodyPr/>
          <a:lstStyle/>
          <a:p>
            <a:r>
              <a:rPr lang="en-US" b="1" dirty="0" smtClean="0">
                <a:latin typeface="Times New Roman" pitchFamily="18" charset="0"/>
                <a:cs typeface="Times New Roman" pitchFamily="18" charset="0"/>
              </a:rPr>
              <a:t>Project Plan</a:t>
            </a:r>
            <a:endParaRPr lang="en-IN" b="1" dirty="0">
              <a:latin typeface="Times New Roman" pitchFamily="18" charset="0"/>
              <a:cs typeface="Times New Roman" pitchFamily="18" charset="0"/>
            </a:endParaRPr>
          </a:p>
        </p:txBody>
      </p:sp>
      <p:pic>
        <p:nvPicPr>
          <p:cNvPr id="6" name="Content Placeholder 5" descr="METROPOLIS PLAN.jpg"/>
          <p:cNvPicPr>
            <a:picLocks noGrp="1" noChangeAspect="1"/>
          </p:cNvPicPr>
          <p:nvPr>
            <p:ph idx="1"/>
          </p:nvPr>
        </p:nvPicPr>
        <p:blipFill>
          <a:blip r:embed="rId3"/>
          <a:srcRect b="31987"/>
          <a:stretch>
            <a:fillRect/>
          </a:stretch>
        </p:blipFill>
        <p:spPr>
          <a:xfrm>
            <a:off x="457200" y="1895605"/>
            <a:ext cx="8229600" cy="3438395"/>
          </a:xfrm>
        </p:spPr>
      </p:pic>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914400"/>
          </a:xfrm>
        </p:spPr>
        <p:txBody>
          <a:bodyPr/>
          <a:lstStyle/>
          <a:p>
            <a:r>
              <a:rPr lang="en-US" b="1" dirty="0" smtClean="0">
                <a:latin typeface="Times New Roman" pitchFamily="18" charset="0"/>
                <a:cs typeface="Times New Roman" pitchFamily="18" charset="0"/>
              </a:rPr>
              <a:t>Introduction</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10000"/>
          </a:bodyPr>
          <a:lstStyle/>
          <a:p>
            <a:r>
              <a:rPr lang="en-IN" dirty="0" smtClean="0">
                <a:latin typeface="Times New Roman" pitchFamily="18" charset="0"/>
                <a:cs typeface="Times New Roman" pitchFamily="18" charset="0"/>
              </a:rPr>
              <a:t>The modern laboratory exists in an environment that produces a large amount of data. With the advent of new technologies, both the quality and quantity of information is increasing exponentially. </a:t>
            </a:r>
          </a:p>
          <a:p>
            <a:r>
              <a:rPr lang="en-IN" dirty="0" smtClean="0">
                <a:latin typeface="Times New Roman" pitchFamily="18" charset="0"/>
                <a:cs typeface="Times New Roman" pitchFamily="18" charset="0"/>
              </a:rPr>
              <a:t>This increase of data can cause significant problems and methods are needed to manage it. </a:t>
            </a:r>
          </a:p>
          <a:p>
            <a:r>
              <a:rPr lang="en-IN" dirty="0" smtClean="0">
                <a:latin typeface="Times New Roman" pitchFamily="18" charset="0"/>
                <a:cs typeface="Times New Roman" pitchFamily="18" charset="0"/>
              </a:rPr>
              <a:t>A LIMS provides a way of automating part of the laboratory system.</a:t>
            </a:r>
          </a:p>
          <a:p>
            <a:r>
              <a:rPr lang="en-IN" dirty="0" smtClean="0">
                <a:latin typeface="Times New Roman" pitchFamily="18" charset="0"/>
                <a:cs typeface="Times New Roman" pitchFamily="18" charset="0"/>
              </a:rPr>
              <a:t>LIMS can save considerable amounts of time and dramatically improve the level of data access for all stakeholders of any given project</a:t>
            </a:r>
          </a:p>
          <a:p>
            <a:endParaRPr lang="en-IN"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838200"/>
          </a:xfrm>
        </p:spPr>
        <p:txBody>
          <a:bodyPr/>
          <a:lstStyle/>
          <a:p>
            <a:r>
              <a:rPr lang="en-US" b="1" dirty="0" smtClean="0">
                <a:latin typeface="Times New Roman" pitchFamily="18" charset="0"/>
                <a:cs typeface="Times New Roman" pitchFamily="18" charset="0"/>
              </a:rPr>
              <a:t>Purpose of the study</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5943600"/>
          </a:xfrm>
        </p:spPr>
        <p:txBody>
          <a:bodyPr>
            <a:normAutofit fontScale="85000" lnSpcReduction="10000"/>
          </a:bodyPr>
          <a:lstStyle/>
          <a:p>
            <a:r>
              <a:rPr lang="en-US" dirty="0" smtClean="0">
                <a:latin typeface="Times New Roman" pitchFamily="18" charset="0"/>
                <a:cs typeface="Times New Roman" pitchFamily="18" charset="0"/>
              </a:rPr>
              <a:t>Metropolis Process over 10 million tests a year, catering to more than 10,000 Laboratories, Hospitals, Nursing homes and 20,000 Consultants;</a:t>
            </a:r>
          </a:p>
          <a:p>
            <a:r>
              <a:rPr lang="en-US" dirty="0" smtClean="0">
                <a:latin typeface="Times New Roman" pitchFamily="18" charset="0"/>
                <a:cs typeface="Times New Roman" pitchFamily="18" charset="0"/>
              </a:rPr>
              <a:t> It has  31 years of experience delivering accurate reports</a:t>
            </a:r>
          </a:p>
          <a:p>
            <a:r>
              <a:rPr lang="en-US" dirty="0" smtClean="0">
                <a:latin typeface="Times New Roman" pitchFamily="18" charset="0"/>
                <a:cs typeface="Times New Roman" pitchFamily="18" charset="0"/>
              </a:rPr>
              <a:t> Metropolis is India's only multinational chain of diagnostic centers with presence in the UAE, Sri Lanka, and South Africa</a:t>
            </a:r>
          </a:p>
          <a:p>
            <a:r>
              <a:rPr lang="en-US" dirty="0" smtClean="0">
                <a:latin typeface="Times New Roman" pitchFamily="18" charset="0"/>
                <a:cs typeface="Times New Roman" pitchFamily="18" charset="0"/>
              </a:rPr>
              <a:t>In this competitive work metropolis needs quality of the data ,  </a:t>
            </a:r>
            <a:r>
              <a:rPr lang="en-IN" dirty="0" smtClean="0">
                <a:latin typeface="Times New Roman" pitchFamily="18" charset="0"/>
                <a:cs typeface="Times New Roman" pitchFamily="18" charset="0"/>
              </a:rPr>
              <a:t>Information that can be obtained with the click of a button rather than having to dig through files. Need Years of data which can be  be kept easily without the need for traditional archiving and most important improvement of business efficiency.</a:t>
            </a:r>
          </a:p>
          <a:p>
            <a:endParaRPr lang="en-IN"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a:xfrm>
            <a:off x="457200" y="0"/>
            <a:ext cx="8229600" cy="838200"/>
          </a:xfrm>
        </p:spPr>
        <p:txBody>
          <a:bodyPr/>
          <a:lstStyle/>
          <a:p>
            <a:r>
              <a:rPr lang="en-US" b="1" dirty="0" smtClean="0">
                <a:latin typeface="Times New Roman" pitchFamily="18" charset="0"/>
                <a:cs typeface="Times New Roman" pitchFamily="18" charset="0"/>
              </a:rPr>
              <a:t>Review of literature </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762000"/>
            <a:ext cx="8229600" cy="5791200"/>
          </a:xfrm>
        </p:spPr>
        <p:txBody>
          <a:bodyPr>
            <a:noAutofit/>
          </a:bodyPr>
          <a:lstStyle/>
          <a:p>
            <a:r>
              <a:rPr lang="en-IN" sz="2300" dirty="0" smtClean="0">
                <a:latin typeface="Times New Roman" pitchFamily="18" charset="0"/>
                <a:cs typeface="Times New Roman" pitchFamily="18" charset="0"/>
              </a:rPr>
              <a:t>Ben Tagger Computer Science Department from University of Wales did study on Implementation of LIMS in </a:t>
            </a:r>
            <a:r>
              <a:rPr lang="en-IN" sz="2300" i="1" dirty="0" smtClean="0">
                <a:latin typeface="Times New Roman" pitchFamily="18" charset="0"/>
                <a:cs typeface="Times New Roman" pitchFamily="18" charset="0"/>
              </a:rPr>
              <a:t>Analytical Chemistry lab in </a:t>
            </a:r>
            <a:r>
              <a:rPr lang="en-IN" sz="2300" dirty="0" smtClean="0">
                <a:latin typeface="Times New Roman" pitchFamily="18" charset="0"/>
                <a:cs typeface="Times New Roman" pitchFamily="18" charset="0"/>
              </a:rPr>
              <a:t>Wales and found out that Implementing a LIMS is an extremely expensive process, one which must be improved considerably if it is to become more widely available . There are various ways to reduce this risk of failure but none of the processes provide a total, ideal solution. The guidelines for successfully implementing a LIMS are useful but are by no means complete.</a:t>
            </a:r>
          </a:p>
          <a:p>
            <a:r>
              <a:rPr lang="en-IN" sz="2300" dirty="0" err="1" smtClean="0">
                <a:latin typeface="Times New Roman" pitchFamily="18" charset="0"/>
                <a:cs typeface="Times New Roman" pitchFamily="18" charset="0"/>
              </a:rPr>
              <a:t>Mcdowall</a:t>
            </a:r>
            <a:r>
              <a:rPr lang="en-IN" sz="2300" dirty="0" smtClean="0">
                <a:latin typeface="Times New Roman" pitchFamily="18" charset="0"/>
                <a:cs typeface="Times New Roman" pitchFamily="18" charset="0"/>
              </a:rPr>
              <a:t>, R.D. A Matrix for the Development of a Strategic Laboratory Information Management System did study on 6 steps of successful LIMS implementation and found out that </a:t>
            </a:r>
            <a:r>
              <a:rPr lang="en-US" sz="2300" dirty="0" smtClean="0">
                <a:latin typeface="Times New Roman" pitchFamily="18" charset="0"/>
                <a:cs typeface="Times New Roman" pitchFamily="18" charset="0"/>
              </a:rPr>
              <a:t>Doing it on your own. , Bypassing training , Counting too much on customization Not engaging the full team  are some flows which we should avoid while implementing LIMS.</a:t>
            </a:r>
            <a:endParaRPr lang="en-IN" sz="2300"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mprada\Downloads\background-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457200" y="685800"/>
            <a:ext cx="8382000" cy="5440363"/>
          </a:xfrm>
        </p:spPr>
        <p:txBody>
          <a:bodyPr>
            <a:normAutofit/>
          </a:bodyPr>
          <a:lstStyle/>
          <a:p>
            <a:pPr>
              <a:buNone/>
            </a:pPr>
            <a:r>
              <a:rPr lang="en-US" b="1" dirty="0" smtClean="0">
                <a:latin typeface="Times New Roman" pitchFamily="18" charset="0"/>
                <a:cs typeface="Times New Roman" pitchFamily="18" charset="0"/>
              </a:rPr>
              <a:t>Title of the study</a:t>
            </a:r>
          </a:p>
          <a:p>
            <a:pPr>
              <a:buNone/>
            </a:pPr>
            <a:r>
              <a:rPr lang="en-US" sz="2800" dirty="0" smtClean="0">
                <a:latin typeface="Times New Roman" pitchFamily="18" charset="0"/>
                <a:cs typeface="Times New Roman" pitchFamily="18" charset="0"/>
              </a:rPr>
              <a:t>Implementation of LIMS in Metropolis healthcare</a:t>
            </a:r>
          </a:p>
          <a:p>
            <a:pPr>
              <a:buNone/>
            </a:pP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Objectives of the study</a:t>
            </a:r>
          </a:p>
          <a:p>
            <a:pPr>
              <a:buNone/>
            </a:pPr>
            <a:r>
              <a:rPr lang="en-US" sz="2800" b="1" u="sng" dirty="0" smtClean="0">
                <a:latin typeface="Times New Roman" pitchFamily="18" charset="0"/>
                <a:cs typeface="Times New Roman" pitchFamily="18" charset="0"/>
              </a:rPr>
              <a:t>General Objective</a:t>
            </a:r>
          </a:p>
          <a:p>
            <a:pPr>
              <a:buNone/>
            </a:pPr>
            <a:r>
              <a:rPr lang="en-US" sz="2400" dirty="0" smtClean="0">
                <a:latin typeface="Times New Roman" pitchFamily="18" charset="0"/>
                <a:cs typeface="Times New Roman" pitchFamily="18" charset="0"/>
              </a:rPr>
              <a:t>To understand the implementation procedure of LIMS in Metropolis Healthcare</a:t>
            </a:r>
          </a:p>
          <a:p>
            <a:pPr>
              <a:buNone/>
            </a:pPr>
            <a:r>
              <a:rPr lang="en-US" sz="2800" b="1" u="sng" dirty="0" smtClean="0">
                <a:latin typeface="Times New Roman" pitchFamily="18" charset="0"/>
                <a:cs typeface="Times New Roman" pitchFamily="18" charset="0"/>
              </a:rPr>
              <a:t>Specific objective </a:t>
            </a:r>
          </a:p>
          <a:p>
            <a:pPr>
              <a:buNone/>
            </a:pPr>
            <a:r>
              <a:rPr lang="en-US" sz="2400" dirty="0" smtClean="0">
                <a:latin typeface="Times New Roman" pitchFamily="18" charset="0"/>
                <a:cs typeface="Times New Roman" pitchFamily="18" charset="0"/>
              </a:rPr>
              <a:t>To understand the implementation procedure of LIMS in Metropolis healthcare in Clinical chemistry department</a:t>
            </a:r>
          </a:p>
          <a:p>
            <a:pPr>
              <a:buNone/>
            </a:pPr>
            <a:endParaRPr lang="en-US" dirty="0" smtClean="0">
              <a:latin typeface="Times New Roman" pitchFamily="18" charset="0"/>
              <a:cs typeface="Times New Roman" pitchFamily="18" charset="0"/>
            </a:endParaRPr>
          </a:p>
          <a:p>
            <a:pPr>
              <a:buNone/>
            </a:pPr>
            <a:endParaRPr lang="en-IN" dirty="0">
              <a:latin typeface="Times New Roman" pitchFamily="18" charset="0"/>
              <a:cs typeface="Times New Roman" pitchFamily="18" charset="0"/>
            </a:endParaRPr>
          </a:p>
        </p:txBody>
      </p:sp>
    </p:spTree>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2311</TotalTime>
  <Words>1287</Words>
  <Application>Microsoft Office PowerPoint</Application>
  <PresentationFormat>On-screen Show (4:3)</PresentationFormat>
  <Paragraphs>156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Theme1</vt:lpstr>
      <vt:lpstr>DESERTATION REPORT</vt:lpstr>
      <vt:lpstr>About organization</vt:lpstr>
      <vt:lpstr>Duties in the organization</vt:lpstr>
      <vt:lpstr>Learning in Organization</vt:lpstr>
      <vt:lpstr>Project Plan</vt:lpstr>
      <vt:lpstr>Introduction</vt:lpstr>
      <vt:lpstr>Purpose of the study</vt:lpstr>
      <vt:lpstr>Review of literature </vt:lpstr>
      <vt:lpstr>Slide 9</vt:lpstr>
      <vt:lpstr>Methodology</vt:lpstr>
      <vt:lpstr>Slide 11</vt:lpstr>
      <vt:lpstr>Key study findings and discussion</vt:lpstr>
      <vt:lpstr>Slide 13</vt:lpstr>
      <vt:lpstr>Slide 14</vt:lpstr>
      <vt:lpstr>Slide 15</vt:lpstr>
      <vt:lpstr>Slide 16</vt:lpstr>
      <vt:lpstr>Slide 17</vt:lpstr>
      <vt:lpstr>Slide 18</vt:lpstr>
      <vt:lpstr>SUMMARY</vt:lpstr>
      <vt:lpstr>Bibliography </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Dr.samprada Attune</dc:creator>
  <cp:lastModifiedBy>administor</cp:lastModifiedBy>
  <cp:revision>68</cp:revision>
  <dcterms:created xsi:type="dcterms:W3CDTF">2006-08-16T00:00:00Z</dcterms:created>
  <dcterms:modified xsi:type="dcterms:W3CDTF">2014-05-18T17:33:45Z</dcterms:modified>
</cp:coreProperties>
</file>