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84" r:id="rId7"/>
    <p:sldId id="272" r:id="rId8"/>
    <p:sldId id="261" r:id="rId9"/>
    <p:sldId id="264" r:id="rId10"/>
    <p:sldId id="262" r:id="rId11"/>
    <p:sldId id="263" r:id="rId12"/>
    <p:sldId id="265" r:id="rId13"/>
    <p:sldId id="270" r:id="rId14"/>
    <p:sldId id="266" r:id="rId15"/>
    <p:sldId id="279" r:id="rId16"/>
    <p:sldId id="280" r:id="rId17"/>
    <p:sldId id="271" r:id="rId18"/>
    <p:sldId id="268" r:id="rId19"/>
    <p:sldId id="278" r:id="rId20"/>
    <p:sldId id="285" r:id="rId21"/>
    <p:sldId id="273" r:id="rId22"/>
    <p:sldId id="274" r:id="rId23"/>
    <p:sldId id="275" r:id="rId24"/>
    <p:sldId id="276"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avreet\Desktop\BMW_Folder\Project%20%23%202%20(Bio-Medical%20Waste%20Managemen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ukhdeep\Downloads\BMW%20complaince%20checklis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Navreet\Desktop\BMW_Folder\BMW%20complaince%20checklis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Navreet\Desktop\BMW_Folder\BMW%20complaince%20checklis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aseline="0"/>
              <a:t>Awareness  (in %) Regarding Bio-Medical Waste Management in Different Groups of Hospital Staff</a:t>
            </a:r>
            <a:endParaRPr lang="en-US"/>
          </a:p>
        </c:rich>
      </c:tx>
      <c:layout/>
    </c:title>
    <c:plotArea>
      <c:layout/>
      <c:barChart>
        <c:barDir val="col"/>
        <c:grouping val="clustered"/>
        <c:ser>
          <c:idx val="0"/>
          <c:order val="0"/>
          <c:tx>
            <c:strRef>
              <c:f>Analysis!$D$31</c:f>
              <c:strCache>
                <c:ptCount val="1"/>
                <c:pt idx="0">
                  <c:v>Doctors</c:v>
                </c:pt>
              </c:strCache>
            </c:strRef>
          </c:tx>
          <c:dLbls>
            <c:dLblPos val="outEnd"/>
            <c:showVal val="1"/>
          </c:dLbls>
          <c:val>
            <c:numRef>
              <c:f>Analysis!$E$31:$K$31</c:f>
              <c:numCache>
                <c:formatCode>0</c:formatCode>
                <c:ptCount val="3"/>
                <c:pt idx="1">
                  <c:v>62.5</c:v>
                </c:pt>
              </c:numCache>
            </c:numRef>
          </c:val>
        </c:ser>
        <c:ser>
          <c:idx val="1"/>
          <c:order val="1"/>
          <c:tx>
            <c:strRef>
              <c:f>Analysis!$D$32</c:f>
              <c:strCache>
                <c:ptCount val="1"/>
                <c:pt idx="0">
                  <c:v>Nurses</c:v>
                </c:pt>
              </c:strCache>
            </c:strRef>
          </c:tx>
          <c:dLbls>
            <c:dLblPos val="outEnd"/>
            <c:showVal val="1"/>
          </c:dLbls>
          <c:val>
            <c:numRef>
              <c:f>Analysis!$E$32:$K$32</c:f>
              <c:numCache>
                <c:formatCode>0</c:formatCode>
                <c:ptCount val="3"/>
                <c:pt idx="1">
                  <c:v>90</c:v>
                </c:pt>
              </c:numCache>
            </c:numRef>
          </c:val>
        </c:ser>
        <c:ser>
          <c:idx val="2"/>
          <c:order val="2"/>
          <c:tx>
            <c:strRef>
              <c:f>Analysis!$D$33</c:f>
              <c:strCache>
                <c:ptCount val="1"/>
                <c:pt idx="0">
                  <c:v>G.D.As</c:v>
                </c:pt>
              </c:strCache>
            </c:strRef>
          </c:tx>
          <c:dLbls>
            <c:dLblPos val="outEnd"/>
            <c:showVal val="1"/>
          </c:dLbls>
          <c:val>
            <c:numRef>
              <c:f>Analysis!$E$33:$K$33</c:f>
              <c:numCache>
                <c:formatCode>General</c:formatCode>
                <c:ptCount val="3"/>
                <c:pt idx="1">
                  <c:v>85</c:v>
                </c:pt>
              </c:numCache>
            </c:numRef>
          </c:val>
        </c:ser>
        <c:ser>
          <c:idx val="3"/>
          <c:order val="3"/>
          <c:tx>
            <c:strRef>
              <c:f>Analysis!$D$34</c:f>
              <c:strCache>
                <c:ptCount val="1"/>
                <c:pt idx="0">
                  <c:v>Housekeeping</c:v>
                </c:pt>
              </c:strCache>
            </c:strRef>
          </c:tx>
          <c:dLbls>
            <c:dLblPos val="outEnd"/>
            <c:showVal val="1"/>
          </c:dLbls>
          <c:val>
            <c:numRef>
              <c:f>Analysis!$E$34:$K$34</c:f>
              <c:numCache>
                <c:formatCode>General</c:formatCode>
                <c:ptCount val="3"/>
                <c:pt idx="1">
                  <c:v>82</c:v>
                </c:pt>
              </c:numCache>
            </c:numRef>
          </c:val>
        </c:ser>
        <c:gapWidth val="75"/>
        <c:overlap val="-25"/>
        <c:axId val="54286976"/>
        <c:axId val="54325632"/>
      </c:barChart>
      <c:catAx>
        <c:axId val="54286976"/>
        <c:scaling>
          <c:orientation val="minMax"/>
        </c:scaling>
        <c:axPos val="b"/>
        <c:majorTickMark val="none"/>
        <c:tickLblPos val="none"/>
        <c:crossAx val="54325632"/>
        <c:crosses val="autoZero"/>
        <c:auto val="1"/>
        <c:lblAlgn val="ctr"/>
        <c:lblOffset val="100"/>
      </c:catAx>
      <c:valAx>
        <c:axId val="54325632"/>
        <c:scaling>
          <c:orientation val="minMax"/>
        </c:scaling>
        <c:axPos val="l"/>
        <c:numFmt formatCode="General" sourceLinked="1"/>
        <c:majorTickMark val="none"/>
        <c:tickLblPos val="nextTo"/>
        <c:spPr>
          <a:ln w="9525">
            <a:noFill/>
          </a:ln>
        </c:spPr>
        <c:crossAx val="54286976"/>
        <c:crosses val="autoZero"/>
        <c:crossBetween val="between"/>
      </c:valAx>
    </c:plotArea>
    <c:legend>
      <c:legendPos val="r"/>
      <c:layout>
        <c:manualLayout>
          <c:xMode val="edge"/>
          <c:yMode val="edge"/>
          <c:x val="0.77161527437210964"/>
          <c:y val="0.42899970836979051"/>
          <c:w val="0.21434964049368874"/>
          <c:h val="0.41911359370676982"/>
        </c:manualLayou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4"/>
  <c:chart>
    <c:plotArea>
      <c:layout>
        <c:manualLayout>
          <c:layoutTarget val="inner"/>
          <c:xMode val="edge"/>
          <c:yMode val="edge"/>
          <c:x val="0.10454396325459317"/>
          <c:y val="6.0659813356663754E-2"/>
          <c:w val="0.70576290463692037"/>
          <c:h val="0.60860126859142682"/>
        </c:manualLayout>
      </c:layout>
      <c:barChart>
        <c:barDir val="col"/>
        <c:grouping val="stacked"/>
        <c:ser>
          <c:idx val="0"/>
          <c:order val="0"/>
          <c:dLbls>
            <c:showVal val="1"/>
          </c:dLbls>
          <c:cat>
            <c:strRef>
              <c:f>Sheet3!$F$23:$P$23</c:f>
              <c:strCache>
                <c:ptCount val="11"/>
                <c:pt idx="0">
                  <c:v>IPD</c:v>
                </c:pt>
                <c:pt idx="1">
                  <c:v>DIALYSIS</c:v>
                </c:pt>
                <c:pt idx="2">
                  <c:v>onCODAY CARE</c:v>
                </c:pt>
                <c:pt idx="3">
                  <c:v>MICU</c:v>
                </c:pt>
                <c:pt idx="4">
                  <c:v>SICU</c:v>
                </c:pt>
                <c:pt idx="5">
                  <c:v>NICU</c:v>
                </c:pt>
                <c:pt idx="6">
                  <c:v>CCU</c:v>
                </c:pt>
                <c:pt idx="7">
                  <c:v>CTVS-ICU</c:v>
                </c:pt>
                <c:pt idx="8">
                  <c:v>blOOD BANK</c:v>
                </c:pt>
                <c:pt idx="9">
                  <c:v>OT</c:v>
                </c:pt>
                <c:pt idx="10">
                  <c:v>LAB</c:v>
                </c:pt>
              </c:strCache>
            </c:strRef>
          </c:cat>
          <c:val>
            <c:numRef>
              <c:f>Sheet3!$F$24:$P$24</c:f>
              <c:numCache>
                <c:formatCode>0%</c:formatCode>
                <c:ptCount val="11"/>
                <c:pt idx="0">
                  <c:v>0.96476190476190449</c:v>
                </c:pt>
                <c:pt idx="1">
                  <c:v>0.90476190476190443</c:v>
                </c:pt>
                <c:pt idx="2">
                  <c:v>0.89904761904761921</c:v>
                </c:pt>
                <c:pt idx="3">
                  <c:v>0.97500000000000031</c:v>
                </c:pt>
                <c:pt idx="4">
                  <c:v>0.97500000000000031</c:v>
                </c:pt>
                <c:pt idx="5">
                  <c:v>1</c:v>
                </c:pt>
                <c:pt idx="6">
                  <c:v>1</c:v>
                </c:pt>
                <c:pt idx="7">
                  <c:v>1</c:v>
                </c:pt>
                <c:pt idx="8">
                  <c:v>0.96000000000000052</c:v>
                </c:pt>
                <c:pt idx="9">
                  <c:v>1</c:v>
                </c:pt>
                <c:pt idx="10">
                  <c:v>0.9720000000000002</c:v>
                </c:pt>
              </c:numCache>
            </c:numRef>
          </c:val>
        </c:ser>
        <c:overlap val="100"/>
        <c:axId val="54692096"/>
        <c:axId val="54693888"/>
      </c:barChart>
      <c:catAx>
        <c:axId val="54692096"/>
        <c:scaling>
          <c:orientation val="minMax"/>
        </c:scaling>
        <c:axPos val="b"/>
        <c:tickLblPos val="nextTo"/>
        <c:crossAx val="54693888"/>
        <c:crosses val="autoZero"/>
        <c:auto val="1"/>
        <c:lblAlgn val="ctr"/>
        <c:lblOffset val="100"/>
      </c:catAx>
      <c:valAx>
        <c:axId val="54693888"/>
        <c:scaling>
          <c:orientation val="minMax"/>
        </c:scaling>
        <c:axPos val="l"/>
        <c:majorGridlines/>
        <c:numFmt formatCode="0%" sourceLinked="1"/>
        <c:tickLblPos val="nextTo"/>
        <c:crossAx val="54692096"/>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IPD</a:t>
            </a:r>
            <a:r>
              <a:rPr lang="en-US" baseline="0">
                <a:latin typeface="Times New Roman" pitchFamily="18" charset="0"/>
                <a:cs typeface="Times New Roman" pitchFamily="18" charset="0"/>
              </a:rPr>
              <a:t> Compliance (in %)</a:t>
            </a:r>
            <a:endParaRPr lang="en-US">
              <a:latin typeface="Times New Roman" pitchFamily="18" charset="0"/>
              <a:cs typeface="Times New Roman" pitchFamily="18" charset="0"/>
            </a:endParaRPr>
          </a:p>
        </c:rich>
      </c:tx>
      <c:layout>
        <c:manualLayout>
          <c:xMode val="edge"/>
          <c:yMode val="edge"/>
          <c:x val="0.44128130423227307"/>
          <c:y val="1.9277108433734941E-2"/>
        </c:manualLayout>
      </c:layout>
    </c:title>
    <c:plotArea>
      <c:layout>
        <c:manualLayout>
          <c:layoutTarget val="inner"/>
          <c:xMode val="edge"/>
          <c:yMode val="edge"/>
          <c:x val="0.25351947925353896"/>
          <c:y val="7.4144768048572243E-2"/>
          <c:w val="0.82069319633205295"/>
          <c:h val="0.48991430288081916"/>
        </c:manualLayout>
      </c:layout>
      <c:barChart>
        <c:barDir val="col"/>
        <c:grouping val="clustered"/>
        <c:ser>
          <c:idx val="0"/>
          <c:order val="0"/>
          <c:tx>
            <c:strRef>
              <c:f>'IPD Chart'!$D$1</c:f>
              <c:strCache>
                <c:ptCount val="1"/>
              </c:strCache>
            </c:strRef>
          </c:tx>
          <c:cat>
            <c:strRef>
              <c:f>'IPD Chart'!$C$2:$C$22</c:f>
              <c:strCache>
                <c:ptCount val="21"/>
                <c:pt idx="0">
                  <c:v>Adequate number of BMW bins available as per BMW guideline (Red, Yellow,Blue, Black)</c:v>
                </c:pt>
                <c:pt idx="1">
                  <c:v>Is the waste segregated at the site of generation</c:v>
                </c:pt>
                <c:pt idx="2">
                  <c:v>Is sharp infectious waste(needles, blades, broken glass etc) disposed in white/blue puncture proof bags</c:v>
                </c:pt>
                <c:pt idx="3">
                  <c:v>Is the non-sharp infectious material( infected plastics, syringes,dressing,gloves,masks,blood bags &amp; urine bags)disposed in red plastic bins/bags</c:v>
                </c:pt>
                <c:pt idx="4">
                  <c:v>Is non-infectious (general) waste eg packing materials, cartons, fruits, vegetables, syringe/needle wrappers, medicine covers to be disposed in black plastic bins/bags</c:v>
                </c:pt>
                <c:pt idx="5">
                  <c:v>Are the BMW bins available at the bedside in the ICU's</c:v>
                </c:pt>
                <c:pt idx="6">
                  <c:v>Are puncture proof bags for disposing sharp waste like needles etc. available or not?</c:v>
                </c:pt>
                <c:pt idx="7">
                  <c:v>Are the syringes/ bottles cut, before final disposal?</c:v>
                </c:pt>
                <c:pt idx="8">
                  <c:v>Personal Protected Equipments (PPE's) like gloves,caps, masks, apron&amp; gumboots etc as per BMW guidelines</c:v>
                </c:pt>
                <c:pt idx="9">
                  <c:v>Are the bins full upto 3/4th level or Overfilled</c:v>
                </c:pt>
                <c:pt idx="10">
                  <c:v>Is the stored waste kept for more than 48 Hours</c:v>
                </c:pt>
                <c:pt idx="11">
                  <c:v>Are the bins properly covered</c:v>
                </c:pt>
                <c:pt idx="12">
                  <c:v>Daily weighing and counting of BMW bags done or not?</c:v>
                </c:pt>
                <c:pt idx="13">
                  <c:v>Do the staff know the protocol Chemical/Blood Spill Management Kits available or not?</c:v>
                </c:pt>
                <c:pt idx="14">
                  <c:v>Is the practice of re-capping/bending of needles being done  or not?</c:v>
                </c:pt>
                <c:pt idx="15">
                  <c:v>Is the staff immune to Hepatitis B </c:v>
                </c:pt>
                <c:pt idx="16">
                  <c:v>Trained &amp; skilled BMW personnel for BMW collection &amp; transportation</c:v>
                </c:pt>
                <c:pt idx="17">
                  <c:v>Dedicated &amp; trained infection control nurse available or not</c:v>
                </c:pt>
                <c:pt idx="18">
                  <c:v>Training for BMW handlers available or not</c:v>
                </c:pt>
                <c:pt idx="19">
                  <c:v>Is the waste transported in closed containers</c:v>
                </c:pt>
                <c:pt idx="20">
                  <c:v>Are the binsand the sharps properly labelled at the time of collection</c:v>
                </c:pt>
              </c:strCache>
            </c:strRef>
          </c:cat>
          <c:val>
            <c:numRef>
              <c:f>'IPD Chart'!$D$2:$D$22</c:f>
              <c:numCache>
                <c:formatCode>General</c:formatCode>
                <c:ptCount val="21"/>
              </c:numCache>
            </c:numRef>
          </c:val>
        </c:ser>
        <c:ser>
          <c:idx val="1"/>
          <c:order val="1"/>
          <c:tx>
            <c:strRef>
              <c:f>'IPD Chart'!$E$1</c:f>
              <c:strCache>
                <c:ptCount val="1"/>
              </c:strCache>
            </c:strRef>
          </c:tx>
          <c:cat>
            <c:strRef>
              <c:f>'IPD Chart'!$C$2:$C$22</c:f>
              <c:strCache>
                <c:ptCount val="21"/>
                <c:pt idx="0">
                  <c:v>Adequate number of BMW bins available as per BMW guideline (Red, Yellow,Blue, Black)</c:v>
                </c:pt>
                <c:pt idx="1">
                  <c:v>Is the waste segregated at the site of generation</c:v>
                </c:pt>
                <c:pt idx="2">
                  <c:v>Is sharp infectious waste(needles, blades, broken glass etc) disposed in white/blue puncture proof bags</c:v>
                </c:pt>
                <c:pt idx="3">
                  <c:v>Is the non-sharp infectious material( infected plastics, syringes,dressing,gloves,masks,blood bags &amp; urine bags)disposed in red plastic bins/bags</c:v>
                </c:pt>
                <c:pt idx="4">
                  <c:v>Is non-infectious (general) waste eg packing materials, cartons, fruits, vegetables, syringe/needle wrappers, medicine covers to be disposed in black plastic bins/bags</c:v>
                </c:pt>
                <c:pt idx="5">
                  <c:v>Are the BMW bins available at the bedside in the ICU's</c:v>
                </c:pt>
                <c:pt idx="6">
                  <c:v>Are puncture proof bags for disposing sharp waste like needles etc. available or not?</c:v>
                </c:pt>
                <c:pt idx="7">
                  <c:v>Are the syringes/ bottles cut, before final disposal?</c:v>
                </c:pt>
                <c:pt idx="8">
                  <c:v>Personal Protected Equipments (PPE's) like gloves,caps, masks, apron&amp; gumboots etc as per BMW guidelines</c:v>
                </c:pt>
                <c:pt idx="9">
                  <c:v>Are the bins full upto 3/4th level or Overfilled</c:v>
                </c:pt>
                <c:pt idx="10">
                  <c:v>Is the stored waste kept for more than 48 Hours</c:v>
                </c:pt>
                <c:pt idx="11">
                  <c:v>Are the bins properly covered</c:v>
                </c:pt>
                <c:pt idx="12">
                  <c:v>Daily weighing and counting of BMW bags done or not?</c:v>
                </c:pt>
                <c:pt idx="13">
                  <c:v>Do the staff know the protocol Chemical/Blood Spill Management Kits available or not?</c:v>
                </c:pt>
                <c:pt idx="14">
                  <c:v>Is the practice of re-capping/bending of needles being done  or not?</c:v>
                </c:pt>
                <c:pt idx="15">
                  <c:v>Is the staff immune to Hepatitis B </c:v>
                </c:pt>
                <c:pt idx="16">
                  <c:v>Trained &amp; skilled BMW personnel for BMW collection &amp; transportation</c:v>
                </c:pt>
                <c:pt idx="17">
                  <c:v>Dedicated &amp; trained infection control nurse available or not</c:v>
                </c:pt>
                <c:pt idx="18">
                  <c:v>Training for BMW handlers available or not</c:v>
                </c:pt>
                <c:pt idx="19">
                  <c:v>Is the waste transported in closed containers</c:v>
                </c:pt>
                <c:pt idx="20">
                  <c:v>Are the binsand the sharps properly labelled at the time of collection</c:v>
                </c:pt>
              </c:strCache>
            </c:strRef>
          </c:cat>
          <c:val>
            <c:numRef>
              <c:f>'IPD Chart'!$E$2:$E$22</c:f>
              <c:numCache>
                <c:formatCode>General</c:formatCode>
                <c:ptCount val="21"/>
              </c:numCache>
            </c:numRef>
          </c:val>
        </c:ser>
        <c:ser>
          <c:idx val="2"/>
          <c:order val="2"/>
          <c:tx>
            <c:strRef>
              <c:f>'IPD Chart'!$F$1</c:f>
              <c:strCache>
                <c:ptCount val="1"/>
                <c:pt idx="0">
                  <c:v>IPD</c:v>
                </c:pt>
              </c:strCache>
            </c:strRef>
          </c:tx>
          <c:dLbls>
            <c:dLbl>
              <c:idx val="4"/>
              <c:layout/>
              <c:dLblPos val="outEnd"/>
              <c:showVal val="1"/>
            </c:dLbl>
            <c:dLbl>
              <c:idx val="5"/>
              <c:layout/>
              <c:dLblPos val="outEnd"/>
              <c:showVal val="1"/>
            </c:dLbl>
            <c:dLbl>
              <c:idx val="8"/>
              <c:layout/>
              <c:dLblPos val="outEnd"/>
              <c:showVal val="1"/>
            </c:dLbl>
            <c:delete val="1"/>
          </c:dLbls>
          <c:cat>
            <c:strRef>
              <c:f>'IPD Chart'!$C$2:$C$22</c:f>
              <c:strCache>
                <c:ptCount val="21"/>
                <c:pt idx="0">
                  <c:v>Adequate number of BMW bins available as per BMW guideline (Red, Yellow,Blue, Black)</c:v>
                </c:pt>
                <c:pt idx="1">
                  <c:v>Is the waste segregated at the site of generation</c:v>
                </c:pt>
                <c:pt idx="2">
                  <c:v>Is sharp infectious waste(needles, blades, broken glass etc) disposed in white/blue puncture proof bags</c:v>
                </c:pt>
                <c:pt idx="3">
                  <c:v>Is the non-sharp infectious material( infected plastics, syringes,dressing,gloves,masks,blood bags &amp; urine bags)disposed in red plastic bins/bags</c:v>
                </c:pt>
                <c:pt idx="4">
                  <c:v>Is non-infectious (general) waste eg packing materials, cartons, fruits, vegetables, syringe/needle wrappers, medicine covers to be disposed in black plastic bins/bags</c:v>
                </c:pt>
                <c:pt idx="5">
                  <c:v>Are the BMW bins available at the bedside in the ICU's</c:v>
                </c:pt>
                <c:pt idx="6">
                  <c:v>Are puncture proof bags for disposing sharp waste like needles etc. available or not?</c:v>
                </c:pt>
                <c:pt idx="7">
                  <c:v>Are the syringes/ bottles cut, before final disposal?</c:v>
                </c:pt>
                <c:pt idx="8">
                  <c:v>Personal Protected Equipments (PPE's) like gloves,caps, masks, apron&amp; gumboots etc as per BMW guidelines</c:v>
                </c:pt>
                <c:pt idx="9">
                  <c:v>Are the bins full upto 3/4th level or Overfilled</c:v>
                </c:pt>
                <c:pt idx="10">
                  <c:v>Is the stored waste kept for more than 48 Hours</c:v>
                </c:pt>
                <c:pt idx="11">
                  <c:v>Are the bins properly covered</c:v>
                </c:pt>
                <c:pt idx="12">
                  <c:v>Daily weighing and counting of BMW bags done or not?</c:v>
                </c:pt>
                <c:pt idx="13">
                  <c:v>Do the staff know the protocol Chemical/Blood Spill Management Kits available or not?</c:v>
                </c:pt>
                <c:pt idx="14">
                  <c:v>Is the practice of re-capping/bending of needles being done  or not?</c:v>
                </c:pt>
                <c:pt idx="15">
                  <c:v>Is the staff immune to Hepatitis B </c:v>
                </c:pt>
                <c:pt idx="16">
                  <c:v>Trained &amp; skilled BMW personnel for BMW collection &amp; transportation</c:v>
                </c:pt>
                <c:pt idx="17">
                  <c:v>Dedicated &amp; trained infection control nurse available or not</c:v>
                </c:pt>
                <c:pt idx="18">
                  <c:v>Training for BMW handlers available or not</c:v>
                </c:pt>
                <c:pt idx="19">
                  <c:v>Is the waste transported in closed containers</c:v>
                </c:pt>
                <c:pt idx="20">
                  <c:v>Are the binsand the sharps properly labelled at the time of collection</c:v>
                </c:pt>
              </c:strCache>
            </c:strRef>
          </c:cat>
          <c:val>
            <c:numRef>
              <c:f>'IPD Chart'!$F$2:$F$22</c:f>
              <c:numCache>
                <c:formatCode>General</c:formatCode>
                <c:ptCount val="21"/>
                <c:pt idx="0">
                  <c:v>100</c:v>
                </c:pt>
                <c:pt idx="1">
                  <c:v>100</c:v>
                </c:pt>
                <c:pt idx="2">
                  <c:v>100</c:v>
                </c:pt>
                <c:pt idx="3">
                  <c:v>100</c:v>
                </c:pt>
                <c:pt idx="4">
                  <c:v>91</c:v>
                </c:pt>
                <c:pt idx="5">
                  <c:v>85</c:v>
                </c:pt>
                <c:pt idx="6">
                  <c:v>100</c:v>
                </c:pt>
                <c:pt idx="7">
                  <c:v>100</c:v>
                </c:pt>
                <c:pt idx="8">
                  <c:v>50</c:v>
                </c:pt>
                <c:pt idx="9">
                  <c:v>100</c:v>
                </c:pt>
                <c:pt idx="10">
                  <c:v>100</c:v>
                </c:pt>
                <c:pt idx="11">
                  <c:v>100</c:v>
                </c:pt>
                <c:pt idx="12">
                  <c:v>100</c:v>
                </c:pt>
                <c:pt idx="13">
                  <c:v>100</c:v>
                </c:pt>
                <c:pt idx="14">
                  <c:v>100</c:v>
                </c:pt>
                <c:pt idx="15">
                  <c:v>100</c:v>
                </c:pt>
                <c:pt idx="16">
                  <c:v>100</c:v>
                </c:pt>
                <c:pt idx="17">
                  <c:v>100</c:v>
                </c:pt>
                <c:pt idx="18">
                  <c:v>100</c:v>
                </c:pt>
                <c:pt idx="19">
                  <c:v>100</c:v>
                </c:pt>
                <c:pt idx="20">
                  <c:v>100</c:v>
                </c:pt>
              </c:numCache>
            </c:numRef>
          </c:val>
        </c:ser>
        <c:axId val="54871168"/>
        <c:axId val="54872704"/>
      </c:barChart>
      <c:catAx>
        <c:axId val="54871168"/>
        <c:scaling>
          <c:orientation val="minMax"/>
        </c:scaling>
        <c:axPos val="b"/>
        <c:tickLblPos val="nextTo"/>
        <c:txPr>
          <a:bodyPr/>
          <a:lstStyle/>
          <a:p>
            <a:pPr>
              <a:defRPr sz="800">
                <a:latin typeface="Times New Roman" pitchFamily="18" charset="0"/>
                <a:cs typeface="Times New Roman" pitchFamily="18" charset="0"/>
              </a:defRPr>
            </a:pPr>
            <a:endParaRPr lang="en-US"/>
          </a:p>
        </c:txPr>
        <c:crossAx val="54872704"/>
        <c:crosses val="autoZero"/>
        <c:auto val="1"/>
        <c:lblAlgn val="ctr"/>
        <c:lblOffset val="100"/>
      </c:catAx>
      <c:valAx>
        <c:axId val="54872704"/>
        <c:scaling>
          <c:orientation val="minMax"/>
        </c:scaling>
        <c:axPos val="l"/>
        <c:title>
          <c:tx>
            <c:rich>
              <a:bodyPr rot="0" vert="horz"/>
              <a:lstStyle/>
              <a:p>
                <a:pPr>
                  <a:defRPr/>
                </a:pPr>
                <a:r>
                  <a:rPr lang="en-US"/>
                  <a:t>(%)</a:t>
                </a:r>
              </a:p>
            </c:rich>
          </c:tx>
          <c:layout/>
        </c:title>
        <c:numFmt formatCode="General" sourceLinked="1"/>
        <c:tickLblPos val="nextTo"/>
        <c:crossAx val="54871168"/>
        <c:crosses val="autoZero"/>
        <c:crossBetween val="between"/>
      </c:valAx>
    </c:plotArea>
    <c:legend>
      <c:legendPos val="r"/>
      <c:legendEntry>
        <c:idx val="0"/>
        <c:delete val="1"/>
      </c:legendEntry>
      <c:legendEntry>
        <c:idx val="1"/>
        <c:delete val="1"/>
      </c:legendEntry>
      <c:layout>
        <c:manualLayout>
          <c:xMode val="edge"/>
          <c:yMode val="edge"/>
          <c:x val="0.90938625000728956"/>
          <c:y val="0.74882256585396656"/>
          <c:w val="6.5219611806274724E-2"/>
          <c:h val="5.8097713689403432E-2"/>
        </c:manualLayout>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600">
                <a:latin typeface="Times New Roman" pitchFamily="18" charset="0"/>
                <a:cs typeface="Times New Roman" pitchFamily="18" charset="0"/>
              </a:rPr>
              <a:t>Dialysis</a:t>
            </a:r>
            <a:r>
              <a:rPr lang="en-US" sz="1600" baseline="0">
                <a:latin typeface="Times New Roman" pitchFamily="18" charset="0"/>
                <a:cs typeface="Times New Roman" pitchFamily="18" charset="0"/>
              </a:rPr>
              <a:t> Compliance (in %)</a:t>
            </a:r>
            <a:endParaRPr lang="en-US" sz="1600">
              <a:latin typeface="Times New Roman" pitchFamily="18" charset="0"/>
              <a:cs typeface="Times New Roman" pitchFamily="18" charset="0"/>
            </a:endParaRPr>
          </a:p>
        </c:rich>
      </c:tx>
      <c:layout/>
    </c:title>
    <c:plotArea>
      <c:layout/>
      <c:barChart>
        <c:barDir val="col"/>
        <c:grouping val="clustered"/>
        <c:ser>
          <c:idx val="0"/>
          <c:order val="0"/>
          <c:tx>
            <c:strRef>
              <c:f>'Dialysis Chart'!$B$1</c:f>
              <c:strCache>
                <c:ptCount val="1"/>
              </c:strCache>
            </c:strRef>
          </c:tx>
          <c:cat>
            <c:strRef>
              <c:f>'Dialysis Chart'!$A$2:$A$22</c:f>
              <c:strCache>
                <c:ptCount val="21"/>
                <c:pt idx="0">
                  <c:v>Adequate number of BMW bins available as per BMW guideline (Red, Yellow,Blue, Black)</c:v>
                </c:pt>
                <c:pt idx="1">
                  <c:v>Is the waste segregated at the site of generation</c:v>
                </c:pt>
                <c:pt idx="2">
                  <c:v>Is sharp infectious waste(needles, blades, broken glass etc) disposed in white/blue puncture proof bags</c:v>
                </c:pt>
                <c:pt idx="3">
                  <c:v>Is the non-sharp infectious material( infected plastics, syringes,dressing,gloves,masks,blood bags &amp; urine bags)disposed in red plastic bins/bags</c:v>
                </c:pt>
                <c:pt idx="4">
                  <c:v>Is non-infectious (general) waste eg packing materials, cartons, fruits, vegetables, syringe/needle wrappers, medicine covers to be disposed in black plastic bins/bags</c:v>
                </c:pt>
                <c:pt idx="5">
                  <c:v>Are the BMW bins available at the bedside in the ICU's</c:v>
                </c:pt>
                <c:pt idx="6">
                  <c:v>Are puncture proof bags for disposing sharp waste like needles etc. available or not?</c:v>
                </c:pt>
                <c:pt idx="7">
                  <c:v>Are the syringes/ bottles cut, before final disposal?</c:v>
                </c:pt>
                <c:pt idx="8">
                  <c:v>Personal Protected Equipments (PPE's) like gloves,caps, masks, apron&amp; gumboots etc as per BMW guidelines</c:v>
                </c:pt>
                <c:pt idx="9">
                  <c:v>Are the bins full upto 3/4th level or Overfilled</c:v>
                </c:pt>
                <c:pt idx="10">
                  <c:v>Is the stored waste kept for more than 48 Hours</c:v>
                </c:pt>
                <c:pt idx="11">
                  <c:v>Are the bins properly covered</c:v>
                </c:pt>
                <c:pt idx="12">
                  <c:v>Daily weighing and counting of BMW bags done or not?</c:v>
                </c:pt>
                <c:pt idx="13">
                  <c:v>Do the staff know the protocol Chemical/Blood Spill Management Kits available or not?</c:v>
                </c:pt>
                <c:pt idx="14">
                  <c:v>Is the practice of re-capping/bending of needles being done  or not?</c:v>
                </c:pt>
                <c:pt idx="15">
                  <c:v>Is the staff immune to Hepatitis B </c:v>
                </c:pt>
                <c:pt idx="16">
                  <c:v>Trained &amp; skilled BMW personnel for BMW collection &amp; transportation</c:v>
                </c:pt>
                <c:pt idx="17">
                  <c:v>Dedicated &amp; trained infection control nurse available or not</c:v>
                </c:pt>
                <c:pt idx="18">
                  <c:v>Training for BMW handlers available or not</c:v>
                </c:pt>
                <c:pt idx="19">
                  <c:v>Is the waste transported in closed containers</c:v>
                </c:pt>
                <c:pt idx="20">
                  <c:v>Are the binsand the sharps properly labelled at the time of collection</c:v>
                </c:pt>
              </c:strCache>
            </c:strRef>
          </c:cat>
          <c:val>
            <c:numRef>
              <c:f>'Dialysis Chart'!$B$2:$B$22</c:f>
              <c:numCache>
                <c:formatCode>General</c:formatCode>
                <c:ptCount val="21"/>
              </c:numCache>
            </c:numRef>
          </c:val>
        </c:ser>
        <c:ser>
          <c:idx val="1"/>
          <c:order val="1"/>
          <c:tx>
            <c:strRef>
              <c:f>'Dialysis Chart'!$C$1</c:f>
              <c:strCache>
                <c:ptCount val="1"/>
              </c:strCache>
            </c:strRef>
          </c:tx>
          <c:cat>
            <c:strRef>
              <c:f>'Dialysis Chart'!$A$2:$A$22</c:f>
              <c:strCache>
                <c:ptCount val="21"/>
                <c:pt idx="0">
                  <c:v>Adequate number of BMW bins available as per BMW guideline (Red, Yellow,Blue, Black)</c:v>
                </c:pt>
                <c:pt idx="1">
                  <c:v>Is the waste segregated at the site of generation</c:v>
                </c:pt>
                <c:pt idx="2">
                  <c:v>Is sharp infectious waste(needles, blades, broken glass etc) disposed in white/blue puncture proof bags</c:v>
                </c:pt>
                <c:pt idx="3">
                  <c:v>Is the non-sharp infectious material( infected plastics, syringes,dressing,gloves,masks,blood bags &amp; urine bags)disposed in red plastic bins/bags</c:v>
                </c:pt>
                <c:pt idx="4">
                  <c:v>Is non-infectious (general) waste eg packing materials, cartons, fruits, vegetables, syringe/needle wrappers, medicine covers to be disposed in black plastic bins/bags</c:v>
                </c:pt>
                <c:pt idx="5">
                  <c:v>Are the BMW bins available at the bedside in the ICU's</c:v>
                </c:pt>
                <c:pt idx="6">
                  <c:v>Are puncture proof bags for disposing sharp waste like needles etc. available or not?</c:v>
                </c:pt>
                <c:pt idx="7">
                  <c:v>Are the syringes/ bottles cut, before final disposal?</c:v>
                </c:pt>
                <c:pt idx="8">
                  <c:v>Personal Protected Equipments (PPE's) like gloves,caps, masks, apron&amp; gumboots etc as per BMW guidelines</c:v>
                </c:pt>
                <c:pt idx="9">
                  <c:v>Are the bins full upto 3/4th level or Overfilled</c:v>
                </c:pt>
                <c:pt idx="10">
                  <c:v>Is the stored waste kept for more than 48 Hours</c:v>
                </c:pt>
                <c:pt idx="11">
                  <c:v>Are the bins properly covered</c:v>
                </c:pt>
                <c:pt idx="12">
                  <c:v>Daily weighing and counting of BMW bags done or not?</c:v>
                </c:pt>
                <c:pt idx="13">
                  <c:v>Do the staff know the protocol Chemical/Blood Spill Management Kits available or not?</c:v>
                </c:pt>
                <c:pt idx="14">
                  <c:v>Is the practice of re-capping/bending of needles being done  or not?</c:v>
                </c:pt>
                <c:pt idx="15">
                  <c:v>Is the staff immune to Hepatitis B </c:v>
                </c:pt>
                <c:pt idx="16">
                  <c:v>Trained &amp; skilled BMW personnel for BMW collection &amp; transportation</c:v>
                </c:pt>
                <c:pt idx="17">
                  <c:v>Dedicated &amp; trained infection control nurse available or not</c:v>
                </c:pt>
                <c:pt idx="18">
                  <c:v>Training for BMW handlers available or not</c:v>
                </c:pt>
                <c:pt idx="19">
                  <c:v>Is the waste transported in closed containers</c:v>
                </c:pt>
                <c:pt idx="20">
                  <c:v>Are the binsand the sharps properly labelled at the time of collection</c:v>
                </c:pt>
              </c:strCache>
            </c:strRef>
          </c:cat>
          <c:val>
            <c:numRef>
              <c:f>'Dialysis Chart'!$C$2:$C$22</c:f>
              <c:numCache>
                <c:formatCode>General</c:formatCode>
                <c:ptCount val="21"/>
              </c:numCache>
            </c:numRef>
          </c:val>
        </c:ser>
        <c:ser>
          <c:idx val="2"/>
          <c:order val="2"/>
          <c:tx>
            <c:strRef>
              <c:f>'Dialysis Chart'!$D$1</c:f>
              <c:strCache>
                <c:ptCount val="1"/>
                <c:pt idx="0">
                  <c:v>DIALYSIS</c:v>
                </c:pt>
              </c:strCache>
            </c:strRef>
          </c:tx>
          <c:dLbls>
            <c:dLbl>
              <c:idx val="5"/>
              <c:layout/>
              <c:dLblPos val="outEnd"/>
              <c:showVal val="1"/>
            </c:dLbl>
            <c:dLbl>
              <c:idx val="8"/>
              <c:layout/>
              <c:dLblPos val="outEnd"/>
              <c:showVal val="1"/>
            </c:dLbl>
            <c:delete val="1"/>
          </c:dLbls>
          <c:cat>
            <c:strRef>
              <c:f>'Dialysis Chart'!$A$2:$A$22</c:f>
              <c:strCache>
                <c:ptCount val="21"/>
                <c:pt idx="0">
                  <c:v>Adequate number of BMW bins available as per BMW guideline (Red, Yellow,Blue, Black)</c:v>
                </c:pt>
                <c:pt idx="1">
                  <c:v>Is the waste segregated at the site of generation</c:v>
                </c:pt>
                <c:pt idx="2">
                  <c:v>Is sharp infectious waste(needles, blades, broken glass etc) disposed in white/blue puncture proof bags</c:v>
                </c:pt>
                <c:pt idx="3">
                  <c:v>Is the non-sharp infectious material( infected plastics, syringes,dressing,gloves,masks,blood bags &amp; urine bags)disposed in red plastic bins/bags</c:v>
                </c:pt>
                <c:pt idx="4">
                  <c:v>Is non-infectious (general) waste eg packing materials, cartons, fruits, vegetables, syringe/needle wrappers, medicine covers to be disposed in black plastic bins/bags</c:v>
                </c:pt>
                <c:pt idx="5">
                  <c:v>Are the BMW bins available at the bedside in the ICU's</c:v>
                </c:pt>
                <c:pt idx="6">
                  <c:v>Are puncture proof bags for disposing sharp waste like needles etc. available or not?</c:v>
                </c:pt>
                <c:pt idx="7">
                  <c:v>Are the syringes/ bottles cut, before final disposal?</c:v>
                </c:pt>
                <c:pt idx="8">
                  <c:v>Personal Protected Equipments (PPE's) like gloves,caps, masks, apron&amp; gumboots etc as per BMW guidelines</c:v>
                </c:pt>
                <c:pt idx="9">
                  <c:v>Are the bins full upto 3/4th level or Overfilled</c:v>
                </c:pt>
                <c:pt idx="10">
                  <c:v>Is the stored waste kept for more than 48 Hours</c:v>
                </c:pt>
                <c:pt idx="11">
                  <c:v>Are the bins properly covered</c:v>
                </c:pt>
                <c:pt idx="12">
                  <c:v>Daily weighing and counting of BMW bags done or not?</c:v>
                </c:pt>
                <c:pt idx="13">
                  <c:v>Do the staff know the protocol Chemical/Blood Spill Management Kits available or not?</c:v>
                </c:pt>
                <c:pt idx="14">
                  <c:v>Is the practice of re-capping/bending of needles being done  or not?</c:v>
                </c:pt>
                <c:pt idx="15">
                  <c:v>Is the staff immune to Hepatitis B </c:v>
                </c:pt>
                <c:pt idx="16">
                  <c:v>Trained &amp; skilled BMW personnel for BMW collection &amp; transportation</c:v>
                </c:pt>
                <c:pt idx="17">
                  <c:v>Dedicated &amp; trained infection control nurse available or not</c:v>
                </c:pt>
                <c:pt idx="18">
                  <c:v>Training for BMW handlers available or not</c:v>
                </c:pt>
                <c:pt idx="19">
                  <c:v>Is the waste transported in closed containers</c:v>
                </c:pt>
                <c:pt idx="20">
                  <c:v>Are the binsand the sharps properly labelled at the time of collection</c:v>
                </c:pt>
              </c:strCache>
            </c:strRef>
          </c:cat>
          <c:val>
            <c:numRef>
              <c:f>'Dialysis Chart'!$D$2:$D$22</c:f>
              <c:numCache>
                <c:formatCode>General</c:formatCode>
                <c:ptCount val="21"/>
                <c:pt idx="0">
                  <c:v>100</c:v>
                </c:pt>
                <c:pt idx="1">
                  <c:v>100</c:v>
                </c:pt>
                <c:pt idx="2">
                  <c:v>100</c:v>
                </c:pt>
                <c:pt idx="3">
                  <c:v>100</c:v>
                </c:pt>
                <c:pt idx="4">
                  <c:v>100</c:v>
                </c:pt>
                <c:pt idx="5">
                  <c:v>50</c:v>
                </c:pt>
                <c:pt idx="6">
                  <c:v>100</c:v>
                </c:pt>
                <c:pt idx="7">
                  <c:v>0</c:v>
                </c:pt>
                <c:pt idx="8">
                  <c:v>50</c:v>
                </c:pt>
                <c:pt idx="9">
                  <c:v>100</c:v>
                </c:pt>
                <c:pt idx="10">
                  <c:v>100</c:v>
                </c:pt>
                <c:pt idx="11">
                  <c:v>100</c:v>
                </c:pt>
                <c:pt idx="12">
                  <c:v>100</c:v>
                </c:pt>
                <c:pt idx="13">
                  <c:v>100</c:v>
                </c:pt>
                <c:pt idx="14">
                  <c:v>100</c:v>
                </c:pt>
                <c:pt idx="15">
                  <c:v>100</c:v>
                </c:pt>
                <c:pt idx="16">
                  <c:v>100</c:v>
                </c:pt>
                <c:pt idx="17">
                  <c:v>100</c:v>
                </c:pt>
                <c:pt idx="18">
                  <c:v>100</c:v>
                </c:pt>
                <c:pt idx="19">
                  <c:v>100</c:v>
                </c:pt>
                <c:pt idx="20">
                  <c:v>100</c:v>
                </c:pt>
              </c:numCache>
            </c:numRef>
          </c:val>
        </c:ser>
        <c:axId val="54938624"/>
        <c:axId val="54952704"/>
      </c:barChart>
      <c:catAx>
        <c:axId val="54938624"/>
        <c:scaling>
          <c:orientation val="minMax"/>
        </c:scaling>
        <c:axPos val="b"/>
        <c:tickLblPos val="nextTo"/>
        <c:txPr>
          <a:bodyPr/>
          <a:lstStyle/>
          <a:p>
            <a:pPr>
              <a:defRPr sz="800">
                <a:latin typeface="Times New Roman" pitchFamily="18" charset="0"/>
                <a:cs typeface="Times New Roman" pitchFamily="18" charset="0"/>
              </a:defRPr>
            </a:pPr>
            <a:endParaRPr lang="en-US"/>
          </a:p>
        </c:txPr>
        <c:crossAx val="54952704"/>
        <c:crosses val="autoZero"/>
        <c:auto val="1"/>
        <c:lblAlgn val="ctr"/>
        <c:lblOffset val="100"/>
      </c:catAx>
      <c:valAx>
        <c:axId val="54952704"/>
        <c:scaling>
          <c:orientation val="minMax"/>
        </c:scaling>
        <c:axPos val="l"/>
        <c:title>
          <c:tx>
            <c:rich>
              <a:bodyPr rot="0" vert="horz"/>
              <a:lstStyle/>
              <a:p>
                <a:pPr>
                  <a:defRPr/>
                </a:pPr>
                <a:r>
                  <a:rPr lang="en-US"/>
                  <a:t>(%)</a:t>
                </a:r>
              </a:p>
            </c:rich>
          </c:tx>
          <c:layout/>
        </c:title>
        <c:numFmt formatCode="General" sourceLinked="1"/>
        <c:tickLblPos val="nextTo"/>
        <c:crossAx val="54938624"/>
        <c:crosses val="autoZero"/>
        <c:crossBetween val="between"/>
      </c:valAx>
    </c:plotArea>
    <c:legend>
      <c:legendPos val="r"/>
      <c:legendEntry>
        <c:idx val="0"/>
        <c:delete val="1"/>
      </c:legendEntry>
      <c:legendEntry>
        <c:idx val="1"/>
        <c:delete val="1"/>
      </c:legendEntry>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0A7874-ABE6-45EB-890F-C49B26811C03}"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09525E7B-0358-4289-A464-4FA8DA4C3E35}">
      <dgm:prSet custT="1"/>
      <dgm:spPr>
        <a:solidFill>
          <a:srgbClr val="FF0000"/>
        </a:solidFill>
      </dgm:spPr>
      <dgm:t>
        <a:bodyPr/>
        <a:lstStyle/>
        <a:p>
          <a:pPr rtl="0"/>
          <a:r>
            <a:rPr lang="en-US" sz="1600" b="1" dirty="0" smtClean="0">
              <a:latin typeface="Times New Roman" pitchFamily="18" charset="0"/>
              <a:cs typeface="Times New Roman" pitchFamily="18" charset="0"/>
            </a:rPr>
            <a:t>Survey of waste generated</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dgm:t>
    </dgm:pt>
    <dgm:pt modelId="{AE096E47-040C-41EA-9F21-13DD95FD662F}" type="parTrans" cxnId="{AE7F2A18-7D9E-45F7-A41C-6FB7ED3D6690}">
      <dgm:prSet/>
      <dgm:spPr/>
      <dgm:t>
        <a:bodyPr/>
        <a:lstStyle/>
        <a:p>
          <a:endParaRPr lang="en-US"/>
        </a:p>
      </dgm:t>
    </dgm:pt>
    <dgm:pt modelId="{5CCEF98A-3B2A-4DF4-AEC5-3DCFAEBB0714}" type="sibTrans" cxnId="{AE7F2A18-7D9E-45F7-A41C-6FB7ED3D6690}">
      <dgm:prSet/>
      <dgm:spPr/>
      <dgm:t>
        <a:bodyPr/>
        <a:lstStyle/>
        <a:p>
          <a:endParaRPr lang="en-US"/>
        </a:p>
      </dgm:t>
    </dgm:pt>
    <dgm:pt modelId="{AE4DB68D-53A3-4C90-BA9D-2A6D61F9C9E6}">
      <dgm:prSet custT="1"/>
      <dgm:spPr>
        <a:solidFill>
          <a:srgbClr val="FFC000"/>
        </a:solidFill>
      </dgm:spPr>
      <dgm:t>
        <a:bodyPr/>
        <a:lstStyle/>
        <a:p>
          <a:pPr rtl="0"/>
          <a:r>
            <a:rPr lang="en-US" sz="1600" b="1" dirty="0" smtClean="0">
              <a:latin typeface="Times New Roman" pitchFamily="18" charset="0"/>
              <a:cs typeface="Times New Roman" pitchFamily="18" charset="0"/>
            </a:rPr>
            <a:t>Segregation of hospital waste</a:t>
          </a:r>
          <a:r>
            <a:rPr lang="en-US" sz="1100" b="1" dirty="0" smtClean="0">
              <a:latin typeface="Times New Roman" pitchFamily="18" charset="0"/>
              <a:cs typeface="Times New Roman" pitchFamily="18" charset="0"/>
            </a:rPr>
            <a:t>.</a:t>
          </a:r>
          <a:endParaRPr lang="en-US" sz="1100" b="1" dirty="0">
            <a:latin typeface="Times New Roman" pitchFamily="18" charset="0"/>
            <a:cs typeface="Times New Roman" pitchFamily="18" charset="0"/>
          </a:endParaRPr>
        </a:p>
      </dgm:t>
    </dgm:pt>
    <dgm:pt modelId="{E1B23002-3B5A-40F9-8830-D77A0A9C0D20}" type="parTrans" cxnId="{C3760488-9574-49FE-8B0E-DC81F10154B0}">
      <dgm:prSet/>
      <dgm:spPr/>
      <dgm:t>
        <a:bodyPr/>
        <a:lstStyle/>
        <a:p>
          <a:endParaRPr lang="en-US"/>
        </a:p>
      </dgm:t>
    </dgm:pt>
    <dgm:pt modelId="{37A8C30A-22D7-477F-9F7A-5A5A9EB13947}" type="sibTrans" cxnId="{C3760488-9574-49FE-8B0E-DC81F10154B0}">
      <dgm:prSet/>
      <dgm:spPr/>
      <dgm:t>
        <a:bodyPr/>
        <a:lstStyle/>
        <a:p>
          <a:endParaRPr lang="en-US"/>
        </a:p>
      </dgm:t>
    </dgm:pt>
    <dgm:pt modelId="{CC549CDC-5FE2-4234-8431-3E67D69D69A6}">
      <dgm:prSet custT="1"/>
      <dgm:spPr>
        <a:solidFill>
          <a:schemeClr val="accent2">
            <a:lumMod val="75000"/>
          </a:schemeClr>
        </a:solidFill>
      </dgm:spPr>
      <dgm:t>
        <a:bodyPr/>
        <a:lstStyle/>
        <a:p>
          <a:pPr rtl="0"/>
          <a:r>
            <a:rPr lang="en-US" sz="1600" b="1" dirty="0" smtClean="0">
              <a:latin typeface="Times New Roman" pitchFamily="18" charset="0"/>
              <a:cs typeface="Times New Roman" pitchFamily="18" charset="0"/>
            </a:rPr>
            <a:t>Collection and Categorization of waste.</a:t>
          </a:r>
          <a:endParaRPr lang="en-US" sz="1600" b="1" dirty="0">
            <a:latin typeface="Times New Roman" pitchFamily="18" charset="0"/>
            <a:cs typeface="Times New Roman" pitchFamily="18" charset="0"/>
          </a:endParaRPr>
        </a:p>
      </dgm:t>
    </dgm:pt>
    <dgm:pt modelId="{9C5F884B-E46B-4AA4-98A1-5AC035E72296}" type="parTrans" cxnId="{DFD3382E-938A-4122-9848-1E30383E4D04}">
      <dgm:prSet/>
      <dgm:spPr/>
      <dgm:t>
        <a:bodyPr/>
        <a:lstStyle/>
        <a:p>
          <a:endParaRPr lang="en-US"/>
        </a:p>
      </dgm:t>
    </dgm:pt>
    <dgm:pt modelId="{4E33C304-7D78-450B-9FD4-4C177CD6369A}" type="sibTrans" cxnId="{DFD3382E-938A-4122-9848-1E30383E4D04}">
      <dgm:prSet/>
      <dgm:spPr/>
      <dgm:t>
        <a:bodyPr/>
        <a:lstStyle/>
        <a:p>
          <a:endParaRPr lang="en-US"/>
        </a:p>
      </dgm:t>
    </dgm:pt>
    <dgm:pt modelId="{E190D1C0-B0A4-4D90-B5C1-52F895C83BBF}">
      <dgm:prSet custT="1"/>
      <dgm:spPr>
        <a:solidFill>
          <a:srgbClr val="00B0F0"/>
        </a:solidFill>
      </dgm:spPr>
      <dgm:t>
        <a:bodyPr/>
        <a:lstStyle/>
        <a:p>
          <a:pPr rtl="0"/>
          <a:r>
            <a:rPr lang="en-US" sz="1600" b="1" dirty="0" smtClean="0">
              <a:latin typeface="Times New Roman" pitchFamily="18" charset="0"/>
              <a:cs typeface="Times New Roman" pitchFamily="18" charset="0"/>
            </a:rPr>
            <a:t>Storage of waste           ( Not beyond 48 hours </a:t>
          </a:r>
          <a:r>
            <a:rPr lang="en-US" sz="1100" b="1" dirty="0" smtClean="0">
              <a:latin typeface="Times New Roman" pitchFamily="18" charset="0"/>
              <a:cs typeface="Times New Roman" pitchFamily="18" charset="0"/>
            </a:rPr>
            <a:t>).</a:t>
          </a:r>
          <a:endParaRPr lang="en-US" sz="1100" b="1" dirty="0">
            <a:latin typeface="Times New Roman" pitchFamily="18" charset="0"/>
            <a:cs typeface="Times New Roman" pitchFamily="18" charset="0"/>
          </a:endParaRPr>
        </a:p>
      </dgm:t>
    </dgm:pt>
    <dgm:pt modelId="{7F344349-4560-4B83-9B51-1A2909A9C10E}" type="parTrans" cxnId="{F2FEE025-6C58-4A10-8812-C17D61B462BC}">
      <dgm:prSet/>
      <dgm:spPr/>
      <dgm:t>
        <a:bodyPr/>
        <a:lstStyle/>
        <a:p>
          <a:endParaRPr lang="en-US"/>
        </a:p>
      </dgm:t>
    </dgm:pt>
    <dgm:pt modelId="{772B15D5-CFD6-4180-9791-D422557D88E7}" type="sibTrans" cxnId="{F2FEE025-6C58-4A10-8812-C17D61B462BC}">
      <dgm:prSet/>
      <dgm:spPr/>
      <dgm:t>
        <a:bodyPr/>
        <a:lstStyle/>
        <a:p>
          <a:endParaRPr lang="en-US"/>
        </a:p>
      </dgm:t>
    </dgm:pt>
    <dgm:pt modelId="{16E4E70B-19A2-4721-A7C0-B894EDFEE52D}">
      <dgm:prSet custT="1"/>
      <dgm:spPr>
        <a:solidFill>
          <a:srgbClr val="92D050"/>
        </a:solidFill>
      </dgm:spPr>
      <dgm:t>
        <a:bodyPr/>
        <a:lstStyle/>
        <a:p>
          <a:pPr rtl="0"/>
          <a:r>
            <a:rPr lang="en-US" sz="1600" b="1" dirty="0" smtClean="0">
              <a:latin typeface="Times New Roman" pitchFamily="18" charset="0"/>
              <a:cs typeface="Times New Roman" pitchFamily="18" charset="0"/>
            </a:rPr>
            <a:t>Transportation of waste</a:t>
          </a:r>
          <a:endParaRPr lang="en-US" sz="1600" b="1" dirty="0">
            <a:latin typeface="Times New Roman" pitchFamily="18" charset="0"/>
            <a:cs typeface="Times New Roman" pitchFamily="18" charset="0"/>
          </a:endParaRPr>
        </a:p>
      </dgm:t>
    </dgm:pt>
    <dgm:pt modelId="{5B1B49FF-8297-436E-B3B1-065E723E1005}" type="parTrans" cxnId="{C3E9A24D-D185-4D1D-9228-96B12ADB2104}">
      <dgm:prSet/>
      <dgm:spPr/>
      <dgm:t>
        <a:bodyPr/>
        <a:lstStyle/>
        <a:p>
          <a:endParaRPr lang="en-US"/>
        </a:p>
      </dgm:t>
    </dgm:pt>
    <dgm:pt modelId="{F9B615E7-34A9-4CC1-91CD-298E8C07BB99}" type="sibTrans" cxnId="{C3E9A24D-D185-4D1D-9228-96B12ADB2104}">
      <dgm:prSet/>
      <dgm:spPr/>
      <dgm:t>
        <a:bodyPr/>
        <a:lstStyle/>
        <a:p>
          <a:endParaRPr lang="en-US"/>
        </a:p>
      </dgm:t>
    </dgm:pt>
    <dgm:pt modelId="{97F60B68-E3C4-404B-808C-62660A412E3A}">
      <dgm:prSet custT="1"/>
      <dgm:spPr>
        <a:solidFill>
          <a:srgbClr val="00B050"/>
        </a:solidFill>
      </dgm:spPr>
      <dgm:t>
        <a:bodyPr/>
        <a:lstStyle/>
        <a:p>
          <a:pPr rtl="0"/>
          <a:r>
            <a:rPr lang="en-US" sz="1600" b="1" dirty="0" smtClean="0">
              <a:latin typeface="Times New Roman" pitchFamily="18" charset="0"/>
              <a:cs typeface="Times New Roman" pitchFamily="18" charset="0"/>
            </a:rPr>
            <a:t>Treatment of waste.</a:t>
          </a:r>
          <a:endParaRPr lang="en-US" sz="1600" b="1" dirty="0">
            <a:latin typeface="Times New Roman" pitchFamily="18" charset="0"/>
            <a:cs typeface="Times New Roman" pitchFamily="18" charset="0"/>
          </a:endParaRPr>
        </a:p>
      </dgm:t>
    </dgm:pt>
    <dgm:pt modelId="{C49024BF-3922-446C-8B9D-60AD73C99DE9}" type="parTrans" cxnId="{F4DE7F5A-9B9D-4299-A203-D235881E7253}">
      <dgm:prSet/>
      <dgm:spPr/>
      <dgm:t>
        <a:bodyPr/>
        <a:lstStyle/>
        <a:p>
          <a:endParaRPr lang="en-US"/>
        </a:p>
      </dgm:t>
    </dgm:pt>
    <dgm:pt modelId="{AD15BDB6-99C3-47E2-A1A2-CB6C4B67C5B7}" type="sibTrans" cxnId="{F4DE7F5A-9B9D-4299-A203-D235881E7253}">
      <dgm:prSet/>
      <dgm:spPr/>
      <dgm:t>
        <a:bodyPr/>
        <a:lstStyle/>
        <a:p>
          <a:endParaRPr lang="en-US"/>
        </a:p>
      </dgm:t>
    </dgm:pt>
    <dgm:pt modelId="{659A865F-8880-41D6-8D36-D17CC70425B1}" type="pres">
      <dgm:prSet presAssocID="{A60A7874-ABE6-45EB-890F-C49B26811C03}" presName="CompostProcess" presStyleCnt="0">
        <dgm:presLayoutVars>
          <dgm:dir/>
          <dgm:resizeHandles val="exact"/>
        </dgm:presLayoutVars>
      </dgm:prSet>
      <dgm:spPr/>
      <dgm:t>
        <a:bodyPr/>
        <a:lstStyle/>
        <a:p>
          <a:endParaRPr lang="en-US"/>
        </a:p>
      </dgm:t>
    </dgm:pt>
    <dgm:pt modelId="{9891B2C8-64D3-4B13-9983-1AA8111AF8F2}" type="pres">
      <dgm:prSet presAssocID="{A60A7874-ABE6-45EB-890F-C49B26811C03}" presName="arrow" presStyleLbl="bgShp" presStyleIdx="0" presStyleCnt="1"/>
      <dgm:spPr/>
    </dgm:pt>
    <dgm:pt modelId="{0FC3EE0A-E8B3-4F7E-BEAB-5B7572C0AFE1}" type="pres">
      <dgm:prSet presAssocID="{A60A7874-ABE6-45EB-890F-C49B26811C03}" presName="linearProcess" presStyleCnt="0"/>
      <dgm:spPr/>
    </dgm:pt>
    <dgm:pt modelId="{79D8DD5C-E1D8-4954-ACFA-DD6DE64DC94D}" type="pres">
      <dgm:prSet presAssocID="{09525E7B-0358-4289-A464-4FA8DA4C3E35}" presName="textNode" presStyleLbl="node1" presStyleIdx="0" presStyleCnt="6" custScaleX="149722">
        <dgm:presLayoutVars>
          <dgm:bulletEnabled val="1"/>
        </dgm:presLayoutVars>
      </dgm:prSet>
      <dgm:spPr/>
      <dgm:t>
        <a:bodyPr/>
        <a:lstStyle/>
        <a:p>
          <a:endParaRPr lang="en-US"/>
        </a:p>
      </dgm:t>
    </dgm:pt>
    <dgm:pt modelId="{957BE4D1-483D-4FE0-9B1A-96C1F805B17D}" type="pres">
      <dgm:prSet presAssocID="{5CCEF98A-3B2A-4DF4-AEC5-3DCFAEBB0714}" presName="sibTrans" presStyleCnt="0"/>
      <dgm:spPr/>
    </dgm:pt>
    <dgm:pt modelId="{1345F8AE-FED6-4A9F-91EC-DB5040D87724}" type="pres">
      <dgm:prSet presAssocID="{AE4DB68D-53A3-4C90-BA9D-2A6D61F9C9E6}" presName="textNode" presStyleLbl="node1" presStyleIdx="1" presStyleCnt="6" custScaleX="177097" custLinFactNeighborX="-1701" custLinFactNeighborY="-903">
        <dgm:presLayoutVars>
          <dgm:bulletEnabled val="1"/>
        </dgm:presLayoutVars>
      </dgm:prSet>
      <dgm:spPr/>
      <dgm:t>
        <a:bodyPr/>
        <a:lstStyle/>
        <a:p>
          <a:endParaRPr lang="en-US"/>
        </a:p>
      </dgm:t>
    </dgm:pt>
    <dgm:pt modelId="{E29EC290-42A7-4D85-A42F-0EE6A8D7F543}" type="pres">
      <dgm:prSet presAssocID="{37A8C30A-22D7-477F-9F7A-5A5A9EB13947}" presName="sibTrans" presStyleCnt="0"/>
      <dgm:spPr/>
    </dgm:pt>
    <dgm:pt modelId="{ADC415F4-C01A-4DCA-A940-81CE5F27A61E}" type="pres">
      <dgm:prSet presAssocID="{CC549CDC-5FE2-4234-8431-3E67D69D69A6}" presName="textNode" presStyleLbl="node1" presStyleIdx="2" presStyleCnt="6" custScaleX="215306">
        <dgm:presLayoutVars>
          <dgm:bulletEnabled val="1"/>
        </dgm:presLayoutVars>
      </dgm:prSet>
      <dgm:spPr/>
      <dgm:t>
        <a:bodyPr/>
        <a:lstStyle/>
        <a:p>
          <a:endParaRPr lang="en-US"/>
        </a:p>
      </dgm:t>
    </dgm:pt>
    <dgm:pt modelId="{420A4016-F93B-4E5D-A4D9-AA76D6505EC4}" type="pres">
      <dgm:prSet presAssocID="{4E33C304-7D78-450B-9FD4-4C177CD6369A}" presName="sibTrans" presStyleCnt="0"/>
      <dgm:spPr/>
    </dgm:pt>
    <dgm:pt modelId="{0A4050BB-D012-4B82-95EA-D69D0ACAE2FE}" type="pres">
      <dgm:prSet presAssocID="{E190D1C0-B0A4-4D90-B5C1-52F895C83BBF}" presName="textNode" presStyleLbl="node1" presStyleIdx="3" presStyleCnt="6" custScaleX="165263">
        <dgm:presLayoutVars>
          <dgm:bulletEnabled val="1"/>
        </dgm:presLayoutVars>
      </dgm:prSet>
      <dgm:spPr/>
      <dgm:t>
        <a:bodyPr/>
        <a:lstStyle/>
        <a:p>
          <a:endParaRPr lang="en-US"/>
        </a:p>
      </dgm:t>
    </dgm:pt>
    <dgm:pt modelId="{543258BB-6BF1-4299-858F-45143AC45AF8}" type="pres">
      <dgm:prSet presAssocID="{772B15D5-CFD6-4180-9791-D422557D88E7}" presName="sibTrans" presStyleCnt="0"/>
      <dgm:spPr/>
    </dgm:pt>
    <dgm:pt modelId="{F53A4A3B-6069-48B2-B91F-ECEBB41C3472}" type="pres">
      <dgm:prSet presAssocID="{16E4E70B-19A2-4721-A7C0-B894EDFEE52D}" presName="textNode" presStyleLbl="node1" presStyleIdx="4" presStyleCnt="6" custScaleX="166759">
        <dgm:presLayoutVars>
          <dgm:bulletEnabled val="1"/>
        </dgm:presLayoutVars>
      </dgm:prSet>
      <dgm:spPr/>
      <dgm:t>
        <a:bodyPr/>
        <a:lstStyle/>
        <a:p>
          <a:endParaRPr lang="en-US"/>
        </a:p>
      </dgm:t>
    </dgm:pt>
    <dgm:pt modelId="{0BDFD7B2-D6C1-4DF6-B394-2EBE502DC351}" type="pres">
      <dgm:prSet presAssocID="{F9B615E7-34A9-4CC1-91CD-298E8C07BB99}" presName="sibTrans" presStyleCnt="0"/>
      <dgm:spPr/>
    </dgm:pt>
    <dgm:pt modelId="{3E517B6D-6B38-4C27-8F30-0FA2244D8410}" type="pres">
      <dgm:prSet presAssocID="{97F60B68-E3C4-404B-808C-62660A412E3A}" presName="textNode" presStyleLbl="node1" presStyleIdx="5" presStyleCnt="6" custScaleX="160081">
        <dgm:presLayoutVars>
          <dgm:bulletEnabled val="1"/>
        </dgm:presLayoutVars>
      </dgm:prSet>
      <dgm:spPr/>
      <dgm:t>
        <a:bodyPr/>
        <a:lstStyle/>
        <a:p>
          <a:endParaRPr lang="en-US"/>
        </a:p>
      </dgm:t>
    </dgm:pt>
  </dgm:ptLst>
  <dgm:cxnLst>
    <dgm:cxn modelId="{E1F42102-42E8-4FB0-A83B-439B69B26CA4}" type="presOf" srcId="{E190D1C0-B0A4-4D90-B5C1-52F895C83BBF}" destId="{0A4050BB-D012-4B82-95EA-D69D0ACAE2FE}" srcOrd="0" destOrd="0" presId="urn:microsoft.com/office/officeart/2005/8/layout/hProcess9"/>
    <dgm:cxn modelId="{C3760488-9574-49FE-8B0E-DC81F10154B0}" srcId="{A60A7874-ABE6-45EB-890F-C49B26811C03}" destId="{AE4DB68D-53A3-4C90-BA9D-2A6D61F9C9E6}" srcOrd="1" destOrd="0" parTransId="{E1B23002-3B5A-40F9-8830-D77A0A9C0D20}" sibTransId="{37A8C30A-22D7-477F-9F7A-5A5A9EB13947}"/>
    <dgm:cxn modelId="{96D3601D-C18B-4F21-B075-B1BF5FC0FAC8}" type="presOf" srcId="{AE4DB68D-53A3-4C90-BA9D-2A6D61F9C9E6}" destId="{1345F8AE-FED6-4A9F-91EC-DB5040D87724}" srcOrd="0" destOrd="0" presId="urn:microsoft.com/office/officeart/2005/8/layout/hProcess9"/>
    <dgm:cxn modelId="{4D42E81E-6850-449F-8E44-12C67B943F66}" type="presOf" srcId="{CC549CDC-5FE2-4234-8431-3E67D69D69A6}" destId="{ADC415F4-C01A-4DCA-A940-81CE5F27A61E}" srcOrd="0" destOrd="0" presId="urn:microsoft.com/office/officeart/2005/8/layout/hProcess9"/>
    <dgm:cxn modelId="{DFD3382E-938A-4122-9848-1E30383E4D04}" srcId="{A60A7874-ABE6-45EB-890F-C49B26811C03}" destId="{CC549CDC-5FE2-4234-8431-3E67D69D69A6}" srcOrd="2" destOrd="0" parTransId="{9C5F884B-E46B-4AA4-98A1-5AC035E72296}" sibTransId="{4E33C304-7D78-450B-9FD4-4C177CD6369A}"/>
    <dgm:cxn modelId="{F2FEE025-6C58-4A10-8812-C17D61B462BC}" srcId="{A60A7874-ABE6-45EB-890F-C49B26811C03}" destId="{E190D1C0-B0A4-4D90-B5C1-52F895C83BBF}" srcOrd="3" destOrd="0" parTransId="{7F344349-4560-4B83-9B51-1A2909A9C10E}" sibTransId="{772B15D5-CFD6-4180-9791-D422557D88E7}"/>
    <dgm:cxn modelId="{AE7F2A18-7D9E-45F7-A41C-6FB7ED3D6690}" srcId="{A60A7874-ABE6-45EB-890F-C49B26811C03}" destId="{09525E7B-0358-4289-A464-4FA8DA4C3E35}" srcOrd="0" destOrd="0" parTransId="{AE096E47-040C-41EA-9F21-13DD95FD662F}" sibTransId="{5CCEF98A-3B2A-4DF4-AEC5-3DCFAEBB0714}"/>
    <dgm:cxn modelId="{C05C17BE-97BA-4C50-A664-D5B841BFFEAD}" type="presOf" srcId="{16E4E70B-19A2-4721-A7C0-B894EDFEE52D}" destId="{F53A4A3B-6069-48B2-B91F-ECEBB41C3472}" srcOrd="0" destOrd="0" presId="urn:microsoft.com/office/officeart/2005/8/layout/hProcess9"/>
    <dgm:cxn modelId="{9FC5A735-C7B2-4927-A535-57E8EE827274}" type="presOf" srcId="{A60A7874-ABE6-45EB-890F-C49B26811C03}" destId="{659A865F-8880-41D6-8D36-D17CC70425B1}" srcOrd="0" destOrd="0" presId="urn:microsoft.com/office/officeart/2005/8/layout/hProcess9"/>
    <dgm:cxn modelId="{C3E9A24D-D185-4D1D-9228-96B12ADB2104}" srcId="{A60A7874-ABE6-45EB-890F-C49B26811C03}" destId="{16E4E70B-19A2-4721-A7C0-B894EDFEE52D}" srcOrd="4" destOrd="0" parTransId="{5B1B49FF-8297-436E-B3B1-065E723E1005}" sibTransId="{F9B615E7-34A9-4CC1-91CD-298E8C07BB99}"/>
    <dgm:cxn modelId="{E3A26AFF-1945-453D-8851-4771D1B0DD55}" type="presOf" srcId="{09525E7B-0358-4289-A464-4FA8DA4C3E35}" destId="{79D8DD5C-E1D8-4954-ACFA-DD6DE64DC94D}" srcOrd="0" destOrd="0" presId="urn:microsoft.com/office/officeart/2005/8/layout/hProcess9"/>
    <dgm:cxn modelId="{F4DE7F5A-9B9D-4299-A203-D235881E7253}" srcId="{A60A7874-ABE6-45EB-890F-C49B26811C03}" destId="{97F60B68-E3C4-404B-808C-62660A412E3A}" srcOrd="5" destOrd="0" parTransId="{C49024BF-3922-446C-8B9D-60AD73C99DE9}" sibTransId="{AD15BDB6-99C3-47E2-A1A2-CB6C4B67C5B7}"/>
    <dgm:cxn modelId="{19DFFEB3-F0E5-43E9-A0ED-1ED307B020AF}" type="presOf" srcId="{97F60B68-E3C4-404B-808C-62660A412E3A}" destId="{3E517B6D-6B38-4C27-8F30-0FA2244D8410}" srcOrd="0" destOrd="0" presId="urn:microsoft.com/office/officeart/2005/8/layout/hProcess9"/>
    <dgm:cxn modelId="{925F367F-3EB8-4774-86D6-D5D9F0791C92}" type="presParOf" srcId="{659A865F-8880-41D6-8D36-D17CC70425B1}" destId="{9891B2C8-64D3-4B13-9983-1AA8111AF8F2}" srcOrd="0" destOrd="0" presId="urn:microsoft.com/office/officeart/2005/8/layout/hProcess9"/>
    <dgm:cxn modelId="{60251CB9-F0C2-48F1-A2AE-0F07898BF4F4}" type="presParOf" srcId="{659A865F-8880-41D6-8D36-D17CC70425B1}" destId="{0FC3EE0A-E8B3-4F7E-BEAB-5B7572C0AFE1}" srcOrd="1" destOrd="0" presId="urn:microsoft.com/office/officeart/2005/8/layout/hProcess9"/>
    <dgm:cxn modelId="{6729FC2E-82E6-4CF8-BE51-48B1E04E208B}" type="presParOf" srcId="{0FC3EE0A-E8B3-4F7E-BEAB-5B7572C0AFE1}" destId="{79D8DD5C-E1D8-4954-ACFA-DD6DE64DC94D}" srcOrd="0" destOrd="0" presId="urn:microsoft.com/office/officeart/2005/8/layout/hProcess9"/>
    <dgm:cxn modelId="{CBD1513D-4A0C-406A-A411-C90DCD5888FE}" type="presParOf" srcId="{0FC3EE0A-E8B3-4F7E-BEAB-5B7572C0AFE1}" destId="{957BE4D1-483D-4FE0-9B1A-96C1F805B17D}" srcOrd="1" destOrd="0" presId="urn:microsoft.com/office/officeart/2005/8/layout/hProcess9"/>
    <dgm:cxn modelId="{95F5A1B8-634F-4DFD-AE98-BBC399D6E3A0}" type="presParOf" srcId="{0FC3EE0A-E8B3-4F7E-BEAB-5B7572C0AFE1}" destId="{1345F8AE-FED6-4A9F-91EC-DB5040D87724}" srcOrd="2" destOrd="0" presId="urn:microsoft.com/office/officeart/2005/8/layout/hProcess9"/>
    <dgm:cxn modelId="{AB2F4DD8-1356-427D-B5F4-0F7E002C7811}" type="presParOf" srcId="{0FC3EE0A-E8B3-4F7E-BEAB-5B7572C0AFE1}" destId="{E29EC290-42A7-4D85-A42F-0EE6A8D7F543}" srcOrd="3" destOrd="0" presId="urn:microsoft.com/office/officeart/2005/8/layout/hProcess9"/>
    <dgm:cxn modelId="{EF0B0280-C9A9-41F5-BE32-5F7CCC8E9D76}" type="presParOf" srcId="{0FC3EE0A-E8B3-4F7E-BEAB-5B7572C0AFE1}" destId="{ADC415F4-C01A-4DCA-A940-81CE5F27A61E}" srcOrd="4" destOrd="0" presId="urn:microsoft.com/office/officeart/2005/8/layout/hProcess9"/>
    <dgm:cxn modelId="{14DD8395-AB0F-430B-B509-5A4BC25D39EC}" type="presParOf" srcId="{0FC3EE0A-E8B3-4F7E-BEAB-5B7572C0AFE1}" destId="{420A4016-F93B-4E5D-A4D9-AA76D6505EC4}" srcOrd="5" destOrd="0" presId="urn:microsoft.com/office/officeart/2005/8/layout/hProcess9"/>
    <dgm:cxn modelId="{00EFCF73-0550-488F-B8C2-0C6F07281887}" type="presParOf" srcId="{0FC3EE0A-E8B3-4F7E-BEAB-5B7572C0AFE1}" destId="{0A4050BB-D012-4B82-95EA-D69D0ACAE2FE}" srcOrd="6" destOrd="0" presId="urn:microsoft.com/office/officeart/2005/8/layout/hProcess9"/>
    <dgm:cxn modelId="{94881F13-9B68-4DFC-A5F9-8BCE95B92B9A}" type="presParOf" srcId="{0FC3EE0A-E8B3-4F7E-BEAB-5B7572C0AFE1}" destId="{543258BB-6BF1-4299-858F-45143AC45AF8}" srcOrd="7" destOrd="0" presId="urn:microsoft.com/office/officeart/2005/8/layout/hProcess9"/>
    <dgm:cxn modelId="{CA369E45-0E82-4DA5-B27F-0D6527721B34}" type="presParOf" srcId="{0FC3EE0A-E8B3-4F7E-BEAB-5B7572C0AFE1}" destId="{F53A4A3B-6069-48B2-B91F-ECEBB41C3472}" srcOrd="8" destOrd="0" presId="urn:microsoft.com/office/officeart/2005/8/layout/hProcess9"/>
    <dgm:cxn modelId="{13EE3507-852A-412E-9DA2-C793E8565D2B}" type="presParOf" srcId="{0FC3EE0A-E8B3-4F7E-BEAB-5B7572C0AFE1}" destId="{0BDFD7B2-D6C1-4DF6-B394-2EBE502DC351}" srcOrd="9" destOrd="0" presId="urn:microsoft.com/office/officeart/2005/8/layout/hProcess9"/>
    <dgm:cxn modelId="{6E13A8B3-5D09-4FFA-B538-75D3979FB27C}" type="presParOf" srcId="{0FC3EE0A-E8B3-4F7E-BEAB-5B7572C0AFE1}" destId="{3E517B6D-6B38-4C27-8F30-0FA2244D8410}" srcOrd="10"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E1A47354-43AD-426B-BF77-020D59A22908}" type="datetimeFigureOut">
              <a:rPr lang="en-US" smtClean="0"/>
              <a:pPr/>
              <a:t>5/27/2014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8ABD313-66D2-4D63-8901-9163965485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A47354-43AD-426B-BF77-020D59A22908}" type="datetimeFigureOut">
              <a:rPr lang="en-US" smtClean="0"/>
              <a:pPr/>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BD313-66D2-4D63-8901-9163965485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A47354-43AD-426B-BF77-020D59A22908}" type="datetimeFigureOut">
              <a:rPr lang="en-US" smtClean="0"/>
              <a:pPr/>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BD313-66D2-4D63-8901-9163965485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1A47354-43AD-426B-BF77-020D59A22908}" type="datetimeFigureOut">
              <a:rPr lang="en-US" smtClean="0"/>
              <a:pPr/>
              <a:t>5/27/2014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8ABD313-66D2-4D63-8901-9163965485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E1A47354-43AD-426B-BF77-020D59A22908}" type="datetimeFigureOut">
              <a:rPr lang="en-US" smtClean="0"/>
              <a:pPr/>
              <a:t>5/27/2014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8ABD313-66D2-4D63-8901-9163965485FC}"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E1A47354-43AD-426B-BF77-020D59A22908}" type="datetimeFigureOut">
              <a:rPr lang="en-US" smtClean="0"/>
              <a:pPr/>
              <a:t>5/27/2014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8ABD313-66D2-4D63-8901-9163965485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E1A47354-43AD-426B-BF77-020D59A22908}" type="datetimeFigureOut">
              <a:rPr lang="en-US" smtClean="0"/>
              <a:pPr/>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8ABD313-66D2-4D63-8901-9163965485FC}"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1A47354-43AD-426B-BF77-020D59A22908}" type="datetimeFigureOut">
              <a:rPr lang="en-US" smtClean="0"/>
              <a:pPr/>
              <a:t>5/27/2014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BD313-66D2-4D63-8901-9163965485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1A47354-43AD-426B-BF77-020D59A22908}" type="datetimeFigureOut">
              <a:rPr lang="en-US" smtClean="0"/>
              <a:pPr/>
              <a:t>5/27/2014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BD313-66D2-4D63-8901-9163965485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1A47354-43AD-426B-BF77-020D59A22908}" type="datetimeFigureOut">
              <a:rPr lang="en-US" smtClean="0"/>
              <a:pPr/>
              <a:t>5/27/2014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BD313-66D2-4D63-8901-9163965485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E1A47354-43AD-426B-BF77-020D59A22908}" type="datetimeFigureOut">
              <a:rPr lang="en-US" smtClean="0"/>
              <a:pPr/>
              <a:t>5/27/2014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8ABD313-66D2-4D63-8901-9163965485FC}"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1A47354-43AD-426B-BF77-020D59A22908}" type="datetimeFigureOut">
              <a:rPr lang="en-US" smtClean="0"/>
              <a:pPr/>
              <a:t>5/27/2014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8ABD313-66D2-4D63-8901-9163965485FC}"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219200"/>
            <a:ext cx="8534400" cy="1905000"/>
          </a:xfrm>
        </p:spPr>
        <p:txBody>
          <a:bodyPr>
            <a:normAutofit/>
          </a:bodyPr>
          <a:lstStyle/>
          <a:p>
            <a:pPr algn="ctr"/>
            <a:r>
              <a:rPr lang="en-US" i="1" u="sng" dirty="0" smtClean="0"/>
              <a:t>BIOMEDICAL WASTE MANAGEMENT –       AWARENESS AND COMPLIANCE  STUDY</a:t>
            </a:r>
            <a:br>
              <a:rPr lang="en-US" i="1" u="sng" dirty="0" smtClean="0"/>
            </a:br>
            <a:endParaRPr lang="en-US" i="1" u="sng" dirty="0"/>
          </a:p>
        </p:txBody>
      </p:sp>
      <p:sp>
        <p:nvSpPr>
          <p:cNvPr id="3" name="Subtitle 2"/>
          <p:cNvSpPr>
            <a:spLocks noGrp="1"/>
          </p:cNvSpPr>
          <p:nvPr>
            <p:ph type="subTitle" idx="1"/>
          </p:nvPr>
        </p:nvSpPr>
        <p:spPr>
          <a:xfrm>
            <a:off x="4648200" y="5181600"/>
            <a:ext cx="4191000" cy="762000"/>
          </a:xfrm>
        </p:spPr>
        <p:txBody>
          <a:bodyPr>
            <a:normAutofit/>
          </a:bodyPr>
          <a:lstStyle/>
          <a:p>
            <a:r>
              <a:rPr lang="en-US" sz="1800" dirty="0" smtClean="0"/>
              <a:t>SUBMITTED BY: Dr. </a:t>
            </a:r>
            <a:r>
              <a:rPr lang="en-US" sz="1800" dirty="0" err="1" smtClean="0"/>
              <a:t>Sukhdeep</a:t>
            </a:r>
            <a:r>
              <a:rPr lang="en-US" sz="1800" dirty="0" smtClean="0"/>
              <a:t> </a:t>
            </a:r>
            <a:r>
              <a:rPr lang="en-US" sz="1800" dirty="0" err="1" smtClean="0"/>
              <a:t>Kaur</a:t>
            </a:r>
            <a:r>
              <a:rPr lang="en-US" sz="1800" dirty="0" smtClean="0"/>
              <a:t> (PT)</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lstStyle/>
          <a:p>
            <a:r>
              <a:rPr lang="en-US" dirty="0" smtClean="0"/>
              <a:t>objectives</a:t>
            </a:r>
            <a:endParaRPr lang="en-US" dirty="0"/>
          </a:p>
        </p:txBody>
      </p:sp>
      <p:sp>
        <p:nvSpPr>
          <p:cNvPr id="3" name="Content Placeholder 2"/>
          <p:cNvSpPr>
            <a:spLocks noGrp="1"/>
          </p:cNvSpPr>
          <p:nvPr>
            <p:ph idx="1"/>
          </p:nvPr>
        </p:nvSpPr>
        <p:spPr>
          <a:xfrm>
            <a:off x="304800" y="1219200"/>
            <a:ext cx="8686800" cy="5486400"/>
          </a:xfrm>
        </p:spPr>
        <p:txBody>
          <a:bodyPr>
            <a:normAutofit/>
          </a:bodyPr>
          <a:lstStyle/>
          <a:p>
            <a:pPr algn="just">
              <a:buNone/>
            </a:pPr>
            <a:r>
              <a:rPr lang="en-US" sz="2600" b="1" u="sng" dirty="0" smtClean="0">
                <a:latin typeface="Times New Roman" pitchFamily="18" charset="0"/>
                <a:cs typeface="Times New Roman" pitchFamily="18" charset="0"/>
              </a:rPr>
              <a:t>GENERAL OBJECTIVE- </a:t>
            </a:r>
            <a:endParaRPr lang="en-US" sz="26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To assess and analyze the knowledge, attitude and practices of doctors, nurses, GDA and housekeeping regarding Biomedical waste management and analyze the compliance of Biomedical waste management in various departments in Park Hospital, Faridabad.</a:t>
            </a:r>
          </a:p>
          <a:p>
            <a:pPr algn="just">
              <a:buNone/>
            </a:pPr>
            <a:r>
              <a:rPr lang="en-US" sz="2400" b="1" u="sng" dirty="0" smtClean="0">
                <a:latin typeface="Times New Roman" pitchFamily="18" charset="0"/>
                <a:cs typeface="Times New Roman" pitchFamily="18" charset="0"/>
              </a:rPr>
              <a:t>SPECIFIC OBJECTIVES:</a:t>
            </a:r>
            <a:endParaRPr lang="en-US" sz="2400" dirty="0" smtClean="0">
              <a:latin typeface="Times New Roman" pitchFamily="18" charset="0"/>
              <a:cs typeface="Times New Roman" pitchFamily="18" charset="0"/>
            </a:endParaRPr>
          </a:p>
          <a:p>
            <a:pPr lvl="0" algn="just"/>
            <a:r>
              <a:rPr lang="en-US" sz="2600" dirty="0" smtClean="0">
                <a:latin typeface="Times New Roman" pitchFamily="18" charset="0"/>
                <a:cs typeface="Times New Roman" pitchFamily="18" charset="0"/>
              </a:rPr>
              <a:t>To analyze the problems at all level in Biomedical waste management.</a:t>
            </a:r>
          </a:p>
          <a:p>
            <a:pPr lvl="0" algn="just"/>
            <a:r>
              <a:rPr lang="en-US" sz="2600" dirty="0" smtClean="0">
                <a:latin typeface="Times New Roman" pitchFamily="18" charset="0"/>
                <a:cs typeface="Times New Roman" pitchFamily="18" charset="0"/>
              </a:rPr>
              <a:t>To analyze the compliance of Biomedical waste management in various departments</a:t>
            </a:r>
          </a:p>
          <a:p>
            <a:pPr lvl="0" algn="just"/>
            <a:r>
              <a:rPr lang="en-US" sz="2600" dirty="0" smtClean="0">
                <a:latin typeface="Times New Roman" pitchFamily="18" charset="0"/>
                <a:cs typeface="Times New Roman" pitchFamily="18" charset="0"/>
              </a:rPr>
              <a:t>To provide possible recommendations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914400"/>
          </a:xfrm>
        </p:spPr>
        <p:txBody>
          <a:bodyPr/>
          <a:lstStyle/>
          <a:p>
            <a:r>
              <a:rPr lang="en-US" dirty="0" smtClean="0"/>
              <a:t>methodology</a:t>
            </a:r>
            <a:endParaRPr lang="en-US" dirty="0"/>
          </a:p>
        </p:txBody>
      </p:sp>
      <p:sp>
        <p:nvSpPr>
          <p:cNvPr id="3" name="Content Placeholder 2"/>
          <p:cNvSpPr>
            <a:spLocks noGrp="1"/>
          </p:cNvSpPr>
          <p:nvPr>
            <p:ph idx="1"/>
          </p:nvPr>
        </p:nvSpPr>
        <p:spPr>
          <a:xfrm>
            <a:off x="304800" y="1066800"/>
            <a:ext cx="8686800" cy="5791200"/>
          </a:xfrm>
        </p:spPr>
        <p:txBody>
          <a:bodyPr>
            <a:normAutofit fontScale="62500" lnSpcReduction="20000"/>
          </a:bodyPr>
          <a:lstStyle/>
          <a:p>
            <a:pPr algn="just">
              <a:lnSpc>
                <a:spcPct val="170000"/>
              </a:lnSpc>
              <a:buNone/>
            </a:pPr>
            <a:r>
              <a:rPr lang="en-US" sz="3100" b="1" dirty="0" smtClean="0">
                <a:latin typeface="Times New Roman" pitchFamily="18" charset="0"/>
                <a:cs typeface="Times New Roman" pitchFamily="18" charset="0"/>
              </a:rPr>
              <a:t>    </a:t>
            </a:r>
            <a:r>
              <a:rPr lang="en-US" sz="3400" b="1" dirty="0" smtClean="0">
                <a:latin typeface="Times New Roman" pitchFamily="18" charset="0"/>
                <a:cs typeface="Times New Roman" pitchFamily="18" charset="0"/>
              </a:rPr>
              <a:t>Study area</a:t>
            </a:r>
            <a:r>
              <a:rPr lang="en-US" sz="3400" dirty="0" smtClean="0">
                <a:latin typeface="Times New Roman" pitchFamily="18" charset="0"/>
                <a:cs typeface="Times New Roman" pitchFamily="18" charset="0"/>
              </a:rPr>
              <a:t>:- PARK Hospital , Faridabad </a:t>
            </a:r>
          </a:p>
          <a:p>
            <a:pPr algn="just">
              <a:lnSpc>
                <a:spcPct val="170000"/>
              </a:lnSpc>
            </a:pPr>
            <a:r>
              <a:rPr lang="en-US" sz="3400" b="1" dirty="0" smtClean="0">
                <a:latin typeface="Times New Roman" pitchFamily="18" charset="0"/>
                <a:cs typeface="Times New Roman" pitchFamily="18" charset="0"/>
              </a:rPr>
              <a:t>Study design</a:t>
            </a:r>
            <a:r>
              <a:rPr lang="en-US" sz="3400" dirty="0" smtClean="0">
                <a:latin typeface="Times New Roman" pitchFamily="18" charset="0"/>
                <a:cs typeface="Times New Roman" pitchFamily="18" charset="0"/>
              </a:rPr>
              <a:t>:- Descriptive cross-sectional study.</a:t>
            </a:r>
          </a:p>
          <a:p>
            <a:pPr algn="just">
              <a:lnSpc>
                <a:spcPct val="170000"/>
              </a:lnSpc>
            </a:pPr>
            <a:r>
              <a:rPr lang="en-US" sz="3400" b="1" dirty="0" smtClean="0">
                <a:latin typeface="Times New Roman" pitchFamily="18" charset="0"/>
                <a:cs typeface="Times New Roman" pitchFamily="18" charset="0"/>
              </a:rPr>
              <a:t>Study population</a:t>
            </a:r>
            <a:r>
              <a:rPr lang="en-US" sz="3400" dirty="0" smtClean="0">
                <a:latin typeface="Times New Roman" pitchFamily="18" charset="0"/>
                <a:cs typeface="Times New Roman" pitchFamily="18" charset="0"/>
              </a:rPr>
              <a:t>:- Doctors, Nursing staff, GDAs and House – keeping staff.</a:t>
            </a:r>
          </a:p>
          <a:p>
            <a:pPr lvl="0" algn="just"/>
            <a:r>
              <a:rPr lang="en-US" sz="3400" b="1" dirty="0" smtClean="0">
                <a:latin typeface="Times New Roman" pitchFamily="18" charset="0"/>
                <a:cs typeface="Times New Roman" pitchFamily="18" charset="0"/>
              </a:rPr>
              <a:t>Sample size</a:t>
            </a:r>
            <a:r>
              <a:rPr lang="en-US" sz="3400" dirty="0" smtClean="0">
                <a:latin typeface="Times New Roman" pitchFamily="18" charset="0"/>
                <a:cs typeface="Times New Roman" pitchFamily="18" charset="0"/>
              </a:rPr>
              <a:t>:-160(Doctors – 25;Nursing Staff -50; G.D.A -54; Housekeeping Staff – 31)</a:t>
            </a:r>
          </a:p>
          <a:p>
            <a:pPr algn="just">
              <a:lnSpc>
                <a:spcPct val="170000"/>
              </a:lnSpc>
            </a:pPr>
            <a:r>
              <a:rPr lang="en-US" sz="3400" b="1" dirty="0" smtClean="0">
                <a:latin typeface="Times New Roman" pitchFamily="18" charset="0"/>
                <a:cs typeface="Times New Roman" pitchFamily="18" charset="0"/>
              </a:rPr>
              <a:t>Study duration </a:t>
            </a:r>
            <a:r>
              <a:rPr lang="en-US" sz="3400" dirty="0" smtClean="0">
                <a:latin typeface="Times New Roman" pitchFamily="18" charset="0"/>
                <a:cs typeface="Times New Roman" pitchFamily="18" charset="0"/>
              </a:rPr>
              <a:t>: The study duration was of 1 month from 1</a:t>
            </a:r>
            <a:r>
              <a:rPr lang="en-US" sz="3400" baseline="30000" dirty="0" smtClean="0">
                <a:latin typeface="Times New Roman" pitchFamily="18" charset="0"/>
                <a:cs typeface="Times New Roman" pitchFamily="18" charset="0"/>
              </a:rPr>
              <a:t>st</a:t>
            </a:r>
            <a:r>
              <a:rPr lang="en-US" sz="3400" dirty="0" smtClean="0">
                <a:latin typeface="Times New Roman" pitchFamily="18" charset="0"/>
                <a:cs typeface="Times New Roman" pitchFamily="18" charset="0"/>
              </a:rPr>
              <a:t> April 2014 to 1</a:t>
            </a:r>
            <a:r>
              <a:rPr lang="en-US" sz="3400" baseline="30000" dirty="0" smtClean="0">
                <a:latin typeface="Times New Roman" pitchFamily="18" charset="0"/>
                <a:cs typeface="Times New Roman" pitchFamily="18" charset="0"/>
              </a:rPr>
              <a:t>st</a:t>
            </a:r>
            <a:r>
              <a:rPr lang="en-US" sz="3400" dirty="0" smtClean="0">
                <a:latin typeface="Times New Roman" pitchFamily="18" charset="0"/>
                <a:cs typeface="Times New Roman" pitchFamily="18" charset="0"/>
              </a:rPr>
              <a:t> May 2014. </a:t>
            </a:r>
          </a:p>
          <a:p>
            <a:pPr algn="just">
              <a:lnSpc>
                <a:spcPct val="170000"/>
              </a:lnSpc>
            </a:pPr>
            <a:r>
              <a:rPr lang="en-US" sz="3400" b="1" dirty="0" smtClean="0">
                <a:latin typeface="Times New Roman" pitchFamily="18" charset="0"/>
                <a:cs typeface="Times New Roman" pitchFamily="18" charset="0"/>
              </a:rPr>
              <a:t>Data collection tool and technique:</a:t>
            </a:r>
          </a:p>
          <a:p>
            <a:pPr algn="just">
              <a:lnSpc>
                <a:spcPct val="170000"/>
              </a:lnSpc>
            </a:pPr>
            <a:r>
              <a:rPr lang="en-US" sz="3400" b="1" dirty="0" smtClean="0">
                <a:latin typeface="Times New Roman" pitchFamily="18" charset="0"/>
                <a:cs typeface="Times New Roman" pitchFamily="18" charset="0"/>
              </a:rPr>
              <a:t>To assess the </a:t>
            </a:r>
            <a:r>
              <a:rPr lang="en-US" sz="3400" b="1" dirty="0" err="1" smtClean="0">
                <a:latin typeface="Times New Roman" pitchFamily="18" charset="0"/>
                <a:cs typeface="Times New Roman" pitchFamily="18" charset="0"/>
              </a:rPr>
              <a:t>compliance:</a:t>
            </a:r>
            <a:r>
              <a:rPr lang="en-US" sz="3400" dirty="0" err="1" smtClean="0">
                <a:latin typeface="Times New Roman" pitchFamily="18" charset="0"/>
                <a:cs typeface="Times New Roman" pitchFamily="18" charset="0"/>
              </a:rPr>
              <a:t>Checklist</a:t>
            </a:r>
            <a:r>
              <a:rPr lang="en-US" sz="3400" dirty="0" smtClean="0">
                <a:latin typeface="Times New Roman" pitchFamily="18" charset="0"/>
                <a:cs typeface="Times New Roman" pitchFamily="18" charset="0"/>
              </a:rPr>
              <a:t> &amp; Observation method</a:t>
            </a:r>
          </a:p>
          <a:p>
            <a:pPr algn="just">
              <a:lnSpc>
                <a:spcPct val="170000"/>
              </a:lnSpc>
            </a:pPr>
            <a:r>
              <a:rPr lang="en-US" sz="3400" b="1" dirty="0" smtClean="0">
                <a:latin typeface="Times New Roman" pitchFamily="18" charset="0"/>
                <a:cs typeface="Times New Roman" pitchFamily="18" charset="0"/>
              </a:rPr>
              <a:t>To assess the awareness</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Quesstionnaire</a:t>
            </a:r>
            <a:r>
              <a:rPr lang="en-US" sz="3400" dirty="0" smtClean="0">
                <a:latin typeface="Times New Roman" pitchFamily="18" charset="0"/>
                <a:cs typeface="Times New Roman" pitchFamily="18" charset="0"/>
              </a:rPr>
              <a:t> and interview method.</a:t>
            </a:r>
          </a:p>
          <a:p>
            <a:pPr algn="just">
              <a:lnSpc>
                <a:spcPct val="170000"/>
              </a:lnSpc>
            </a:pPr>
            <a:endParaRPr lang="en-US" sz="31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rmAutofit/>
          </a:bodyPr>
          <a:lstStyle/>
          <a:p>
            <a:r>
              <a:rPr lang="en-US" dirty="0" smtClean="0"/>
              <a:t>STUDY FINDINGS</a:t>
            </a:r>
            <a:endParaRPr lang="en-US" dirty="0"/>
          </a:p>
        </p:txBody>
      </p:sp>
      <p:sp>
        <p:nvSpPr>
          <p:cNvPr id="3" name="Content Placeholder 2"/>
          <p:cNvSpPr>
            <a:spLocks noGrp="1"/>
          </p:cNvSpPr>
          <p:nvPr>
            <p:ph idx="1"/>
          </p:nvPr>
        </p:nvSpPr>
        <p:spPr>
          <a:xfrm>
            <a:off x="304800" y="1143000"/>
            <a:ext cx="8686800" cy="5486400"/>
          </a:xfrm>
        </p:spPr>
        <p:txBody>
          <a:bodyPr>
            <a:normAutofit/>
          </a:bodyPr>
          <a:lstStyle/>
          <a:p>
            <a:pPr>
              <a:buNone/>
            </a:pPr>
            <a:r>
              <a:rPr lang="en-US" sz="2400" b="1" dirty="0" smtClean="0">
                <a:latin typeface="Times New Roman" pitchFamily="18" charset="0"/>
                <a:cs typeface="Times New Roman" pitchFamily="18" charset="0"/>
              </a:rPr>
              <a:t>a)  </a:t>
            </a:r>
            <a:r>
              <a:rPr lang="en-US" sz="2400" b="1" u="sng" dirty="0" smtClean="0">
                <a:latin typeface="Times New Roman" pitchFamily="18" charset="0"/>
                <a:cs typeface="Times New Roman" pitchFamily="18" charset="0"/>
              </a:rPr>
              <a:t>Assessment of Awareness of Bio-medical Waste Management among Different Groups of Hospital Staff:</a:t>
            </a:r>
          </a:p>
          <a:p>
            <a:pPr>
              <a:buNone/>
            </a:pPr>
            <a:endParaRPr lang="en-US" sz="2400" b="1" u="sng" dirty="0" smtClean="0">
              <a:latin typeface="Times New Roman" pitchFamily="18" charset="0"/>
              <a:cs typeface="Times New Roman" pitchFamily="18" charset="0"/>
            </a:endParaRPr>
          </a:p>
          <a:p>
            <a:pPr>
              <a:buNone/>
            </a:pPr>
            <a:endParaRPr lang="en-US" sz="2400" u="sng" dirty="0">
              <a:latin typeface="Times New Roman" pitchFamily="18" charset="0"/>
              <a:cs typeface="Times New Roman" pitchFamily="18" charset="0"/>
            </a:endParaRPr>
          </a:p>
        </p:txBody>
      </p:sp>
      <p:graphicFrame>
        <p:nvGraphicFramePr>
          <p:cNvPr id="4" name="Chart 3"/>
          <p:cNvGraphicFramePr/>
          <p:nvPr/>
        </p:nvGraphicFramePr>
        <p:xfrm>
          <a:off x="609600" y="2209800"/>
          <a:ext cx="7239000" cy="2819400"/>
        </p:xfrm>
        <a:graphic>
          <a:graphicData uri="http://schemas.openxmlformats.org/drawingml/2006/chart">
            <c:chart xmlns:c="http://schemas.openxmlformats.org/drawingml/2006/chart" xmlns:r="http://schemas.openxmlformats.org/officeDocument/2006/relationships" r:id="rId2"/>
          </a:graphicData>
        </a:graphic>
      </p:graphicFrame>
      <p:sp>
        <p:nvSpPr>
          <p:cNvPr id="1025" name="Rectangle 1"/>
          <p:cNvSpPr>
            <a:spLocks noChangeArrowheads="1"/>
          </p:cNvSpPr>
          <p:nvPr/>
        </p:nvSpPr>
        <p:spPr bwMode="auto">
          <a:xfrm>
            <a:off x="0" y="0"/>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457200" y="5257800"/>
            <a:ext cx="8686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Highest level of awareness was found among the nurses (90%) and the lowest level of awareness was seen among the doctors (63%).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066800"/>
          </a:xfrm>
        </p:spPr>
        <p:txBody>
          <a:bodyPr>
            <a:normAutofit/>
          </a:bodyPr>
          <a:lstStyle/>
          <a:p>
            <a:endParaRPr lang="en-US" dirty="0"/>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It was seen that, response to the question 8 (identification of the symbol for </a:t>
            </a:r>
            <a:r>
              <a:rPr lang="en-US" sz="2400" dirty="0" err="1" smtClean="0">
                <a:latin typeface="Times New Roman" pitchFamily="18" charset="0"/>
                <a:cs typeface="Times New Roman" pitchFamily="18" charset="0"/>
              </a:rPr>
              <a:t>Cyto</a:t>
            </a:r>
            <a:r>
              <a:rPr lang="en-US" sz="2400" dirty="0" smtClean="0">
                <a:latin typeface="Times New Roman" pitchFamily="18" charset="0"/>
                <a:cs typeface="Times New Roman" pitchFamily="18" charset="0"/>
              </a:rPr>
              <a:t>-toxic waste) was excellent (100%) in all the categories except doctors (32%). All the categories had very low awareness regarding the symbol for the radiation hazard (less than 50%). These are the potential areas of improvement. The relevance and importance of these symbols is profound especially in the context of bio-medical waste handling and management.</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838200"/>
          </a:xfrm>
        </p:spPr>
        <p:txBody>
          <a:bodyPr>
            <a:normAutofit/>
          </a:bodyPr>
          <a:lstStyle/>
          <a:p>
            <a:r>
              <a:rPr lang="en-US" dirty="0" smtClean="0"/>
              <a:t>STUDY FINDINGS                                 </a:t>
            </a:r>
            <a:r>
              <a:rPr lang="en-US" sz="1600" dirty="0" smtClean="0"/>
              <a:t>CONTD…..</a:t>
            </a:r>
            <a:endParaRPr lang="en-US" sz="1600" dirty="0"/>
          </a:p>
        </p:txBody>
      </p:sp>
      <p:sp>
        <p:nvSpPr>
          <p:cNvPr id="3" name="Content Placeholder 2"/>
          <p:cNvSpPr>
            <a:spLocks noGrp="1"/>
          </p:cNvSpPr>
          <p:nvPr>
            <p:ph idx="1"/>
          </p:nvPr>
        </p:nvSpPr>
        <p:spPr>
          <a:xfrm>
            <a:off x="304800" y="1143000"/>
            <a:ext cx="8686800" cy="5410200"/>
          </a:xfrm>
        </p:spPr>
        <p:txBody>
          <a:bodyPr/>
          <a:lstStyle/>
          <a:p>
            <a:pPr algn="just">
              <a:buNone/>
            </a:pPr>
            <a:r>
              <a:rPr lang="en-US" sz="2400" b="1" dirty="0" smtClean="0">
                <a:latin typeface="Times New Roman" pitchFamily="18" charset="0"/>
                <a:cs typeface="Times New Roman" pitchFamily="18" charset="0"/>
              </a:rPr>
              <a:t>b) </a:t>
            </a:r>
            <a:r>
              <a:rPr lang="en-US" sz="2400" b="1" u="sng" dirty="0" smtClean="0">
                <a:latin typeface="Times New Roman" pitchFamily="18" charset="0"/>
                <a:cs typeface="Times New Roman" pitchFamily="18" charset="0"/>
              </a:rPr>
              <a:t>Assessment of the Compliance to Bio-medical Waste (Handling and Management) Rules in Park Hospital ,Faridabad.</a:t>
            </a:r>
          </a:p>
          <a:p>
            <a:pPr algn="just">
              <a:buNone/>
            </a:pPr>
            <a:endParaRPr lang="en-US" sz="2400" u="sng" dirty="0">
              <a:latin typeface="Times New Roman" pitchFamily="18" charset="0"/>
              <a:cs typeface="Times New Roman" pitchFamily="18" charset="0"/>
            </a:endParaRPr>
          </a:p>
        </p:txBody>
      </p:sp>
      <p:graphicFrame>
        <p:nvGraphicFramePr>
          <p:cNvPr id="4" name="Chart 3"/>
          <p:cNvGraphicFramePr/>
          <p:nvPr/>
        </p:nvGraphicFramePr>
        <p:xfrm>
          <a:off x="533400" y="2057400"/>
          <a:ext cx="80010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57200" y="5334000"/>
            <a:ext cx="8382000" cy="1323439"/>
          </a:xfrm>
          <a:prstGeom prst="rect">
            <a:avLst/>
          </a:prstGeom>
          <a:noFill/>
        </p:spPr>
        <p:txBody>
          <a:bodyPr wrap="square" rtlCol="0">
            <a:spAutoFit/>
          </a:bodyPr>
          <a:lstStyle/>
          <a:p>
            <a:pPr algn="just"/>
            <a:r>
              <a:rPr lang="en-US" sz="2000" i="1" dirty="0">
                <a:latin typeface="Times New Roman" pitchFamily="18" charset="0"/>
                <a:cs typeface="Times New Roman" pitchFamily="18" charset="0"/>
              </a:rPr>
              <a:t>All the 12 departments under study scored more than 90% average compliance levels. The best compliance was seen in five departments out of the 12 studied, these included NICU, CCU, CTVS, OTs and nuclear medicine. Dialysis had the lowest compliance levels (90.5%).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04800"/>
          </a:xfrm>
        </p:spPr>
        <p:txBody>
          <a:bodyPr>
            <a:normAutofit fontScale="90000"/>
          </a:bodyPr>
          <a:lstStyle/>
          <a:p>
            <a:endParaRPr lang="en-US" dirty="0"/>
          </a:p>
        </p:txBody>
      </p:sp>
      <p:sp>
        <p:nvSpPr>
          <p:cNvPr id="3" name="Content Placeholder 2"/>
          <p:cNvSpPr>
            <a:spLocks noGrp="1"/>
          </p:cNvSpPr>
          <p:nvPr>
            <p:ph idx="1"/>
          </p:nvPr>
        </p:nvSpPr>
        <p:spPr>
          <a:xfrm>
            <a:off x="304800" y="1066800"/>
            <a:ext cx="8686800" cy="5562600"/>
          </a:xfrm>
        </p:spPr>
        <p:txBody>
          <a:bodyPr>
            <a:normAutofit/>
          </a:bodyPr>
          <a:lstStyle/>
          <a:p>
            <a:pPr algn="just"/>
            <a:r>
              <a:rPr lang="en-US" sz="2400" dirty="0" smtClean="0">
                <a:latin typeface="Times New Roman" pitchFamily="18" charset="0"/>
                <a:cs typeface="Times New Roman" pitchFamily="18" charset="0"/>
              </a:rPr>
              <a:t>In IPD, the compliance was low in three out of 12 aspects considered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e. adherence to personal protection equipments (PPE’s) like gloves, masks etc (50%) ,availability of  BMW bins at the bedside (85%) and the disposal of non-infectious waste material like packaging materials etc in separate black bins (91%). At the bedside, only sharp container waste bin and black bin for non-infectious waste material were observed.</a:t>
            </a:r>
          </a:p>
          <a:p>
            <a:endParaRPr lang="en-US" dirty="0"/>
          </a:p>
        </p:txBody>
      </p:sp>
      <p:graphicFrame>
        <p:nvGraphicFramePr>
          <p:cNvPr id="4" name="Chart 3"/>
          <p:cNvGraphicFramePr/>
          <p:nvPr/>
        </p:nvGraphicFramePr>
        <p:xfrm>
          <a:off x="838200" y="3886200"/>
          <a:ext cx="8305800" cy="2971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914400"/>
            <a:ext cx="8686800" cy="5943600"/>
          </a:xfrm>
        </p:spPr>
        <p:txBody>
          <a:bodyPr>
            <a:normAutofit/>
          </a:bodyPr>
          <a:lstStyle/>
          <a:p>
            <a:pPr algn="just"/>
            <a:r>
              <a:rPr lang="en-US" sz="2400" dirty="0" smtClean="0">
                <a:latin typeface="Times New Roman" pitchFamily="18" charset="0"/>
                <a:cs typeface="Times New Roman" pitchFamily="18" charset="0"/>
              </a:rPr>
              <a:t>In the dialysis unit, there was less compliance in three areas. Firstly, in the use of personal protection equipments like gloves, masks etc (50%). Secondly, in this department the plastic bags etc are not cut before disposal. Thirdly, only sharp container bin was available at the patient bed-side, which leads to low compliance (50%).</a:t>
            </a:r>
            <a:endParaRPr lang="en-US" sz="2400" dirty="0">
              <a:latin typeface="Times New Roman" pitchFamily="18" charset="0"/>
              <a:cs typeface="Times New Roman" pitchFamily="18" charset="0"/>
            </a:endParaRPr>
          </a:p>
        </p:txBody>
      </p:sp>
      <p:graphicFrame>
        <p:nvGraphicFramePr>
          <p:cNvPr id="4" name="Chart 3"/>
          <p:cNvGraphicFramePr/>
          <p:nvPr/>
        </p:nvGraphicFramePr>
        <p:xfrm>
          <a:off x="1295400" y="3276600"/>
          <a:ext cx="7620000" cy="3352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endParaRPr lang="en-US" dirty="0"/>
          </a:p>
        </p:txBody>
      </p:sp>
      <p:sp>
        <p:nvSpPr>
          <p:cNvPr id="3" name="Content Placeholder 2"/>
          <p:cNvSpPr>
            <a:spLocks noGrp="1"/>
          </p:cNvSpPr>
          <p:nvPr>
            <p:ph idx="1"/>
          </p:nvPr>
        </p:nvSpPr>
        <p:spPr>
          <a:xfrm>
            <a:off x="304800" y="1219200"/>
            <a:ext cx="8686800" cy="5486400"/>
          </a:xfrm>
        </p:spPr>
        <p:txBody>
          <a:bodyPr>
            <a:normAutofit/>
          </a:bodyPr>
          <a:lstStyle/>
          <a:p>
            <a:pPr algn="just"/>
            <a:r>
              <a:rPr lang="en-US" sz="2600" dirty="0" smtClean="0">
                <a:latin typeface="Times New Roman" pitchFamily="18" charset="0"/>
                <a:cs typeface="Times New Roman" pitchFamily="18" charset="0"/>
              </a:rPr>
              <a:t>There are five departments with excellent (100%) compliance on all the parameters studied.</a:t>
            </a:r>
          </a:p>
          <a:p>
            <a:pPr algn="just"/>
            <a:r>
              <a:rPr lang="en-US" sz="2600" dirty="0" smtClean="0">
                <a:latin typeface="Times New Roman" pitchFamily="18" charset="0"/>
                <a:cs typeface="Times New Roman" pitchFamily="18" charset="0"/>
              </a:rPr>
              <a:t> These departments include neo-natal intensive care unit (NICU), operation theatre suite (it has 4 OTs), coronary care unit (CCU), cardio-thoracic and vascular surgery unit (CTVS) and the department of nuclear medicine. </a:t>
            </a:r>
          </a:p>
          <a:p>
            <a:pPr algn="just"/>
            <a:r>
              <a:rPr lang="en-US" sz="2600" dirty="0" smtClean="0">
                <a:latin typeface="Times New Roman" pitchFamily="18" charset="0"/>
                <a:cs typeface="Times New Roman" pitchFamily="18" charset="0"/>
              </a:rPr>
              <a:t>The department with the lowest compliance to the bio-medical waste management and handling was found to be the dialysis unit, with an overall compliance of 90.5%. </a:t>
            </a:r>
          </a:p>
          <a:p>
            <a:pPr algn="just"/>
            <a:r>
              <a:rPr lang="en-US" sz="2600" dirty="0" smtClean="0">
                <a:latin typeface="Times New Roman" pitchFamily="18" charset="0"/>
                <a:cs typeface="Times New Roman" pitchFamily="18" charset="0"/>
              </a:rPr>
              <a:t>The commonest problem areas were found to be the less use of personal protection equipment and the partial availability of the BMW bins near the patient bed side.</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a:bodyPr>
          <a:lstStyle/>
          <a:p>
            <a:r>
              <a:rPr lang="en-US" dirty="0" smtClean="0"/>
              <a:t>conclusion</a:t>
            </a:r>
            <a:endParaRPr lang="en-US" dirty="0"/>
          </a:p>
        </p:txBody>
      </p:sp>
      <p:sp>
        <p:nvSpPr>
          <p:cNvPr id="3" name="Content Placeholder 2"/>
          <p:cNvSpPr>
            <a:spLocks noGrp="1"/>
          </p:cNvSpPr>
          <p:nvPr>
            <p:ph idx="1"/>
          </p:nvPr>
        </p:nvSpPr>
        <p:spPr>
          <a:xfrm>
            <a:off x="228600" y="1143000"/>
            <a:ext cx="8686800" cy="5486400"/>
          </a:xfrm>
        </p:spPr>
        <p:txBody>
          <a:bodyPr>
            <a:noAutofit/>
          </a:bodyPr>
          <a:lstStyle/>
          <a:p>
            <a:pPr algn="just"/>
            <a:r>
              <a:rPr lang="en-US" sz="2400" dirty="0" smtClean="0">
                <a:latin typeface="Times New Roman" pitchFamily="18" charset="0"/>
                <a:cs typeface="Times New Roman" pitchFamily="18" charset="0"/>
              </a:rPr>
              <a:t>The level of awareness regarding the bio-medical waste management and handling was found to be the highest among the nurses (90%) while the doctors had the least awareness (63%). It may be pointed out here that all the other staff received training regarding the bio-medical waste management except the doctors, whose attitude regarding it was found to be rather careless. </a:t>
            </a:r>
          </a:p>
          <a:p>
            <a:pPr algn="just"/>
            <a:r>
              <a:rPr lang="en-US" sz="2400" dirty="0" smtClean="0">
                <a:latin typeface="Times New Roman" pitchFamily="18" charset="0"/>
                <a:cs typeface="Times New Roman" pitchFamily="18" charset="0"/>
              </a:rPr>
              <a:t>The main problem areas were found to be the identification of the symbols for </a:t>
            </a:r>
            <a:r>
              <a:rPr lang="en-US" sz="2400" dirty="0" err="1" smtClean="0">
                <a:latin typeface="Times New Roman" pitchFamily="18" charset="0"/>
                <a:cs typeface="Times New Roman" pitchFamily="18" charset="0"/>
              </a:rPr>
              <a:t>cyto</a:t>
            </a:r>
            <a:r>
              <a:rPr lang="en-US" sz="2400" dirty="0" smtClean="0">
                <a:latin typeface="Times New Roman" pitchFamily="18" charset="0"/>
                <a:cs typeface="Times New Roman" pitchFamily="18" charset="0"/>
              </a:rPr>
              <a:t>-toxic waste, radiological hazard etc. </a:t>
            </a:r>
          </a:p>
          <a:p>
            <a:pPr algn="just"/>
            <a:r>
              <a:rPr lang="en-US" sz="2400" dirty="0" smtClean="0">
                <a:latin typeface="Times New Roman" pitchFamily="18" charset="0"/>
                <a:cs typeface="Times New Roman" pitchFamily="18" charset="0"/>
              </a:rPr>
              <a:t>The best compliance was seen in five departments out of the 12 studied, these included NICU, CCU, CTVS, OTs and nuclear medicine. Dialysis had the lowest compliance levels (90.5%). More training to the doctors needs to be given. </a:t>
            </a:r>
          </a:p>
          <a:p>
            <a:pPr algn="just">
              <a:buNone/>
            </a:pP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a:bodyPr>
          <a:lstStyle/>
          <a:p>
            <a:r>
              <a:rPr lang="en-US" dirty="0" smtClean="0"/>
              <a:t>RECOMMENDATIONS</a:t>
            </a:r>
            <a:endParaRPr lang="en-US" dirty="0"/>
          </a:p>
        </p:txBody>
      </p:sp>
      <p:sp>
        <p:nvSpPr>
          <p:cNvPr id="3" name="Content Placeholder 2"/>
          <p:cNvSpPr>
            <a:spLocks noGrp="1"/>
          </p:cNvSpPr>
          <p:nvPr>
            <p:ph idx="1"/>
          </p:nvPr>
        </p:nvSpPr>
        <p:spPr>
          <a:xfrm>
            <a:off x="304800" y="1219200"/>
            <a:ext cx="8686800" cy="5334000"/>
          </a:xfrm>
        </p:spPr>
        <p:txBody>
          <a:bodyPr>
            <a:normAutofit/>
          </a:bodyPr>
          <a:lstStyle/>
          <a:p>
            <a:pPr algn="just"/>
            <a:r>
              <a:rPr lang="en-US" sz="2400" dirty="0" smtClean="0">
                <a:latin typeface="Times New Roman" pitchFamily="18" charset="0"/>
                <a:cs typeface="Times New Roman" pitchFamily="18" charset="0"/>
              </a:rPr>
              <a:t>Training to Doctors should be provided at time of induction, on Biomedical Waste Management as the level of awareness regarding the later was found to be the lowest. </a:t>
            </a:r>
          </a:p>
          <a:p>
            <a:pPr algn="just"/>
            <a:r>
              <a:rPr lang="en-US" sz="2400" dirty="0" smtClean="0">
                <a:latin typeface="Times New Roman" pitchFamily="18" charset="0"/>
                <a:cs typeface="Times New Roman" pitchFamily="18" charset="0"/>
              </a:rPr>
              <a:t>Nurses should be trained while breaking the ampoules, as while breaking, the broken pieces of ampoules spill around the sharp container, which can harm anyone in contact.</a:t>
            </a:r>
          </a:p>
          <a:p>
            <a:pPr algn="just"/>
            <a:r>
              <a:rPr lang="en-US" sz="2400" dirty="0" smtClean="0">
                <a:latin typeface="Times New Roman" pitchFamily="18" charset="0"/>
                <a:cs typeface="Times New Roman" pitchFamily="18" charset="0"/>
              </a:rPr>
              <a:t> Signage's/ symbols should be taught to all the healthcare people which includes G.D.A, Housekeeping, Nurses and Doctors. </a:t>
            </a:r>
          </a:p>
          <a:p>
            <a:pPr algn="just"/>
            <a:r>
              <a:rPr lang="en-US" sz="2400" dirty="0" smtClean="0">
                <a:latin typeface="Times New Roman" pitchFamily="18" charset="0"/>
                <a:cs typeface="Times New Roman" pitchFamily="18" charset="0"/>
              </a:rPr>
              <a:t>Encourage all the health care providers to wear personal equipments (gloves, mask, cap, gum boots and aprons) as much as possible. </a:t>
            </a:r>
          </a:p>
          <a:p>
            <a:pPr algn="just"/>
            <a:r>
              <a:rPr lang="en-US" sz="2400" dirty="0" smtClean="0">
                <a:latin typeface="Times New Roman" pitchFamily="18" charset="0"/>
                <a:cs typeface="Times New Roman" pitchFamily="18" charset="0"/>
              </a:rPr>
              <a:t>Insist on hand washing to all the providers before and after waste disposal</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90600"/>
          </a:xfrm>
        </p:spPr>
        <p:txBody>
          <a:bodyPr/>
          <a:lstStyle/>
          <a:p>
            <a:r>
              <a:rPr lang="en-US" dirty="0" smtClean="0"/>
              <a:t>ORGANISATION PROFILE</a:t>
            </a:r>
            <a:endParaRPr lang="en-US" dirty="0"/>
          </a:p>
        </p:txBody>
      </p:sp>
      <p:pic>
        <p:nvPicPr>
          <p:cNvPr id="4" name="Picture 2" descr="C:\Users\dr.shiksha\Desktop\DISSERTATION WORKK\IMG_20140116_174422.jpg"/>
          <p:cNvPicPr>
            <a:picLocks noGrp="1" noChangeAspect="1" noChangeArrowheads="1"/>
          </p:cNvPicPr>
          <p:nvPr>
            <p:ph idx="1"/>
          </p:nvPr>
        </p:nvPicPr>
        <p:blipFill>
          <a:blip r:embed="rId2" cstate="print"/>
          <a:srcRect/>
          <a:stretch>
            <a:fillRect/>
          </a:stretch>
        </p:blipFill>
        <p:spPr bwMode="auto">
          <a:xfrm>
            <a:off x="0" y="1066800"/>
            <a:ext cx="9144000" cy="5791200"/>
          </a:xfrm>
          <a:prstGeom prst="rect">
            <a:avLst/>
          </a:prstGeom>
          <a:noFill/>
        </p:spPr>
      </p:pic>
      <p:sp>
        <p:nvSpPr>
          <p:cNvPr id="5" name="TextBox 4"/>
          <p:cNvSpPr txBox="1"/>
          <p:nvPr/>
        </p:nvSpPr>
        <p:spPr>
          <a:xfrm>
            <a:off x="152400" y="1371600"/>
            <a:ext cx="7848600" cy="584775"/>
          </a:xfrm>
          <a:prstGeom prst="rect">
            <a:avLst/>
          </a:prstGeom>
          <a:noFill/>
        </p:spPr>
        <p:txBody>
          <a:bodyPr wrap="square" rtlCol="0">
            <a:spAutoFit/>
          </a:bodyPr>
          <a:lstStyle/>
          <a:p>
            <a:r>
              <a:rPr lang="en-US" sz="3200" dirty="0" smtClean="0">
                <a:solidFill>
                  <a:srgbClr val="FF0000"/>
                </a:solidFill>
                <a:latin typeface="Algerian" pitchFamily="82" charset="0"/>
              </a:rPr>
              <a:t>PARK HOSPITAL, FARIDABAD</a:t>
            </a:r>
            <a:endParaRPr lang="en-US" sz="3200" dirty="0">
              <a:solidFill>
                <a:srgbClr val="FF0000"/>
              </a:solidFill>
              <a:latin typeface="Algerian" pitchFamily="82" charset="0"/>
            </a:endParaRPr>
          </a:p>
        </p:txBody>
      </p:sp>
      <p:sp>
        <p:nvSpPr>
          <p:cNvPr id="7" name="TextBox 6"/>
          <p:cNvSpPr txBox="1"/>
          <p:nvPr/>
        </p:nvSpPr>
        <p:spPr>
          <a:xfrm>
            <a:off x="228600" y="1905000"/>
            <a:ext cx="8534400" cy="1323439"/>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Park Hospital Faridabad is an ambitious initiative from the house of Park.</a:t>
            </a:r>
          </a:p>
          <a:p>
            <a:pPr algn="just"/>
            <a:r>
              <a:rPr lang="en-US" sz="2000" b="1" dirty="0" smtClean="0">
                <a:latin typeface="Times New Roman" pitchFamily="18" charset="0"/>
                <a:cs typeface="Times New Roman" pitchFamily="18" charset="0"/>
              </a:rPr>
              <a:t> Fully-equipped with all state-of-the-art medical facilities, this hospital, with a capacity of 250 beds, is the beginning of a new era in taking healthcare services to a new level</a:t>
            </a:r>
            <a:r>
              <a:rPr lang="en-US" dirty="0" smtClean="0"/>
              <a:t>. </a:t>
            </a:r>
            <a:endParaRPr lang="en-US" dirty="0"/>
          </a:p>
        </p:txBody>
      </p:sp>
      <p:sp>
        <p:nvSpPr>
          <p:cNvPr id="10" name="TextBox 9"/>
          <p:cNvSpPr txBox="1"/>
          <p:nvPr/>
        </p:nvSpPr>
        <p:spPr>
          <a:xfrm>
            <a:off x="228600" y="3124200"/>
            <a:ext cx="3886200" cy="2031325"/>
          </a:xfrm>
          <a:prstGeom prst="rect">
            <a:avLst/>
          </a:prstGeom>
          <a:noFill/>
        </p:spPr>
        <p:txBody>
          <a:bodyPr wrap="square" rtlCol="0">
            <a:spAutoFit/>
          </a:bodyPr>
          <a:lstStyle/>
          <a:p>
            <a:pPr lvl="0" algn="ctr" fontAlgn="base">
              <a:spcBef>
                <a:spcPct val="0"/>
              </a:spcBef>
              <a:spcAft>
                <a:spcPct val="0"/>
              </a:spcAft>
            </a:pPr>
            <a:r>
              <a:rPr lang="en-US" b="1" u="sng" dirty="0" smtClean="0">
                <a:solidFill>
                  <a:srgbClr val="FF0000"/>
                </a:solidFill>
                <a:ea typeface="Calibri" pitchFamily="34" charset="0"/>
                <a:cs typeface="Times New Roman" pitchFamily="18" charset="0"/>
              </a:rPr>
              <a:t>MISSION</a:t>
            </a:r>
          </a:p>
          <a:p>
            <a:pPr lvl="0" algn="just" fontAlgn="base">
              <a:spcBef>
                <a:spcPct val="0"/>
              </a:spcBef>
              <a:spcAft>
                <a:spcPct val="0"/>
              </a:spcAft>
            </a:pPr>
            <a:endParaRPr lang="en-US" b="1" dirty="0" smtClean="0">
              <a:solidFill>
                <a:srgbClr val="002060"/>
              </a:solidFill>
              <a:cs typeface="Arial" pitchFamily="34" charset="0"/>
            </a:endParaRPr>
          </a:p>
          <a:p>
            <a:pPr lvl="0" algn="just" eaLnBrk="0" fontAlgn="base" hangingPunct="0">
              <a:spcBef>
                <a:spcPct val="0"/>
              </a:spcBef>
              <a:spcAft>
                <a:spcPct val="0"/>
              </a:spcAft>
            </a:pPr>
            <a:r>
              <a:rPr lang="en-US" b="1" dirty="0" smtClean="0">
                <a:solidFill>
                  <a:srgbClr val="002060"/>
                </a:solidFill>
                <a:ea typeface="Calibri" pitchFamily="34" charset="0"/>
                <a:cs typeface="Times New Roman" pitchFamily="18" charset="0"/>
              </a:rPr>
              <a:t>“To deliver state-of-the-art personalized healthcare services to people of all social and economic background and achieve  highest level of patient satisfaction</a:t>
            </a:r>
            <a:endParaRPr lang="en-US" b="1" dirty="0">
              <a:solidFill>
                <a:srgbClr val="002060"/>
              </a:solidFill>
            </a:endParaRPr>
          </a:p>
        </p:txBody>
      </p:sp>
      <p:sp>
        <p:nvSpPr>
          <p:cNvPr id="11" name="TextBox 10"/>
          <p:cNvSpPr txBox="1"/>
          <p:nvPr/>
        </p:nvSpPr>
        <p:spPr>
          <a:xfrm>
            <a:off x="5791200" y="3581400"/>
            <a:ext cx="2209800" cy="369332"/>
          </a:xfrm>
          <a:prstGeom prst="rect">
            <a:avLst/>
          </a:prstGeom>
          <a:noFill/>
        </p:spPr>
        <p:txBody>
          <a:bodyPr wrap="square" rtlCol="0">
            <a:spAutoFit/>
          </a:bodyPr>
          <a:lstStyle/>
          <a:p>
            <a:endParaRPr lang="en-US" dirty="0"/>
          </a:p>
        </p:txBody>
      </p:sp>
      <p:sp>
        <p:nvSpPr>
          <p:cNvPr id="12" name="TextBox 11"/>
          <p:cNvSpPr txBox="1"/>
          <p:nvPr/>
        </p:nvSpPr>
        <p:spPr>
          <a:xfrm>
            <a:off x="5486400" y="3124200"/>
            <a:ext cx="3124200" cy="1754326"/>
          </a:xfrm>
          <a:prstGeom prst="rect">
            <a:avLst/>
          </a:prstGeom>
          <a:noFill/>
        </p:spPr>
        <p:txBody>
          <a:bodyPr wrap="square" rtlCol="0">
            <a:spAutoFit/>
          </a:bodyPr>
          <a:lstStyle/>
          <a:p>
            <a:pPr lvl="0" algn="ctr" eaLnBrk="0" fontAlgn="base" hangingPunct="0">
              <a:spcBef>
                <a:spcPct val="0"/>
              </a:spcBef>
              <a:spcAft>
                <a:spcPct val="0"/>
              </a:spcAft>
            </a:pPr>
            <a:r>
              <a:rPr lang="en-US" b="1" u="sng" dirty="0" smtClean="0">
                <a:solidFill>
                  <a:srgbClr val="FF0000"/>
                </a:solidFill>
                <a:ea typeface="Calibri" pitchFamily="34" charset="0"/>
                <a:cs typeface="Times New Roman" pitchFamily="18" charset="0"/>
              </a:rPr>
              <a:t>VISION</a:t>
            </a:r>
          </a:p>
          <a:p>
            <a:pPr lvl="0" algn="ctr" eaLnBrk="0" fontAlgn="base" hangingPunct="0">
              <a:spcBef>
                <a:spcPct val="0"/>
              </a:spcBef>
              <a:spcAft>
                <a:spcPct val="0"/>
              </a:spcAft>
            </a:pPr>
            <a:endParaRPr lang="en-US" b="1" dirty="0" smtClean="0">
              <a:solidFill>
                <a:schemeClr val="accent2">
                  <a:lumMod val="50000"/>
                </a:schemeClr>
              </a:solidFill>
              <a:cs typeface="Arial" pitchFamily="34" charset="0"/>
            </a:endParaRPr>
          </a:p>
          <a:p>
            <a:pPr lvl="0" algn="just" eaLnBrk="0" fontAlgn="base" hangingPunct="0">
              <a:spcBef>
                <a:spcPct val="0"/>
              </a:spcBef>
              <a:spcAft>
                <a:spcPct val="0"/>
              </a:spcAft>
            </a:pPr>
            <a:r>
              <a:rPr lang="en-US" b="1" dirty="0" smtClean="0">
                <a:solidFill>
                  <a:srgbClr val="002060"/>
                </a:solidFill>
                <a:ea typeface="Calibri" pitchFamily="34" charset="0"/>
                <a:cs typeface="Times New Roman" pitchFamily="18" charset="0"/>
              </a:rPr>
              <a:t>“To be a leading name in the healthcare sector by providing holistic healthcare at affordable cost.”</a:t>
            </a:r>
            <a:endParaRPr lang="en-US" b="1" dirty="0" smtClean="0">
              <a:solidFill>
                <a:srgbClr val="002060"/>
              </a:solidFill>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Mock drills should be encouraged.</a:t>
            </a:r>
          </a:p>
          <a:p>
            <a:pPr algn="just"/>
            <a:r>
              <a:rPr lang="en-US" sz="2400" dirty="0" smtClean="0">
                <a:latin typeface="Times New Roman" pitchFamily="18" charset="0"/>
                <a:cs typeface="Times New Roman" pitchFamily="18" charset="0"/>
              </a:rPr>
              <a:t>Post training assessment and competency evaluation should be encouraged.</a:t>
            </a:r>
          </a:p>
          <a:p>
            <a:pPr algn="just"/>
            <a:r>
              <a:rPr lang="en-US" sz="2400" dirty="0" smtClean="0">
                <a:latin typeface="Times New Roman" pitchFamily="18" charset="0"/>
                <a:cs typeface="Times New Roman" pitchFamily="18" charset="0"/>
              </a:rPr>
              <a:t>Awareness materials like posters, stickers should be put in the hospital premises.</a:t>
            </a:r>
            <a:endParaRPr lang="en-US"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981200" y="3962400"/>
            <a:ext cx="4648200" cy="1219200"/>
          </a:xfrm>
        </p:spPr>
        <p:txBody>
          <a:bodyPr>
            <a:normAutofit fontScale="92500"/>
          </a:bodyPr>
          <a:lstStyle/>
          <a:p>
            <a:r>
              <a:rPr lang="en-US" sz="6600" dirty="0" smtClean="0">
                <a:latin typeface="Algerian" pitchFamily="82" charset="0"/>
              </a:rPr>
              <a:t>THANK YOU</a:t>
            </a:r>
            <a:endParaRPr lang="en-US" sz="6600" dirty="0">
              <a:latin typeface="Algerian" pitchFamily="82" charset="0"/>
            </a:endParaRPr>
          </a:p>
        </p:txBody>
      </p:sp>
      <p:sp>
        <p:nvSpPr>
          <p:cNvPr id="3" name="Title 2"/>
          <p:cNvSpPr>
            <a:spLocks noGrp="1"/>
          </p:cNvSpPr>
          <p:nvPr>
            <p:ph type="title"/>
          </p:nvPr>
        </p:nvSpPr>
        <p:spPr>
          <a:xfrm>
            <a:off x="457200" y="2057400"/>
            <a:ext cx="8686800" cy="1371600"/>
          </a:xfrm>
        </p:spPr>
        <p:txBody>
          <a:bodyPr>
            <a:noAutofit/>
          </a:bodyPr>
          <a:lstStyle/>
          <a:p>
            <a:pPr algn="ctr"/>
            <a:r>
              <a:rPr lang="en-US" sz="2400" b="1" i="1" dirty="0" smtClean="0">
                <a:latin typeface="Times New Roman" pitchFamily="18" charset="0"/>
                <a:cs typeface="Times New Roman" pitchFamily="18" charset="0"/>
              </a:rPr>
              <a:t>‘Let the wastes of the sick not contaminate the lives of the healthy   ‘</a:t>
            </a: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r>
              <a:rPr lang="en-US" sz="2400" b="1" i="1" dirty="0" smtClean="0"/>
              <a:t>                                                                            </a:t>
            </a:r>
            <a:r>
              <a:rPr lang="en-US" sz="2400" dirty="0" smtClean="0"/>
              <a:t>(Park K 2004)</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1219200"/>
            <a:ext cx="8686800" cy="5410200"/>
          </a:xfrm>
        </p:spPr>
        <p:txBody>
          <a:bodyPr>
            <a:noAutofit/>
          </a:bodyPr>
          <a:lstStyle/>
          <a:p>
            <a:r>
              <a:rPr lang="en-US" sz="1800" b="1" dirty="0" smtClean="0">
                <a:latin typeface="Times New Roman" pitchFamily="18" charset="0"/>
                <a:cs typeface="Times New Roman" pitchFamily="18" charset="0"/>
              </a:rPr>
              <a:t>Check-Points</a:t>
            </a:r>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Adequate number of BMW bins </a:t>
            </a:r>
            <a:r>
              <a:rPr lang="en-US" sz="1800" dirty="0" smtClean="0">
                <a:latin typeface="Times New Roman" pitchFamily="18" charset="0"/>
                <a:cs typeface="Times New Roman" pitchFamily="18" charset="0"/>
              </a:rPr>
              <a:t>available as per BMW guideline (Red, </a:t>
            </a:r>
            <a:r>
              <a:rPr lang="en-US" sz="1800" dirty="0" err="1" smtClean="0">
                <a:latin typeface="Times New Roman" pitchFamily="18" charset="0"/>
                <a:cs typeface="Times New Roman" pitchFamily="18" charset="0"/>
              </a:rPr>
              <a:t>Yellow,Blue</a:t>
            </a:r>
            <a:r>
              <a:rPr lang="en-US" sz="1800" dirty="0" smtClean="0">
                <a:latin typeface="Times New Roman" pitchFamily="18" charset="0"/>
                <a:cs typeface="Times New Roman" pitchFamily="18" charset="0"/>
              </a:rPr>
              <a:t>, Black)</a:t>
            </a:r>
          </a:p>
          <a:p>
            <a:r>
              <a:rPr lang="en-US" sz="1800" dirty="0" smtClean="0">
                <a:latin typeface="Times New Roman" pitchFamily="18" charset="0"/>
                <a:cs typeface="Times New Roman" pitchFamily="18" charset="0"/>
              </a:rPr>
              <a:t>Is the </a:t>
            </a:r>
            <a:r>
              <a:rPr lang="en-US" sz="1800" b="1" dirty="0" smtClean="0">
                <a:latin typeface="Times New Roman" pitchFamily="18" charset="0"/>
                <a:cs typeface="Times New Roman" pitchFamily="18" charset="0"/>
              </a:rPr>
              <a:t>waste segregated at the site of generation</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Is</a:t>
            </a:r>
            <a:r>
              <a:rPr lang="en-US" sz="1800" b="1" dirty="0" smtClean="0">
                <a:latin typeface="Times New Roman" pitchFamily="18" charset="0"/>
                <a:cs typeface="Times New Roman" pitchFamily="18" charset="0"/>
              </a:rPr>
              <a:t> sharp infectious waste(needles, blades, broken glass </a:t>
            </a:r>
            <a:r>
              <a:rPr lang="en-US" sz="1800" dirty="0" smtClean="0">
                <a:latin typeface="Times New Roman" pitchFamily="18" charset="0"/>
                <a:cs typeface="Times New Roman" pitchFamily="18" charset="0"/>
              </a:rPr>
              <a:t>etc) disposed in </a:t>
            </a:r>
            <a:r>
              <a:rPr lang="en-US" sz="1800" b="1" dirty="0" smtClean="0">
                <a:latin typeface="Times New Roman" pitchFamily="18" charset="0"/>
                <a:cs typeface="Times New Roman" pitchFamily="18" charset="0"/>
              </a:rPr>
              <a:t>white/blue puncture proof bags</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Is the </a:t>
            </a:r>
            <a:r>
              <a:rPr lang="en-US" sz="1800" b="1" dirty="0" smtClean="0">
                <a:latin typeface="Times New Roman" pitchFamily="18" charset="0"/>
                <a:cs typeface="Times New Roman" pitchFamily="18" charset="0"/>
              </a:rPr>
              <a:t>non-sharp infectious material</a:t>
            </a:r>
            <a:r>
              <a:rPr lang="en-US" sz="1800" dirty="0" smtClean="0">
                <a:latin typeface="Times New Roman" pitchFamily="18" charset="0"/>
                <a:cs typeface="Times New Roman" pitchFamily="18" charset="0"/>
              </a:rPr>
              <a:t>( infected plastics, </a:t>
            </a:r>
            <a:r>
              <a:rPr lang="en-US" sz="1800" dirty="0" err="1" smtClean="0">
                <a:latin typeface="Times New Roman" pitchFamily="18" charset="0"/>
                <a:cs typeface="Times New Roman" pitchFamily="18" charset="0"/>
              </a:rPr>
              <a:t>syringes,dressing,gloves,masks,blood</a:t>
            </a:r>
            <a:r>
              <a:rPr lang="en-US" sz="1800" dirty="0" smtClean="0">
                <a:latin typeface="Times New Roman" pitchFamily="18" charset="0"/>
                <a:cs typeface="Times New Roman" pitchFamily="18" charset="0"/>
              </a:rPr>
              <a:t> bags &amp; urine bags)disposed in</a:t>
            </a:r>
            <a:r>
              <a:rPr lang="en-US" sz="1800" b="1" dirty="0" smtClean="0">
                <a:latin typeface="Times New Roman" pitchFamily="18" charset="0"/>
                <a:cs typeface="Times New Roman" pitchFamily="18" charset="0"/>
              </a:rPr>
              <a:t> blue plastic bins/bags</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Is</a:t>
            </a:r>
            <a:r>
              <a:rPr lang="en-US" sz="1800" b="1" dirty="0" smtClean="0">
                <a:latin typeface="Times New Roman" pitchFamily="18" charset="0"/>
                <a:cs typeface="Times New Roman" pitchFamily="18" charset="0"/>
              </a:rPr>
              <a:t> anatomical infectious waste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placenta,body</a:t>
            </a:r>
            <a:r>
              <a:rPr lang="en-US" sz="1800" dirty="0" smtClean="0">
                <a:latin typeface="Times New Roman" pitchFamily="18" charset="0"/>
                <a:cs typeface="Times New Roman" pitchFamily="18" charset="0"/>
              </a:rPr>
              <a:t> parts) disposed in </a:t>
            </a:r>
            <a:r>
              <a:rPr lang="en-US" sz="1800" b="1" dirty="0" smtClean="0">
                <a:latin typeface="Times New Roman" pitchFamily="18" charset="0"/>
                <a:cs typeface="Times New Roman" pitchFamily="18" charset="0"/>
              </a:rPr>
              <a:t>yellow plastic bins/bags</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Is </a:t>
            </a:r>
            <a:r>
              <a:rPr lang="en-US" sz="1800" b="1" dirty="0" smtClean="0">
                <a:latin typeface="Times New Roman" pitchFamily="18" charset="0"/>
                <a:cs typeface="Times New Roman" pitchFamily="18" charset="0"/>
              </a:rPr>
              <a:t>non-infectious (general) waste </a:t>
            </a:r>
            <a:r>
              <a:rPr lang="en-US" sz="1800" dirty="0" err="1" smtClean="0">
                <a:latin typeface="Times New Roman" pitchFamily="18" charset="0"/>
                <a:cs typeface="Times New Roman" pitchFamily="18" charset="0"/>
              </a:rPr>
              <a:t>eg</a:t>
            </a:r>
            <a:r>
              <a:rPr lang="en-US" sz="1800" dirty="0" smtClean="0">
                <a:latin typeface="Times New Roman" pitchFamily="18" charset="0"/>
                <a:cs typeface="Times New Roman" pitchFamily="18" charset="0"/>
              </a:rPr>
              <a:t> packing materials, cartons, fruits, vegetables, syringe/needle wrappers, medicine covers to be disposed in </a:t>
            </a:r>
            <a:r>
              <a:rPr lang="en-US" sz="1800" b="1" dirty="0" smtClean="0">
                <a:latin typeface="Times New Roman" pitchFamily="18" charset="0"/>
                <a:cs typeface="Times New Roman" pitchFamily="18" charset="0"/>
              </a:rPr>
              <a:t>black plastic bins/bags</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Are the </a:t>
            </a:r>
            <a:r>
              <a:rPr lang="en-US" sz="1800" b="1" dirty="0" smtClean="0">
                <a:latin typeface="Times New Roman" pitchFamily="18" charset="0"/>
                <a:cs typeface="Times New Roman" pitchFamily="18" charset="0"/>
              </a:rPr>
              <a:t>BMW bins available at the bedside in the ICU's</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Are </a:t>
            </a:r>
            <a:r>
              <a:rPr lang="en-US" sz="1800" b="1" dirty="0" smtClean="0">
                <a:latin typeface="Times New Roman" pitchFamily="18" charset="0"/>
                <a:cs typeface="Times New Roman" pitchFamily="18" charset="0"/>
              </a:rPr>
              <a:t>puncture proof bags for disposing sharp waste like needles etc. available </a:t>
            </a:r>
            <a:r>
              <a:rPr lang="en-US" sz="1800" dirty="0" smtClean="0">
                <a:latin typeface="Times New Roman" pitchFamily="18" charset="0"/>
                <a:cs typeface="Times New Roman" pitchFamily="18" charset="0"/>
              </a:rPr>
              <a:t>or not?</a:t>
            </a:r>
          </a:p>
          <a:p>
            <a:r>
              <a:rPr lang="en-US" sz="1800" dirty="0" smtClean="0">
                <a:latin typeface="Times New Roman" pitchFamily="18" charset="0"/>
                <a:cs typeface="Times New Roman" pitchFamily="18" charset="0"/>
              </a:rPr>
              <a:t>Are the </a:t>
            </a:r>
            <a:r>
              <a:rPr lang="en-US" sz="1800" b="1" dirty="0" smtClean="0">
                <a:latin typeface="Times New Roman" pitchFamily="18" charset="0"/>
                <a:cs typeface="Times New Roman" pitchFamily="18" charset="0"/>
              </a:rPr>
              <a:t>syringes/ bottles cut, before final disposal?</a:t>
            </a: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b="1" dirty="0" smtClean="0">
                <a:latin typeface="Times New Roman" pitchFamily="18" charset="0"/>
                <a:cs typeface="Times New Roman" pitchFamily="18" charset="0"/>
              </a:rPr>
              <a:t>Personal Protected Equipments (PPE's)</a:t>
            </a:r>
            <a:r>
              <a:rPr lang="en-US" dirty="0" smtClean="0">
                <a:latin typeface="Times New Roman" pitchFamily="18" charset="0"/>
                <a:cs typeface="Times New Roman" pitchFamily="18" charset="0"/>
              </a:rPr>
              <a:t> like </a:t>
            </a:r>
            <a:r>
              <a:rPr lang="en-US" dirty="0" err="1" smtClean="0">
                <a:latin typeface="Times New Roman" pitchFamily="18" charset="0"/>
                <a:cs typeface="Times New Roman" pitchFamily="18" charset="0"/>
              </a:rPr>
              <a:t>gloves,caps</a:t>
            </a:r>
            <a:r>
              <a:rPr lang="en-US" dirty="0" smtClean="0">
                <a:latin typeface="Times New Roman" pitchFamily="18" charset="0"/>
                <a:cs typeface="Times New Roman" pitchFamily="18" charset="0"/>
              </a:rPr>
              <a:t>, masks, apron&amp; gumboots etc as per BMW guidelines</a:t>
            </a:r>
          </a:p>
          <a:p>
            <a:r>
              <a:rPr lang="en-US" dirty="0" smtClean="0">
                <a:latin typeface="Times New Roman" pitchFamily="18" charset="0"/>
                <a:cs typeface="Times New Roman" pitchFamily="18" charset="0"/>
              </a:rPr>
              <a:t>Are the bins</a:t>
            </a:r>
            <a:r>
              <a:rPr lang="en-US" b="1" dirty="0" smtClean="0">
                <a:latin typeface="Times New Roman" pitchFamily="18" charset="0"/>
                <a:cs typeface="Times New Roman" pitchFamily="18" charset="0"/>
              </a:rPr>
              <a:t> full </a:t>
            </a:r>
            <a:r>
              <a:rPr lang="en-US" b="1" dirty="0" err="1" smtClean="0">
                <a:latin typeface="Times New Roman" pitchFamily="18" charset="0"/>
                <a:cs typeface="Times New Roman" pitchFamily="18" charset="0"/>
              </a:rPr>
              <a:t>upto</a:t>
            </a:r>
            <a:r>
              <a:rPr lang="en-US" b="1" dirty="0" smtClean="0">
                <a:latin typeface="Times New Roman" pitchFamily="18" charset="0"/>
                <a:cs typeface="Times New Roman" pitchFamily="18" charset="0"/>
              </a:rPr>
              <a:t> 3/4th level or Overfilled</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Is the </a:t>
            </a:r>
            <a:r>
              <a:rPr lang="en-US" b="1" dirty="0" smtClean="0">
                <a:latin typeface="Times New Roman" pitchFamily="18" charset="0"/>
                <a:cs typeface="Times New Roman" pitchFamily="18" charset="0"/>
              </a:rPr>
              <a:t>stored waste kept for less than 48 Hours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Are the </a:t>
            </a:r>
            <a:r>
              <a:rPr lang="en-US" b="1" dirty="0" smtClean="0">
                <a:latin typeface="Times New Roman" pitchFamily="18" charset="0"/>
                <a:cs typeface="Times New Roman" pitchFamily="18" charset="0"/>
              </a:rPr>
              <a:t>bins properly covered</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Daily weighing and counting of BMW bags </a:t>
            </a:r>
            <a:r>
              <a:rPr lang="en-US" dirty="0" smtClean="0">
                <a:latin typeface="Times New Roman" pitchFamily="18" charset="0"/>
                <a:cs typeface="Times New Roman" pitchFamily="18" charset="0"/>
              </a:rPr>
              <a:t>done or not?</a:t>
            </a:r>
          </a:p>
          <a:p>
            <a:r>
              <a:rPr lang="en-US" b="1" dirty="0" smtClean="0">
                <a:latin typeface="Times New Roman" pitchFamily="18" charset="0"/>
                <a:cs typeface="Times New Roman" pitchFamily="18" charset="0"/>
              </a:rPr>
              <a:t>Do the staff know the protocol of Chemical/Blood Spill Management Kits available or not?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Is the practice of </a:t>
            </a:r>
            <a:r>
              <a:rPr lang="en-US" b="1" dirty="0" smtClean="0">
                <a:latin typeface="Times New Roman" pitchFamily="18" charset="0"/>
                <a:cs typeface="Times New Roman" pitchFamily="18" charset="0"/>
              </a:rPr>
              <a:t>re-capping/bending of needles</a:t>
            </a:r>
            <a:r>
              <a:rPr lang="en-US" dirty="0" smtClean="0">
                <a:latin typeface="Times New Roman" pitchFamily="18" charset="0"/>
                <a:cs typeface="Times New Roman" pitchFamily="18" charset="0"/>
              </a:rPr>
              <a:t> being done  or not?</a:t>
            </a:r>
          </a:p>
          <a:p>
            <a:r>
              <a:rPr lang="en-US" dirty="0" smtClean="0">
                <a:latin typeface="Times New Roman" pitchFamily="18" charset="0"/>
                <a:cs typeface="Times New Roman" pitchFamily="18" charset="0"/>
              </a:rPr>
              <a:t>Is the </a:t>
            </a:r>
            <a:r>
              <a:rPr lang="en-US" b="1" dirty="0" smtClean="0">
                <a:latin typeface="Times New Roman" pitchFamily="18" charset="0"/>
                <a:cs typeface="Times New Roman" pitchFamily="18" charset="0"/>
              </a:rPr>
              <a:t>staff immune to Hepatitis B </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Trained &amp; skilled BMW personnel for BMW collection &amp; transportation</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Dedicated &amp; trained </a:t>
            </a:r>
            <a:r>
              <a:rPr lang="en-US" b="1" dirty="0" smtClean="0">
                <a:latin typeface="Times New Roman" pitchFamily="18" charset="0"/>
                <a:cs typeface="Times New Roman" pitchFamily="18" charset="0"/>
              </a:rPr>
              <a:t>infection control nurse available</a:t>
            </a:r>
            <a:r>
              <a:rPr lang="en-US" dirty="0" smtClean="0">
                <a:latin typeface="Times New Roman" pitchFamily="18" charset="0"/>
                <a:cs typeface="Times New Roman" pitchFamily="18" charset="0"/>
              </a:rPr>
              <a:t> or not</a:t>
            </a:r>
          </a:p>
          <a:p>
            <a:r>
              <a:rPr lang="en-US" b="1" dirty="0" smtClean="0">
                <a:latin typeface="Times New Roman" pitchFamily="18" charset="0"/>
                <a:cs typeface="Times New Roman" pitchFamily="18" charset="0"/>
              </a:rPr>
              <a:t>Training for BMW handlers available </a:t>
            </a:r>
            <a:r>
              <a:rPr lang="en-US" dirty="0" smtClean="0">
                <a:latin typeface="Times New Roman" pitchFamily="18" charset="0"/>
                <a:cs typeface="Times New Roman" pitchFamily="18" charset="0"/>
              </a:rPr>
              <a:t>or not</a:t>
            </a:r>
          </a:p>
          <a:p>
            <a:r>
              <a:rPr lang="en-US" dirty="0" smtClean="0">
                <a:latin typeface="Times New Roman" pitchFamily="18" charset="0"/>
                <a:cs typeface="Times New Roman" pitchFamily="18" charset="0"/>
              </a:rPr>
              <a:t>Is the </a:t>
            </a:r>
            <a:r>
              <a:rPr lang="en-US" b="1" dirty="0" smtClean="0">
                <a:latin typeface="Times New Roman" pitchFamily="18" charset="0"/>
                <a:cs typeface="Times New Roman" pitchFamily="18" charset="0"/>
              </a:rPr>
              <a:t>waste transported in closed containers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Are the bins and the sharp containers properly </a:t>
            </a:r>
            <a:r>
              <a:rPr lang="en-US" dirty="0" err="1" smtClean="0">
                <a:latin typeface="Times New Roman" pitchFamily="18" charset="0"/>
                <a:cs typeface="Times New Roman" pitchFamily="18" charset="0"/>
              </a:rPr>
              <a:t>labelled</a:t>
            </a:r>
            <a:r>
              <a:rPr lang="en-US" dirty="0" smtClean="0">
                <a:latin typeface="Times New Roman" pitchFamily="18" charset="0"/>
                <a:cs typeface="Times New Roman" pitchFamily="18" charset="0"/>
              </a:rPr>
              <a:t> at the time of collection</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219200"/>
            <a:ext cx="8686800" cy="5410200"/>
          </a:xfrm>
        </p:spPr>
        <p:txBody>
          <a:bodyPr>
            <a:normAutofit fontScale="77500" lnSpcReduction="20000"/>
          </a:bodyPr>
          <a:lstStyle/>
          <a:p>
            <a:pPr>
              <a:buNone/>
            </a:pPr>
            <a:r>
              <a:rPr lang="en-US" b="1" dirty="0" smtClean="0"/>
              <a:t>Questions</a:t>
            </a:r>
            <a:endParaRPr lang="en-US" dirty="0" smtClean="0"/>
          </a:p>
          <a:p>
            <a:r>
              <a:rPr lang="en-US" dirty="0" smtClean="0"/>
              <a:t>1. What are the different </a:t>
            </a:r>
            <a:r>
              <a:rPr lang="en-US" dirty="0" err="1" smtClean="0"/>
              <a:t>colours</a:t>
            </a:r>
            <a:r>
              <a:rPr lang="en-US" dirty="0" smtClean="0"/>
              <a:t> of the bins (kept for BMW)</a:t>
            </a:r>
          </a:p>
          <a:p>
            <a:r>
              <a:rPr lang="en-US" dirty="0" smtClean="0"/>
              <a:t>2. Blue bin is used to collect which type of waste ?</a:t>
            </a:r>
          </a:p>
          <a:p>
            <a:r>
              <a:rPr lang="en-US" dirty="0" smtClean="0"/>
              <a:t>3. Red bin is used to collect which type of waste ?</a:t>
            </a:r>
          </a:p>
          <a:p>
            <a:r>
              <a:rPr lang="en-US" dirty="0" smtClean="0"/>
              <a:t>4. Black bin is used to collect which type of waste ?</a:t>
            </a:r>
          </a:p>
          <a:p>
            <a:r>
              <a:rPr lang="en-US" dirty="0" smtClean="0"/>
              <a:t>5. Yellow bin is used to collect which type of waste ?</a:t>
            </a:r>
          </a:p>
          <a:p>
            <a:r>
              <a:rPr lang="en-US" dirty="0" smtClean="0"/>
              <a:t>6. Puncture proof bag is used to collect which type of waste ?</a:t>
            </a:r>
          </a:p>
          <a:p>
            <a:r>
              <a:rPr lang="en-US" dirty="0" smtClean="0"/>
              <a:t>7. Able to identify BIO-HAZARD symbol?</a:t>
            </a:r>
          </a:p>
          <a:p>
            <a:r>
              <a:rPr lang="en-US" dirty="0" smtClean="0"/>
              <a:t>8. Able to identify CYTO-TOXIC WASTE  symbol?</a:t>
            </a:r>
          </a:p>
          <a:p>
            <a:r>
              <a:rPr lang="en-US" dirty="0" smtClean="0"/>
              <a:t>9. Able to identify RADIATION HAZARD  symbol?</a:t>
            </a:r>
          </a:p>
          <a:p>
            <a:r>
              <a:rPr lang="en-US" dirty="0" smtClean="0"/>
              <a:t>10. Vaccinated or not? (Specifically against </a:t>
            </a:r>
            <a:r>
              <a:rPr lang="en-US" dirty="0" err="1" smtClean="0"/>
              <a:t>Hepatitus</a:t>
            </a:r>
            <a:r>
              <a:rPr lang="en-US" dirty="0" smtClean="0"/>
              <a:t> B)</a:t>
            </a:r>
          </a:p>
          <a:p>
            <a:r>
              <a:rPr lang="en-US" dirty="0" smtClean="0"/>
              <a:t>11. Whether Personal Protection Equipments (PPE's) are used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12. Broken glass bottles are discarded in which bin?</a:t>
            </a:r>
          </a:p>
          <a:p>
            <a:r>
              <a:rPr lang="en-US" dirty="0" smtClean="0"/>
              <a:t>13. Whether any training has been provided for Bio-medical waste management?</a:t>
            </a:r>
          </a:p>
          <a:p>
            <a:r>
              <a:rPr lang="en-US" dirty="0" smtClean="0"/>
              <a:t>14. Waste bins should not be more than ___ full, before they are emptied?</a:t>
            </a:r>
          </a:p>
          <a:p>
            <a:r>
              <a:rPr lang="en-US" dirty="0" smtClean="0"/>
              <a:t>15. Do you know </a:t>
            </a:r>
            <a:r>
              <a:rPr lang="en-US" dirty="0" err="1" smtClean="0"/>
              <a:t>upto</a:t>
            </a:r>
            <a:r>
              <a:rPr lang="en-US" dirty="0" smtClean="0"/>
              <a:t> what time can the bio-medical waste be stored  ?</a:t>
            </a:r>
          </a:p>
          <a:p>
            <a:r>
              <a:rPr lang="en-US" dirty="0" smtClean="0"/>
              <a:t>16. Do you know the protocol in case of a chemical/blood spill?</a:t>
            </a:r>
          </a:p>
          <a:p>
            <a:r>
              <a:rPr lang="en-US" dirty="0" smtClean="0"/>
              <a:t>17. Do you cut the plastic waste before disposing it off?</a:t>
            </a:r>
          </a:p>
          <a:p>
            <a:r>
              <a:rPr lang="en-US" dirty="0" smtClean="0"/>
              <a:t>18. Do you know the contact number for house-keeping staff ?</a:t>
            </a:r>
          </a:p>
          <a:p>
            <a:r>
              <a:rPr lang="en-US" dirty="0" smtClean="0"/>
              <a:t>19. Do you know what all infections can happen due to </a:t>
            </a:r>
            <a:r>
              <a:rPr lang="en-US" dirty="0" err="1" smtClean="0"/>
              <a:t>mis</a:t>
            </a:r>
            <a:r>
              <a:rPr lang="en-US" dirty="0" smtClean="0"/>
              <a:t>-management of BMW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LEARNINGS</a:t>
            </a:r>
            <a:endParaRPr lang="en-US" dirty="0"/>
          </a:p>
        </p:txBody>
      </p:sp>
      <p:sp>
        <p:nvSpPr>
          <p:cNvPr id="3" name="Content Placeholder 2"/>
          <p:cNvSpPr>
            <a:spLocks noGrp="1"/>
          </p:cNvSpPr>
          <p:nvPr>
            <p:ph idx="1"/>
          </p:nvPr>
        </p:nvSpPr>
        <p:spPr>
          <a:xfrm>
            <a:off x="304800" y="1295400"/>
            <a:ext cx="8686800" cy="5334000"/>
          </a:xfrm>
        </p:spPr>
        <p:txBody>
          <a:bodyPr>
            <a:normAutofit fontScale="70000" lnSpcReduction="20000"/>
          </a:bodyPr>
          <a:lstStyle/>
          <a:p>
            <a:r>
              <a:rPr lang="en-US" dirty="0" smtClean="0">
                <a:latin typeface="Times New Roman" pitchFamily="18" charset="0"/>
                <a:cs typeface="Times New Roman" pitchFamily="18" charset="0"/>
              </a:rPr>
              <a:t>Placed in OPERATIONS Department -</a:t>
            </a:r>
          </a:p>
          <a:p>
            <a:r>
              <a:rPr lang="en-US" dirty="0" smtClean="0">
                <a:latin typeface="Times New Roman" pitchFamily="18" charset="0"/>
                <a:cs typeface="Times New Roman" pitchFamily="18" charset="0"/>
              </a:rPr>
              <a:t>IPD as a FLOOR CO- ORDINATOR</a:t>
            </a:r>
          </a:p>
          <a:p>
            <a:r>
              <a:rPr lang="en-US" dirty="0" smtClean="0">
                <a:latin typeface="Times New Roman" pitchFamily="18" charset="0"/>
                <a:cs typeface="Times New Roman" pitchFamily="18" charset="0"/>
              </a:rPr>
              <a:t> ICU as ICU MANAGER</a:t>
            </a:r>
          </a:p>
          <a:p>
            <a:pPr>
              <a:buNone/>
            </a:pPr>
            <a:endParaRPr lang="en-US" dirty="0" smtClean="0">
              <a:latin typeface="Times New Roman" pitchFamily="18" charset="0"/>
              <a:cs typeface="Times New Roman" pitchFamily="18" charset="0"/>
            </a:endParaRPr>
          </a:p>
          <a:p>
            <a:pPr>
              <a:buFont typeface="Wingdings" pitchFamily="2" charset="2"/>
              <a:buChar char="Ø"/>
            </a:pPr>
            <a:r>
              <a:rPr lang="en-US" b="1" u="sng" dirty="0" smtClean="0">
                <a:latin typeface="Times New Roman" pitchFamily="18" charset="0"/>
                <a:cs typeface="Times New Roman" pitchFamily="18" charset="0"/>
              </a:rPr>
              <a:t>LEARNINGS</a:t>
            </a:r>
            <a:r>
              <a:rPr lang="en-US" dirty="0" smtClean="0">
                <a:latin typeface="Times New Roman" pitchFamily="18" charset="0"/>
                <a:cs typeface="Times New Roman" pitchFamily="18" charset="0"/>
              </a:rPr>
              <a:t>:</a:t>
            </a:r>
          </a:p>
          <a:p>
            <a:pPr>
              <a:buFont typeface="Wingdings" pitchFamily="2" charset="2"/>
              <a:buChar char="Ø"/>
            </a:pPr>
            <a:r>
              <a:rPr lang="en-US" dirty="0" smtClean="0">
                <a:latin typeface="Times New Roman" pitchFamily="18" charset="0"/>
                <a:cs typeface="Times New Roman" pitchFamily="18" charset="0"/>
              </a:rPr>
              <a:t>Admission process of critical patient in ICU</a:t>
            </a:r>
          </a:p>
          <a:p>
            <a:pPr>
              <a:buFont typeface="Wingdings" pitchFamily="2" charset="2"/>
              <a:buChar char="Ø"/>
            </a:pPr>
            <a:r>
              <a:rPr lang="en-US" dirty="0" smtClean="0">
                <a:latin typeface="Times New Roman" pitchFamily="18" charset="0"/>
                <a:cs typeface="Times New Roman" pitchFamily="18" charset="0"/>
              </a:rPr>
              <a:t>Step down method of shifting patient after management in ICU to  first HDU, and then to the ward</a:t>
            </a:r>
          </a:p>
          <a:p>
            <a:pPr>
              <a:buFont typeface="Wingdings" pitchFamily="2" charset="2"/>
              <a:buChar char="Ø"/>
            </a:pPr>
            <a:r>
              <a:rPr lang="en-US" dirty="0" smtClean="0">
                <a:latin typeface="Times New Roman" pitchFamily="18" charset="0"/>
                <a:cs typeface="Times New Roman" pitchFamily="18" charset="0"/>
              </a:rPr>
              <a:t>Discharge process on floor, dealing patients in different type of discharges: DOR, LAMA, Normal discharge, Medico legal cases, RTA cases</a:t>
            </a:r>
          </a:p>
          <a:p>
            <a:pPr>
              <a:buFont typeface="Wingdings" pitchFamily="2" charset="2"/>
              <a:buChar char="Ø"/>
            </a:pPr>
            <a:r>
              <a:rPr lang="en-US" dirty="0" smtClean="0">
                <a:latin typeface="Times New Roman" pitchFamily="18" charset="0"/>
                <a:cs typeface="Times New Roman" pitchFamily="18" charset="0"/>
              </a:rPr>
              <a:t>Attended training on biomedical waste management before QCI Inspection </a:t>
            </a:r>
          </a:p>
          <a:p>
            <a:pPr>
              <a:buFont typeface="Wingdings" pitchFamily="2" charset="2"/>
              <a:buChar char="Ø"/>
            </a:pPr>
            <a:r>
              <a:rPr lang="en-US" dirty="0" smtClean="0">
                <a:latin typeface="Times New Roman" pitchFamily="18" charset="0"/>
                <a:cs typeface="Times New Roman" pitchFamily="18" charset="0"/>
              </a:rPr>
              <a:t>Maintaining FEEDBACK RECORD of discharged patients daily</a:t>
            </a:r>
          </a:p>
          <a:p>
            <a:pPr lvl="0" algn="just" eaLnBrk="0" fontAlgn="base" hangingPunct="0">
              <a:spcBef>
                <a:spcPct val="0"/>
              </a:spcBef>
              <a:spcAft>
                <a:spcPct val="0"/>
              </a:spcAft>
              <a:buFont typeface="Wingdings" pitchFamily="2" charset="2"/>
              <a:buChar char="Ø"/>
            </a:pPr>
            <a:r>
              <a:rPr lang="en-US" dirty="0" smtClean="0">
                <a:solidFill>
                  <a:schemeClr val="tx1"/>
                </a:solidFill>
                <a:latin typeface="Times New Roman" pitchFamily="18" charset="0"/>
                <a:ea typeface="Calibri" pitchFamily="34" charset="0"/>
                <a:cs typeface="Times New Roman" pitchFamily="18" charset="0"/>
              </a:rPr>
              <a:t>Coordinating with Front desk, MRD, Billing, Pharmacy, laundry and other departments.</a:t>
            </a:r>
            <a:endParaRPr lang="en-US" dirty="0" smtClean="0">
              <a:solidFill>
                <a:schemeClr val="tx1"/>
              </a:solidFill>
              <a:latin typeface="Times New Roman" pitchFamily="18" charset="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According to Biomedical Waste (Management and Handling ) Rules 1998 of India , “ Biomedical waste is “ any waste which is generated during the diagnosis , treatment or immunization of human beings or animals or in research activities pertaining thereto or in the production or testing of biological. </a:t>
            </a:r>
          </a:p>
          <a:p>
            <a:pPr algn="just"/>
            <a:r>
              <a:rPr lang="en-US" sz="2400" dirty="0" smtClean="0">
                <a:latin typeface="Times New Roman" pitchFamily="18" charset="0"/>
                <a:cs typeface="Times New Roman" pitchFamily="18" charset="0"/>
              </a:rPr>
              <a:t>The accumulation of biomedical waste is a serious health hazard that no healthcare institution worth its name can afford to ignore.</a:t>
            </a:r>
          </a:p>
          <a:p>
            <a:pPr algn="just"/>
            <a:r>
              <a:rPr lang="en-US" sz="2400" dirty="0" smtClean="0">
                <a:latin typeface="Times New Roman" pitchFamily="18" charset="0"/>
                <a:cs typeface="Times New Roman" pitchFamily="18" charset="0"/>
              </a:rPr>
              <a:t>In India, 0.5-2 kg per patient per day waste is generated and the percentage of infectious waste is much higher that is 30 – 60 percentage. This is because of improper segregation methods resulting in collection of biomedical waste in a mixed form</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1371600"/>
            <a:ext cx="8686800" cy="5105400"/>
          </a:xfrm>
        </p:spPr>
        <p:txBody>
          <a:bodyPr/>
          <a:lstStyle/>
          <a:p>
            <a:pPr algn="just"/>
            <a:r>
              <a:rPr lang="en-US" sz="2400" dirty="0" smtClean="0">
                <a:latin typeface="Times New Roman" pitchFamily="18" charset="0"/>
                <a:cs typeface="Times New Roman" pitchFamily="18" charset="0"/>
              </a:rPr>
              <a:t>In hospitals, accidental exposure to infectious waste causes serious concern as health workers are great risk of it. </a:t>
            </a:r>
          </a:p>
          <a:p>
            <a:pPr algn="just"/>
            <a:r>
              <a:rPr lang="en-US" sz="2400" dirty="0" smtClean="0">
                <a:latin typeface="Times New Roman" pitchFamily="18" charset="0"/>
                <a:cs typeface="Times New Roman" pitchFamily="18" charset="0"/>
              </a:rPr>
              <a:t>The most common accident that takes place in healthcare establishments is needle stick injury.</a:t>
            </a:r>
          </a:p>
          <a:p>
            <a:pPr algn="just"/>
            <a:r>
              <a:rPr lang="en-US" sz="2400" dirty="0" smtClean="0">
                <a:latin typeface="Times New Roman" pitchFamily="18" charset="0"/>
                <a:cs typeface="Times New Roman" pitchFamily="18" charset="0"/>
              </a:rPr>
              <a:t>According to the biomedical waste (Management and Handling) Rules in 1998 all the healthcare institutions in the country have to make adequate arrangements for handling of such waste. </a:t>
            </a:r>
          </a:p>
          <a:p>
            <a:pPr algn="just"/>
            <a:r>
              <a:rPr lang="en-US" sz="2400" dirty="0" smtClean="0">
                <a:latin typeface="Times New Roman" pitchFamily="18" charset="0"/>
                <a:cs typeface="Times New Roman" pitchFamily="18" charset="0"/>
              </a:rPr>
              <a:t>Since nurses from the largest segment of health care panel, who deal with biomedical waste, it is clear that without their active participation waste management would be a dream. </a:t>
            </a:r>
          </a:p>
          <a:p>
            <a:pPr algn="just"/>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STEPS IN BIOMEDICAL WASTE MANAGEMENT</a:t>
            </a:r>
            <a:endParaRPr lang="en-US"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lstStyle/>
          <a:p>
            <a:r>
              <a:rPr lang="en-US" dirty="0" err="1" smtClean="0"/>
              <a:t>Colour</a:t>
            </a:r>
            <a:r>
              <a:rPr lang="en-US" dirty="0" smtClean="0"/>
              <a:t> coding of biomedical waste</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762000" y="1524000"/>
            <a:ext cx="7315200" cy="4191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lstStyle/>
          <a:p>
            <a:r>
              <a:rPr lang="en-US" dirty="0" smtClean="0"/>
              <a:t>rationale</a:t>
            </a:r>
            <a:endParaRPr lang="en-US" dirty="0"/>
          </a:p>
        </p:txBody>
      </p:sp>
      <p:sp>
        <p:nvSpPr>
          <p:cNvPr id="3" name="Content Placeholder 2"/>
          <p:cNvSpPr>
            <a:spLocks noGrp="1"/>
          </p:cNvSpPr>
          <p:nvPr>
            <p:ph idx="1"/>
          </p:nvPr>
        </p:nvSpPr>
        <p:spPr>
          <a:xfrm>
            <a:off x="152400" y="1066800"/>
            <a:ext cx="8839200" cy="5638800"/>
          </a:xfrm>
        </p:spPr>
        <p:txBody>
          <a:bodyPr>
            <a:normAutofit/>
          </a:bodyPr>
          <a:lstStyle/>
          <a:p>
            <a:pPr algn="just"/>
            <a:r>
              <a:rPr lang="en-US" sz="2400" dirty="0" smtClean="0">
                <a:latin typeface="Times New Roman" pitchFamily="18" charset="0"/>
                <a:cs typeface="Times New Roman" pitchFamily="18" charset="0"/>
              </a:rPr>
              <a:t> Biomedical waste such as pathological waste, tissues, blood and blood products, surgical dressings, disposable gloves, cotton swabs, soiled dressings from treatment area and waste from operation theatres dumped without safety measures, is posing a threat not only to hospital employees but also to general public and the surrounding environment. </a:t>
            </a:r>
          </a:p>
          <a:p>
            <a:pPr algn="just"/>
            <a:r>
              <a:rPr lang="en-US" sz="2400" dirty="0" smtClean="0">
                <a:latin typeface="Times New Roman" pitchFamily="18" charset="0"/>
                <a:cs typeface="Times New Roman" pitchFamily="18" charset="0"/>
              </a:rPr>
              <a:t>Anyone coming into contact with biomedical waste is easily infected with diseases like Hepatitis B, C, HIV/ AIDS, Typhoid and other infectious diseases.</a:t>
            </a:r>
          </a:p>
          <a:p>
            <a:pPr algn="just"/>
            <a:r>
              <a:rPr lang="en-US" sz="2400" dirty="0" smtClean="0">
                <a:latin typeface="Times New Roman" pitchFamily="18" charset="0"/>
                <a:cs typeface="Times New Roman" pitchFamily="18" charset="0"/>
              </a:rPr>
              <a:t>Not only nurses, even doctors and housekeeping staff should be responsible and aware of biomedical waste management.</a:t>
            </a:r>
          </a:p>
          <a:p>
            <a:pPr algn="just"/>
            <a:r>
              <a:rPr lang="en-US" sz="2400" dirty="0" smtClean="0">
                <a:latin typeface="Times New Roman" pitchFamily="18" charset="0"/>
                <a:cs typeface="Times New Roman" pitchFamily="18" charset="0"/>
              </a:rPr>
              <a:t>Adequate knowledge of healthcare workers of the steps of the management is crucial for the success of any healthcare waste management program.</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762000"/>
          </a:xfrm>
        </p:spPr>
        <p:txBody>
          <a:bodyPr>
            <a:normAutofit/>
          </a:bodyPr>
          <a:lstStyle/>
          <a:p>
            <a:r>
              <a:rPr lang="en-US" dirty="0" smtClean="0"/>
              <a:t>Review of literature</a:t>
            </a:r>
            <a:endParaRPr lang="en-US" dirty="0"/>
          </a:p>
        </p:txBody>
      </p:sp>
      <p:sp>
        <p:nvSpPr>
          <p:cNvPr id="3" name="Content Placeholder 2"/>
          <p:cNvSpPr>
            <a:spLocks noGrp="1"/>
          </p:cNvSpPr>
          <p:nvPr>
            <p:ph idx="1"/>
          </p:nvPr>
        </p:nvSpPr>
        <p:spPr>
          <a:xfrm>
            <a:off x="228600" y="1219200"/>
            <a:ext cx="8763000" cy="5410200"/>
          </a:xfrm>
        </p:spPr>
        <p:txBody>
          <a:bodyPr>
            <a:normAutofit lnSpcReduction="10000"/>
          </a:bodyPr>
          <a:lstStyle/>
          <a:p>
            <a:pPr algn="just"/>
            <a:r>
              <a:rPr lang="en-US" sz="2000" dirty="0" err="1" smtClean="0">
                <a:latin typeface="Times New Roman" pitchFamily="18" charset="0"/>
                <a:cs typeface="Times New Roman" pitchFamily="18" charset="0"/>
              </a:rPr>
              <a:t>Alok</a:t>
            </a:r>
            <a:r>
              <a:rPr lang="en-US" sz="2000" dirty="0" smtClean="0">
                <a:latin typeface="Times New Roman" pitchFamily="18" charset="0"/>
                <a:cs typeface="Times New Roman" pitchFamily="18" charset="0"/>
              </a:rPr>
              <a:t> Sharma, </a:t>
            </a:r>
            <a:r>
              <a:rPr lang="en-US" sz="2000" dirty="0" err="1" smtClean="0">
                <a:latin typeface="Times New Roman" pitchFamily="18" charset="0"/>
                <a:cs typeface="Times New Roman" pitchFamily="18" charset="0"/>
              </a:rPr>
              <a:t>Varsha</a:t>
            </a:r>
            <a:r>
              <a:rPr lang="en-US" sz="2000" dirty="0" smtClean="0">
                <a:latin typeface="Times New Roman" pitchFamily="18" charset="0"/>
                <a:cs typeface="Times New Roman" pitchFamily="18" charset="0"/>
              </a:rPr>
              <a:t> Sharma and </a:t>
            </a:r>
            <a:r>
              <a:rPr lang="en-US" sz="2000" dirty="0" err="1" smtClean="0">
                <a:latin typeface="Times New Roman" pitchFamily="18" charset="0"/>
                <a:cs typeface="Times New Roman" pitchFamily="18" charset="0"/>
              </a:rPr>
              <a:t>Swati</a:t>
            </a:r>
            <a:r>
              <a:rPr lang="en-US" sz="2000" dirty="0" smtClean="0">
                <a:latin typeface="Times New Roman" pitchFamily="18" charset="0"/>
                <a:cs typeface="Times New Roman" pitchFamily="18" charset="0"/>
              </a:rPr>
              <a:t> Sharma conducted a cross- sectional study to determine the following among the workforce of the </a:t>
            </a:r>
            <a:r>
              <a:rPr lang="en-US" sz="2000" dirty="0" err="1" smtClean="0">
                <a:latin typeface="Times New Roman" pitchFamily="18" charset="0"/>
                <a:cs typeface="Times New Roman" pitchFamily="18" charset="0"/>
              </a:rPr>
              <a:t>Jaipur</a:t>
            </a:r>
            <a:r>
              <a:rPr lang="en-US" sz="2000" dirty="0" smtClean="0">
                <a:latin typeface="Times New Roman" pitchFamily="18" charset="0"/>
                <a:cs typeface="Times New Roman" pitchFamily="18" charset="0"/>
              </a:rPr>
              <a:t> Dental College, India: the awareness regarding biomedical waste management and their awareness regarding needle stick injury and its prevalence among different categories of healthcare providers. The study revealed that there was poor level of knowledge and awareness of biomedical waste generation hazards , legislation and management among healthcare personnel. It was surprising that 36% of the nurses had extremely poor knowledge of biomedical waste generation and legislation and just 15% of the class 1V employees had an excellent awareness of biomedical waste management practice.</a:t>
            </a:r>
          </a:p>
          <a:p>
            <a:pPr algn="just"/>
            <a:r>
              <a:rPr lang="en-US" sz="2000" dirty="0" smtClean="0">
                <a:latin typeface="Times New Roman" pitchFamily="18" charset="0"/>
                <a:cs typeface="Times New Roman" pitchFamily="18" charset="0"/>
              </a:rPr>
              <a:t>Dr. </a:t>
            </a:r>
            <a:r>
              <a:rPr lang="en-US" sz="2000" dirty="0" err="1" smtClean="0">
                <a:latin typeface="Times New Roman" pitchFamily="18" charset="0"/>
                <a:cs typeface="Times New Roman" pitchFamily="18" charset="0"/>
              </a:rPr>
              <a:t>Rizwan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Momin</a:t>
            </a:r>
            <a:r>
              <a:rPr lang="en-US" sz="2000" dirty="0" smtClean="0">
                <a:latin typeface="Times New Roman" pitchFamily="18" charset="0"/>
                <a:cs typeface="Times New Roman" pitchFamily="18" charset="0"/>
              </a:rPr>
              <a:t> did a cross sectional study in KLEs Dr. </a:t>
            </a:r>
            <a:r>
              <a:rPr lang="en-US" sz="2000" dirty="0" err="1" smtClean="0">
                <a:latin typeface="Times New Roman" pitchFamily="18" charset="0"/>
                <a:cs typeface="Times New Roman" pitchFamily="18" charset="0"/>
              </a:rPr>
              <a:t>Prabhakar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Kore</a:t>
            </a:r>
            <a:r>
              <a:rPr lang="en-US" sz="2000" dirty="0" smtClean="0">
                <a:latin typeface="Times New Roman" pitchFamily="18" charset="0"/>
                <a:cs typeface="Times New Roman" pitchFamily="18" charset="0"/>
              </a:rPr>
              <a:t> Charitable Hospital, Belgaum over a period of 4 months from October 2009 to January 2009. This study concluded that the people with higher education </a:t>
            </a:r>
            <a:r>
              <a:rPr lang="en-US" sz="2000" dirty="0" err="1" smtClean="0">
                <a:latin typeface="Times New Roman" pitchFamily="18" charset="0"/>
                <a:cs typeface="Times New Roman" pitchFamily="18" charset="0"/>
              </a:rPr>
              <a:t>i.e</a:t>
            </a:r>
            <a:r>
              <a:rPr lang="en-US" sz="2000" dirty="0" smtClean="0">
                <a:latin typeface="Times New Roman" pitchFamily="18" charset="0"/>
                <a:cs typeface="Times New Roman" pitchFamily="18" charset="0"/>
              </a:rPr>
              <a:t>  Consultants and Residents have more knowledge about the quantity of waste generated per day , waste management plan, waste management responsibility and the ruled. Nursing staff , Residents and Consultants have good percentage of people with good knowledge , attitude and practice. </a:t>
            </a:r>
            <a:r>
              <a:rPr lang="en-US" sz="2000" dirty="0" err="1" smtClean="0">
                <a:latin typeface="Times New Roman" pitchFamily="18" charset="0"/>
                <a:cs typeface="Times New Roman" pitchFamily="18" charset="0"/>
              </a:rPr>
              <a:t>Auxillary</a:t>
            </a:r>
            <a:r>
              <a:rPr lang="en-US" sz="2000" dirty="0" smtClean="0">
                <a:latin typeface="Times New Roman" pitchFamily="18" charset="0"/>
                <a:cs typeface="Times New Roman" pitchFamily="18" charset="0"/>
              </a:rPr>
              <a:t> staffs though have very poor knowledge about the biomedical waste Act and rules, but a good percentage of this category has positive attitude and practice habits.</a:t>
            </a:r>
          </a:p>
          <a:p>
            <a:pPr algn="just"/>
            <a:endParaRPr lang="en-US" sz="1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581</TotalTime>
  <Words>2320</Words>
  <Application>Microsoft Office PowerPoint</Application>
  <PresentationFormat>On-screen Show (4:3)</PresentationFormat>
  <Paragraphs>147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Trek</vt:lpstr>
      <vt:lpstr>BIOMEDICAL WASTE MANAGEMENT –       AWARENESS AND COMPLIANCE  STUDY </vt:lpstr>
      <vt:lpstr>ORGANISATION PROFILE</vt:lpstr>
      <vt:lpstr>KEY LEARNINGS</vt:lpstr>
      <vt:lpstr>INTRODUCTION</vt:lpstr>
      <vt:lpstr>Slide 5</vt:lpstr>
      <vt:lpstr>STEPS IN BIOMEDICAL WASTE MANAGEMENT</vt:lpstr>
      <vt:lpstr>Colour coding of biomedical waste</vt:lpstr>
      <vt:lpstr>rationale</vt:lpstr>
      <vt:lpstr>Review of literature</vt:lpstr>
      <vt:lpstr>objectives</vt:lpstr>
      <vt:lpstr>methodology</vt:lpstr>
      <vt:lpstr>STUDY FINDINGS</vt:lpstr>
      <vt:lpstr>Slide 13</vt:lpstr>
      <vt:lpstr>STUDY FINDINGS                                 CONTD…..</vt:lpstr>
      <vt:lpstr>Slide 15</vt:lpstr>
      <vt:lpstr>Slide 16</vt:lpstr>
      <vt:lpstr>Slide 17</vt:lpstr>
      <vt:lpstr>conclusion</vt:lpstr>
      <vt:lpstr>RECOMMENDATIONS</vt:lpstr>
      <vt:lpstr>Slide 20</vt:lpstr>
      <vt:lpstr>‘Let the wastes of the sick not contaminate the lives of the healthy   ‘                                                                             (Park K 2004) </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BIOMEDICAL WASTE MANAGEMENT – AWARENESS AND COMPLIANCE  STUDY </dc:title>
  <dc:creator>sukhdeep</dc:creator>
  <cp:lastModifiedBy>lab</cp:lastModifiedBy>
  <cp:revision>59</cp:revision>
  <dcterms:created xsi:type="dcterms:W3CDTF">2014-05-07T12:04:37Z</dcterms:created>
  <dcterms:modified xsi:type="dcterms:W3CDTF">2014-05-27T10:04:04Z</dcterms:modified>
</cp:coreProperties>
</file>